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3" r:id="rId1"/>
  </p:sldMasterIdLst>
  <p:notesMasterIdLst>
    <p:notesMasterId r:id="rId29"/>
  </p:notesMasterIdLst>
  <p:handoutMasterIdLst>
    <p:handoutMasterId r:id="rId30"/>
  </p:handoutMasterIdLst>
  <p:sldIdLst>
    <p:sldId id="256" r:id="rId2"/>
    <p:sldId id="257" r:id="rId3"/>
    <p:sldId id="264" r:id="rId4"/>
    <p:sldId id="259" r:id="rId5"/>
    <p:sldId id="266" r:id="rId6"/>
    <p:sldId id="265" r:id="rId7"/>
    <p:sldId id="261" r:id="rId8"/>
    <p:sldId id="314" r:id="rId9"/>
    <p:sldId id="315" r:id="rId10"/>
    <p:sldId id="322" r:id="rId11"/>
    <p:sldId id="323" r:id="rId12"/>
    <p:sldId id="316" r:id="rId13"/>
    <p:sldId id="317" r:id="rId14"/>
    <p:sldId id="318" r:id="rId15"/>
    <p:sldId id="319" r:id="rId16"/>
    <p:sldId id="320" r:id="rId17"/>
    <p:sldId id="321" r:id="rId18"/>
    <p:sldId id="287" r:id="rId19"/>
    <p:sldId id="268" r:id="rId20"/>
    <p:sldId id="270" r:id="rId21"/>
    <p:sldId id="290" r:id="rId22"/>
    <p:sldId id="291" r:id="rId23"/>
    <p:sldId id="271" r:id="rId24"/>
    <p:sldId id="273" r:id="rId25"/>
    <p:sldId id="279" r:id="rId26"/>
    <p:sldId id="312" r:id="rId27"/>
    <p:sldId id="313" r:id="rId28"/>
  </p:sldIdLst>
  <p:sldSz cx="9144000" cy="6858000" type="screen4x3"/>
  <p:notesSz cx="6858000" cy="9144000"/>
  <p:defaultTextStyle>
    <a:defPPr>
      <a:defRPr lang="en-US"/>
    </a:defPPr>
    <a:lvl1pPr algn="l" rtl="0" eaLnBrk="0" fontAlgn="base" hangingPunct="0">
      <a:spcBef>
        <a:spcPct val="0"/>
      </a:spcBef>
      <a:spcAft>
        <a:spcPct val="0"/>
      </a:spcAft>
      <a:defRPr sz="4400" i="1" kern="1200">
        <a:solidFill>
          <a:srgbClr val="560000"/>
        </a:solidFill>
        <a:latin typeface="Times New Roman" pitchFamily="18" charset="0"/>
        <a:ea typeface="+mn-ea"/>
        <a:cs typeface="+mn-cs"/>
      </a:defRPr>
    </a:lvl1pPr>
    <a:lvl2pPr marL="457200" algn="l" rtl="0" eaLnBrk="0" fontAlgn="base" hangingPunct="0">
      <a:spcBef>
        <a:spcPct val="0"/>
      </a:spcBef>
      <a:spcAft>
        <a:spcPct val="0"/>
      </a:spcAft>
      <a:defRPr sz="4400" i="1" kern="1200">
        <a:solidFill>
          <a:srgbClr val="560000"/>
        </a:solidFill>
        <a:latin typeface="Times New Roman" pitchFamily="18" charset="0"/>
        <a:ea typeface="+mn-ea"/>
        <a:cs typeface="+mn-cs"/>
      </a:defRPr>
    </a:lvl2pPr>
    <a:lvl3pPr marL="914400" algn="l" rtl="0" eaLnBrk="0" fontAlgn="base" hangingPunct="0">
      <a:spcBef>
        <a:spcPct val="0"/>
      </a:spcBef>
      <a:spcAft>
        <a:spcPct val="0"/>
      </a:spcAft>
      <a:defRPr sz="4400" i="1" kern="1200">
        <a:solidFill>
          <a:srgbClr val="560000"/>
        </a:solidFill>
        <a:latin typeface="Times New Roman" pitchFamily="18" charset="0"/>
        <a:ea typeface="+mn-ea"/>
        <a:cs typeface="+mn-cs"/>
      </a:defRPr>
    </a:lvl3pPr>
    <a:lvl4pPr marL="1371600" algn="l" rtl="0" eaLnBrk="0" fontAlgn="base" hangingPunct="0">
      <a:spcBef>
        <a:spcPct val="0"/>
      </a:spcBef>
      <a:spcAft>
        <a:spcPct val="0"/>
      </a:spcAft>
      <a:defRPr sz="4400" i="1" kern="1200">
        <a:solidFill>
          <a:srgbClr val="560000"/>
        </a:solidFill>
        <a:latin typeface="Times New Roman" pitchFamily="18" charset="0"/>
        <a:ea typeface="+mn-ea"/>
        <a:cs typeface="+mn-cs"/>
      </a:defRPr>
    </a:lvl4pPr>
    <a:lvl5pPr marL="1828800" algn="l" rtl="0" eaLnBrk="0" fontAlgn="base" hangingPunct="0">
      <a:spcBef>
        <a:spcPct val="0"/>
      </a:spcBef>
      <a:spcAft>
        <a:spcPct val="0"/>
      </a:spcAft>
      <a:defRPr sz="4400" i="1" kern="1200">
        <a:solidFill>
          <a:srgbClr val="560000"/>
        </a:solidFill>
        <a:latin typeface="Times New Roman" pitchFamily="18" charset="0"/>
        <a:ea typeface="+mn-ea"/>
        <a:cs typeface="+mn-cs"/>
      </a:defRPr>
    </a:lvl5pPr>
    <a:lvl6pPr marL="2286000" algn="l" defTabSz="914400" rtl="0" eaLnBrk="1" latinLnBrk="0" hangingPunct="1">
      <a:defRPr sz="4400" i="1" kern="1200">
        <a:solidFill>
          <a:srgbClr val="560000"/>
        </a:solidFill>
        <a:latin typeface="Times New Roman" pitchFamily="18" charset="0"/>
        <a:ea typeface="+mn-ea"/>
        <a:cs typeface="+mn-cs"/>
      </a:defRPr>
    </a:lvl6pPr>
    <a:lvl7pPr marL="2743200" algn="l" defTabSz="914400" rtl="0" eaLnBrk="1" latinLnBrk="0" hangingPunct="1">
      <a:defRPr sz="4400" i="1" kern="1200">
        <a:solidFill>
          <a:srgbClr val="560000"/>
        </a:solidFill>
        <a:latin typeface="Times New Roman" pitchFamily="18" charset="0"/>
        <a:ea typeface="+mn-ea"/>
        <a:cs typeface="+mn-cs"/>
      </a:defRPr>
    </a:lvl7pPr>
    <a:lvl8pPr marL="3200400" algn="l" defTabSz="914400" rtl="0" eaLnBrk="1" latinLnBrk="0" hangingPunct="1">
      <a:defRPr sz="4400" i="1" kern="1200">
        <a:solidFill>
          <a:srgbClr val="560000"/>
        </a:solidFill>
        <a:latin typeface="Times New Roman" pitchFamily="18" charset="0"/>
        <a:ea typeface="+mn-ea"/>
        <a:cs typeface="+mn-cs"/>
      </a:defRPr>
    </a:lvl8pPr>
    <a:lvl9pPr marL="3657600" algn="l" defTabSz="914400" rtl="0" eaLnBrk="1" latinLnBrk="0" hangingPunct="1">
      <a:defRPr sz="4400" i="1" kern="1200">
        <a:solidFill>
          <a:srgbClr val="5600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56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73765" autoAdjust="0"/>
  </p:normalViewPr>
  <p:slideViewPr>
    <p:cSldViewPr>
      <p:cViewPr varScale="1">
        <p:scale>
          <a:sx n="54" d="100"/>
          <a:sy n="54" d="100"/>
        </p:scale>
        <p:origin x="1848"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1368D78-3051-48C8-9DAD-F9BDE4455531}" type="slidenum">
              <a:rPr lang="en-US"/>
              <a:pPr/>
              <a:t>‹#›</a:t>
            </a:fld>
            <a:endParaRPr lang="en-US"/>
          </a:p>
        </p:txBody>
      </p:sp>
    </p:spTree>
    <p:extLst>
      <p:ext uri="{BB962C8B-B14F-4D97-AF65-F5344CB8AC3E}">
        <p14:creationId xmlns:p14="http://schemas.microsoft.com/office/powerpoint/2010/main" val="1706613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CA85C5C-D354-425A-9630-EDC13F432C8A}" type="slidenum">
              <a:rPr lang="en-US"/>
              <a:pPr/>
              <a:t>‹#›</a:t>
            </a:fld>
            <a:endParaRPr lang="en-US"/>
          </a:p>
        </p:txBody>
      </p:sp>
    </p:spTree>
    <p:extLst>
      <p:ext uri="{BB962C8B-B14F-4D97-AF65-F5344CB8AC3E}">
        <p14:creationId xmlns:p14="http://schemas.microsoft.com/office/powerpoint/2010/main" val="2295133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1DC16-B6CF-408F-BB53-35684BC60036}" type="slidenum">
              <a:rPr lang="en-US"/>
              <a:pPr/>
              <a:t>4</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t>This slide introduces the different aspects of culture. Culture is acted out in social institutions or society. The goal of this slide is to help the student see that culture has a number factors affecting it.</a:t>
            </a:r>
          </a:p>
          <a:p>
            <a:endParaRPr lang="en-US"/>
          </a:p>
        </p:txBody>
      </p:sp>
    </p:spTree>
    <p:extLst>
      <p:ext uri="{BB962C8B-B14F-4D97-AF65-F5344CB8AC3E}">
        <p14:creationId xmlns:p14="http://schemas.microsoft.com/office/powerpoint/2010/main" val="124238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50DA8-E100-452A-BFB7-F03C09B84B50}" type="slidenum">
              <a:rPr lang="en-US"/>
              <a:pPr/>
              <a:t>25</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sz="1000" dirty="0"/>
              <a:t>The lesson that the SRC teaches is that a vital, critical skill of the global marketer is unbiased perception, the ability to see what is so in a culture. Although this skill is as valuable at home as it is abroad, it is critical to the global marketer because of the widespread tendency toward ethnocentrism and use of the self-reference criterion. The SRC can be a powerful negative force in global business, and forgetting to check for it can lead to misunderstanding and failure.</a:t>
            </a:r>
          </a:p>
          <a:p>
            <a:r>
              <a:rPr lang="en-US" sz="1000" dirty="0"/>
              <a:t>How might the European Disneyland been different if Disney executives had used the four-step approach?</a:t>
            </a:r>
          </a:p>
          <a:p>
            <a:r>
              <a:rPr lang="en-US" sz="1000" dirty="0">
                <a:cs typeface="Times New Roman" pitchFamily="18" charset="0"/>
              </a:rPr>
              <a:t>Step 1. Disney executives believe there is virtually unlimited demand for American cultural exports around the world. Evidence includes the success of McDonald's, Coca-Cola, Hollywood movies, and American rock music. Disney has a stellar track record in exporting its American management system and business style. Tokyo Disneyland, a virtual carbon copy of the park in Anaheim, California, has been a runaway success. Disney policies prohibit sale or consumption of alcohol inside its theme parks.</a:t>
            </a:r>
          </a:p>
          <a:p>
            <a:r>
              <a:rPr lang="en-US" sz="1000" dirty="0">
                <a:cs typeface="Times New Roman" pitchFamily="18" charset="0"/>
              </a:rPr>
              <a:t>Step 2. Europeans in general and the French in particular are sensitive about American cultural imperialism. Consuming wine with the midday meal is a long-established custom. Europeans have their own real castles, and many popular Disney characters come from European folk tales.</a:t>
            </a:r>
          </a:p>
          <a:p>
            <a:r>
              <a:rPr lang="en-US" sz="1000" dirty="0">
                <a:cs typeface="Times New Roman" pitchFamily="18" charset="0"/>
              </a:rPr>
              <a:t>Step 3. The significant differences revealed by comparing the findings in steps 1 and 2 suggest strongly that the needs upon which the American and Japanese Disney theme parks were based did not exist in France. A modification of this design was needed for European success.</a:t>
            </a:r>
          </a:p>
          <a:p>
            <a:r>
              <a:rPr lang="en-US" sz="1000" dirty="0">
                <a:cs typeface="Times New Roman" pitchFamily="18" charset="0"/>
              </a:rPr>
              <a:t>Step 4. This would require the design of a theme park that is more in keeping with French and European cultural norms, and thus allow the French to put their own identity on the park.</a:t>
            </a:r>
          </a:p>
          <a:p>
            <a:endParaRPr lang="en-US" sz="1000" dirty="0"/>
          </a:p>
        </p:txBody>
      </p:sp>
    </p:spTree>
    <p:extLst>
      <p:ext uri="{BB962C8B-B14F-4D97-AF65-F5344CB8AC3E}">
        <p14:creationId xmlns:p14="http://schemas.microsoft.com/office/powerpoint/2010/main" val="206620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922FD5-9C82-47F4-A9D6-27E46FC1551B}" type="slidenum">
              <a:rPr lang="en-US"/>
              <a:pPr/>
              <a:t>5</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t>Material and nonmaterial elements of culture are interrelated. Cultural universals include athletic sports, body adornment, cooking, courtship, dancing, decorative art, education, ethics, etiquette, family feasting, food taboos, language, marriage, mealtime, medicine, mourning, music, property rights, religious rituals,residents rules, status differentiation, and trade.</a:t>
            </a:r>
          </a:p>
        </p:txBody>
      </p:sp>
    </p:spTree>
    <p:extLst>
      <p:ext uri="{BB962C8B-B14F-4D97-AF65-F5344CB8AC3E}">
        <p14:creationId xmlns:p14="http://schemas.microsoft.com/office/powerpoint/2010/main" val="72680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4B454-9A07-4FBB-9914-8905C5BFAC2B}" type="slidenum">
              <a:rPr lang="en-US"/>
              <a:pPr/>
              <a:t>6</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t>Because of technologies such as satellite TV, Internet, cell phones, and other communication channels, marketers have begun to see the emergence of the global consumer. The hallmark of this culture is consumption. As the world becomes more interconnected, and as cultural imagery continues to freely flow across national borders, it can be expected that this culture will grow. It can be exploited by global consumer culture positioning (GCCP) as discussed in chapter 7.</a:t>
            </a:r>
          </a:p>
          <a:p>
            <a:endParaRPr lang="en-US"/>
          </a:p>
        </p:txBody>
      </p:sp>
    </p:spTree>
    <p:extLst>
      <p:ext uri="{BB962C8B-B14F-4D97-AF65-F5344CB8AC3E}">
        <p14:creationId xmlns:p14="http://schemas.microsoft.com/office/powerpoint/2010/main" val="57115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CCFEB-CD69-4FFF-8D3E-2C4981B96248}" type="slidenum">
              <a:rPr lang="en-US"/>
              <a:pPr/>
              <a:t>7</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t>By accepting Hofstede’s definition of </a:t>
            </a:r>
            <a:r>
              <a:rPr lang="en-US" i="1"/>
              <a:t>culture</a:t>
            </a:r>
            <a:r>
              <a:rPr lang="en-US"/>
              <a:t> (the collective programming of the mind), it would make sense to learn about culture by studying the attitudes, beliefs, and values shared by a specific group of people.  Values represent the deepest level of a culture and are shared by the majority of members. Within any culture, there are likely to be</a:t>
            </a:r>
            <a:r>
              <a:rPr lang="en-US" b="1"/>
              <a:t> </a:t>
            </a:r>
            <a:r>
              <a:rPr lang="en-US"/>
              <a:t>subcultures, that is, smaller groups of people with their own shared subset of attitudes, beliefs, and values. Subcultures may represent attractive niche marketing opportunities, such as vegetarians.</a:t>
            </a:r>
          </a:p>
          <a:p>
            <a:endParaRPr lang="en-US"/>
          </a:p>
          <a:p>
            <a:r>
              <a:rPr lang="en-US"/>
              <a:t>Example: Japanese values include striving for cooperation, consensus, self-denial, and harmony.</a:t>
            </a:r>
          </a:p>
          <a:p>
            <a:endParaRPr lang="en-US"/>
          </a:p>
          <a:p>
            <a:r>
              <a:rPr lang="en-US"/>
              <a:t>A Japanese belief is that they are unique in the world. Japanese youth believe that the West is an important source of fashion trends. Therefore, many Japanese share a favorable attitude toward American brands.</a:t>
            </a:r>
          </a:p>
        </p:txBody>
      </p:sp>
    </p:spTree>
    <p:extLst>
      <p:ext uri="{BB962C8B-B14F-4D97-AF65-F5344CB8AC3E}">
        <p14:creationId xmlns:p14="http://schemas.microsoft.com/office/powerpoint/2010/main" val="16418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F709DE-93AA-4461-B43C-E5CDEC068FD5}" type="slidenum">
              <a:rPr lang="en-US"/>
              <a:pPr/>
              <a:t>19</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dirty="0"/>
              <a:t>Tunisian–born </a:t>
            </a:r>
            <a:r>
              <a:rPr lang="en-US" dirty="0" err="1"/>
              <a:t>Tawfik</a:t>
            </a:r>
            <a:r>
              <a:rPr lang="en-US" dirty="0"/>
              <a:t> </a:t>
            </a:r>
            <a:r>
              <a:rPr lang="en-US" dirty="0" err="1"/>
              <a:t>Mathlouthi</a:t>
            </a:r>
            <a:r>
              <a:rPr lang="en-US" dirty="0"/>
              <a:t> launched the Mecca Cola brand as an alternative to Coca-Cola  for Muslims living in the United Kingdom and France. The name is both an intentional reference to the holy city of Islam as well as an ironic swipe at Coca-Cola, which the founder calls “the Mecca of capitalism.”  London’s </a:t>
            </a:r>
            <a:r>
              <a:rPr lang="en-US" i="1" dirty="0"/>
              <a:t>Sunday Times </a:t>
            </a:r>
            <a:r>
              <a:rPr lang="en-US" dirty="0"/>
              <a:t>calls the brand “the drink now seen as politically preferable to Pepsi or Coke.”  </a:t>
            </a:r>
          </a:p>
          <a:p>
            <a:endParaRPr lang="en-US" dirty="0"/>
          </a:p>
          <a:p>
            <a:r>
              <a:rPr lang="en-US" dirty="0" err="1"/>
              <a:t>Qibla</a:t>
            </a:r>
            <a:r>
              <a:rPr lang="en-US" dirty="0"/>
              <a:t> Cola was launched in 2003; company executives hope to position </a:t>
            </a:r>
            <a:r>
              <a:rPr lang="en-US" dirty="0" err="1"/>
              <a:t>Qibla</a:t>
            </a:r>
            <a:r>
              <a:rPr lang="en-US" dirty="0"/>
              <a:t> as an alternative to mainstream American brands. As one executive noted, “We want to show that you can develop a brand that is global, ethical, quality, and commercially viable. We are not trying to do so by being anti-American but by being anti-injustice.” As of mid-2004, </a:t>
            </a:r>
            <a:r>
              <a:rPr lang="en-US" dirty="0" err="1"/>
              <a:t>Qibla</a:t>
            </a:r>
            <a:r>
              <a:rPr lang="en-US" dirty="0"/>
              <a:t> Cola was available in the United Kingdom, the Netherlands, Norway, Canada, and Pakistan.</a:t>
            </a:r>
          </a:p>
        </p:txBody>
      </p:sp>
    </p:spTree>
    <p:extLst>
      <p:ext uri="{BB962C8B-B14F-4D97-AF65-F5344CB8AC3E}">
        <p14:creationId xmlns:p14="http://schemas.microsoft.com/office/powerpoint/2010/main" val="205704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3F356-45E8-4831-B235-836CCDAC570C}" type="slidenum">
              <a:rPr lang="en-US"/>
              <a:pPr/>
              <a:t>20</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a:t>Aesthetic elements that are seen as attractive in one country may be viewed differently in another.  </a:t>
            </a:r>
          </a:p>
        </p:txBody>
      </p:sp>
    </p:spTree>
    <p:extLst>
      <p:ext uri="{BB962C8B-B14F-4D97-AF65-F5344CB8AC3E}">
        <p14:creationId xmlns:p14="http://schemas.microsoft.com/office/powerpoint/2010/main" val="46715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0089D88-3AF7-4612-947E-7F5D09E53ED9}" type="slidenum">
              <a:rPr lang="en-US">
                <a:latin typeface="Times New Roman" pitchFamily="18" charset="0"/>
                <a:ea typeface="MS PGothic" pitchFamily="34" charset="-128"/>
              </a:rPr>
              <a:pPr/>
              <a:t>21</a:t>
            </a:fld>
            <a:endParaRPr lang="en-US">
              <a:latin typeface="Times New Roman" pitchFamily="18" charset="0"/>
              <a:ea typeface="MS PGothic" pitchFamily="34" charset="-128"/>
            </a:endParaRPr>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latin typeface="Times New Roman" pitchFamily="18" charset="0"/>
              </a:rPr>
              <a:t>Some colors may be used in all countries, i.e., Caterpillar yellow, Marlboro’s red chevron, Bluetooth, and JetBlue. Colors may need to be adapted according to local cultural preferences.  </a:t>
            </a:r>
          </a:p>
          <a:p>
            <a:pPr eaLnBrk="1" hangingPunct="1"/>
            <a:r>
              <a:rPr lang="en-US" dirty="0" smtClean="0">
                <a:latin typeface="Times New Roman" pitchFamily="18" charset="0"/>
              </a:rPr>
              <a:t>Soft drink labels and color associated with good taste: Chinese associate brown. South Koreans and Japanese associate yellow.  Americans associate red.</a:t>
            </a:r>
          </a:p>
        </p:txBody>
      </p:sp>
    </p:spTree>
    <p:extLst>
      <p:ext uri="{BB962C8B-B14F-4D97-AF65-F5344CB8AC3E}">
        <p14:creationId xmlns:p14="http://schemas.microsoft.com/office/powerpoint/2010/main" val="331351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A9B8CC-9EA3-4C95-B31D-7C034DEE6D83}" type="slidenum">
              <a:rPr lang="en-US"/>
              <a:pPr/>
              <a:t>23</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dirty="0"/>
              <a:t>Despite local preferences, there is evidence that global dietary preferences are converging. When time-pressed families do not have time to prepare meals, fast food becomes more popular. Young people experiment with different foods. Global tourism has exposed people to pizza, pasta, and other ethic foods. Shorter work hours and </a:t>
            </a:r>
            <a:r>
              <a:rPr lang="en-US" dirty="0" err="1"/>
              <a:t>tigher</a:t>
            </a:r>
            <a:r>
              <a:rPr lang="en-US" dirty="0"/>
              <a:t> budgets are forcing workers to find a place to grab a quick, cheap bite before returning to work.</a:t>
            </a:r>
          </a:p>
          <a:p>
            <a:endParaRPr lang="en-US" dirty="0"/>
          </a:p>
          <a:p>
            <a:r>
              <a:rPr lang="en-US" dirty="0"/>
              <a:t>Due to the backlash to fast food in France, especially </a:t>
            </a:r>
            <a:r>
              <a:rPr lang="en-US" i="1" dirty="0"/>
              <a:t>le Big Mac</a:t>
            </a:r>
            <a:r>
              <a:rPr lang="en-US" dirty="0"/>
              <a:t>, the French National Council of Culinary Arts designed a course on French cuisine and “good taste” for elementary students. The director of the council, </a:t>
            </a:r>
            <a:r>
              <a:rPr lang="en-US" dirty="0" err="1"/>
              <a:t>Alexandre</a:t>
            </a:r>
            <a:r>
              <a:rPr lang="en-US" dirty="0"/>
              <a:t> </a:t>
            </a:r>
            <a:r>
              <a:rPr lang="en-US" dirty="0" err="1"/>
              <a:t>Lazareff</a:t>
            </a:r>
            <a:r>
              <a:rPr lang="en-US" dirty="0"/>
              <a:t>, warns that France’s</a:t>
            </a:r>
            <a:r>
              <a:rPr lang="en-US" i="1" dirty="0"/>
              <a:t> haute cuisine </a:t>
            </a:r>
            <a:r>
              <a:rPr lang="en-US" dirty="0"/>
              <a:t>is under attack by globalization of taste. The French have a new buzzword, </a:t>
            </a:r>
            <a:r>
              <a:rPr lang="en-US" i="1" dirty="0"/>
              <a:t>le </a:t>
            </a:r>
            <a:r>
              <a:rPr lang="en-US" i="1" dirty="0" err="1"/>
              <a:t>fooding</a:t>
            </a:r>
            <a:r>
              <a:rPr lang="en-US" i="1" dirty="0"/>
              <a:t>, </a:t>
            </a:r>
            <a:r>
              <a:rPr lang="en-US" dirty="0"/>
              <a:t>to express the notion that the nation’s passion for food goes beyond mere gastronomy: “To eat with feeling in France is to eat with your head and your spirit, with your nose, your eyes, and your ears, not simply your palate. </a:t>
            </a:r>
            <a:r>
              <a:rPr lang="en-US" i="1" dirty="0"/>
              <a:t>Le </a:t>
            </a:r>
            <a:r>
              <a:rPr lang="en-US" i="1" dirty="0" err="1"/>
              <a:t>fooding</a:t>
            </a:r>
            <a:r>
              <a:rPr lang="en-US" i="1" dirty="0"/>
              <a:t> </a:t>
            </a:r>
            <a:r>
              <a:rPr lang="en-US" dirty="0"/>
              <a:t> seeks to give witness to the modernity and new reality of drinking and eating in the 21</a:t>
            </a:r>
            <a:r>
              <a:rPr lang="en-US" baseline="30000" dirty="0"/>
              <a:t>st</a:t>
            </a:r>
            <a:r>
              <a:rPr lang="en-US" dirty="0"/>
              <a:t> century. Everything is </a:t>
            </a:r>
            <a:r>
              <a:rPr lang="en-US" i="1" dirty="0" err="1"/>
              <a:t>fooding</a:t>
            </a:r>
            <a:r>
              <a:rPr lang="en-US" dirty="0"/>
              <a:t> so long as audacity, sense, and the senses mix.”</a:t>
            </a:r>
          </a:p>
        </p:txBody>
      </p:sp>
    </p:spTree>
    <p:extLst>
      <p:ext uri="{BB962C8B-B14F-4D97-AF65-F5344CB8AC3E}">
        <p14:creationId xmlns:p14="http://schemas.microsoft.com/office/powerpoint/2010/main" val="599698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778322-C5B9-4169-A95A-55FCAC6EAA91}" type="slidenum">
              <a:rPr lang="en-US"/>
              <a:pPr/>
              <a:t>24</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t>Westerners must pay close attention not only to what they hear but also what they see when conducting business in other countries.</a:t>
            </a:r>
          </a:p>
        </p:txBody>
      </p:sp>
    </p:spTree>
    <p:extLst>
      <p:ext uri="{BB962C8B-B14F-4D97-AF65-F5344CB8AC3E}">
        <p14:creationId xmlns:p14="http://schemas.microsoft.com/office/powerpoint/2010/main" val="98832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616D7-037D-48AF-84FD-3CE57D87421E}"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4-</a:t>
            </a:r>
            <a:fld id="{34C9BC9C-9488-4A5D-BD3F-F0605EB444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4-</a:t>
            </a:r>
            <a:fld id="{BAFAD6AA-9479-4E55-92D1-869E3A54D4D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066800" y="1752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29200" y="1752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400800"/>
            <a:ext cx="1905000" cy="457200"/>
          </a:xfrm>
        </p:spPr>
        <p:txBody>
          <a:bodyPr/>
          <a:lstStyle>
            <a:lvl1pPr>
              <a:defRPr/>
            </a:lvl1pPr>
          </a:lstStyle>
          <a:p>
            <a:r>
              <a:rPr lang="en-US"/>
              <a:t>© 2005 Prentice Hall</a:t>
            </a:r>
          </a:p>
        </p:txBody>
      </p:sp>
      <p:sp>
        <p:nvSpPr>
          <p:cNvPr id="6" name="Footer Placeholder 5"/>
          <p:cNvSpPr>
            <a:spLocks noGrp="1"/>
          </p:cNvSpPr>
          <p:nvPr>
            <p:ph type="ftr" sz="quarter" idx="11"/>
          </p:nvPr>
        </p:nvSpPr>
        <p:spPr>
          <a:xfrm>
            <a:off x="3429000" y="64008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10400" y="6400800"/>
            <a:ext cx="1905000" cy="457200"/>
          </a:xfrm>
        </p:spPr>
        <p:txBody>
          <a:bodyPr/>
          <a:lstStyle>
            <a:lvl1pPr>
              <a:defRPr/>
            </a:lvl1pPr>
          </a:lstStyle>
          <a:p>
            <a:r>
              <a:rPr lang="en-US"/>
              <a:t>4-</a:t>
            </a:r>
            <a:fld id="{EDACD53B-B7FC-4BCD-8D45-9113F94D344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4-</a:t>
            </a:r>
            <a:fld id="{C35AC01D-D51B-47AA-9707-D84A6EB0D6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4-</a:t>
            </a:r>
            <a:fld id="{F06BF4F0-AD8B-4D6E-AB9C-C92D835332C0}"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4-</a:t>
            </a:r>
            <a:fld id="{FB323002-829F-4317-BC9F-D8220D89BD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4-</a:t>
            </a:r>
            <a:fld id="{61317FEE-BDBF-4855-B6AA-BF8ED82C9C63}"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4-</a:t>
            </a:r>
            <a:fld id="{509F0D09-A2EE-449F-8C19-485FCCDA5F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4-</a:t>
            </a:r>
            <a:fld id="{BB517250-9EB3-48BB-B530-7E831C21F7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4-</a:t>
            </a:r>
            <a:fld id="{19C3837A-0B69-4A72-81E5-2A289DE061C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2007 </a:t>
            </a:r>
            <a:r>
              <a:rPr lang="en-US" sz="1200" smtClean="0"/>
              <a:t>©</a:t>
            </a:r>
            <a:r>
              <a:rPr lang="en-US" smtClean="0"/>
              <a:t>Pearson Prentice Hall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4-</a:t>
            </a:r>
            <a:fld id="{66450586-95FC-4EC2-B259-ADEADDCEE3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r>
              <a:rPr lang="en-US" smtClean="0"/>
              <a:t>2007 </a:t>
            </a:r>
            <a:r>
              <a:rPr lang="en-US" sz="1200" smtClean="0"/>
              <a:t>©</a:t>
            </a:r>
            <a:r>
              <a:rPr lang="en-US" smtClean="0"/>
              <a:t>Pearson Prentice Hall</a:t>
            </a:r>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r>
              <a:rPr lang="en-US" smtClean="0"/>
              <a:t>4-</a:t>
            </a:r>
            <a:fld id="{4498412E-984F-4FF1-B6EA-158C41F94FA6}" type="slidenum">
              <a:rPr lang="en-US" smtClean="0"/>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6" r:id="rId12"/>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2.xml"/><Relationship Id="rId5" Type="http://schemas.openxmlformats.org/officeDocument/2006/relationships/image" Target="../media/image9.wmf"/><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838200" y="3657600"/>
            <a:ext cx="7543800" cy="1524000"/>
          </a:xfrm>
        </p:spPr>
        <p:txBody>
          <a:bodyPr/>
          <a:lstStyle/>
          <a:p>
            <a:pPr algn="ctr"/>
            <a:r>
              <a:rPr lang="en-US" sz="5000" b="1" dirty="0" smtClean="0">
                <a:solidFill>
                  <a:schemeClr val="accent1"/>
                </a:solidFill>
                <a:latin typeface="Garamond" pitchFamily="18" charset="0"/>
              </a:rPr>
              <a:t>Social </a:t>
            </a:r>
            <a:r>
              <a:rPr lang="en-US" sz="5000" b="1" dirty="0">
                <a:solidFill>
                  <a:schemeClr val="accent1"/>
                </a:solidFill>
                <a:latin typeface="Garamond" pitchFamily="18" charset="0"/>
              </a:rPr>
              <a:t>and Cultural Environments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Image result for hofstede model"/>
          <p:cNvPicPr>
            <a:picLocks noChangeAspect="1" noChangeArrowheads="1"/>
          </p:cNvPicPr>
          <p:nvPr/>
        </p:nvPicPr>
        <p:blipFill>
          <a:blip r:embed="rId2" cstate="print"/>
          <a:srcRect/>
          <a:stretch>
            <a:fillRect/>
          </a:stretch>
        </p:blipFill>
        <p:spPr bwMode="auto">
          <a:xfrm>
            <a:off x="838200" y="457200"/>
            <a:ext cx="7467600" cy="560070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Image result for hofstede model"/>
          <p:cNvPicPr>
            <a:picLocks noChangeAspect="1" noChangeArrowheads="1"/>
          </p:cNvPicPr>
          <p:nvPr/>
        </p:nvPicPr>
        <p:blipFill>
          <a:blip r:embed="rId2" cstate="print"/>
          <a:srcRect/>
          <a:stretch>
            <a:fillRect/>
          </a:stretch>
        </p:blipFill>
        <p:spPr bwMode="auto">
          <a:xfrm>
            <a:off x="609600" y="381000"/>
            <a:ext cx="7696200" cy="5715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534400" cy="5257800"/>
          </a:xfrm>
        </p:spPr>
        <p:txBody>
          <a:bodyPr>
            <a:noAutofit/>
          </a:bodyPr>
          <a:lstStyle/>
          <a:p>
            <a:r>
              <a:rPr lang="en-GB" sz="2700" b="1" u="sng" dirty="0" smtClean="0">
                <a:latin typeface="Garamond" pitchFamily="18" charset="0"/>
              </a:rPr>
              <a:t>Power Distance Index (PDI)</a:t>
            </a:r>
          </a:p>
          <a:p>
            <a:endParaRPr lang="en-GB" sz="2700" b="1" u="sng" dirty="0" smtClean="0">
              <a:latin typeface="Garamond" pitchFamily="18" charset="0"/>
            </a:endParaRPr>
          </a:p>
          <a:p>
            <a:pPr>
              <a:buNone/>
            </a:pPr>
            <a:r>
              <a:rPr lang="en-GB" sz="2700" dirty="0" smtClean="0">
                <a:latin typeface="Garamond" pitchFamily="18" charset="0"/>
              </a:rPr>
              <a:t>	This dimension expresses the degree to which the less powerful members of a society accept and expect that power is distributed unequally. </a:t>
            </a:r>
          </a:p>
          <a:p>
            <a:pPr>
              <a:buNone/>
            </a:pPr>
            <a:endParaRPr lang="en-GB" sz="2700" dirty="0" smtClean="0">
              <a:latin typeface="Garamond" pitchFamily="18" charset="0"/>
            </a:endParaRPr>
          </a:p>
          <a:p>
            <a:r>
              <a:rPr lang="en-GB" sz="2700" b="1" dirty="0" smtClean="0">
                <a:latin typeface="Garamond" pitchFamily="18" charset="0"/>
              </a:rPr>
              <a:t>Large degree of Power Distance → hierarchical order.</a:t>
            </a:r>
          </a:p>
          <a:p>
            <a:pPr>
              <a:buNone/>
            </a:pPr>
            <a:endParaRPr lang="en-GB" sz="2700" b="1" dirty="0" smtClean="0">
              <a:latin typeface="Garamond" pitchFamily="18" charset="0"/>
            </a:endParaRPr>
          </a:p>
          <a:p>
            <a:r>
              <a:rPr lang="en-GB" sz="2700" b="1" dirty="0">
                <a:latin typeface="Garamond" pitchFamily="18" charset="0"/>
              </a:rPr>
              <a:t>L</a:t>
            </a:r>
            <a:r>
              <a:rPr lang="en-GB" sz="2700" b="1" dirty="0" smtClean="0">
                <a:latin typeface="Garamond" pitchFamily="18" charset="0"/>
              </a:rPr>
              <a:t>ow Power Distance </a:t>
            </a:r>
            <a:r>
              <a:rPr lang="en-GB" sz="2700" b="1" dirty="0">
                <a:latin typeface="Garamond" pitchFamily="18" charset="0"/>
              </a:rPr>
              <a:t>→ </a:t>
            </a:r>
            <a:r>
              <a:rPr lang="en-GB" sz="2700" b="1" dirty="0" smtClean="0">
                <a:latin typeface="Garamond" pitchFamily="18" charset="0"/>
              </a:rPr>
              <a:t>distribution of power.</a:t>
            </a:r>
            <a:endParaRPr lang="en-GB" sz="2700" b="1" dirty="0">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334000"/>
          </a:xfrm>
        </p:spPr>
        <p:txBody>
          <a:bodyPr>
            <a:noAutofit/>
          </a:bodyPr>
          <a:lstStyle/>
          <a:p>
            <a:r>
              <a:rPr lang="en-GB" sz="2700" b="1" u="sng" dirty="0" smtClean="0">
                <a:latin typeface="Garamond" pitchFamily="18" charset="0"/>
              </a:rPr>
              <a:t>Individualism versus Collectivism (IDV)</a:t>
            </a:r>
          </a:p>
          <a:p>
            <a:pPr>
              <a:buNone/>
            </a:pPr>
            <a:endParaRPr lang="en-GB" sz="2700" dirty="0" smtClean="0">
              <a:latin typeface="Garamond" pitchFamily="18" charset="0"/>
            </a:endParaRPr>
          </a:p>
          <a:p>
            <a:pPr>
              <a:buNone/>
            </a:pPr>
            <a:r>
              <a:rPr lang="en-GB" sz="2700" dirty="0" smtClean="0">
                <a:latin typeface="Garamond" pitchFamily="18" charset="0"/>
              </a:rPr>
              <a:t>	</a:t>
            </a:r>
            <a:r>
              <a:rPr lang="en-GB" sz="2700" dirty="0">
                <a:latin typeface="Garamond" pitchFamily="18" charset="0"/>
              </a:rPr>
              <a:t>I</a:t>
            </a:r>
            <a:r>
              <a:rPr lang="en-GB" sz="2700" dirty="0" smtClean="0">
                <a:latin typeface="Garamond" pitchFamily="18" charset="0"/>
              </a:rPr>
              <a:t>ndividuals are expected to </a:t>
            </a:r>
            <a:r>
              <a:rPr lang="en-GB" sz="2700" b="1" dirty="0" smtClean="0">
                <a:latin typeface="Garamond" pitchFamily="18" charset="0"/>
              </a:rPr>
              <a:t>take care of only themselve</a:t>
            </a:r>
            <a:r>
              <a:rPr lang="en-GB" sz="2700" dirty="0" smtClean="0">
                <a:latin typeface="Garamond" pitchFamily="18" charset="0"/>
              </a:rPr>
              <a:t>s and their immediate families. </a:t>
            </a:r>
          </a:p>
          <a:p>
            <a:pPr>
              <a:buNone/>
            </a:pPr>
            <a:endParaRPr lang="en-GB" sz="2700" dirty="0" smtClean="0">
              <a:latin typeface="Garamond" pitchFamily="18" charset="0"/>
            </a:endParaRPr>
          </a:p>
          <a:p>
            <a:pPr>
              <a:buNone/>
            </a:pPr>
            <a:r>
              <a:rPr lang="en-GB" sz="2700" dirty="0" smtClean="0">
                <a:latin typeface="Garamond" pitchFamily="18" charset="0"/>
              </a:rPr>
              <a:t>	</a:t>
            </a:r>
            <a:r>
              <a:rPr lang="en-GB" sz="2700" dirty="0">
                <a:latin typeface="Garamond" pitchFamily="18" charset="0"/>
              </a:rPr>
              <a:t>C</a:t>
            </a:r>
            <a:r>
              <a:rPr lang="en-GB" sz="2700" dirty="0" smtClean="0">
                <a:latin typeface="Garamond" pitchFamily="18" charset="0"/>
              </a:rPr>
              <a:t>ollectivism, represents a society in which individuals can </a:t>
            </a:r>
            <a:r>
              <a:rPr lang="en-GB" sz="2700" b="1" dirty="0" smtClean="0">
                <a:latin typeface="Garamond" pitchFamily="18" charset="0"/>
              </a:rPr>
              <a:t>expect members </a:t>
            </a:r>
            <a:r>
              <a:rPr lang="en-GB" sz="2700" dirty="0" smtClean="0">
                <a:latin typeface="Garamond" pitchFamily="18" charset="0"/>
              </a:rPr>
              <a:t>of a particular in-group to look after them in exchange for unquestioning loyalty. </a:t>
            </a:r>
            <a:endParaRPr lang="en-GB" sz="2700" dirty="0">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5257800"/>
          </a:xfrm>
        </p:spPr>
        <p:txBody>
          <a:bodyPr>
            <a:noAutofit/>
          </a:bodyPr>
          <a:lstStyle/>
          <a:p>
            <a:r>
              <a:rPr lang="en-GB" sz="2700" b="1" u="sng" dirty="0" smtClean="0">
                <a:latin typeface="Garamond" pitchFamily="18" charset="0"/>
              </a:rPr>
              <a:t>Masculinity versus Femininity (MAS)</a:t>
            </a:r>
          </a:p>
          <a:p>
            <a:endParaRPr lang="en-GB" sz="2700" b="1" u="sng" dirty="0" smtClean="0">
              <a:latin typeface="Garamond" pitchFamily="18" charset="0"/>
            </a:endParaRPr>
          </a:p>
          <a:p>
            <a:pPr>
              <a:buNone/>
            </a:pPr>
            <a:r>
              <a:rPr lang="en-GB" sz="2700" dirty="0" smtClean="0">
                <a:latin typeface="Garamond" pitchFamily="18" charset="0"/>
              </a:rPr>
              <a:t>	Masculinity means:</a:t>
            </a:r>
          </a:p>
          <a:p>
            <a:pPr>
              <a:buNone/>
            </a:pPr>
            <a:endParaRPr lang="en-GB" sz="2700" dirty="0">
              <a:latin typeface="Garamond" pitchFamily="18" charset="0"/>
            </a:endParaRPr>
          </a:p>
          <a:p>
            <a:r>
              <a:rPr lang="en-GB" sz="2700" dirty="0" smtClean="0">
                <a:latin typeface="Garamond" pitchFamily="18" charset="0"/>
              </a:rPr>
              <a:t>achievement, </a:t>
            </a:r>
          </a:p>
          <a:p>
            <a:r>
              <a:rPr lang="en-GB" sz="2700" dirty="0" smtClean="0">
                <a:latin typeface="Garamond" pitchFamily="18" charset="0"/>
              </a:rPr>
              <a:t>assertiveness </a:t>
            </a:r>
            <a:endParaRPr lang="en-GB" sz="2700" dirty="0">
              <a:latin typeface="Garamond" pitchFamily="18" charset="0"/>
            </a:endParaRPr>
          </a:p>
          <a:p>
            <a:r>
              <a:rPr lang="en-GB" sz="2700" dirty="0" smtClean="0">
                <a:latin typeface="Garamond" pitchFamily="18" charset="0"/>
              </a:rPr>
              <a:t>material rewards for success</a:t>
            </a:r>
          </a:p>
          <a:p>
            <a:r>
              <a:rPr lang="en-GB" sz="2700" dirty="0" smtClean="0">
                <a:latin typeface="Garamond" pitchFamily="18" charset="0"/>
              </a:rPr>
              <a:t>competitive.  </a:t>
            </a:r>
          </a:p>
          <a:p>
            <a:pPr marL="0" indent="0">
              <a:buNone/>
            </a:pPr>
            <a:endParaRPr lang="en-GB" sz="2700" dirty="0" smtClean="0">
              <a:latin typeface="Garamond" pitchFamily="18" charset="0"/>
            </a:endParaRPr>
          </a:p>
          <a:p>
            <a:pPr marL="320040" lvl="1" indent="0">
              <a:buNone/>
            </a:pPr>
            <a:r>
              <a:rPr lang="en-GB" sz="2500" dirty="0" smtClean="0">
                <a:latin typeface="Garamond" pitchFamily="18" charset="0"/>
              </a:rPr>
              <a:t>Femininity, stands for:</a:t>
            </a:r>
          </a:p>
          <a:p>
            <a:r>
              <a:rPr lang="en-GB" sz="2700" dirty="0" smtClean="0">
                <a:latin typeface="Garamond" pitchFamily="18" charset="0"/>
              </a:rPr>
              <a:t>cooperation, modesty, caring for the weak and quality of life. </a:t>
            </a:r>
          </a:p>
          <a:p>
            <a:pPr>
              <a:buNone/>
            </a:pPr>
            <a:endParaRPr lang="en-GB" sz="2700" dirty="0" smtClean="0">
              <a:latin typeface="Garamond" pitchFamily="18" charset="0"/>
            </a:endParaRPr>
          </a:p>
          <a:p>
            <a:pPr>
              <a:buNone/>
            </a:pPr>
            <a:r>
              <a:rPr lang="en-GB" sz="2700" dirty="0" smtClean="0">
                <a:latin typeface="Garamond" pitchFamily="18" charset="0"/>
              </a:rPr>
              <a:t>	</a:t>
            </a:r>
            <a:endParaRPr lang="en-GB" sz="2700" dirty="0">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257800"/>
          </a:xfrm>
        </p:spPr>
        <p:txBody>
          <a:bodyPr>
            <a:noAutofit/>
          </a:bodyPr>
          <a:lstStyle/>
          <a:p>
            <a:r>
              <a:rPr lang="en-GB" sz="2700" b="1" u="sng" dirty="0" smtClean="0">
                <a:latin typeface="Garamond" pitchFamily="18" charset="0"/>
              </a:rPr>
              <a:t>Uncertainty Avoidance Index (UAI)</a:t>
            </a:r>
          </a:p>
          <a:p>
            <a:endParaRPr lang="en-GB" sz="2700" b="1" u="sng" dirty="0" smtClean="0">
              <a:latin typeface="Garamond" pitchFamily="18" charset="0"/>
            </a:endParaRPr>
          </a:p>
          <a:p>
            <a:pPr>
              <a:buNone/>
            </a:pPr>
            <a:r>
              <a:rPr lang="en-GB" sz="2700" dirty="0" smtClean="0">
                <a:latin typeface="Garamond" pitchFamily="18" charset="0"/>
              </a:rPr>
              <a:t>	Whether or not </a:t>
            </a:r>
            <a:r>
              <a:rPr lang="en-GB" sz="2700" dirty="0">
                <a:latin typeface="Garamond" pitchFamily="18" charset="0"/>
              </a:rPr>
              <a:t>m</a:t>
            </a:r>
            <a:r>
              <a:rPr lang="en-GB" sz="2700" dirty="0" smtClean="0">
                <a:latin typeface="Garamond" pitchFamily="18" charset="0"/>
              </a:rPr>
              <a:t>embers of a society </a:t>
            </a:r>
            <a:r>
              <a:rPr lang="en-GB" sz="2700" b="1" dirty="0" smtClean="0">
                <a:latin typeface="Garamond" pitchFamily="18" charset="0"/>
              </a:rPr>
              <a:t>feel uncomfortable </a:t>
            </a:r>
            <a:r>
              <a:rPr lang="en-GB" sz="2700" dirty="0" smtClean="0">
                <a:latin typeface="Garamond" pitchFamily="18" charset="0"/>
              </a:rPr>
              <a:t>with uncertainty and ambiguity. </a:t>
            </a:r>
          </a:p>
          <a:p>
            <a:pPr>
              <a:buNone/>
            </a:pPr>
            <a:endParaRPr lang="en-GB" sz="2700" dirty="0" smtClean="0">
              <a:latin typeface="Garamond" pitchFamily="18" charset="0"/>
            </a:endParaRPr>
          </a:p>
          <a:p>
            <a:pPr>
              <a:buNone/>
            </a:pPr>
            <a:r>
              <a:rPr lang="en-GB" sz="2700" dirty="0" smtClean="0">
                <a:latin typeface="Garamond" pitchFamily="18" charset="0"/>
              </a:rPr>
              <a:t>	</a:t>
            </a:r>
            <a:r>
              <a:rPr lang="en-GB" sz="2700" b="1" dirty="0" smtClean="0">
                <a:latin typeface="Garamond" pitchFamily="18" charset="0"/>
              </a:rPr>
              <a:t>Strong UAI </a:t>
            </a:r>
            <a:r>
              <a:rPr lang="en-GB" sz="2700" dirty="0" smtClean="0">
                <a:latin typeface="Garamond" pitchFamily="18" charset="0"/>
              </a:rPr>
              <a:t>means </a:t>
            </a:r>
            <a:r>
              <a:rPr lang="en-GB" sz="2700" b="1" dirty="0" smtClean="0">
                <a:latin typeface="Garamond" pitchFamily="18" charset="0"/>
              </a:rPr>
              <a:t>rigid codes </a:t>
            </a:r>
            <a:r>
              <a:rPr lang="en-GB" sz="2700" dirty="0" smtClean="0">
                <a:latin typeface="Garamond" pitchFamily="18" charset="0"/>
              </a:rPr>
              <a:t>of belief and behaviour and intolerant of unorthodox behaviour and ideas. </a:t>
            </a:r>
          </a:p>
          <a:p>
            <a:pPr>
              <a:buNone/>
            </a:pPr>
            <a:endParaRPr lang="en-GB" sz="2700" dirty="0" smtClean="0">
              <a:latin typeface="Garamond" pitchFamily="18" charset="0"/>
            </a:endParaRPr>
          </a:p>
          <a:p>
            <a:pPr>
              <a:buNone/>
            </a:pPr>
            <a:r>
              <a:rPr lang="en-GB" sz="2700" dirty="0" smtClean="0">
                <a:latin typeface="Garamond" pitchFamily="18" charset="0"/>
              </a:rPr>
              <a:t>	</a:t>
            </a:r>
            <a:r>
              <a:rPr lang="en-GB" sz="2700" b="1" dirty="0" smtClean="0">
                <a:latin typeface="Garamond" pitchFamily="18" charset="0"/>
              </a:rPr>
              <a:t>Weak UAI </a:t>
            </a:r>
            <a:r>
              <a:rPr lang="en-GB" sz="2700" dirty="0" smtClean="0">
                <a:latin typeface="Garamond" pitchFamily="18" charset="0"/>
              </a:rPr>
              <a:t>societies maintain a </a:t>
            </a:r>
            <a:r>
              <a:rPr lang="en-GB" sz="2700" b="1" dirty="0" smtClean="0">
                <a:latin typeface="Garamond" pitchFamily="18" charset="0"/>
              </a:rPr>
              <a:t>more relaxed attitude </a:t>
            </a:r>
            <a:r>
              <a:rPr lang="en-GB" sz="2700" dirty="0" smtClean="0">
                <a:latin typeface="Garamond" pitchFamily="18" charset="0"/>
              </a:rPr>
              <a:t>in which practice counts more than principles.</a:t>
            </a:r>
            <a:endParaRPr lang="en-GB" sz="2700" dirty="0">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09600"/>
            <a:ext cx="7543800" cy="5562600"/>
          </a:xfrm>
        </p:spPr>
        <p:txBody>
          <a:bodyPr>
            <a:normAutofit/>
          </a:bodyPr>
          <a:lstStyle/>
          <a:p>
            <a:pPr fontAlgn="base"/>
            <a:r>
              <a:rPr lang="en-GB" sz="2700" b="1" u="sng" dirty="0" smtClean="0">
                <a:solidFill>
                  <a:schemeClr val="tx1"/>
                </a:solidFill>
                <a:latin typeface="Garamond" pitchFamily="18" charset="0"/>
              </a:rPr>
              <a:t>Long Term Orientation versus Short Term Normative Orientation (LTO)</a:t>
            </a:r>
          </a:p>
          <a:p>
            <a:pPr fontAlgn="base">
              <a:buNone/>
            </a:pPr>
            <a:endParaRPr lang="en-GB" sz="2700" b="1" dirty="0" smtClean="0">
              <a:solidFill>
                <a:schemeClr val="accent1"/>
              </a:solidFill>
              <a:latin typeface="Garamond" pitchFamily="18" charset="0"/>
            </a:endParaRPr>
          </a:p>
          <a:p>
            <a:pPr fontAlgn="base">
              <a:buNone/>
            </a:pPr>
            <a:r>
              <a:rPr lang="en-GB" sz="2700" b="1" dirty="0" smtClean="0">
                <a:solidFill>
                  <a:schemeClr val="accent1"/>
                </a:solidFill>
                <a:latin typeface="Garamond" pitchFamily="18" charset="0"/>
              </a:rPr>
              <a:t>	</a:t>
            </a:r>
            <a:r>
              <a:rPr lang="en-GB" sz="2700" dirty="0" smtClean="0">
                <a:latin typeface="Garamond" pitchFamily="18" charset="0"/>
              </a:rPr>
              <a:t>Societies who score low on this dimension, for example, prefer to maintain time-honoured traditions and norms. </a:t>
            </a:r>
          </a:p>
          <a:p>
            <a:pPr fontAlgn="base">
              <a:buNone/>
            </a:pPr>
            <a:endParaRPr lang="en-GB" sz="2700" dirty="0" smtClean="0">
              <a:latin typeface="Garamond" pitchFamily="18" charset="0"/>
            </a:endParaRPr>
          </a:p>
          <a:p>
            <a:pPr fontAlgn="base">
              <a:buNone/>
            </a:pPr>
            <a:r>
              <a:rPr lang="en-GB" sz="2700" dirty="0" smtClean="0">
                <a:latin typeface="Garamond" pitchFamily="18" charset="0"/>
              </a:rPr>
              <a:t>	Those with a culture which scores high, on the other hand, take a more pragmatic approach: they encourage thrift and efforts in modern education as a way to prepare for the future.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7543800" cy="3886200"/>
          </a:xfrm>
        </p:spPr>
        <p:txBody>
          <a:bodyPr>
            <a:noAutofit/>
          </a:bodyPr>
          <a:lstStyle/>
          <a:p>
            <a:r>
              <a:rPr lang="en-GB" sz="2700" b="1" u="sng" dirty="0" smtClean="0">
                <a:latin typeface="Garamond" pitchFamily="18" charset="0"/>
              </a:rPr>
              <a:t>Indulgence versus Restraint (IND)</a:t>
            </a:r>
          </a:p>
          <a:p>
            <a:endParaRPr lang="en-GB" sz="2700" b="1" u="sng" dirty="0" smtClean="0">
              <a:latin typeface="Garamond" pitchFamily="18" charset="0"/>
            </a:endParaRPr>
          </a:p>
          <a:p>
            <a:pPr>
              <a:buNone/>
            </a:pPr>
            <a:r>
              <a:rPr lang="en-GB" sz="2700" dirty="0" smtClean="0">
                <a:latin typeface="Garamond" pitchFamily="18" charset="0"/>
              </a:rPr>
              <a:t>	Indulgence stands for a society that allows relatively free gratification of basic and natural human drives related to enjoying life and having fun.  </a:t>
            </a:r>
          </a:p>
          <a:p>
            <a:pPr>
              <a:buNone/>
            </a:pPr>
            <a:endParaRPr lang="en-GB" sz="2700" dirty="0" smtClean="0">
              <a:latin typeface="Garamond" pitchFamily="18" charset="0"/>
            </a:endParaRPr>
          </a:p>
          <a:p>
            <a:pPr>
              <a:buNone/>
            </a:pPr>
            <a:r>
              <a:rPr lang="en-GB" sz="2700" dirty="0" smtClean="0">
                <a:latin typeface="Garamond" pitchFamily="18" charset="0"/>
              </a:rPr>
              <a:t>	Restraint stands for a society that suppresses gratification of needs and regulates it by means of strict social norms.</a:t>
            </a:r>
          </a:p>
          <a:p>
            <a:pPr>
              <a:buNone/>
            </a:pPr>
            <a:r>
              <a:rPr lang="en-GB" sz="2700" dirty="0" smtClean="0">
                <a:latin typeface="Garamond" pitchFamily="18" charset="0"/>
              </a:rPr>
              <a:t>	</a:t>
            </a:r>
            <a:endParaRPr lang="en-GB" sz="2700" dirty="0">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0"/>
            <a:ext cx="7772400" cy="1143000"/>
          </a:xfrm>
        </p:spPr>
        <p:txBody>
          <a:bodyPr>
            <a:normAutofit/>
          </a:bodyPr>
          <a:lstStyle/>
          <a:p>
            <a:pPr algn="ctr"/>
            <a:r>
              <a:rPr lang="en-US" sz="4000" b="1" dirty="0">
                <a:solidFill>
                  <a:schemeClr val="accent1"/>
                </a:solidFill>
                <a:latin typeface="Garamond" pitchFamily="18" charset="0"/>
              </a:rPr>
              <a:t>Religion</a:t>
            </a:r>
          </a:p>
        </p:txBody>
      </p:sp>
      <p:sp>
        <p:nvSpPr>
          <p:cNvPr id="17412" name="Rectangle 4"/>
          <p:cNvSpPr>
            <a:spLocks noGrp="1" noChangeArrowheads="1"/>
          </p:cNvSpPr>
          <p:nvPr>
            <p:ph type="body" sz="half" idx="1"/>
          </p:nvPr>
        </p:nvSpPr>
        <p:spPr>
          <a:xfrm>
            <a:off x="2971800" y="1447800"/>
            <a:ext cx="3810000" cy="4114800"/>
          </a:xfrm>
        </p:spPr>
        <p:txBody>
          <a:bodyPr>
            <a:normAutofit lnSpcReduction="10000"/>
          </a:bodyPr>
          <a:lstStyle/>
          <a:p>
            <a:pPr algn="ctr">
              <a:buFontTx/>
              <a:buNone/>
            </a:pPr>
            <a:r>
              <a:rPr lang="en-US" sz="2800" b="1" i="1" dirty="0">
                <a:latin typeface="Garamond" pitchFamily="18" charset="0"/>
              </a:rPr>
              <a:t>Religion is one important source of society’s beliefs, attitudes, and values. The world’s major religions include: Buddhism, Hinduism, Islam, Judaism, and Christianity.</a:t>
            </a:r>
          </a:p>
        </p:txBody>
      </p:sp>
      <p:pic>
        <p:nvPicPr>
          <p:cNvPr id="17414" name="Picture 6" descr="j0300912"/>
          <p:cNvPicPr>
            <a:picLocks noGrp="1" noChangeAspect="1" noChangeArrowheads="1"/>
          </p:cNvPicPr>
          <p:nvPr>
            <p:ph sz="half" idx="2"/>
          </p:nvPr>
        </p:nvPicPr>
        <p:blipFill>
          <a:blip r:embed="rId2" cstate="print"/>
          <a:srcRect/>
          <a:stretch>
            <a:fillRect/>
          </a:stretch>
        </p:blipFill>
        <p:spPr>
          <a:xfrm>
            <a:off x="6858000" y="1295400"/>
            <a:ext cx="1798638" cy="1706563"/>
          </a:xfrm>
        </p:spPr>
      </p:pic>
      <p:pic>
        <p:nvPicPr>
          <p:cNvPr id="17415" name="Picture 7" descr="MCj03009080000[1]"/>
          <p:cNvPicPr>
            <a:picLocks noChangeAspect="1" noChangeArrowheads="1"/>
          </p:cNvPicPr>
          <p:nvPr/>
        </p:nvPicPr>
        <p:blipFill>
          <a:blip r:embed="rId3" cstate="print"/>
          <a:srcRect/>
          <a:stretch>
            <a:fillRect/>
          </a:stretch>
        </p:blipFill>
        <p:spPr bwMode="auto">
          <a:xfrm>
            <a:off x="6858000" y="4343400"/>
            <a:ext cx="1881188" cy="1397000"/>
          </a:xfrm>
          <a:prstGeom prst="rect">
            <a:avLst/>
          </a:prstGeom>
          <a:noFill/>
        </p:spPr>
      </p:pic>
      <p:pic>
        <p:nvPicPr>
          <p:cNvPr id="17416" name="Picture 8" descr="MCj03009000000[1]"/>
          <p:cNvPicPr>
            <a:picLocks noChangeAspect="1" noChangeArrowheads="1"/>
          </p:cNvPicPr>
          <p:nvPr/>
        </p:nvPicPr>
        <p:blipFill>
          <a:blip r:embed="rId4" cstate="print"/>
          <a:srcRect/>
          <a:stretch>
            <a:fillRect/>
          </a:stretch>
        </p:blipFill>
        <p:spPr bwMode="auto">
          <a:xfrm>
            <a:off x="1066800" y="1828800"/>
            <a:ext cx="1849438" cy="1271588"/>
          </a:xfrm>
          <a:prstGeom prst="rect">
            <a:avLst/>
          </a:prstGeom>
          <a:noFill/>
        </p:spPr>
      </p:pic>
      <p:pic>
        <p:nvPicPr>
          <p:cNvPr id="17417" name="Picture 9" descr="MCj03046750000[1]"/>
          <p:cNvPicPr>
            <a:picLocks noChangeAspect="1" noChangeArrowheads="1"/>
          </p:cNvPicPr>
          <p:nvPr/>
        </p:nvPicPr>
        <p:blipFill>
          <a:blip r:embed="rId5" cstate="print"/>
          <a:srcRect/>
          <a:stretch>
            <a:fillRect/>
          </a:stretch>
        </p:blipFill>
        <p:spPr bwMode="auto">
          <a:xfrm>
            <a:off x="1219200" y="4038600"/>
            <a:ext cx="1617663" cy="183356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5" name="Rectangle 11"/>
          <p:cNvSpPr>
            <a:spLocks noGrp="1" noChangeArrowheads="1"/>
          </p:cNvSpPr>
          <p:nvPr>
            <p:ph type="title"/>
          </p:nvPr>
        </p:nvSpPr>
        <p:spPr>
          <a:xfrm>
            <a:off x="1066800" y="-533400"/>
            <a:ext cx="6781800" cy="1600200"/>
          </a:xfrm>
        </p:spPr>
        <p:txBody>
          <a:bodyPr>
            <a:normAutofit/>
          </a:bodyPr>
          <a:lstStyle/>
          <a:p>
            <a:pPr algn="ctr"/>
            <a:r>
              <a:rPr lang="en-US" sz="4000" b="1" dirty="0" err="1">
                <a:solidFill>
                  <a:schemeClr val="accent1"/>
                </a:solidFill>
                <a:latin typeface="Garamond" pitchFamily="18" charset="0"/>
              </a:rPr>
              <a:t>Quibla</a:t>
            </a:r>
            <a:r>
              <a:rPr lang="en-US" sz="4000" b="1" dirty="0">
                <a:solidFill>
                  <a:schemeClr val="accent1"/>
                </a:solidFill>
                <a:latin typeface="Garamond" pitchFamily="18" charset="0"/>
              </a:rPr>
              <a:t> Cola Products</a:t>
            </a:r>
          </a:p>
        </p:txBody>
      </p:sp>
      <p:sp>
        <p:nvSpPr>
          <p:cNvPr id="72706" name="Text Box 2"/>
          <p:cNvSpPr txBox="1">
            <a:spLocks noChangeArrowheads="1"/>
          </p:cNvSpPr>
          <p:nvPr/>
        </p:nvSpPr>
        <p:spPr bwMode="auto">
          <a:xfrm>
            <a:off x="1295400" y="2590800"/>
            <a:ext cx="6705600" cy="579438"/>
          </a:xfrm>
          <a:prstGeom prst="rect">
            <a:avLst/>
          </a:prstGeom>
          <a:noFill/>
          <a:ln w="9525">
            <a:noFill/>
            <a:miter lim="800000"/>
            <a:headEnd/>
            <a:tailEnd/>
          </a:ln>
          <a:effectLst/>
        </p:spPr>
        <p:txBody>
          <a:bodyPr>
            <a:spAutoFit/>
          </a:bodyPr>
          <a:lstStyle/>
          <a:p>
            <a:pPr>
              <a:spcBef>
                <a:spcPct val="50000"/>
              </a:spcBef>
            </a:pPr>
            <a:endParaRPr lang="en-US" sz="3200"/>
          </a:p>
        </p:txBody>
      </p:sp>
      <p:pic>
        <p:nvPicPr>
          <p:cNvPr id="72714" name="Picture 10" descr="Qibla cola"/>
          <p:cNvPicPr>
            <a:picLocks noChangeAspect="1" noChangeArrowheads="1"/>
          </p:cNvPicPr>
          <p:nvPr/>
        </p:nvPicPr>
        <p:blipFill>
          <a:blip r:embed="rId3" cstate="print"/>
          <a:srcRect/>
          <a:stretch>
            <a:fillRect/>
          </a:stretch>
        </p:blipFill>
        <p:spPr bwMode="auto">
          <a:xfrm>
            <a:off x="1066800" y="1219200"/>
            <a:ext cx="6629400" cy="42005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14400" y="-304800"/>
            <a:ext cx="6781800" cy="1600200"/>
          </a:xfrm>
        </p:spPr>
        <p:txBody>
          <a:bodyPr>
            <a:normAutofit/>
          </a:bodyPr>
          <a:lstStyle/>
          <a:p>
            <a:pPr algn="ctr"/>
            <a:r>
              <a:rPr lang="en-US" sz="4000" b="1" dirty="0">
                <a:solidFill>
                  <a:schemeClr val="accent1"/>
                </a:solidFill>
                <a:latin typeface="Garamond" pitchFamily="18" charset="0"/>
              </a:rPr>
              <a:t>Task of Global </a:t>
            </a:r>
            <a:r>
              <a:rPr lang="en-US" sz="4000" b="1" dirty="0" smtClean="0">
                <a:solidFill>
                  <a:schemeClr val="accent1"/>
                </a:solidFill>
                <a:latin typeface="Garamond" pitchFamily="18" charset="0"/>
              </a:rPr>
              <a:t>Managers</a:t>
            </a:r>
            <a:endParaRPr lang="en-US" sz="4000" b="1" dirty="0">
              <a:solidFill>
                <a:schemeClr val="accent1"/>
              </a:solidFill>
              <a:latin typeface="Garamond" pitchFamily="18" charset="0"/>
            </a:endParaRPr>
          </a:p>
        </p:txBody>
      </p:sp>
      <p:sp>
        <p:nvSpPr>
          <p:cNvPr id="50179" name="Rectangle 3"/>
          <p:cNvSpPr>
            <a:spLocks noGrp="1" noChangeArrowheads="1"/>
          </p:cNvSpPr>
          <p:nvPr>
            <p:ph idx="1"/>
          </p:nvPr>
        </p:nvSpPr>
        <p:spPr>
          <a:xfrm>
            <a:off x="762000" y="1371600"/>
            <a:ext cx="7543800" cy="4495800"/>
          </a:xfrm>
        </p:spPr>
        <p:txBody>
          <a:bodyPr>
            <a:normAutofit/>
          </a:bodyPr>
          <a:lstStyle/>
          <a:p>
            <a:r>
              <a:rPr lang="en-US" sz="2700" b="1" dirty="0">
                <a:latin typeface="Garamond" pitchFamily="18" charset="0"/>
              </a:rPr>
              <a:t>Study</a:t>
            </a:r>
            <a:r>
              <a:rPr lang="en-US" sz="2700" dirty="0">
                <a:latin typeface="Garamond" pitchFamily="18" charset="0"/>
              </a:rPr>
              <a:t> and </a:t>
            </a:r>
            <a:r>
              <a:rPr lang="en-US" sz="2700" b="1" dirty="0">
                <a:latin typeface="Garamond" pitchFamily="18" charset="0"/>
              </a:rPr>
              <a:t>understand</a:t>
            </a:r>
            <a:r>
              <a:rPr lang="en-US" sz="2700" dirty="0">
                <a:latin typeface="Garamond" pitchFamily="18" charset="0"/>
              </a:rPr>
              <a:t> the cultures of countries in which they will be doing </a:t>
            </a:r>
            <a:r>
              <a:rPr lang="en-US" sz="2700" dirty="0" smtClean="0">
                <a:latin typeface="Garamond" pitchFamily="18" charset="0"/>
              </a:rPr>
              <a:t>business.</a:t>
            </a:r>
          </a:p>
          <a:p>
            <a:pPr>
              <a:buNone/>
            </a:pPr>
            <a:endParaRPr lang="en-US" sz="2700" dirty="0">
              <a:latin typeface="Garamond" pitchFamily="18" charset="0"/>
            </a:endParaRPr>
          </a:p>
          <a:p>
            <a:r>
              <a:rPr lang="en-US" sz="2700" dirty="0">
                <a:latin typeface="Garamond" pitchFamily="18" charset="0"/>
              </a:rPr>
              <a:t>Understand how an </a:t>
            </a:r>
            <a:r>
              <a:rPr lang="en-US" sz="2700" b="1" dirty="0">
                <a:latin typeface="Garamond" pitchFamily="18" charset="0"/>
              </a:rPr>
              <a:t>unconscious reference </a:t>
            </a:r>
            <a:r>
              <a:rPr lang="en-US" sz="2700" dirty="0">
                <a:latin typeface="Garamond" pitchFamily="18" charset="0"/>
              </a:rPr>
              <a:t>to their own cultural values, or </a:t>
            </a:r>
            <a:r>
              <a:rPr lang="en-US" sz="2700" b="1" dirty="0">
                <a:latin typeface="Garamond" pitchFamily="18" charset="0"/>
              </a:rPr>
              <a:t>self-reference criterion</a:t>
            </a:r>
            <a:r>
              <a:rPr lang="en-US" sz="2700" dirty="0">
                <a:latin typeface="Garamond" pitchFamily="18" charset="0"/>
              </a:rPr>
              <a:t>, may influence their perception of the </a:t>
            </a:r>
            <a:r>
              <a:rPr lang="en-US" sz="2700" dirty="0" smtClean="0">
                <a:latin typeface="Garamond" pitchFamily="18" charset="0"/>
              </a:rPr>
              <a:t>market.</a:t>
            </a:r>
          </a:p>
          <a:p>
            <a:pPr>
              <a:buNone/>
            </a:pPr>
            <a:endParaRPr lang="en-US" sz="2700" dirty="0">
              <a:latin typeface="Garamond" pitchFamily="18" charset="0"/>
            </a:endParaRPr>
          </a:p>
          <a:p>
            <a:r>
              <a:rPr lang="en-US" sz="2700" b="1" dirty="0">
                <a:latin typeface="Garamond" pitchFamily="18" charset="0"/>
              </a:rPr>
              <a:t>Incorporate</a:t>
            </a:r>
            <a:r>
              <a:rPr lang="en-US" sz="2700" dirty="0">
                <a:latin typeface="Garamond" pitchFamily="18" charset="0"/>
              </a:rPr>
              <a:t> this understanding into the marketing planning </a:t>
            </a:r>
            <a:r>
              <a:rPr lang="en-US" sz="2700" dirty="0" smtClean="0">
                <a:latin typeface="Garamond" pitchFamily="18" charset="0"/>
              </a:rPr>
              <a:t>process.</a:t>
            </a:r>
            <a:endParaRPr lang="en-US" sz="2700" dirty="0">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62000" y="-457200"/>
            <a:ext cx="6781800" cy="1600200"/>
          </a:xfrm>
        </p:spPr>
        <p:txBody>
          <a:bodyPr>
            <a:normAutofit/>
          </a:bodyPr>
          <a:lstStyle/>
          <a:p>
            <a:pPr algn="ctr"/>
            <a:r>
              <a:rPr lang="en-US" sz="4000" b="1" dirty="0">
                <a:solidFill>
                  <a:schemeClr val="accent1"/>
                </a:solidFill>
                <a:latin typeface="Garamond" pitchFamily="18" charset="0"/>
              </a:rPr>
              <a:t>Aesthetics</a:t>
            </a:r>
          </a:p>
        </p:txBody>
      </p:sp>
      <p:sp>
        <p:nvSpPr>
          <p:cNvPr id="75779" name="Rectangle 3"/>
          <p:cNvSpPr>
            <a:spLocks noGrp="1" noChangeArrowheads="1"/>
          </p:cNvSpPr>
          <p:nvPr>
            <p:ph sz="half" idx="1"/>
          </p:nvPr>
        </p:nvSpPr>
        <p:spPr>
          <a:xfrm>
            <a:off x="609600" y="1524000"/>
            <a:ext cx="3657600" cy="3767328"/>
          </a:xfrm>
        </p:spPr>
        <p:txBody>
          <a:bodyPr>
            <a:normAutofit lnSpcReduction="10000"/>
          </a:bodyPr>
          <a:lstStyle/>
          <a:p>
            <a:r>
              <a:rPr lang="en-US" dirty="0">
                <a:latin typeface="Garamond" pitchFamily="18" charset="0"/>
              </a:rPr>
              <a:t>The sense of what is beautiful and what is not </a:t>
            </a:r>
            <a:r>
              <a:rPr lang="en-US" dirty="0" smtClean="0">
                <a:latin typeface="Garamond" pitchFamily="18" charset="0"/>
              </a:rPr>
              <a:t>beautiful.</a:t>
            </a:r>
          </a:p>
          <a:p>
            <a:pPr>
              <a:buNone/>
            </a:pPr>
            <a:endParaRPr lang="en-US" dirty="0">
              <a:latin typeface="Garamond" pitchFamily="18" charset="0"/>
            </a:endParaRPr>
          </a:p>
          <a:p>
            <a:r>
              <a:rPr lang="en-US" dirty="0">
                <a:latin typeface="Garamond" pitchFamily="18" charset="0"/>
              </a:rPr>
              <a:t>What represents good taste as opposed to tastelessness or even </a:t>
            </a:r>
            <a:r>
              <a:rPr lang="en-US" dirty="0" smtClean="0">
                <a:latin typeface="Garamond" pitchFamily="18" charset="0"/>
              </a:rPr>
              <a:t>obscenity.</a:t>
            </a:r>
            <a:endParaRPr lang="en-US" dirty="0">
              <a:latin typeface="Garamond" pitchFamily="18" charset="0"/>
            </a:endParaRPr>
          </a:p>
          <a:p>
            <a:endParaRPr lang="en-US" dirty="0"/>
          </a:p>
        </p:txBody>
      </p:sp>
      <p:sp>
        <p:nvSpPr>
          <p:cNvPr id="75780" name="Rectangle 4"/>
          <p:cNvSpPr>
            <a:spLocks noGrp="1" noChangeArrowheads="1"/>
          </p:cNvSpPr>
          <p:nvPr>
            <p:ph sz="half" idx="2"/>
          </p:nvPr>
        </p:nvSpPr>
        <p:spPr>
          <a:xfrm>
            <a:off x="4038600" y="1524000"/>
            <a:ext cx="3657600" cy="3767328"/>
          </a:xfrm>
        </p:spPr>
        <p:txBody>
          <a:bodyPr>
            <a:normAutofit lnSpcReduction="10000"/>
          </a:bodyPr>
          <a:lstStyle/>
          <a:p>
            <a:pPr>
              <a:lnSpc>
                <a:spcPct val="90000"/>
              </a:lnSpc>
            </a:pPr>
            <a:r>
              <a:rPr lang="en-US" b="1" dirty="0">
                <a:latin typeface="Garamond" pitchFamily="18" charset="0"/>
              </a:rPr>
              <a:t>Visual</a:t>
            </a:r>
            <a:r>
              <a:rPr lang="en-US" dirty="0">
                <a:latin typeface="Garamond" pitchFamily="18" charset="0"/>
                <a:cs typeface="Arial" pitchFamily="34" charset="0"/>
              </a:rPr>
              <a:t>—</a:t>
            </a:r>
            <a:r>
              <a:rPr lang="en-US" dirty="0">
                <a:latin typeface="Garamond" pitchFamily="18" charset="0"/>
              </a:rPr>
              <a:t>embodied in the </a:t>
            </a:r>
            <a:r>
              <a:rPr lang="en-US" dirty="0" err="1" smtClean="0">
                <a:latin typeface="Garamond" pitchFamily="18" charset="0"/>
              </a:rPr>
              <a:t>colour</a:t>
            </a:r>
            <a:r>
              <a:rPr lang="en-US" dirty="0" smtClean="0">
                <a:latin typeface="Garamond" pitchFamily="18" charset="0"/>
              </a:rPr>
              <a:t> </a:t>
            </a:r>
            <a:r>
              <a:rPr lang="en-US" dirty="0">
                <a:latin typeface="Garamond" pitchFamily="18" charset="0"/>
              </a:rPr>
              <a:t>or shape of a product, label, or </a:t>
            </a:r>
            <a:r>
              <a:rPr lang="en-US" dirty="0" smtClean="0">
                <a:latin typeface="Garamond" pitchFamily="18" charset="0"/>
              </a:rPr>
              <a:t>package.</a:t>
            </a:r>
          </a:p>
          <a:p>
            <a:pPr>
              <a:lnSpc>
                <a:spcPct val="90000"/>
              </a:lnSpc>
              <a:buNone/>
            </a:pPr>
            <a:endParaRPr lang="en-US" dirty="0">
              <a:latin typeface="Garamond" pitchFamily="18" charset="0"/>
            </a:endParaRPr>
          </a:p>
          <a:p>
            <a:pPr>
              <a:lnSpc>
                <a:spcPct val="90000"/>
              </a:lnSpc>
            </a:pPr>
            <a:r>
              <a:rPr lang="en-US" b="1" dirty="0">
                <a:latin typeface="Garamond" pitchFamily="18" charset="0"/>
              </a:rPr>
              <a:t>Styles</a:t>
            </a:r>
            <a:r>
              <a:rPr lang="en-US" dirty="0">
                <a:latin typeface="Garamond" pitchFamily="18" charset="0"/>
                <a:cs typeface="Arial" pitchFamily="34" charset="0"/>
              </a:rPr>
              <a:t>—</a:t>
            </a:r>
            <a:r>
              <a:rPr lang="en-US" dirty="0">
                <a:latin typeface="Garamond" pitchFamily="18" charset="0"/>
              </a:rPr>
              <a:t>various degrees of complexity, for example, are perceived differently around the </a:t>
            </a:r>
            <a:r>
              <a:rPr lang="en-US" dirty="0" smtClean="0">
                <a:latin typeface="Garamond" pitchFamily="18" charset="0"/>
              </a:rPr>
              <a:t>world.</a:t>
            </a:r>
            <a:endParaRPr lang="en-US" dirty="0">
              <a:latin typeface="Garamond" pitchFamily="18" charset="0"/>
            </a:endParaRPr>
          </a:p>
        </p:txBody>
      </p:sp>
      <p:pic>
        <p:nvPicPr>
          <p:cNvPr id="6" name="Picture 10" descr="red-wine-dark-chocolate-fight-cancer.jpg"/>
          <p:cNvPicPr>
            <a:picLocks noChangeAspect="1"/>
          </p:cNvPicPr>
          <p:nvPr/>
        </p:nvPicPr>
        <p:blipFill>
          <a:blip r:embed="rId3" cstate="print"/>
          <a:srcRect/>
          <a:stretch>
            <a:fillRect/>
          </a:stretch>
        </p:blipFill>
        <p:spPr bwMode="auto">
          <a:xfrm>
            <a:off x="7620000" y="1219200"/>
            <a:ext cx="1447800" cy="419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762000" y="-304800"/>
            <a:ext cx="6781800" cy="1600200"/>
          </a:xfrm>
        </p:spPr>
        <p:txBody>
          <a:bodyPr>
            <a:normAutofit/>
          </a:bodyPr>
          <a:lstStyle/>
          <a:p>
            <a:pPr algn="ctr" eaLnBrk="1" hangingPunct="1"/>
            <a:r>
              <a:rPr lang="en-US" sz="4000" b="1" dirty="0" smtClean="0">
                <a:solidFill>
                  <a:schemeClr val="accent1"/>
                </a:solidFill>
                <a:latin typeface="Garamond" pitchFamily="18" charset="0"/>
              </a:rPr>
              <a:t>Aesthetics and </a:t>
            </a:r>
            <a:r>
              <a:rPr lang="en-US" sz="4000" b="1" dirty="0" err="1" smtClean="0">
                <a:solidFill>
                  <a:schemeClr val="accent1"/>
                </a:solidFill>
                <a:latin typeface="Garamond" pitchFamily="18" charset="0"/>
              </a:rPr>
              <a:t>Colour</a:t>
            </a:r>
            <a:endParaRPr lang="en-US" sz="4000" b="1" dirty="0" smtClean="0">
              <a:solidFill>
                <a:schemeClr val="accent1"/>
              </a:solidFill>
              <a:latin typeface="Garamond" pitchFamily="18" charset="0"/>
            </a:endParaRPr>
          </a:p>
        </p:txBody>
      </p:sp>
      <p:sp>
        <p:nvSpPr>
          <p:cNvPr id="36868" name="Rectangle 3"/>
          <p:cNvSpPr>
            <a:spLocks noGrp="1" noChangeArrowheads="1"/>
          </p:cNvSpPr>
          <p:nvPr>
            <p:ph type="body" idx="1"/>
          </p:nvPr>
        </p:nvSpPr>
        <p:spPr>
          <a:xfrm>
            <a:off x="533400" y="1295400"/>
            <a:ext cx="7924800" cy="1752600"/>
          </a:xfrm>
          <a:gradFill rotWithShape="1">
            <a:gsLst>
              <a:gs pos="0">
                <a:srgbClr val="EDFFF8"/>
              </a:gs>
              <a:gs pos="64999">
                <a:srgbClr val="D4FFEE"/>
              </a:gs>
              <a:gs pos="100000">
                <a:srgbClr val="C3FFE8"/>
              </a:gs>
            </a:gsLst>
            <a:lin ang="5400000" scaled="1"/>
          </a:gradFill>
          <a:ln cap="flat">
            <a:solidFill>
              <a:srgbClr val="A5DEC6"/>
            </a:solidFill>
          </a:ln>
          <a:effectLst>
            <a:outerShdw blurRad="40000" dist="20000" dir="5400000" rotWithShape="0">
              <a:srgbClr val="000000">
                <a:alpha val="37999"/>
              </a:srgbClr>
            </a:outerShdw>
          </a:effectLst>
        </p:spPr>
        <p:txBody>
          <a:bodyPr>
            <a:noAutofit/>
          </a:bodyPr>
          <a:lstStyle/>
          <a:p>
            <a:pPr eaLnBrk="1" hangingPunct="1">
              <a:spcAft>
                <a:spcPts val="1200"/>
              </a:spcAft>
              <a:buClr>
                <a:srgbClr val="FF0000"/>
              </a:buClr>
              <a:defRPr/>
            </a:pPr>
            <a:r>
              <a:rPr lang="en-US" sz="3000" b="1" dirty="0" smtClean="0">
                <a:solidFill>
                  <a:srgbClr val="FF0000"/>
                </a:solidFill>
                <a:latin typeface="Garamond" pitchFamily="18" charset="0"/>
                <a:ea typeface="ＭＳ Ｐゴシック" charset="-128"/>
              </a:rPr>
              <a:t>Red–associated with blood, wine-making, activity, heat, and vibrancy in many countries but is poorly received in some African countries.</a:t>
            </a:r>
          </a:p>
        </p:txBody>
      </p:sp>
      <p:sp>
        <p:nvSpPr>
          <p:cNvPr id="6" name="TextBox 5"/>
          <p:cNvSpPr txBox="1">
            <a:spLocks noChangeArrowheads="1"/>
          </p:cNvSpPr>
          <p:nvPr/>
        </p:nvSpPr>
        <p:spPr bwMode="auto">
          <a:xfrm>
            <a:off x="533400" y="3248561"/>
            <a:ext cx="7924800" cy="1015663"/>
          </a:xfrm>
          <a:prstGeom prst="rect">
            <a:avLst/>
          </a:prstGeom>
          <a:gradFill rotWithShape="1">
            <a:gsLst>
              <a:gs pos="0">
                <a:srgbClr val="8B8BFF"/>
              </a:gs>
              <a:gs pos="100000">
                <a:srgbClr val="1C1CE3"/>
              </a:gs>
            </a:gsLst>
            <a:lin ang="5400000"/>
          </a:gradFill>
          <a:ln w="9525">
            <a:solidFill>
              <a:srgbClr val="2E2ECB"/>
            </a:solidFill>
            <a:miter lim="800000"/>
            <a:headEnd/>
            <a:tailEnd/>
          </a:ln>
          <a:effectLst>
            <a:outerShdw blurRad="40000" dist="23000" dir="5400000" rotWithShape="0">
              <a:srgbClr val="808080">
                <a:alpha val="34999"/>
              </a:srgbClr>
            </a:outerShdw>
          </a:effectLst>
        </p:spPr>
        <p:txBody>
          <a:bodyPr>
            <a:spAutoFit/>
          </a:bodyPr>
          <a:lstStyle>
            <a:lvl1pPr eaLnBrk="0" hangingPunct="0">
              <a:defRPr sz="2400">
                <a:solidFill>
                  <a:schemeClr val="tx1"/>
                </a:solidFill>
                <a:latin typeface="Times New Roman" charset="0"/>
                <a:ea typeface="ＭＳ Ｐゴシック" charset="-128"/>
              </a:defRPr>
            </a:lvl1pPr>
            <a:lvl2pPr marL="37931725" indent="-37474525" eaLnBrk="0" hangingPunct="0">
              <a:defRPr sz="2400">
                <a:solidFill>
                  <a:schemeClr val="tx1"/>
                </a:solidFill>
                <a:latin typeface="Times New Roman" charset="0"/>
                <a:ea typeface="ＭＳ Ｐゴシック" charset="-128"/>
              </a:defRPr>
            </a:lvl2pPr>
            <a:lvl3pPr eaLnBrk="0" hangingPunct="0">
              <a:defRPr sz="2400">
                <a:solidFill>
                  <a:schemeClr val="tx1"/>
                </a:solidFill>
                <a:latin typeface="Times New Roman" charset="0"/>
                <a:ea typeface="ＭＳ Ｐゴシック" charset="-128"/>
              </a:defRPr>
            </a:lvl3pPr>
            <a:lvl4pPr eaLnBrk="0" hangingPunct="0">
              <a:defRPr sz="2400">
                <a:solidFill>
                  <a:schemeClr val="tx1"/>
                </a:solidFill>
                <a:latin typeface="Times New Roman" charset="0"/>
                <a:ea typeface="ＭＳ Ｐゴシック" charset="-128"/>
              </a:defRPr>
            </a:lvl4pPr>
            <a:lvl5pPr eaLnBrk="0" hangingPunct="0">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Aft>
                <a:spcPts val="1200"/>
              </a:spcAft>
              <a:defRPr/>
            </a:pPr>
            <a:r>
              <a:rPr lang="en-US" sz="3000" b="1" i="0" dirty="0" smtClean="0">
                <a:solidFill>
                  <a:srgbClr val="FFFFFF"/>
                </a:solidFill>
                <a:latin typeface="Garamond" pitchFamily="18" charset="0"/>
              </a:rPr>
              <a:t>White–identified with purity and cleanliness in the West, with death in parts of Asia.</a:t>
            </a:r>
          </a:p>
        </p:txBody>
      </p:sp>
      <p:sp>
        <p:nvSpPr>
          <p:cNvPr id="7" name="TextBox 6"/>
          <p:cNvSpPr txBox="1"/>
          <p:nvPr/>
        </p:nvSpPr>
        <p:spPr>
          <a:xfrm>
            <a:off x="533400" y="4572000"/>
            <a:ext cx="8077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Aft>
                <a:spcPts val="2400"/>
              </a:spcAft>
              <a:defRPr/>
            </a:pPr>
            <a:r>
              <a:rPr lang="en-US" sz="3000" b="1" i="0" dirty="0">
                <a:ln>
                  <a:solidFill>
                    <a:srgbClr val="000090"/>
                  </a:solidFill>
                </a:ln>
                <a:latin typeface="Garamond" pitchFamily="18" charset="0"/>
              </a:rPr>
              <a:t>Gray–means inexpensive in Japan and China, but high quality and expensive in the 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543800" cy="5181600"/>
          </a:xfrm>
        </p:spPr>
        <p:txBody>
          <a:bodyPr/>
          <a:lstStyle/>
          <a:p>
            <a:r>
              <a:rPr lang="en-US" sz="2800" dirty="0" smtClean="0">
                <a:latin typeface="Garamond" pitchFamily="18" charset="0"/>
              </a:rPr>
              <a:t>Some </a:t>
            </a:r>
            <a:r>
              <a:rPr lang="en-US" sz="2800" dirty="0" err="1" smtClean="0">
                <a:latin typeface="Garamond" pitchFamily="18" charset="0"/>
              </a:rPr>
              <a:t>colours</a:t>
            </a:r>
            <a:r>
              <a:rPr lang="en-US" sz="2800" dirty="0" smtClean="0">
                <a:latin typeface="Garamond" pitchFamily="18" charset="0"/>
              </a:rPr>
              <a:t> may be used in all countries, i.e., </a:t>
            </a:r>
            <a:r>
              <a:rPr lang="en-US" sz="2800" b="1" i="1" dirty="0" smtClean="0">
                <a:latin typeface="Garamond" pitchFamily="18" charset="0"/>
              </a:rPr>
              <a:t>Caterpillar yellow</a:t>
            </a:r>
            <a:r>
              <a:rPr lang="en-US" sz="2800" dirty="0" smtClean="0">
                <a:latin typeface="Garamond" pitchFamily="18" charset="0"/>
              </a:rPr>
              <a:t>, </a:t>
            </a:r>
            <a:r>
              <a:rPr lang="en-US" sz="2800" b="1" i="1" dirty="0" smtClean="0">
                <a:latin typeface="Garamond" pitchFamily="18" charset="0"/>
              </a:rPr>
              <a:t>Marlboro’s red chevron</a:t>
            </a:r>
            <a:r>
              <a:rPr lang="en-US" sz="2800" dirty="0" smtClean="0">
                <a:latin typeface="Garamond" pitchFamily="18" charset="0"/>
              </a:rPr>
              <a:t>, </a:t>
            </a:r>
            <a:r>
              <a:rPr lang="en-US" sz="2800" b="1" i="1" dirty="0" smtClean="0">
                <a:latin typeface="Garamond" pitchFamily="18" charset="0"/>
              </a:rPr>
              <a:t>Bluetooth</a:t>
            </a:r>
            <a:r>
              <a:rPr lang="en-US" sz="2800" dirty="0" smtClean="0">
                <a:latin typeface="Garamond" pitchFamily="18" charset="0"/>
              </a:rPr>
              <a:t>, and</a:t>
            </a:r>
            <a:r>
              <a:rPr lang="en-US" sz="2800" b="1" i="1" dirty="0" smtClean="0">
                <a:latin typeface="Garamond" pitchFamily="18" charset="0"/>
              </a:rPr>
              <a:t> JetBlue</a:t>
            </a:r>
            <a:r>
              <a:rPr lang="en-US" sz="2800" dirty="0" smtClean="0">
                <a:latin typeface="Garamond" pitchFamily="18" charset="0"/>
              </a:rPr>
              <a:t>. </a:t>
            </a:r>
          </a:p>
          <a:p>
            <a:endParaRPr lang="en-US" sz="2800" dirty="0" smtClean="0">
              <a:latin typeface="Garamond" pitchFamily="18" charset="0"/>
            </a:endParaRPr>
          </a:p>
          <a:p>
            <a:r>
              <a:rPr lang="en-US" sz="2800" dirty="0" smtClean="0">
                <a:latin typeface="Garamond" pitchFamily="18" charset="0"/>
              </a:rPr>
              <a:t>Soft drink labels are </a:t>
            </a:r>
            <a:r>
              <a:rPr lang="en-US" sz="2800" dirty="0" err="1" smtClean="0">
                <a:latin typeface="Garamond" pitchFamily="18" charset="0"/>
              </a:rPr>
              <a:t>colour</a:t>
            </a:r>
            <a:r>
              <a:rPr lang="en-US" sz="2800" dirty="0" smtClean="0">
                <a:latin typeface="Garamond" pitchFamily="18" charset="0"/>
              </a:rPr>
              <a:t> associated with good taste: </a:t>
            </a:r>
            <a:r>
              <a:rPr lang="en-US" sz="2800" b="1" i="1" dirty="0" smtClean="0">
                <a:latin typeface="Garamond" pitchFamily="18" charset="0"/>
              </a:rPr>
              <a:t>Chinese associate brown</a:t>
            </a:r>
            <a:r>
              <a:rPr lang="en-US" sz="2800" dirty="0" smtClean="0">
                <a:latin typeface="Garamond" pitchFamily="18" charset="0"/>
              </a:rPr>
              <a:t>, </a:t>
            </a:r>
            <a:r>
              <a:rPr lang="en-US" sz="2800" b="1" i="1" dirty="0" smtClean="0">
                <a:latin typeface="Garamond" pitchFamily="18" charset="0"/>
              </a:rPr>
              <a:t>South Koreans and Japanese associate yellow</a:t>
            </a:r>
            <a:r>
              <a:rPr lang="en-US" sz="2800" dirty="0" smtClean="0">
                <a:latin typeface="Garamond" pitchFamily="18" charset="0"/>
              </a:rPr>
              <a:t>.  </a:t>
            </a:r>
            <a:r>
              <a:rPr lang="en-US" sz="2800" b="1" i="1" dirty="0" smtClean="0">
                <a:latin typeface="Garamond" pitchFamily="18" charset="0"/>
              </a:rPr>
              <a:t>Americans associate red.</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62000" y="-304800"/>
            <a:ext cx="6781800" cy="1600200"/>
          </a:xfrm>
        </p:spPr>
        <p:txBody>
          <a:bodyPr>
            <a:normAutofit/>
          </a:bodyPr>
          <a:lstStyle/>
          <a:p>
            <a:pPr algn="ctr"/>
            <a:r>
              <a:rPr lang="en-US" sz="4000" b="1" dirty="0">
                <a:solidFill>
                  <a:schemeClr val="accent1"/>
                </a:solidFill>
                <a:latin typeface="Garamond" pitchFamily="18" charset="0"/>
              </a:rPr>
              <a:t>Dietary Preferences</a:t>
            </a:r>
          </a:p>
        </p:txBody>
      </p:sp>
      <p:sp>
        <p:nvSpPr>
          <p:cNvPr id="78851" name="Rectangle 3"/>
          <p:cNvSpPr>
            <a:spLocks noGrp="1" noChangeArrowheads="1"/>
          </p:cNvSpPr>
          <p:nvPr>
            <p:ph idx="1"/>
          </p:nvPr>
        </p:nvSpPr>
        <p:spPr>
          <a:xfrm>
            <a:off x="762000" y="1143000"/>
            <a:ext cx="5257800" cy="4953000"/>
          </a:xfrm>
        </p:spPr>
        <p:txBody>
          <a:bodyPr>
            <a:normAutofit/>
          </a:bodyPr>
          <a:lstStyle/>
          <a:p>
            <a:r>
              <a:rPr lang="en-US" sz="2700" b="1" dirty="0">
                <a:latin typeface="Garamond" pitchFamily="18" charset="0"/>
              </a:rPr>
              <a:t>Domino’s Pizza </a:t>
            </a:r>
            <a:r>
              <a:rPr lang="en-US" sz="2700" dirty="0">
                <a:latin typeface="Garamond" pitchFamily="18" charset="0"/>
              </a:rPr>
              <a:t>pulled out of Italy because its products were seen </a:t>
            </a:r>
            <a:r>
              <a:rPr lang="en-US" sz="2700" b="1" dirty="0">
                <a:latin typeface="Garamond" pitchFamily="18" charset="0"/>
              </a:rPr>
              <a:t>as “too American” </a:t>
            </a:r>
            <a:r>
              <a:rPr lang="en-US" sz="2700" dirty="0">
                <a:latin typeface="Garamond" pitchFamily="18" charset="0"/>
              </a:rPr>
              <a:t>with bold tomato sauce and heavy toppings</a:t>
            </a:r>
            <a:r>
              <a:rPr lang="en-US" sz="2700" dirty="0" smtClean="0">
                <a:latin typeface="Garamond" pitchFamily="18" charset="0"/>
              </a:rPr>
              <a:t>.</a:t>
            </a:r>
          </a:p>
          <a:p>
            <a:pPr>
              <a:buNone/>
            </a:pPr>
            <a:endParaRPr lang="en-US" sz="2700" dirty="0">
              <a:latin typeface="Garamond" pitchFamily="18" charset="0"/>
            </a:endParaRPr>
          </a:p>
          <a:p>
            <a:r>
              <a:rPr lang="en-US" sz="2700" b="1" dirty="0">
                <a:latin typeface="Garamond" pitchFamily="18" charset="0"/>
              </a:rPr>
              <a:t>Subway</a:t>
            </a:r>
            <a:r>
              <a:rPr lang="en-US" sz="2700" dirty="0">
                <a:latin typeface="Garamond" pitchFamily="18" charset="0"/>
              </a:rPr>
              <a:t> had to </a:t>
            </a:r>
            <a:r>
              <a:rPr lang="en-US" sz="2700" dirty="0" smtClean="0">
                <a:latin typeface="Garamond" pitchFamily="18" charset="0"/>
              </a:rPr>
              <a:t>“educate” </a:t>
            </a:r>
            <a:r>
              <a:rPr lang="en-US" sz="2700" dirty="0">
                <a:latin typeface="Garamond" pitchFamily="18" charset="0"/>
              </a:rPr>
              <a:t>Indians about the benefits of sandwiches because they do not normally eat bread.</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295400"/>
            <a:ext cx="2390775" cy="2477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91287" y="4114800"/>
            <a:ext cx="22098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533400"/>
            <a:ext cx="7848600" cy="1600200"/>
          </a:xfrm>
        </p:spPr>
        <p:txBody>
          <a:bodyPr>
            <a:normAutofit/>
          </a:bodyPr>
          <a:lstStyle/>
          <a:p>
            <a:pPr algn="ctr"/>
            <a:r>
              <a:rPr lang="en-US" sz="4000" b="1" dirty="0">
                <a:solidFill>
                  <a:schemeClr val="accent1"/>
                </a:solidFill>
                <a:latin typeface="Garamond" pitchFamily="18" charset="0"/>
              </a:rPr>
              <a:t>Language </a:t>
            </a:r>
            <a:r>
              <a:rPr lang="en-US" sz="4000" b="1" dirty="0" smtClean="0">
                <a:solidFill>
                  <a:schemeClr val="accent1"/>
                </a:solidFill>
                <a:latin typeface="Garamond" pitchFamily="18" charset="0"/>
              </a:rPr>
              <a:t>and Communication</a:t>
            </a:r>
            <a:endParaRPr lang="en-US" sz="4000" b="1" dirty="0">
              <a:solidFill>
                <a:schemeClr val="accent1"/>
              </a:solidFill>
              <a:latin typeface="Garamond" pitchFamily="18" charset="0"/>
            </a:endParaRPr>
          </a:p>
        </p:txBody>
      </p:sp>
      <p:sp>
        <p:nvSpPr>
          <p:cNvPr id="84995" name="Rectangle 3"/>
          <p:cNvSpPr>
            <a:spLocks noGrp="1" noChangeArrowheads="1"/>
          </p:cNvSpPr>
          <p:nvPr>
            <p:ph sz="half" idx="1"/>
          </p:nvPr>
        </p:nvSpPr>
        <p:spPr>
          <a:xfrm>
            <a:off x="609600" y="1719072"/>
            <a:ext cx="3962400" cy="3767328"/>
          </a:xfrm>
        </p:spPr>
        <p:txBody>
          <a:bodyPr>
            <a:noAutofit/>
          </a:bodyPr>
          <a:lstStyle/>
          <a:p>
            <a:pPr>
              <a:lnSpc>
                <a:spcPct val="90000"/>
              </a:lnSpc>
            </a:pPr>
            <a:r>
              <a:rPr lang="en-US" sz="2700" b="1" dirty="0">
                <a:latin typeface="Garamond" pitchFamily="18" charset="0"/>
              </a:rPr>
              <a:t>Speaking English around the globe</a:t>
            </a:r>
          </a:p>
          <a:p>
            <a:pPr lvl="1">
              <a:lnSpc>
                <a:spcPct val="90000"/>
              </a:lnSpc>
            </a:pPr>
            <a:r>
              <a:rPr lang="en-US" sz="2700" dirty="0">
                <a:latin typeface="Garamond" pitchFamily="18" charset="0"/>
              </a:rPr>
              <a:t>There are more people who speak English as a foreign language than native speakers.</a:t>
            </a:r>
          </a:p>
          <a:p>
            <a:pPr lvl="1">
              <a:lnSpc>
                <a:spcPct val="90000"/>
              </a:lnSpc>
            </a:pPr>
            <a:r>
              <a:rPr lang="en-US" sz="2700" dirty="0">
                <a:latin typeface="Garamond" pitchFamily="18" charset="0"/>
              </a:rPr>
              <a:t>85% of European teens study </a:t>
            </a:r>
            <a:r>
              <a:rPr lang="en-US" sz="2700" dirty="0" smtClean="0">
                <a:latin typeface="Garamond" pitchFamily="18" charset="0"/>
              </a:rPr>
              <a:t>English.</a:t>
            </a:r>
            <a:endParaRPr lang="en-US" sz="2700" dirty="0">
              <a:latin typeface="Garamond" pitchFamily="18" charset="0"/>
            </a:endParaRPr>
          </a:p>
          <a:p>
            <a:pPr lvl="1">
              <a:lnSpc>
                <a:spcPct val="90000"/>
              </a:lnSpc>
            </a:pPr>
            <a:r>
              <a:rPr lang="en-US" sz="2700" dirty="0">
                <a:latin typeface="Garamond" pitchFamily="18" charset="0"/>
              </a:rPr>
              <a:t>Sony, Nokia, </a:t>
            </a:r>
            <a:r>
              <a:rPr lang="en-US" sz="2700" dirty="0" smtClean="0">
                <a:latin typeface="Garamond" pitchFamily="18" charset="0"/>
              </a:rPr>
              <a:t>require </a:t>
            </a:r>
            <a:r>
              <a:rPr lang="en-US" sz="2700" dirty="0">
                <a:latin typeface="Garamond" pitchFamily="18" charset="0"/>
              </a:rPr>
              <a:t>managers to speak English.</a:t>
            </a:r>
          </a:p>
        </p:txBody>
      </p:sp>
      <p:sp>
        <p:nvSpPr>
          <p:cNvPr id="84996" name="Rectangle 4"/>
          <p:cNvSpPr>
            <a:spLocks noGrp="1" noChangeArrowheads="1"/>
          </p:cNvSpPr>
          <p:nvPr>
            <p:ph sz="half" idx="2"/>
          </p:nvPr>
        </p:nvSpPr>
        <p:spPr>
          <a:xfrm>
            <a:off x="4419600" y="1676400"/>
            <a:ext cx="4038600" cy="3767328"/>
          </a:xfrm>
        </p:spPr>
        <p:txBody>
          <a:bodyPr>
            <a:noAutofit/>
          </a:bodyPr>
          <a:lstStyle/>
          <a:p>
            <a:pPr>
              <a:lnSpc>
                <a:spcPct val="90000"/>
              </a:lnSpc>
            </a:pPr>
            <a:r>
              <a:rPr lang="en-US" sz="2700" b="1" dirty="0">
                <a:latin typeface="Garamond" pitchFamily="18" charset="0"/>
              </a:rPr>
              <a:t>Nonverbal communication</a:t>
            </a:r>
          </a:p>
          <a:p>
            <a:pPr lvl="1">
              <a:lnSpc>
                <a:spcPct val="90000"/>
              </a:lnSpc>
            </a:pPr>
            <a:r>
              <a:rPr lang="en-US" sz="2700" dirty="0">
                <a:latin typeface="Garamond" pitchFamily="18" charset="0"/>
              </a:rPr>
              <a:t>Westerners tend to be verbal, Asians value nonverbal communication.</a:t>
            </a:r>
          </a:p>
          <a:p>
            <a:pPr lvl="1">
              <a:lnSpc>
                <a:spcPct val="90000"/>
              </a:lnSpc>
            </a:pPr>
            <a:r>
              <a:rPr lang="en-US" sz="2700" dirty="0">
                <a:latin typeface="Garamond" pitchFamily="18" charset="0"/>
              </a:rPr>
              <a:t>In Japan, bowing has many </a:t>
            </a:r>
            <a:r>
              <a:rPr lang="en-US" sz="2700" dirty="0" smtClean="0">
                <a:latin typeface="Garamond" pitchFamily="18" charset="0"/>
              </a:rPr>
              <a:t>distinctions.</a:t>
            </a:r>
            <a:endParaRPr lang="en-US" sz="2700" dirty="0">
              <a:latin typeface="Garamond" pitchFamily="18" charset="0"/>
            </a:endParaRPr>
          </a:p>
          <a:p>
            <a:pPr lvl="1">
              <a:lnSpc>
                <a:spcPct val="90000"/>
              </a:lnSpc>
            </a:pPr>
            <a:r>
              <a:rPr lang="en-US" sz="2700" dirty="0">
                <a:latin typeface="Garamond" pitchFamily="18" charset="0"/>
              </a:rPr>
              <a:t>In the </a:t>
            </a:r>
            <a:r>
              <a:rPr lang="en-US" sz="2700" dirty="0" smtClean="0">
                <a:latin typeface="Garamond" pitchFamily="18" charset="0"/>
              </a:rPr>
              <a:t>Middle east</a:t>
            </a:r>
            <a:r>
              <a:rPr lang="en-US" sz="2700" dirty="0">
                <a:latin typeface="Garamond" pitchFamily="18" charset="0"/>
              </a:rPr>
              <a:t>, Westerners should not show the soles of shoes or pass documents with the left hand.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9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14400" y="228600"/>
            <a:ext cx="7391400" cy="1600200"/>
          </a:xfrm>
        </p:spPr>
        <p:txBody>
          <a:bodyPr>
            <a:normAutofit/>
          </a:bodyPr>
          <a:lstStyle/>
          <a:p>
            <a:pPr algn="ctr"/>
            <a:r>
              <a:rPr lang="en-US" sz="4000" b="1" dirty="0">
                <a:solidFill>
                  <a:schemeClr val="accent1"/>
                </a:solidFill>
                <a:latin typeface="Garamond" pitchFamily="18" charset="0"/>
              </a:rPr>
              <a:t>Self-Reference Criterion </a:t>
            </a:r>
            <a:br>
              <a:rPr lang="en-US" sz="4000" b="1" dirty="0">
                <a:solidFill>
                  <a:schemeClr val="accent1"/>
                </a:solidFill>
                <a:latin typeface="Garamond" pitchFamily="18" charset="0"/>
              </a:rPr>
            </a:br>
            <a:r>
              <a:rPr lang="en-US" sz="4000" b="1" dirty="0">
                <a:solidFill>
                  <a:schemeClr val="accent1"/>
                </a:solidFill>
                <a:latin typeface="Garamond" pitchFamily="18" charset="0"/>
              </a:rPr>
              <a:t>and Perception</a:t>
            </a:r>
          </a:p>
        </p:txBody>
      </p:sp>
      <p:sp>
        <p:nvSpPr>
          <p:cNvPr id="97283" name="Rectangle 3"/>
          <p:cNvSpPr>
            <a:spLocks noGrp="1" noChangeArrowheads="1"/>
          </p:cNvSpPr>
          <p:nvPr>
            <p:ph idx="1"/>
          </p:nvPr>
        </p:nvSpPr>
        <p:spPr>
          <a:xfrm>
            <a:off x="762000" y="1981200"/>
            <a:ext cx="7543800" cy="4419600"/>
          </a:xfrm>
        </p:spPr>
        <p:txBody>
          <a:bodyPr>
            <a:normAutofit/>
          </a:bodyPr>
          <a:lstStyle/>
          <a:p>
            <a:pPr>
              <a:lnSpc>
                <a:spcPct val="90000"/>
              </a:lnSpc>
            </a:pPr>
            <a:r>
              <a:rPr lang="en-US" sz="2700" dirty="0">
                <a:latin typeface="Garamond" pitchFamily="18" charset="0"/>
              </a:rPr>
              <a:t>Unconscious reference to one’s own cultural values; </a:t>
            </a:r>
            <a:r>
              <a:rPr lang="en-US" sz="2700" b="1" dirty="0">
                <a:latin typeface="Garamond" pitchFamily="18" charset="0"/>
              </a:rPr>
              <a:t>creates cultural myopi</a:t>
            </a:r>
            <a:r>
              <a:rPr lang="en-US" sz="2700" dirty="0">
                <a:latin typeface="Garamond" pitchFamily="18" charset="0"/>
              </a:rPr>
              <a:t>a</a:t>
            </a:r>
          </a:p>
          <a:p>
            <a:pPr>
              <a:lnSpc>
                <a:spcPct val="90000"/>
              </a:lnSpc>
            </a:pPr>
            <a:r>
              <a:rPr lang="en-US" sz="2700" dirty="0">
                <a:latin typeface="Garamond" pitchFamily="18" charset="0"/>
              </a:rPr>
              <a:t>How to </a:t>
            </a:r>
            <a:r>
              <a:rPr lang="en-US" sz="2700" b="1" dirty="0">
                <a:latin typeface="Garamond" pitchFamily="18" charset="0"/>
              </a:rPr>
              <a:t>reduce cultural myopia</a:t>
            </a:r>
          </a:p>
          <a:p>
            <a:pPr lvl="1">
              <a:lnSpc>
                <a:spcPct val="90000"/>
              </a:lnSpc>
            </a:pPr>
            <a:r>
              <a:rPr lang="en-US" sz="2700" b="1" dirty="0">
                <a:latin typeface="Garamond" pitchFamily="18" charset="0"/>
              </a:rPr>
              <a:t>Define</a:t>
            </a:r>
            <a:r>
              <a:rPr lang="en-US" sz="2700" dirty="0">
                <a:latin typeface="Garamond" pitchFamily="18" charset="0"/>
              </a:rPr>
              <a:t> the problem or goal in terms of </a:t>
            </a:r>
            <a:r>
              <a:rPr lang="en-US" sz="2700" b="1" dirty="0">
                <a:latin typeface="Garamond" pitchFamily="18" charset="0"/>
              </a:rPr>
              <a:t>home-country cultural traits</a:t>
            </a:r>
          </a:p>
          <a:p>
            <a:pPr lvl="1">
              <a:lnSpc>
                <a:spcPct val="90000"/>
              </a:lnSpc>
            </a:pPr>
            <a:r>
              <a:rPr lang="en-US" sz="2700" dirty="0">
                <a:latin typeface="Garamond" pitchFamily="18" charset="0"/>
              </a:rPr>
              <a:t>Define the problem in terms of </a:t>
            </a:r>
            <a:r>
              <a:rPr lang="en-US" sz="2700" b="1" dirty="0">
                <a:latin typeface="Garamond" pitchFamily="18" charset="0"/>
              </a:rPr>
              <a:t>host-country</a:t>
            </a:r>
            <a:r>
              <a:rPr lang="en-US" sz="2700" dirty="0">
                <a:latin typeface="Garamond" pitchFamily="18" charset="0"/>
              </a:rPr>
              <a:t> cultural traits; make no value judgments</a:t>
            </a:r>
          </a:p>
          <a:p>
            <a:pPr lvl="1">
              <a:lnSpc>
                <a:spcPct val="90000"/>
              </a:lnSpc>
            </a:pPr>
            <a:r>
              <a:rPr lang="en-US" sz="2700" dirty="0">
                <a:latin typeface="Garamond" pitchFamily="18" charset="0"/>
              </a:rPr>
              <a:t>Isolate the </a:t>
            </a:r>
            <a:r>
              <a:rPr lang="en-US" sz="2700" b="1" dirty="0">
                <a:latin typeface="Garamond" pitchFamily="18" charset="0"/>
              </a:rPr>
              <a:t>SRC influence </a:t>
            </a:r>
            <a:r>
              <a:rPr lang="en-US" sz="2700" dirty="0">
                <a:latin typeface="Garamond" pitchFamily="18" charset="0"/>
              </a:rPr>
              <a:t>and examine it</a:t>
            </a:r>
          </a:p>
          <a:p>
            <a:pPr lvl="1">
              <a:lnSpc>
                <a:spcPct val="90000"/>
              </a:lnSpc>
            </a:pPr>
            <a:r>
              <a:rPr lang="en-US" sz="2700" b="1" dirty="0">
                <a:latin typeface="Garamond" pitchFamily="18" charset="0"/>
              </a:rPr>
              <a:t>Redefine</a:t>
            </a:r>
            <a:r>
              <a:rPr lang="en-US" sz="2700" dirty="0">
                <a:latin typeface="Garamond" pitchFamily="18" charset="0"/>
              </a:rPr>
              <a:t> the problem without the SRC influence and solve for the host-country situation</a:t>
            </a:r>
          </a:p>
          <a:p>
            <a:pPr>
              <a:lnSpc>
                <a:spcPct val="90000"/>
              </a:lnSpc>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7543800" cy="5791200"/>
          </a:xfrm>
        </p:spPr>
        <p:txBody>
          <a:bodyPr>
            <a:normAutofit/>
          </a:bodyPr>
          <a:lstStyle/>
          <a:p>
            <a:pPr>
              <a:buNone/>
            </a:pPr>
            <a:r>
              <a:rPr lang="en-US" sz="2600" dirty="0" smtClean="0">
                <a:latin typeface="Garamond" pitchFamily="18" charset="0"/>
              </a:rPr>
              <a:t>	How might the European Disneyland been different if Disney executives had used the four-step approach?</a:t>
            </a:r>
          </a:p>
          <a:p>
            <a:pPr>
              <a:buNone/>
            </a:pPr>
            <a:endParaRPr lang="en-US" sz="2600" dirty="0" smtClean="0">
              <a:latin typeface="Garamond" pitchFamily="18" charset="0"/>
            </a:endParaRPr>
          </a:p>
          <a:p>
            <a:r>
              <a:rPr lang="en-US" sz="2600" b="1" dirty="0" smtClean="0">
                <a:latin typeface="Garamond" pitchFamily="18" charset="0"/>
                <a:cs typeface="Times New Roman" pitchFamily="18" charset="0"/>
              </a:rPr>
              <a:t>Step 1. </a:t>
            </a:r>
            <a:r>
              <a:rPr lang="en-US" sz="2600" dirty="0" smtClean="0">
                <a:latin typeface="Garamond" pitchFamily="18" charset="0"/>
                <a:cs typeface="Times New Roman" pitchFamily="18" charset="0"/>
              </a:rPr>
              <a:t>Disney executives believe there is virtually unlimited demand for American cultural exports around the world. Evidence includes the success of McDonald's, Coca-Cola, Hollywood movies, and American rock music. </a:t>
            </a:r>
          </a:p>
          <a:p>
            <a:endParaRPr lang="en-US" sz="2600" dirty="0" smtClean="0">
              <a:latin typeface="Garamond" pitchFamily="18" charset="0"/>
              <a:cs typeface="Times New Roman" pitchFamily="18" charset="0"/>
            </a:endParaRPr>
          </a:p>
          <a:p>
            <a:pPr>
              <a:buNone/>
            </a:pPr>
            <a:r>
              <a:rPr lang="en-US" sz="2600" dirty="0" smtClean="0">
                <a:latin typeface="Garamond" pitchFamily="18" charset="0"/>
                <a:cs typeface="Times New Roman" pitchFamily="18" charset="0"/>
              </a:rPr>
              <a:t>	Disney has a stellar track record in exporting its American management system and business style. Tokyo Disneyland, a virtual carbon copy of the park in California, has been a success. </a:t>
            </a:r>
          </a:p>
          <a:p>
            <a:endParaRPr lang="en-US" dirty="0" smtClean="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33400"/>
            <a:ext cx="7543800" cy="5791200"/>
          </a:xfrm>
        </p:spPr>
        <p:txBody>
          <a:bodyPr>
            <a:normAutofit fontScale="25000" lnSpcReduction="20000"/>
          </a:bodyPr>
          <a:lstStyle/>
          <a:p>
            <a:r>
              <a:rPr lang="en-US" sz="10000" b="1" dirty="0" smtClean="0">
                <a:latin typeface="Garamond" pitchFamily="18" charset="0"/>
                <a:cs typeface="Times New Roman" pitchFamily="18" charset="0"/>
              </a:rPr>
              <a:t>Step 2. </a:t>
            </a:r>
            <a:r>
              <a:rPr lang="en-US" sz="10000" dirty="0" smtClean="0">
                <a:latin typeface="Garamond" pitchFamily="18" charset="0"/>
                <a:cs typeface="Times New Roman" pitchFamily="18" charset="0"/>
              </a:rPr>
              <a:t>Europeans in general and the French in particular are sensitive about American cultural imperialism. Europeans have their own real castles, and many popular Disney characters come from European folk tales.</a:t>
            </a:r>
          </a:p>
          <a:p>
            <a:pPr>
              <a:buNone/>
            </a:pPr>
            <a:endParaRPr lang="en-US" sz="10000" b="1" dirty="0" smtClean="0">
              <a:latin typeface="Garamond" pitchFamily="18" charset="0"/>
              <a:cs typeface="Times New Roman" pitchFamily="18" charset="0"/>
            </a:endParaRPr>
          </a:p>
          <a:p>
            <a:r>
              <a:rPr lang="en-US" sz="10000" b="1" dirty="0" smtClean="0">
                <a:latin typeface="Garamond" pitchFamily="18" charset="0"/>
                <a:cs typeface="Times New Roman" pitchFamily="18" charset="0"/>
              </a:rPr>
              <a:t>Step 3. </a:t>
            </a:r>
            <a:r>
              <a:rPr lang="en-US" sz="10000" dirty="0" smtClean="0">
                <a:latin typeface="Garamond" pitchFamily="18" charset="0"/>
                <a:cs typeface="Times New Roman" pitchFamily="18" charset="0"/>
              </a:rPr>
              <a:t>The significant differences revealed by comparing the findings in steps 1 and 2 suggest strongly that the needs upon which the American and Japanese Disney theme parks were based did not exist in France. A modification of this design was needed for European success.</a:t>
            </a:r>
          </a:p>
          <a:p>
            <a:pPr>
              <a:buNone/>
            </a:pPr>
            <a:endParaRPr lang="en-US" sz="10000" dirty="0" smtClean="0">
              <a:latin typeface="Garamond" pitchFamily="18" charset="0"/>
              <a:cs typeface="Times New Roman" pitchFamily="18" charset="0"/>
            </a:endParaRPr>
          </a:p>
          <a:p>
            <a:r>
              <a:rPr lang="en-US" sz="10000" b="1" dirty="0" smtClean="0">
                <a:latin typeface="Garamond" pitchFamily="18" charset="0"/>
                <a:cs typeface="Times New Roman" pitchFamily="18" charset="0"/>
              </a:rPr>
              <a:t>Step 4. </a:t>
            </a:r>
            <a:r>
              <a:rPr lang="en-US" sz="10000" dirty="0" smtClean="0">
                <a:latin typeface="Garamond" pitchFamily="18" charset="0"/>
                <a:cs typeface="Times New Roman" pitchFamily="18" charset="0"/>
              </a:rPr>
              <a:t>This would require the design of a theme park that is more in keeping with French and European cultural norms, and thus allow the French to put their own identity on the park.</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914400" y="-304800"/>
            <a:ext cx="6781800" cy="1600200"/>
          </a:xfrm>
        </p:spPr>
        <p:txBody>
          <a:bodyPr>
            <a:normAutofit/>
          </a:bodyPr>
          <a:lstStyle/>
          <a:p>
            <a:pPr algn="ctr"/>
            <a:r>
              <a:rPr lang="en-US" sz="4000" b="1" dirty="0">
                <a:solidFill>
                  <a:schemeClr val="accent1"/>
                </a:solidFill>
                <a:latin typeface="Garamond" pitchFamily="18" charset="0"/>
              </a:rPr>
              <a:t>Social Institutions</a:t>
            </a:r>
          </a:p>
        </p:txBody>
      </p:sp>
      <p:sp>
        <p:nvSpPr>
          <p:cNvPr id="64515" name="Rectangle 1027"/>
          <p:cNvSpPr>
            <a:spLocks noGrp="1" noChangeArrowheads="1"/>
          </p:cNvSpPr>
          <p:nvPr>
            <p:ph idx="1"/>
          </p:nvPr>
        </p:nvSpPr>
        <p:spPr>
          <a:xfrm>
            <a:off x="685800" y="1905000"/>
            <a:ext cx="7543800" cy="3886200"/>
          </a:xfrm>
        </p:spPr>
        <p:txBody>
          <a:bodyPr>
            <a:normAutofit/>
          </a:bodyPr>
          <a:lstStyle/>
          <a:p>
            <a:r>
              <a:rPr lang="en-US" sz="2700" b="1" dirty="0" smtClean="0">
                <a:latin typeface="Garamond" pitchFamily="18" charset="0"/>
              </a:rPr>
              <a:t>Family.</a:t>
            </a:r>
            <a:endParaRPr lang="en-US" sz="2700" b="1" dirty="0">
              <a:latin typeface="Garamond" pitchFamily="18" charset="0"/>
            </a:endParaRPr>
          </a:p>
          <a:p>
            <a:r>
              <a:rPr lang="en-US" sz="2700" b="1" dirty="0" smtClean="0">
                <a:latin typeface="Garamond" pitchFamily="18" charset="0"/>
              </a:rPr>
              <a:t>Education.</a:t>
            </a:r>
            <a:endParaRPr lang="en-US" sz="2700" b="1" dirty="0">
              <a:latin typeface="Garamond" pitchFamily="18" charset="0"/>
            </a:endParaRPr>
          </a:p>
          <a:p>
            <a:r>
              <a:rPr lang="en-US" sz="2700" b="1" dirty="0" smtClean="0">
                <a:latin typeface="Garamond" pitchFamily="18" charset="0"/>
              </a:rPr>
              <a:t>Religion.</a:t>
            </a:r>
            <a:endParaRPr lang="en-US" sz="2700" b="1" dirty="0">
              <a:latin typeface="Garamond" pitchFamily="18" charset="0"/>
            </a:endParaRPr>
          </a:p>
          <a:p>
            <a:r>
              <a:rPr lang="en-US" sz="2700" b="1" dirty="0" smtClean="0">
                <a:latin typeface="Garamond" pitchFamily="18" charset="0"/>
              </a:rPr>
              <a:t>Government.</a:t>
            </a:r>
            <a:endParaRPr lang="en-US" sz="2700" b="1" dirty="0">
              <a:latin typeface="Garamond" pitchFamily="18" charset="0"/>
            </a:endParaRPr>
          </a:p>
          <a:p>
            <a:r>
              <a:rPr lang="en-US" sz="2700" b="1" dirty="0" smtClean="0">
                <a:latin typeface="Garamond" pitchFamily="18" charset="0"/>
              </a:rPr>
              <a:t>Business.</a:t>
            </a:r>
            <a:endParaRPr lang="en-US" sz="2700" b="1" dirty="0">
              <a:latin typeface="Garamond" pitchFamily="18" charset="0"/>
            </a:endParaRPr>
          </a:p>
          <a:p>
            <a:r>
              <a:rPr lang="en-US" sz="2700" b="1" dirty="0">
                <a:latin typeface="Garamond" pitchFamily="18" charset="0"/>
              </a:rPr>
              <a:t>These institutions function to reinforce cultural </a:t>
            </a:r>
            <a:r>
              <a:rPr lang="en-US" sz="2700" b="1" dirty="0" smtClean="0">
                <a:latin typeface="Garamond" pitchFamily="18" charset="0"/>
              </a:rPr>
              <a:t>norms.</a:t>
            </a:r>
            <a:endParaRPr lang="en-US" sz="2700" b="1" dirty="0">
              <a:latin typeface="Garamond" pitchFamily="18" charset="0"/>
            </a:endParaRPr>
          </a:p>
          <a:p>
            <a:endParaRPr lang="en-US" sz="2800" dirty="0">
              <a:latin typeface="Garamond" pitchFamily="18" charset="0"/>
            </a:endParaRPr>
          </a:p>
        </p:txBody>
      </p:sp>
      <p:pic>
        <p:nvPicPr>
          <p:cNvPr id="64516" name="Picture 1028" descr="Diverse Family 000004623887Medium"/>
          <p:cNvPicPr>
            <a:picLocks noChangeAspect="1" noChangeArrowheads="1"/>
          </p:cNvPicPr>
          <p:nvPr/>
        </p:nvPicPr>
        <p:blipFill>
          <a:blip r:embed="rId2" cstate="print"/>
          <a:srcRect/>
          <a:stretch>
            <a:fillRect/>
          </a:stretch>
        </p:blipFill>
        <p:spPr bwMode="auto">
          <a:xfrm>
            <a:off x="3810000" y="1295400"/>
            <a:ext cx="4718050" cy="3143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90600" y="152400"/>
            <a:ext cx="6781800" cy="1600200"/>
          </a:xfrm>
        </p:spPr>
        <p:txBody>
          <a:bodyPr>
            <a:normAutofit/>
          </a:bodyPr>
          <a:lstStyle/>
          <a:p>
            <a:pPr algn="ctr"/>
            <a:r>
              <a:rPr lang="en-US" sz="4000" b="1" dirty="0">
                <a:solidFill>
                  <a:schemeClr val="accent1"/>
                </a:solidFill>
                <a:latin typeface="Garamond" pitchFamily="18" charset="0"/>
              </a:rPr>
              <a:t>Society, Culture, and </a:t>
            </a:r>
            <a:br>
              <a:rPr lang="en-US" sz="4000" b="1" dirty="0">
                <a:solidFill>
                  <a:schemeClr val="accent1"/>
                </a:solidFill>
                <a:latin typeface="Garamond" pitchFamily="18" charset="0"/>
              </a:rPr>
            </a:br>
            <a:r>
              <a:rPr lang="en-US" sz="4000" b="1" dirty="0">
                <a:solidFill>
                  <a:schemeClr val="accent1"/>
                </a:solidFill>
                <a:latin typeface="Garamond" pitchFamily="18" charset="0"/>
              </a:rPr>
              <a:t>Global Consumer Culture</a:t>
            </a:r>
          </a:p>
        </p:txBody>
      </p:sp>
      <p:sp>
        <p:nvSpPr>
          <p:cNvPr id="53251" name="Rectangle 3"/>
          <p:cNvSpPr>
            <a:spLocks noGrp="1" noChangeArrowheads="1"/>
          </p:cNvSpPr>
          <p:nvPr>
            <p:ph idx="1"/>
          </p:nvPr>
        </p:nvSpPr>
        <p:spPr>
          <a:xfrm>
            <a:off x="959224" y="1828800"/>
            <a:ext cx="7772400" cy="4343400"/>
          </a:xfrm>
        </p:spPr>
        <p:txBody>
          <a:bodyPr>
            <a:normAutofit/>
          </a:bodyPr>
          <a:lstStyle/>
          <a:p>
            <a:r>
              <a:rPr lang="en-US" sz="2700" b="1" dirty="0">
                <a:latin typeface="Garamond" pitchFamily="18" charset="0"/>
              </a:rPr>
              <a:t>Culture</a:t>
            </a:r>
            <a:r>
              <a:rPr lang="en-US" sz="2700" dirty="0">
                <a:latin typeface="Garamond" pitchFamily="18" charset="0"/>
                <a:cs typeface="Arial" pitchFamily="34" charset="0"/>
              </a:rPr>
              <a:t>—</a:t>
            </a:r>
            <a:r>
              <a:rPr lang="en-US" sz="2700" dirty="0">
                <a:latin typeface="Garamond" pitchFamily="18" charset="0"/>
              </a:rPr>
              <a:t>ways of living, built up by a group of human beings, that are transmitted from one generation to </a:t>
            </a:r>
            <a:r>
              <a:rPr lang="en-US" sz="2700" dirty="0" smtClean="0">
                <a:latin typeface="Garamond" pitchFamily="18" charset="0"/>
              </a:rPr>
              <a:t>another.</a:t>
            </a:r>
          </a:p>
          <a:p>
            <a:endParaRPr lang="en-US" sz="2700" dirty="0">
              <a:latin typeface="Garamond" pitchFamily="18" charset="0"/>
            </a:endParaRPr>
          </a:p>
          <a:p>
            <a:r>
              <a:rPr lang="en-US" sz="2700" dirty="0">
                <a:latin typeface="Garamond" pitchFamily="18" charset="0"/>
              </a:rPr>
              <a:t>Culture has both </a:t>
            </a:r>
            <a:r>
              <a:rPr lang="en-US" sz="2700" b="1" dirty="0">
                <a:latin typeface="Garamond" pitchFamily="18" charset="0"/>
              </a:rPr>
              <a:t>conscious</a:t>
            </a:r>
            <a:r>
              <a:rPr lang="en-US" sz="2700" dirty="0">
                <a:latin typeface="Garamond" pitchFamily="18" charset="0"/>
              </a:rPr>
              <a:t> and </a:t>
            </a:r>
            <a:r>
              <a:rPr lang="en-US" sz="2700" b="1" dirty="0">
                <a:latin typeface="Garamond" pitchFamily="18" charset="0"/>
              </a:rPr>
              <a:t>unconscious</a:t>
            </a:r>
            <a:r>
              <a:rPr lang="en-US" sz="2700" dirty="0">
                <a:latin typeface="Garamond" pitchFamily="18" charset="0"/>
              </a:rPr>
              <a:t> values, ideas, attitudes, and </a:t>
            </a:r>
            <a:r>
              <a:rPr lang="en-US" sz="2700" dirty="0" smtClean="0">
                <a:latin typeface="Garamond" pitchFamily="18" charset="0"/>
              </a:rPr>
              <a:t>symbols.</a:t>
            </a:r>
            <a:endParaRPr lang="en-US" sz="2700" dirty="0">
              <a:latin typeface="Garamond" pitchFamily="18" charset="0"/>
            </a:endParaRPr>
          </a:p>
          <a:p>
            <a:endParaRPr lang="en-US" sz="2700" dirty="0" smtClean="0">
              <a:latin typeface="Garamond" pitchFamily="18" charset="0"/>
            </a:endParaRPr>
          </a:p>
          <a:p>
            <a:r>
              <a:rPr lang="en-US" sz="2700" dirty="0" smtClean="0">
                <a:latin typeface="Garamond" pitchFamily="18" charset="0"/>
              </a:rPr>
              <a:t>Culture </a:t>
            </a:r>
            <a:r>
              <a:rPr lang="en-US" sz="2700" dirty="0">
                <a:latin typeface="Garamond" pitchFamily="18" charset="0"/>
              </a:rPr>
              <a:t>is both </a:t>
            </a:r>
            <a:r>
              <a:rPr lang="en-US" sz="2700" b="1" dirty="0">
                <a:latin typeface="Garamond" pitchFamily="18" charset="0"/>
              </a:rPr>
              <a:t>physical</a:t>
            </a:r>
            <a:r>
              <a:rPr lang="en-US" sz="2700" dirty="0">
                <a:latin typeface="Garamond" pitchFamily="18" charset="0"/>
              </a:rPr>
              <a:t> (clothing and tools) and </a:t>
            </a:r>
            <a:r>
              <a:rPr lang="en-US" sz="2700" b="1" dirty="0">
                <a:latin typeface="Garamond" pitchFamily="18" charset="0"/>
              </a:rPr>
              <a:t>nonphysical</a:t>
            </a:r>
            <a:r>
              <a:rPr lang="en-US" sz="2700" dirty="0">
                <a:latin typeface="Garamond" pitchFamily="18" charset="0"/>
              </a:rPr>
              <a:t> (religion, attitudes, beliefs, and values</a:t>
            </a:r>
            <a:r>
              <a:rPr lang="en-US" sz="2700" dirty="0" smtClean="0">
                <a:latin typeface="Garamond" pitchFamily="18" charset="0"/>
              </a:rPr>
              <a:t>).</a:t>
            </a:r>
            <a:endParaRPr lang="en-US" sz="2700" dirty="0">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a:xfrm>
            <a:off x="398463" y="152400"/>
            <a:ext cx="8364537" cy="1143000"/>
          </a:xfrm>
        </p:spPr>
        <p:txBody>
          <a:bodyPr>
            <a:normAutofit/>
          </a:bodyPr>
          <a:lstStyle/>
          <a:p>
            <a:pPr algn="ctr"/>
            <a:r>
              <a:rPr lang="en-US" sz="4000" b="1" dirty="0">
                <a:solidFill>
                  <a:schemeClr val="accent1"/>
                </a:solidFill>
                <a:latin typeface="Garamond" pitchFamily="18" charset="0"/>
              </a:rPr>
              <a:t>Material and Nonmaterial Culture</a:t>
            </a:r>
          </a:p>
        </p:txBody>
      </p:sp>
      <p:sp>
        <p:nvSpPr>
          <p:cNvPr id="66563" name="Rectangle 1027"/>
          <p:cNvSpPr>
            <a:spLocks noGrp="1" noChangeArrowheads="1"/>
          </p:cNvSpPr>
          <p:nvPr>
            <p:ph sz="half" idx="1"/>
          </p:nvPr>
        </p:nvSpPr>
        <p:spPr>
          <a:xfrm>
            <a:off x="762000" y="2057400"/>
            <a:ext cx="3657600" cy="3767328"/>
          </a:xfrm>
        </p:spPr>
        <p:txBody>
          <a:bodyPr/>
          <a:lstStyle/>
          <a:p>
            <a:r>
              <a:rPr lang="en-US" b="1" dirty="0">
                <a:latin typeface="Garamond" pitchFamily="18" charset="0"/>
              </a:rPr>
              <a:t>Physical component or physical culture</a:t>
            </a:r>
          </a:p>
          <a:p>
            <a:pPr lvl="1"/>
            <a:r>
              <a:rPr lang="en-US" sz="2800" dirty="0">
                <a:latin typeface="Garamond" pitchFamily="18" charset="0"/>
              </a:rPr>
              <a:t>Clothing </a:t>
            </a:r>
          </a:p>
          <a:p>
            <a:pPr lvl="1"/>
            <a:r>
              <a:rPr lang="en-US" sz="2800" dirty="0">
                <a:latin typeface="Garamond" pitchFamily="18" charset="0"/>
              </a:rPr>
              <a:t>Tools</a:t>
            </a:r>
          </a:p>
          <a:p>
            <a:pPr lvl="1"/>
            <a:r>
              <a:rPr lang="en-US" sz="2800" dirty="0">
                <a:latin typeface="Garamond" pitchFamily="18" charset="0"/>
              </a:rPr>
              <a:t>Decorative art</a:t>
            </a:r>
          </a:p>
          <a:p>
            <a:pPr lvl="1"/>
            <a:r>
              <a:rPr lang="en-US" sz="2800" dirty="0">
                <a:latin typeface="Garamond" pitchFamily="18" charset="0"/>
              </a:rPr>
              <a:t>Body </a:t>
            </a:r>
            <a:r>
              <a:rPr lang="en-US" sz="2800" dirty="0" smtClean="0">
                <a:latin typeface="Garamond" pitchFamily="18" charset="0"/>
              </a:rPr>
              <a:t>beautification</a:t>
            </a:r>
            <a:endParaRPr lang="en-US" sz="2800" dirty="0">
              <a:latin typeface="Garamond" pitchFamily="18" charset="0"/>
            </a:endParaRPr>
          </a:p>
          <a:p>
            <a:pPr lvl="1"/>
            <a:r>
              <a:rPr lang="en-US" sz="2800" dirty="0">
                <a:latin typeface="Garamond" pitchFamily="18" charset="0"/>
              </a:rPr>
              <a:t>Homes</a:t>
            </a:r>
          </a:p>
          <a:p>
            <a:pPr>
              <a:buFontTx/>
              <a:buNone/>
            </a:pPr>
            <a:endParaRPr lang="en-US" dirty="0"/>
          </a:p>
          <a:p>
            <a:endParaRPr lang="en-US" dirty="0"/>
          </a:p>
        </p:txBody>
      </p:sp>
      <p:sp>
        <p:nvSpPr>
          <p:cNvPr id="66564" name="Rectangle 1028"/>
          <p:cNvSpPr>
            <a:spLocks noGrp="1" noChangeArrowheads="1"/>
          </p:cNvSpPr>
          <p:nvPr>
            <p:ph sz="half" idx="2"/>
          </p:nvPr>
        </p:nvSpPr>
        <p:spPr>
          <a:xfrm>
            <a:off x="4800600" y="1676400"/>
            <a:ext cx="3657600" cy="3767328"/>
          </a:xfrm>
        </p:spPr>
        <p:txBody>
          <a:bodyPr/>
          <a:lstStyle/>
          <a:p>
            <a:r>
              <a:rPr lang="en-US" b="1" dirty="0">
                <a:latin typeface="Garamond" pitchFamily="18" charset="0"/>
              </a:rPr>
              <a:t>Subjective or abstract culture</a:t>
            </a:r>
          </a:p>
          <a:p>
            <a:pPr lvl="1"/>
            <a:r>
              <a:rPr lang="en-US" sz="2800" dirty="0">
                <a:latin typeface="Garamond" pitchFamily="18" charset="0"/>
              </a:rPr>
              <a:t>Religion</a:t>
            </a:r>
          </a:p>
          <a:p>
            <a:pPr lvl="1"/>
            <a:r>
              <a:rPr lang="en-US" sz="2800" dirty="0">
                <a:latin typeface="Garamond" pitchFamily="18" charset="0"/>
              </a:rPr>
              <a:t>Perceptions</a:t>
            </a:r>
          </a:p>
          <a:p>
            <a:pPr lvl="1"/>
            <a:r>
              <a:rPr lang="en-US" sz="2800" dirty="0">
                <a:latin typeface="Garamond" pitchFamily="18" charset="0"/>
              </a:rPr>
              <a:t>Attitudes</a:t>
            </a:r>
          </a:p>
          <a:p>
            <a:pPr lvl="1"/>
            <a:r>
              <a:rPr lang="en-US" sz="2800" dirty="0">
                <a:latin typeface="Garamond" pitchFamily="18" charset="0"/>
              </a:rPr>
              <a:t>Beliefs</a:t>
            </a:r>
          </a:p>
          <a:p>
            <a:pPr lvl="1"/>
            <a:r>
              <a:rPr lang="en-US" sz="2800" dirty="0">
                <a:latin typeface="Garamond" pitchFamily="18" charset="0"/>
              </a:rPr>
              <a:t>Values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56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56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56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56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56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5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1027"/>
          <p:cNvSpPr>
            <a:spLocks noGrp="1" noChangeArrowheads="1"/>
          </p:cNvSpPr>
          <p:nvPr>
            <p:ph idx="1"/>
          </p:nvPr>
        </p:nvSpPr>
        <p:spPr>
          <a:xfrm>
            <a:off x="685800" y="762000"/>
            <a:ext cx="8001000" cy="5334000"/>
          </a:xfrm>
        </p:spPr>
        <p:txBody>
          <a:bodyPr>
            <a:normAutofit/>
          </a:bodyPr>
          <a:lstStyle/>
          <a:p>
            <a:pPr>
              <a:lnSpc>
                <a:spcPct val="90000"/>
              </a:lnSpc>
            </a:pPr>
            <a:r>
              <a:rPr lang="en-US" sz="2700" b="1" dirty="0">
                <a:latin typeface="Garamond" pitchFamily="18" charset="0"/>
              </a:rPr>
              <a:t>Global consumer cultures are </a:t>
            </a:r>
            <a:r>
              <a:rPr lang="en-US" sz="2700" b="1" dirty="0" smtClean="0">
                <a:latin typeface="Garamond" pitchFamily="18" charset="0"/>
              </a:rPr>
              <a:t>emerging:</a:t>
            </a:r>
            <a:endParaRPr lang="en-US" sz="2700" b="1" dirty="0">
              <a:latin typeface="Garamond" pitchFamily="18" charset="0"/>
            </a:endParaRPr>
          </a:p>
          <a:p>
            <a:pPr lvl="1">
              <a:lnSpc>
                <a:spcPct val="90000"/>
              </a:lnSpc>
            </a:pPr>
            <a:r>
              <a:rPr lang="en-US" sz="2700" dirty="0">
                <a:latin typeface="Garamond" pitchFamily="18" charset="0"/>
              </a:rPr>
              <a:t>Persons who share meaningful sets of consumption-related </a:t>
            </a:r>
            <a:r>
              <a:rPr lang="en-US" sz="2700" dirty="0" smtClean="0">
                <a:latin typeface="Garamond" pitchFamily="18" charset="0"/>
              </a:rPr>
              <a:t>symbols.</a:t>
            </a:r>
            <a:endParaRPr lang="en-US" sz="2700" dirty="0">
              <a:latin typeface="Garamond" pitchFamily="18" charset="0"/>
            </a:endParaRPr>
          </a:p>
          <a:p>
            <a:pPr lvl="1">
              <a:lnSpc>
                <a:spcPct val="90000"/>
              </a:lnSpc>
            </a:pPr>
            <a:r>
              <a:rPr lang="en-US" sz="2700" dirty="0">
                <a:latin typeface="Garamond" pitchFamily="18" charset="0"/>
              </a:rPr>
              <a:t>Pub culture, coffee culture, fast-food culture, credit card </a:t>
            </a:r>
            <a:r>
              <a:rPr lang="en-US" sz="2700" dirty="0" smtClean="0">
                <a:latin typeface="Garamond" pitchFamily="18" charset="0"/>
              </a:rPr>
              <a:t>culture.</a:t>
            </a:r>
          </a:p>
          <a:p>
            <a:pPr lvl="1">
              <a:lnSpc>
                <a:spcPct val="90000"/>
              </a:lnSpc>
              <a:buNone/>
            </a:pPr>
            <a:endParaRPr lang="en-US" sz="2700" dirty="0">
              <a:latin typeface="Garamond" pitchFamily="18" charset="0"/>
            </a:endParaRPr>
          </a:p>
          <a:p>
            <a:pPr>
              <a:lnSpc>
                <a:spcPct val="90000"/>
              </a:lnSpc>
            </a:pPr>
            <a:r>
              <a:rPr lang="en-US" sz="2700" b="1" dirty="0">
                <a:latin typeface="Garamond" pitchFamily="18" charset="0"/>
              </a:rPr>
              <a:t>Primarily the product of a technologically  interconnected </a:t>
            </a:r>
            <a:r>
              <a:rPr lang="en-US" sz="2700" b="1" dirty="0" smtClean="0">
                <a:latin typeface="Garamond" pitchFamily="18" charset="0"/>
              </a:rPr>
              <a:t>world:</a:t>
            </a:r>
            <a:endParaRPr lang="en-US" sz="2700" b="1" dirty="0">
              <a:latin typeface="Garamond" pitchFamily="18" charset="0"/>
            </a:endParaRPr>
          </a:p>
          <a:p>
            <a:pPr lvl="1">
              <a:lnSpc>
                <a:spcPct val="90000"/>
              </a:lnSpc>
            </a:pPr>
            <a:r>
              <a:rPr lang="en-US" sz="2700" dirty="0" smtClean="0">
                <a:latin typeface="Garamond" pitchFamily="18" charset="0"/>
              </a:rPr>
              <a:t>Internet.</a:t>
            </a:r>
            <a:endParaRPr lang="en-US" sz="2700" dirty="0">
              <a:latin typeface="Garamond" pitchFamily="18" charset="0"/>
            </a:endParaRPr>
          </a:p>
          <a:p>
            <a:pPr lvl="1">
              <a:lnSpc>
                <a:spcPct val="90000"/>
              </a:lnSpc>
            </a:pPr>
            <a:r>
              <a:rPr lang="en-US" sz="2700" dirty="0">
                <a:latin typeface="Garamond" pitchFamily="18" charset="0"/>
              </a:rPr>
              <a:t>Satellite </a:t>
            </a:r>
            <a:r>
              <a:rPr lang="en-US" sz="2700" dirty="0" smtClean="0">
                <a:latin typeface="Garamond" pitchFamily="18" charset="0"/>
              </a:rPr>
              <a:t>TV.</a:t>
            </a:r>
            <a:endParaRPr lang="en-US" sz="2700" dirty="0">
              <a:latin typeface="Garamond" pitchFamily="18" charset="0"/>
            </a:endParaRPr>
          </a:p>
          <a:p>
            <a:pPr lvl="1">
              <a:lnSpc>
                <a:spcPct val="90000"/>
              </a:lnSpc>
            </a:pPr>
            <a:r>
              <a:rPr lang="en-US" sz="2700" dirty="0" smtClean="0">
                <a:latin typeface="Garamond" pitchFamily="18" charset="0"/>
              </a:rPr>
              <a:t>Mobile phones.</a:t>
            </a:r>
            <a:endParaRPr lang="en-US" sz="2700" dirty="0">
              <a:latin typeface="Garamond" pitchFamily="18" charset="0"/>
            </a:endParaRPr>
          </a:p>
          <a:p>
            <a:pPr>
              <a:lnSpc>
                <a:spcPct val="90000"/>
              </a:lnSpc>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43000" y="-381000"/>
            <a:ext cx="6781800" cy="1600200"/>
          </a:xfrm>
        </p:spPr>
        <p:txBody>
          <a:bodyPr>
            <a:normAutofit/>
          </a:bodyPr>
          <a:lstStyle/>
          <a:p>
            <a:pPr algn="ctr"/>
            <a:r>
              <a:rPr lang="en-US" sz="4000" b="1" dirty="0">
                <a:solidFill>
                  <a:schemeClr val="accent1"/>
                </a:solidFill>
                <a:latin typeface="Garamond" pitchFamily="18" charset="0"/>
              </a:rPr>
              <a:t>Attitudes, Beliefs, and Values</a:t>
            </a:r>
          </a:p>
        </p:txBody>
      </p:sp>
      <p:sp>
        <p:nvSpPr>
          <p:cNvPr id="55299" name="Rectangle 3"/>
          <p:cNvSpPr>
            <a:spLocks noGrp="1" noChangeArrowheads="1"/>
          </p:cNvSpPr>
          <p:nvPr>
            <p:ph idx="1"/>
          </p:nvPr>
        </p:nvSpPr>
        <p:spPr>
          <a:xfrm>
            <a:off x="609600" y="1524000"/>
            <a:ext cx="8153400" cy="4572000"/>
          </a:xfrm>
        </p:spPr>
        <p:txBody>
          <a:bodyPr>
            <a:normAutofit/>
          </a:bodyPr>
          <a:lstStyle/>
          <a:p>
            <a:r>
              <a:rPr lang="en-US" sz="2700" b="1" dirty="0">
                <a:latin typeface="Garamond" pitchFamily="18" charset="0"/>
              </a:rPr>
              <a:t>Attitudes</a:t>
            </a:r>
            <a:r>
              <a:rPr lang="en-US" sz="2700" dirty="0">
                <a:latin typeface="Garamond" pitchFamily="18" charset="0"/>
                <a:cs typeface="Arial" pitchFamily="34" charset="0"/>
              </a:rPr>
              <a:t>—</a:t>
            </a:r>
            <a:r>
              <a:rPr lang="en-US" sz="2700" dirty="0">
                <a:latin typeface="Garamond" pitchFamily="18" charset="0"/>
              </a:rPr>
              <a:t>learned </a:t>
            </a:r>
            <a:r>
              <a:rPr lang="en-US" sz="2700" b="1" i="1" dirty="0">
                <a:latin typeface="Garamond" pitchFamily="18" charset="0"/>
              </a:rPr>
              <a:t>tendency</a:t>
            </a:r>
            <a:r>
              <a:rPr lang="en-US" sz="2700" dirty="0">
                <a:latin typeface="Garamond" pitchFamily="18" charset="0"/>
              </a:rPr>
              <a:t> to respond in a consistent way to a given object or </a:t>
            </a:r>
            <a:r>
              <a:rPr lang="en-US" sz="2700" dirty="0" smtClean="0">
                <a:latin typeface="Garamond" pitchFamily="18" charset="0"/>
              </a:rPr>
              <a:t>entity.</a:t>
            </a:r>
          </a:p>
          <a:p>
            <a:pPr>
              <a:buNone/>
            </a:pPr>
            <a:endParaRPr lang="en-US" sz="2700" dirty="0">
              <a:latin typeface="Garamond" pitchFamily="18" charset="0"/>
            </a:endParaRPr>
          </a:p>
          <a:p>
            <a:r>
              <a:rPr lang="en-US" sz="2700" b="1" dirty="0">
                <a:latin typeface="Garamond" pitchFamily="18" charset="0"/>
              </a:rPr>
              <a:t>Belief</a:t>
            </a:r>
            <a:r>
              <a:rPr lang="en-US" sz="2700" dirty="0">
                <a:latin typeface="Garamond" pitchFamily="18" charset="0"/>
                <a:cs typeface="Arial" pitchFamily="34" charset="0"/>
              </a:rPr>
              <a:t>—</a:t>
            </a:r>
            <a:r>
              <a:rPr lang="en-US" sz="2700" dirty="0">
                <a:latin typeface="Garamond" pitchFamily="18" charset="0"/>
              </a:rPr>
              <a:t>an </a:t>
            </a:r>
            <a:r>
              <a:rPr lang="en-US" sz="2700" dirty="0" err="1" smtClean="0">
                <a:latin typeface="Garamond" pitchFamily="18" charset="0"/>
              </a:rPr>
              <a:t>organised</a:t>
            </a:r>
            <a:r>
              <a:rPr lang="en-US" sz="2700" dirty="0" smtClean="0">
                <a:latin typeface="Garamond" pitchFamily="18" charset="0"/>
              </a:rPr>
              <a:t> </a:t>
            </a:r>
            <a:r>
              <a:rPr lang="en-US" sz="2700" b="1" i="1" dirty="0">
                <a:latin typeface="Garamond" pitchFamily="18" charset="0"/>
              </a:rPr>
              <a:t>pattern</a:t>
            </a:r>
            <a:r>
              <a:rPr lang="en-US" sz="2700" dirty="0">
                <a:latin typeface="Garamond" pitchFamily="18" charset="0"/>
              </a:rPr>
              <a:t> of knowledge that an individual holds to be true about the </a:t>
            </a:r>
            <a:r>
              <a:rPr lang="en-US" sz="2700" dirty="0" smtClean="0">
                <a:latin typeface="Garamond" pitchFamily="18" charset="0"/>
              </a:rPr>
              <a:t>world.</a:t>
            </a:r>
          </a:p>
          <a:p>
            <a:pPr>
              <a:buNone/>
            </a:pPr>
            <a:endParaRPr lang="en-US" sz="2700" dirty="0">
              <a:latin typeface="Garamond" pitchFamily="18" charset="0"/>
            </a:endParaRPr>
          </a:p>
          <a:p>
            <a:r>
              <a:rPr lang="en-US" sz="2700" b="1" dirty="0">
                <a:latin typeface="Garamond" pitchFamily="18" charset="0"/>
              </a:rPr>
              <a:t>Value</a:t>
            </a:r>
            <a:r>
              <a:rPr lang="en-US" sz="2700" dirty="0">
                <a:latin typeface="Garamond" pitchFamily="18" charset="0"/>
                <a:cs typeface="Arial" pitchFamily="34" charset="0"/>
              </a:rPr>
              <a:t>—</a:t>
            </a:r>
            <a:r>
              <a:rPr lang="en-US" sz="2700" dirty="0">
                <a:latin typeface="Garamond" pitchFamily="18" charset="0"/>
              </a:rPr>
              <a:t>enduring belief or feeling that a specific mode of conduct is </a:t>
            </a:r>
            <a:r>
              <a:rPr lang="en-US" sz="2700" b="1" i="1" dirty="0">
                <a:latin typeface="Garamond" pitchFamily="18" charset="0"/>
              </a:rPr>
              <a:t>personally</a:t>
            </a:r>
            <a:r>
              <a:rPr lang="en-US" sz="2700" dirty="0">
                <a:latin typeface="Garamond" pitchFamily="18" charset="0"/>
              </a:rPr>
              <a:t> or </a:t>
            </a:r>
            <a:r>
              <a:rPr lang="en-US" sz="2700" b="1" i="1" dirty="0">
                <a:latin typeface="Garamond" pitchFamily="18" charset="0"/>
              </a:rPr>
              <a:t>socially</a:t>
            </a:r>
            <a:r>
              <a:rPr lang="en-US" sz="2700" dirty="0">
                <a:latin typeface="Garamond" pitchFamily="18" charset="0"/>
              </a:rPr>
              <a:t> preferable to another mode of </a:t>
            </a:r>
            <a:r>
              <a:rPr lang="en-US" sz="2700" dirty="0" smtClean="0">
                <a:latin typeface="Garamond" pitchFamily="18" charset="0"/>
              </a:rPr>
              <a:t>conduct.</a:t>
            </a:r>
            <a:endParaRPr lang="en-US" sz="2700" dirty="0">
              <a:latin typeface="Garamond" pitchFamily="18" charset="0"/>
            </a:endParaRPr>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6781800" cy="1600200"/>
          </a:xfrm>
        </p:spPr>
        <p:txBody>
          <a:bodyPr>
            <a:normAutofit/>
          </a:bodyPr>
          <a:lstStyle/>
          <a:p>
            <a:pPr algn="ctr"/>
            <a:r>
              <a:rPr lang="en-GB" sz="4000" b="1" dirty="0" smtClean="0">
                <a:solidFill>
                  <a:schemeClr val="accent1"/>
                </a:solidFill>
                <a:latin typeface="Garamond" pitchFamily="18" charset="0"/>
              </a:rPr>
              <a:t>National Culture</a:t>
            </a:r>
            <a:br>
              <a:rPr lang="en-GB" sz="4000" b="1" dirty="0" smtClean="0">
                <a:solidFill>
                  <a:schemeClr val="accent1"/>
                </a:solidFill>
                <a:latin typeface="Garamond" pitchFamily="18" charset="0"/>
              </a:rPr>
            </a:br>
            <a:endParaRPr lang="en-GB" sz="4000" dirty="0">
              <a:solidFill>
                <a:schemeClr val="accent1"/>
              </a:solidFill>
              <a:latin typeface="Garamond" pitchFamily="18" charset="0"/>
            </a:endParaRPr>
          </a:p>
        </p:txBody>
      </p:sp>
      <p:sp>
        <p:nvSpPr>
          <p:cNvPr id="3" name="Content Placeholder 2"/>
          <p:cNvSpPr>
            <a:spLocks noGrp="1"/>
          </p:cNvSpPr>
          <p:nvPr>
            <p:ph idx="1"/>
          </p:nvPr>
        </p:nvSpPr>
        <p:spPr>
          <a:xfrm>
            <a:off x="762000" y="1219200"/>
            <a:ext cx="7543800" cy="3886200"/>
          </a:xfrm>
        </p:spPr>
        <p:txBody>
          <a:bodyPr>
            <a:normAutofit/>
          </a:bodyPr>
          <a:lstStyle/>
          <a:p>
            <a:pPr>
              <a:buNone/>
            </a:pPr>
            <a:r>
              <a:rPr lang="en-GB" sz="2700" dirty="0" smtClean="0">
                <a:latin typeface="Garamond" pitchFamily="18" charset="0"/>
              </a:rPr>
              <a:t>	Professor </a:t>
            </a:r>
            <a:r>
              <a:rPr lang="en-GB" sz="2700" dirty="0" err="1" smtClean="0">
                <a:latin typeface="Garamond" pitchFamily="18" charset="0"/>
              </a:rPr>
              <a:t>Geert</a:t>
            </a:r>
            <a:r>
              <a:rPr lang="en-GB" sz="2700" dirty="0" smtClean="0">
                <a:latin typeface="Garamond" pitchFamily="18" charset="0"/>
              </a:rPr>
              <a:t> </a:t>
            </a:r>
            <a:r>
              <a:rPr lang="en-GB" sz="2700" dirty="0" err="1" smtClean="0">
                <a:latin typeface="Garamond" pitchFamily="18" charset="0"/>
              </a:rPr>
              <a:t>Hofstede</a:t>
            </a:r>
            <a:r>
              <a:rPr lang="en-GB" sz="2700" dirty="0" smtClean="0">
                <a:latin typeface="Garamond" pitchFamily="18" charset="0"/>
              </a:rPr>
              <a:t> conducted one of the </a:t>
            </a:r>
            <a:r>
              <a:rPr lang="en-GB" sz="2700" b="1" dirty="0" smtClean="0">
                <a:latin typeface="Garamond" pitchFamily="18" charset="0"/>
              </a:rPr>
              <a:t>most comprehensive studies </a:t>
            </a:r>
            <a:r>
              <a:rPr lang="en-GB" sz="2700" dirty="0" smtClean="0">
                <a:latin typeface="Garamond" pitchFamily="18" charset="0"/>
              </a:rPr>
              <a:t>of how </a:t>
            </a:r>
            <a:r>
              <a:rPr lang="en-GB" sz="2700" b="1" dirty="0" smtClean="0">
                <a:latin typeface="Garamond" pitchFamily="18" charset="0"/>
              </a:rPr>
              <a:t>values</a:t>
            </a:r>
            <a:r>
              <a:rPr lang="en-GB" sz="2700" dirty="0" smtClean="0">
                <a:latin typeface="Garamond" pitchFamily="18" charset="0"/>
              </a:rPr>
              <a:t> in the workplace are </a:t>
            </a:r>
            <a:r>
              <a:rPr lang="en-GB" sz="2700" b="1" dirty="0" smtClean="0">
                <a:latin typeface="Garamond" pitchFamily="18" charset="0"/>
              </a:rPr>
              <a:t>influenced</a:t>
            </a:r>
            <a:r>
              <a:rPr lang="en-GB" sz="2700" dirty="0" smtClean="0">
                <a:latin typeface="Garamond" pitchFamily="18" charset="0"/>
              </a:rPr>
              <a:t> by </a:t>
            </a:r>
            <a:r>
              <a:rPr lang="en-GB" sz="2700" b="1" dirty="0" smtClean="0">
                <a:latin typeface="Garamond" pitchFamily="18" charset="0"/>
              </a:rPr>
              <a:t>culture</a:t>
            </a:r>
            <a:r>
              <a:rPr lang="en-GB" sz="2700" dirty="0" smtClean="0">
                <a:latin typeface="Garamond" pitchFamily="18" charset="0"/>
              </a:rPr>
              <a:t>. </a:t>
            </a:r>
          </a:p>
          <a:p>
            <a:endParaRPr lang="en-GB" sz="2700" dirty="0" smtClean="0">
              <a:latin typeface="Garamond" pitchFamily="18" charset="0"/>
            </a:endParaRPr>
          </a:p>
          <a:p>
            <a:pPr>
              <a:buNone/>
            </a:pPr>
            <a:r>
              <a:rPr lang="en-GB" sz="2700" dirty="0" smtClean="0">
                <a:latin typeface="Garamond" pitchFamily="18" charset="0"/>
              </a:rPr>
              <a:t>	He defines culture as </a:t>
            </a:r>
            <a:r>
              <a:rPr lang="en-GB" sz="2700" b="1" dirty="0" smtClean="0">
                <a:latin typeface="Garamond" pitchFamily="18" charset="0"/>
              </a:rPr>
              <a:t>“the collective programming of the mind distinguishing the members of one group or category of people from others”</a:t>
            </a:r>
            <a:r>
              <a:rPr lang="en-GB" sz="2700" dirty="0" smtClean="0">
                <a:latin typeface="Garamond" pitchFamily="18" charset="0"/>
              </a:rPr>
              <a:t>. </a:t>
            </a:r>
            <a:endParaRPr lang="en-GB" sz="2700" dirty="0">
              <a:latin typeface="Garamond"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696200" cy="1600200"/>
          </a:xfrm>
        </p:spPr>
        <p:txBody>
          <a:bodyPr>
            <a:noAutofit/>
          </a:bodyPr>
          <a:lstStyle/>
          <a:p>
            <a:pPr algn="ctr"/>
            <a:r>
              <a:rPr lang="en-GB" sz="4000" b="1" dirty="0" smtClean="0">
                <a:solidFill>
                  <a:schemeClr val="accent1"/>
                </a:solidFill>
                <a:latin typeface="Garamond" pitchFamily="18" charset="0"/>
              </a:rPr>
              <a:t>Dimensions of national culture</a:t>
            </a:r>
            <a:br>
              <a:rPr lang="en-GB" sz="4000" b="1" dirty="0" smtClean="0">
                <a:solidFill>
                  <a:schemeClr val="accent1"/>
                </a:solidFill>
                <a:latin typeface="Garamond" pitchFamily="18" charset="0"/>
              </a:rPr>
            </a:br>
            <a:endParaRPr lang="en-GB" sz="4000" b="1" dirty="0">
              <a:solidFill>
                <a:schemeClr val="accent1"/>
              </a:solidFill>
              <a:latin typeface="Garamond" pitchFamily="18" charset="0"/>
            </a:endParaRPr>
          </a:p>
        </p:txBody>
      </p:sp>
      <p:pic>
        <p:nvPicPr>
          <p:cNvPr id="1026" name="Picture 2" descr="National Culture Dimensions Chart"/>
          <p:cNvPicPr>
            <a:picLocks noChangeAspect="1" noChangeArrowheads="1"/>
          </p:cNvPicPr>
          <p:nvPr/>
        </p:nvPicPr>
        <p:blipFill>
          <a:blip r:embed="rId2" cstate="print"/>
          <a:srcRect/>
          <a:stretch>
            <a:fillRect/>
          </a:stretch>
        </p:blipFill>
        <p:spPr bwMode="auto">
          <a:xfrm>
            <a:off x="685800" y="1524000"/>
            <a:ext cx="7620000" cy="44958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1913</TotalTime>
  <Words>1995</Words>
  <Application>Microsoft Office PowerPoint</Application>
  <PresentationFormat>On-screen Show (4:3)</PresentationFormat>
  <Paragraphs>176</Paragraphs>
  <Slides>27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ＭＳ Ｐゴシック</vt:lpstr>
      <vt:lpstr>Arial</vt:lpstr>
      <vt:lpstr>Garamond</vt:lpstr>
      <vt:lpstr>Impact</vt:lpstr>
      <vt:lpstr>Tahoma</vt:lpstr>
      <vt:lpstr>Times New Roman</vt:lpstr>
      <vt:lpstr>Theme1</vt:lpstr>
      <vt:lpstr>Social and Cultural Environments</vt:lpstr>
      <vt:lpstr>Task of Global Managers</vt:lpstr>
      <vt:lpstr>Social Institutions</vt:lpstr>
      <vt:lpstr>Society, Culture, and  Global Consumer Culture</vt:lpstr>
      <vt:lpstr>Material and Nonmaterial Culture</vt:lpstr>
      <vt:lpstr>PowerPoint Presentation</vt:lpstr>
      <vt:lpstr>Attitudes, Beliefs, and Values</vt:lpstr>
      <vt:lpstr>National Culture </vt:lpstr>
      <vt:lpstr>Dimensions of national culture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Religion</vt:lpstr>
      <vt:lpstr>Quibla Cola Products</vt:lpstr>
      <vt:lpstr>Aesthetics</vt:lpstr>
      <vt:lpstr>Aesthetics and Colour</vt:lpstr>
      <vt:lpstr>PowerPoint Presentation</vt:lpstr>
      <vt:lpstr>Dietary Preferences</vt:lpstr>
      <vt:lpstr>Language and Communication</vt:lpstr>
      <vt:lpstr>Self-Reference Criterion  and Perception</vt:lpstr>
      <vt:lpstr>PowerPoint Presentation</vt:lpstr>
      <vt:lpstr>PowerPoint Presentation</vt:lpstr>
    </vt:vector>
  </TitlesOfParts>
  <Company>Univ.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Social and Cultural Environments</dc:title>
  <dc:creator>Jill Solomon</dc:creator>
  <cp:lastModifiedBy>Georgio Georgiades</cp:lastModifiedBy>
  <cp:revision>132</cp:revision>
  <cp:lastPrinted>1601-01-01T00:00:00Z</cp:lastPrinted>
  <dcterms:created xsi:type="dcterms:W3CDTF">2007-06-09T18:45:16Z</dcterms:created>
  <dcterms:modified xsi:type="dcterms:W3CDTF">2017-10-04T13:05:58Z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TC010690261033</vt:lpwstr>
  </property>
</Properties>
</file>