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6" r:id="rId3"/>
    <p:sldId id="317" r:id="rId4"/>
    <p:sldId id="258" r:id="rId5"/>
    <p:sldId id="260" r:id="rId6"/>
    <p:sldId id="261" r:id="rId7"/>
    <p:sldId id="296" r:id="rId8"/>
    <p:sldId id="297" r:id="rId9"/>
    <p:sldId id="298" r:id="rId10"/>
    <p:sldId id="300" r:id="rId11"/>
    <p:sldId id="302" r:id="rId12"/>
    <p:sldId id="337" r:id="rId13"/>
    <p:sldId id="338" r:id="rId14"/>
    <p:sldId id="339" r:id="rId15"/>
    <p:sldId id="340" r:id="rId1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9900"/>
    <a:srgbClr val="FF9933"/>
    <a:srgbClr val="3399FF"/>
    <a:srgbClr val="6699FF"/>
    <a:srgbClr val="FF505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2536" y="19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80" y="13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1"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3434ACEB-E0F5-488C-9CB3-91189EE834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76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</a:t>
            </a:r>
          </a:p>
          <a:p>
            <a:pPr lvl="0"/>
            <a:r>
              <a:rPr lang="cs-CZ"/>
              <a:t>Druhá úroveň</a:t>
            </a:r>
          </a:p>
          <a:p>
            <a:pPr lvl="0"/>
            <a:r>
              <a:rPr lang="cs-CZ"/>
              <a:t>Třetí úroveň</a:t>
            </a:r>
          </a:p>
          <a:p>
            <a:pPr lvl="0"/>
            <a:r>
              <a:rPr lang="cs-CZ"/>
              <a:t>Čtvrtá úroveň</a:t>
            </a:r>
          </a:p>
          <a:p>
            <a:pPr lvl="0"/>
            <a:r>
              <a:rPr lang="cs-CZ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04DA371A-6883-49D7-BF5C-C3AE98D356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9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C247D-16EC-4297-BBBD-A7D8753E42F3}" type="slidenum">
              <a:rPr lang="en-GB"/>
              <a:pPr/>
              <a:t>4</a:t>
            </a:fld>
            <a:endParaRPr lang="en-GB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2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05117-E4A6-43DC-A821-037C1D198638}" type="slidenum">
              <a:rPr lang="en-US"/>
              <a:pPr/>
              <a:t>9</a:t>
            </a:fld>
            <a:endParaRPr 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32FBE-FEF3-4249-B987-6268667FC9DE}" type="slidenum">
              <a:rPr lang="en-US"/>
              <a:pPr/>
              <a:t>10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07/3/2006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3rd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DAE4-641B-4F48-9BDA-CA6D4A53C4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B8A539-7F2B-46AE-B699-4E9A3376FAFF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60899-E8F0-4FEF-B0C2-B8D644F140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000E7-3298-4251-A877-D27567A515F7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2FCAB0-8139-4874-BE10-6D7469575F5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82C00B-5D46-475C-9ADF-E6AB87C69261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EA1C3-6FA2-45AB-A71A-9852939FAD3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FB73B4-9D16-4C65-BDD7-0CDFC6A2F358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AB8BB-EF66-4FFC-A32E-B56F6977E02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4BD96-4511-4F4C-91A3-BEC03125F11C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24104D-BCB1-4C56-BA21-E6AEDFE4C31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A4661D-F580-4AB4-AB67-70BFD5042FF6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955CB-CEF1-474E-9A61-FA09EA45014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215016-CFFF-4868-BF3C-FC553B1591B9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4251C-EE81-4066-AAC2-E25E7BC4118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DC49C3-2D51-45CF-8929-424B01177712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F3B29-CCD5-4317-93C1-38F2B82D8E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EBCFE8-3944-46FC-BFAB-92C347057F44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0B6C3-0822-44B4-B9F1-234BCAFF22F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7046E-F921-4E17-B1A1-4FF2B158854D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FE5CD-B676-462E-AEF9-E7D2FAFD60E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8DDA21-4F17-4DB8-9E27-9229A6381605}" type="datetimeFigureOut">
              <a:rPr lang="en-US" smtClean="0"/>
              <a:pPr>
                <a:defRPr/>
              </a:pPr>
              <a:t>10/14/17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0E8264-5057-4B83-AADD-EE4C59501D2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>
    <p:zoom/>
  </p:transition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5500" y="3136900"/>
            <a:ext cx="7543800" cy="1524000"/>
          </a:xfrm>
        </p:spPr>
        <p:txBody>
          <a:bodyPr/>
          <a:lstStyle/>
          <a:p>
            <a:pPr algn="ctr"/>
            <a:r>
              <a:rPr lang="en-GB" sz="5000" b="1" dirty="0">
                <a:solidFill>
                  <a:schemeClr val="accent1"/>
                </a:solidFill>
                <a:latin typeface="Garamond" pitchFamily="18" charset="0"/>
              </a:rPr>
              <a:t>The </a:t>
            </a:r>
            <a:r>
              <a:rPr lang="cs-CZ" sz="5000" b="1" dirty="0">
                <a:solidFill>
                  <a:schemeClr val="accent1"/>
                </a:solidFill>
                <a:latin typeface="Garamond" pitchFamily="18" charset="0"/>
              </a:rPr>
              <a:t>Internal Environment</a:t>
            </a:r>
            <a:endParaRPr lang="en-GB" sz="5000" b="1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8128000" cy="11430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Garamond" pitchFamily="18" charset="0"/>
              </a:rPr>
              <a:t>Functions of </a:t>
            </a:r>
            <a:r>
              <a:rPr lang="en-US" sz="4000" b="1" dirty="0" err="1">
                <a:solidFill>
                  <a:schemeClr val="accent1"/>
                </a:solidFill>
                <a:latin typeface="Garamond" pitchFamily="18" charset="0"/>
              </a:rPr>
              <a:t>Organisational</a:t>
            </a:r>
            <a:r>
              <a:rPr lang="en-US" sz="4000" b="1" dirty="0">
                <a:solidFill>
                  <a:schemeClr val="accent1"/>
                </a:solidFill>
                <a:latin typeface="Garamond" pitchFamily="18" charset="0"/>
              </a:rPr>
              <a:t> Culture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0037" y="1143000"/>
            <a:ext cx="5872163" cy="50292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buNone/>
            </a:pPr>
            <a:r>
              <a:rPr lang="en-US" sz="2800" dirty="0">
                <a:latin typeface="Garamond" pitchFamily="18" charset="0"/>
              </a:rPr>
              <a:t>	</a:t>
            </a:r>
            <a:r>
              <a:rPr lang="en-US" sz="2600" dirty="0">
                <a:latin typeface="Garamond" pitchFamily="18" charset="0"/>
              </a:rPr>
              <a:t>Culture serves </a:t>
            </a:r>
            <a:r>
              <a:rPr lang="en-US" sz="2600" b="1" dirty="0">
                <a:latin typeface="Garamond" pitchFamily="18" charset="0"/>
              </a:rPr>
              <a:t>four</a:t>
            </a:r>
            <a:r>
              <a:rPr lang="en-US" sz="2600" dirty="0">
                <a:latin typeface="Garamond" pitchFamily="18" charset="0"/>
              </a:rPr>
              <a:t> functions, including:</a:t>
            </a:r>
          </a:p>
          <a:p>
            <a:pPr>
              <a:buNone/>
            </a:pPr>
            <a:endParaRPr lang="en-US" sz="2600" dirty="0">
              <a:latin typeface="Garamond" pitchFamily="18" charset="0"/>
            </a:endParaRPr>
          </a:p>
          <a:p>
            <a:r>
              <a:rPr lang="en-US" sz="2600" dirty="0">
                <a:latin typeface="Garamond" pitchFamily="18" charset="0"/>
              </a:rPr>
              <a:t>Providing a </a:t>
            </a:r>
            <a:r>
              <a:rPr lang="en-US" sz="2600" b="1" dirty="0">
                <a:latin typeface="Garamond" pitchFamily="18" charset="0"/>
              </a:rPr>
              <a:t>sense of identity </a:t>
            </a:r>
            <a:r>
              <a:rPr lang="en-US" sz="2600" dirty="0">
                <a:latin typeface="Garamond" pitchFamily="18" charset="0"/>
              </a:rPr>
              <a:t>to members and promoting a sense of commitment.</a:t>
            </a:r>
          </a:p>
          <a:p>
            <a:r>
              <a:rPr lang="en-US" sz="2600" dirty="0">
                <a:latin typeface="Garamond" pitchFamily="18" charset="0"/>
              </a:rPr>
              <a:t>H</a:t>
            </a:r>
            <a:r>
              <a:rPr lang="en-US" sz="2600" dirty="0" smtClean="0">
                <a:latin typeface="Garamond" pitchFamily="18" charset="0"/>
              </a:rPr>
              <a:t>elps members </a:t>
            </a:r>
            <a:r>
              <a:rPr lang="en-US" sz="2600" dirty="0">
                <a:latin typeface="Garamond" pitchFamily="18" charset="0"/>
              </a:rPr>
              <a:t>attribute </a:t>
            </a:r>
            <a:r>
              <a:rPr lang="en-US" sz="2600" b="1" dirty="0">
                <a:latin typeface="Garamond" pitchFamily="18" charset="0"/>
              </a:rPr>
              <a:t>sense</a:t>
            </a:r>
            <a:r>
              <a:rPr lang="en-US" sz="2600" dirty="0">
                <a:latin typeface="Garamond" pitchFamily="18" charset="0"/>
              </a:rPr>
              <a:t> and </a:t>
            </a:r>
            <a:r>
              <a:rPr lang="en-US" sz="2600" b="1" dirty="0">
                <a:latin typeface="Garamond" pitchFamily="18" charset="0"/>
              </a:rPr>
              <a:t>meaning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to events</a:t>
            </a:r>
            <a:r>
              <a:rPr lang="en-US" sz="2600" dirty="0">
                <a:latin typeface="Garamond" pitchFamily="18" charset="0"/>
              </a:rPr>
              <a:t>, </a:t>
            </a:r>
          </a:p>
          <a:p>
            <a:r>
              <a:rPr lang="en-US" sz="2600" dirty="0">
                <a:latin typeface="Garamond" pitchFamily="18" charset="0"/>
              </a:rPr>
              <a:t>Reinforces the </a:t>
            </a:r>
            <a:r>
              <a:rPr lang="en-US" sz="2600" b="1" dirty="0">
                <a:latin typeface="Garamond" pitchFamily="18" charset="0"/>
              </a:rPr>
              <a:t>values</a:t>
            </a:r>
            <a:r>
              <a:rPr lang="en-US" sz="2600" dirty="0">
                <a:latin typeface="Garamond" pitchFamily="18" charset="0"/>
              </a:rPr>
              <a:t> in the </a:t>
            </a:r>
            <a:r>
              <a:rPr lang="en-US" sz="2600" dirty="0" err="1">
                <a:latin typeface="Garamond" pitchFamily="18" charset="0"/>
              </a:rPr>
              <a:t>organisation</a:t>
            </a:r>
            <a:r>
              <a:rPr lang="en-US" sz="2600" dirty="0">
                <a:latin typeface="Garamond" pitchFamily="18" charset="0"/>
              </a:rPr>
              <a:t>.</a:t>
            </a:r>
          </a:p>
          <a:p>
            <a:r>
              <a:rPr lang="en-US" sz="2600" dirty="0">
                <a:latin typeface="Garamond" pitchFamily="18" charset="0"/>
              </a:rPr>
              <a:t>Finally, culture serves as a </a:t>
            </a:r>
            <a:r>
              <a:rPr lang="en-US" sz="2600" b="1" dirty="0">
                <a:latin typeface="Garamond" pitchFamily="18" charset="0"/>
              </a:rPr>
              <a:t>control mechanism </a:t>
            </a:r>
            <a:r>
              <a:rPr lang="en-US" sz="2600" dirty="0">
                <a:latin typeface="Garamond" pitchFamily="18" charset="0"/>
              </a:rPr>
              <a:t>for shaping </a:t>
            </a:r>
            <a:r>
              <a:rPr lang="en-US" sz="2600" dirty="0" err="1">
                <a:latin typeface="Garamond" pitchFamily="18" charset="0"/>
              </a:rPr>
              <a:t>behaviour</a:t>
            </a:r>
            <a:r>
              <a:rPr lang="en-US" sz="2600" dirty="0">
                <a:latin typeface="Garamond" pitchFamily="18" charset="0"/>
              </a:rPr>
              <a:t>.</a:t>
            </a:r>
            <a:endParaRPr lang="en-GB" sz="2600" dirty="0">
              <a:latin typeface="Garamond" pitchFamily="18" charset="0"/>
            </a:endParaRPr>
          </a:p>
        </p:txBody>
      </p:sp>
      <p:pic>
        <p:nvPicPr>
          <p:cNvPr id="11338" name="Picture 74" descr="MPj043870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905000"/>
            <a:ext cx="2438401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1500"/>
            <a:ext cx="8585200" cy="5537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>
                <a:latin typeface="Garamond" pitchFamily="18" charset="0"/>
              </a:rPr>
              <a:t>	</a:t>
            </a:r>
            <a:r>
              <a:rPr lang="en-GB" sz="2700" dirty="0">
                <a:latin typeface="Garamond" pitchFamily="18" charset="0"/>
              </a:rPr>
              <a:t>Culture values can be shared in a number of ways, including:</a:t>
            </a:r>
          </a:p>
          <a:p>
            <a:pPr>
              <a:buNone/>
            </a:pPr>
            <a:endParaRPr lang="en-GB" sz="2700" dirty="0">
              <a:latin typeface="Garamond" pitchFamily="18" charset="0"/>
            </a:endParaRPr>
          </a:p>
          <a:p>
            <a:r>
              <a:rPr lang="en-GB" sz="2700" dirty="0">
                <a:latin typeface="Garamond" pitchFamily="18" charset="0"/>
              </a:rPr>
              <a:t>The way work is </a:t>
            </a:r>
            <a:r>
              <a:rPr lang="en-GB" sz="2700" b="1" dirty="0">
                <a:latin typeface="Garamond" pitchFamily="18" charset="0"/>
              </a:rPr>
              <a:t>organised</a:t>
            </a:r>
            <a:r>
              <a:rPr lang="en-GB" sz="2700" dirty="0">
                <a:latin typeface="Garamond" pitchFamily="18" charset="0"/>
              </a:rPr>
              <a:t> and </a:t>
            </a:r>
            <a:r>
              <a:rPr lang="en-GB" sz="2700" b="1" dirty="0">
                <a:latin typeface="Garamond" pitchFamily="18" charset="0"/>
              </a:rPr>
              <a:t>experienced</a:t>
            </a:r>
            <a:r>
              <a:rPr lang="en-GB" sz="2700" dirty="0">
                <a:latin typeface="Garamond" pitchFamily="18" charset="0"/>
              </a:rPr>
              <a:t>.</a:t>
            </a:r>
          </a:p>
          <a:p>
            <a:r>
              <a:rPr lang="en-GB" sz="2700" dirty="0">
                <a:latin typeface="Garamond" pitchFamily="18" charset="0"/>
              </a:rPr>
              <a:t>How authority is </a:t>
            </a:r>
            <a:r>
              <a:rPr lang="en-GB" sz="2700" b="1" dirty="0">
                <a:latin typeface="Garamond" pitchFamily="18" charset="0"/>
              </a:rPr>
              <a:t>exercised</a:t>
            </a:r>
            <a:r>
              <a:rPr lang="en-GB" sz="2700" dirty="0">
                <a:latin typeface="Garamond" pitchFamily="18" charset="0"/>
              </a:rPr>
              <a:t> and </a:t>
            </a:r>
            <a:r>
              <a:rPr lang="en-GB" sz="2700" b="1" dirty="0">
                <a:latin typeface="Garamond" pitchFamily="18" charset="0"/>
              </a:rPr>
              <a:t>delegated</a:t>
            </a:r>
            <a:r>
              <a:rPr lang="en-GB" sz="2700" dirty="0">
                <a:latin typeface="Garamond" pitchFamily="18" charset="0"/>
              </a:rPr>
              <a:t>.</a:t>
            </a:r>
          </a:p>
          <a:p>
            <a:r>
              <a:rPr lang="en-GB" sz="2700" dirty="0">
                <a:latin typeface="Garamond" pitchFamily="18" charset="0"/>
              </a:rPr>
              <a:t>How people are </a:t>
            </a:r>
            <a:r>
              <a:rPr lang="en-GB" sz="2700" b="1" dirty="0">
                <a:latin typeface="Garamond" pitchFamily="18" charset="0"/>
              </a:rPr>
              <a:t>rewarded</a:t>
            </a:r>
            <a:r>
              <a:rPr lang="en-GB" sz="2700" dirty="0">
                <a:latin typeface="Garamond" pitchFamily="18" charset="0"/>
              </a:rPr>
              <a:t>, </a:t>
            </a:r>
            <a:r>
              <a:rPr lang="en-GB" sz="2700" b="1" dirty="0">
                <a:latin typeface="Garamond" pitchFamily="18" charset="0"/>
              </a:rPr>
              <a:t>organised</a:t>
            </a:r>
            <a:r>
              <a:rPr lang="en-GB" sz="2700" dirty="0">
                <a:latin typeface="Garamond" pitchFamily="18" charset="0"/>
              </a:rPr>
              <a:t> and </a:t>
            </a:r>
            <a:r>
              <a:rPr lang="en-GB" sz="2700" b="1" dirty="0" smtClean="0">
                <a:latin typeface="Garamond" pitchFamily="18" charset="0"/>
              </a:rPr>
              <a:t>controlled</a:t>
            </a:r>
            <a:r>
              <a:rPr lang="en-GB" sz="2700" dirty="0" smtClean="0">
                <a:latin typeface="Garamond" pitchFamily="18" charset="0"/>
              </a:rPr>
              <a:t>.</a:t>
            </a:r>
            <a:endParaRPr lang="en-GB" sz="2700" dirty="0">
              <a:latin typeface="Garamond" pitchFamily="18" charset="0"/>
            </a:endParaRPr>
          </a:p>
          <a:p>
            <a:r>
              <a:rPr lang="en-GB" sz="2700" dirty="0">
                <a:latin typeface="Garamond" pitchFamily="18" charset="0"/>
              </a:rPr>
              <a:t>The </a:t>
            </a:r>
            <a:r>
              <a:rPr lang="en-GB" sz="2700" b="1" dirty="0">
                <a:latin typeface="Garamond" pitchFamily="18" charset="0"/>
              </a:rPr>
              <a:t>values</a:t>
            </a:r>
            <a:r>
              <a:rPr lang="en-GB" sz="2700" dirty="0">
                <a:latin typeface="Garamond" pitchFamily="18" charset="0"/>
              </a:rPr>
              <a:t> and work orientated staff.</a:t>
            </a:r>
          </a:p>
          <a:p>
            <a:r>
              <a:rPr lang="en-GB" sz="2700" dirty="0">
                <a:latin typeface="Garamond" pitchFamily="18" charset="0"/>
              </a:rPr>
              <a:t>The degree of </a:t>
            </a:r>
            <a:r>
              <a:rPr lang="en-GB" sz="2700" b="1" dirty="0">
                <a:latin typeface="Garamond" pitchFamily="18" charset="0"/>
              </a:rPr>
              <a:t>formalisation</a:t>
            </a:r>
            <a:r>
              <a:rPr lang="en-GB" sz="2700" dirty="0">
                <a:latin typeface="Garamond" pitchFamily="18" charset="0"/>
              </a:rPr>
              <a:t>, </a:t>
            </a:r>
            <a:r>
              <a:rPr lang="en-GB" sz="2700" b="1" dirty="0">
                <a:latin typeface="Garamond" pitchFamily="18" charset="0"/>
              </a:rPr>
              <a:t>standardisation</a:t>
            </a:r>
            <a:r>
              <a:rPr lang="en-GB" sz="2700" dirty="0">
                <a:latin typeface="Garamond" pitchFamily="18" charset="0"/>
              </a:rPr>
              <a:t> and </a:t>
            </a:r>
            <a:r>
              <a:rPr lang="en-GB" sz="2700" b="1" dirty="0">
                <a:latin typeface="Garamond" pitchFamily="18" charset="0"/>
              </a:rPr>
              <a:t>control</a:t>
            </a:r>
            <a:r>
              <a:rPr lang="en-GB" sz="2700" dirty="0">
                <a:latin typeface="Garamond" pitchFamily="18" charset="0"/>
              </a:rPr>
              <a:t> within the organisation.</a:t>
            </a:r>
          </a:p>
          <a:p>
            <a:r>
              <a:rPr lang="en-GB" sz="2700" dirty="0">
                <a:latin typeface="Garamond" pitchFamily="18" charset="0"/>
              </a:rPr>
              <a:t>The value placed on </a:t>
            </a:r>
            <a:r>
              <a:rPr lang="en-GB" sz="2700" b="1" dirty="0">
                <a:latin typeface="Garamond" pitchFamily="18" charset="0"/>
              </a:rPr>
              <a:t>structured processes </a:t>
            </a:r>
            <a:r>
              <a:rPr lang="en-GB" sz="2700" dirty="0">
                <a:latin typeface="Garamond" pitchFamily="18" charset="0"/>
              </a:rPr>
              <a:t>of planning, analysis and control, rather than instinct and gut feeling.</a:t>
            </a:r>
          </a:p>
          <a:p>
            <a:r>
              <a:rPr lang="en-GB" sz="2700" dirty="0">
                <a:latin typeface="Garamond" pitchFamily="18" charset="0"/>
              </a:rPr>
              <a:t>How much </a:t>
            </a:r>
            <a:r>
              <a:rPr lang="en-GB" sz="2700" b="1" dirty="0">
                <a:latin typeface="Garamond" pitchFamily="18" charset="0"/>
              </a:rPr>
              <a:t>initiative</a:t>
            </a:r>
            <a:r>
              <a:rPr lang="en-GB" sz="2700" dirty="0">
                <a:latin typeface="Garamond" pitchFamily="18" charset="0"/>
              </a:rPr>
              <a:t>, </a:t>
            </a:r>
            <a:r>
              <a:rPr lang="en-GB" sz="2700" b="1" dirty="0">
                <a:latin typeface="Garamond" pitchFamily="18" charset="0"/>
              </a:rPr>
              <a:t>risk-taking</a:t>
            </a:r>
            <a:r>
              <a:rPr lang="en-GB" sz="2700" dirty="0">
                <a:latin typeface="Garamond" pitchFamily="18" charset="0"/>
              </a:rPr>
              <a:t>, </a:t>
            </a:r>
            <a:r>
              <a:rPr lang="en-GB" sz="2700" b="1" dirty="0">
                <a:latin typeface="Garamond" pitchFamily="18" charset="0"/>
              </a:rPr>
              <a:t>scope</a:t>
            </a:r>
            <a:r>
              <a:rPr lang="en-GB" sz="2700" dirty="0">
                <a:latin typeface="Garamond" pitchFamily="18" charset="0"/>
              </a:rPr>
              <a:t> for individuality and expression is given.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516161"/>
            <a:ext cx="8540750" cy="53657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>
                <a:solidFill>
                  <a:schemeClr val="accent1"/>
                </a:solidFill>
                <a:latin typeface="Garamond" pitchFamily="18" charset="0"/>
              </a:rPr>
              <a:t>Resources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22300" y="497880"/>
            <a:ext cx="8064500" cy="5949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Resources are assets employed in the activities and processes of the </a:t>
            </a:r>
            <a:r>
              <a:rPr lang="en-US" altLang="zh-TW" sz="2700" dirty="0" err="1">
                <a:solidFill>
                  <a:schemeClr val="tx1"/>
                </a:solidFill>
                <a:latin typeface="Garamond" pitchFamily="18" charset="0"/>
              </a:rPr>
              <a:t>organisation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They can be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 tangible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or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intangible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They can be obtained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 externally 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or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internally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generated.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They can be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specific 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and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non-specific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Specific resources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can only be used for highly </a:t>
            </a:r>
            <a:r>
              <a:rPr lang="en-US" altLang="zh-TW" sz="2700" b="1" dirty="0" err="1">
                <a:solidFill>
                  <a:schemeClr val="tx1"/>
                </a:solidFill>
                <a:latin typeface="Garamond" pitchFamily="18" charset="0"/>
              </a:rPr>
              <a:t>specialised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purposes and are very important to the </a:t>
            </a:r>
            <a:r>
              <a:rPr lang="en-US" altLang="zh-TW" sz="2700" dirty="0" err="1">
                <a:solidFill>
                  <a:schemeClr val="tx1"/>
                </a:solidFill>
                <a:latin typeface="Garamond" pitchFamily="18" charset="0"/>
              </a:rPr>
              <a:t>organisation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in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adding value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to goods and services.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Assets that are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less specific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are less important in adding value, but are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more flexible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6900" y="333375"/>
            <a:ext cx="8166100" cy="62642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Resources fall within several categories</a:t>
            </a:r>
            <a:r>
              <a:rPr lang="en-US" altLang="zh-TW" sz="2700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 marL="0" indent="0">
              <a:buNone/>
            </a:pPr>
            <a:endParaRPr lang="en-US" altLang="zh-TW" sz="2700" dirty="0">
              <a:solidFill>
                <a:schemeClr val="tx1"/>
              </a:solidFill>
              <a:latin typeface="Garamond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sz="2700" b="1" dirty="0" smtClean="0">
                <a:solidFill>
                  <a:schemeClr val="tx1"/>
                </a:solidFill>
                <a:latin typeface="Garamond" pitchFamily="18" charset="0"/>
              </a:rPr>
              <a:t>Human</a:t>
            </a:r>
          </a:p>
          <a:p>
            <a:pPr marL="320040" lvl="1" indent="0">
              <a:buNone/>
            </a:pPr>
            <a:endParaRPr lang="en-US" altLang="zh-TW" sz="2700" b="1" dirty="0">
              <a:solidFill>
                <a:schemeClr val="tx1"/>
              </a:solidFill>
              <a:latin typeface="Garamond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sz="2700" b="1" dirty="0" smtClean="0">
                <a:solidFill>
                  <a:schemeClr val="tx1"/>
                </a:solidFill>
                <a:latin typeface="Garamond" pitchFamily="18" charset="0"/>
              </a:rPr>
              <a:t>Financial</a:t>
            </a:r>
          </a:p>
          <a:p>
            <a:pPr marL="320040" lvl="1" indent="0">
              <a:buNone/>
            </a:pPr>
            <a:endParaRPr lang="en-US" altLang="zh-TW" sz="2700" b="1" dirty="0">
              <a:solidFill>
                <a:schemeClr val="tx1"/>
              </a:solidFill>
              <a:latin typeface="Garamond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sz="2700" b="1" dirty="0" smtClean="0">
                <a:solidFill>
                  <a:schemeClr val="tx1"/>
                </a:solidFill>
                <a:latin typeface="Garamond" pitchFamily="18" charset="0"/>
              </a:rPr>
              <a:t>Physical</a:t>
            </a:r>
          </a:p>
          <a:p>
            <a:pPr marL="320040" lvl="1" indent="0">
              <a:buNone/>
            </a:pPr>
            <a:endParaRPr lang="en-US" altLang="zh-TW" sz="2700" b="1" dirty="0">
              <a:solidFill>
                <a:schemeClr val="tx1"/>
              </a:solidFill>
              <a:latin typeface="Garamond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sz="2700" b="1" dirty="0" smtClean="0">
                <a:solidFill>
                  <a:schemeClr val="tx1"/>
                </a:solidFill>
                <a:latin typeface="Garamond" pitchFamily="18" charset="0"/>
              </a:rPr>
              <a:t>Technological</a:t>
            </a:r>
          </a:p>
          <a:p>
            <a:pPr marL="320040" lvl="1" indent="0">
              <a:buNone/>
            </a:pPr>
            <a:endParaRPr lang="en-US" altLang="zh-TW" sz="2700" b="1" dirty="0">
              <a:solidFill>
                <a:schemeClr val="tx1"/>
              </a:solidFill>
              <a:latin typeface="Garamond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Informational</a:t>
            </a:r>
          </a:p>
          <a:p>
            <a:pPr lvl="1">
              <a:buFont typeface="Wingdings" pitchFamily="2" charset="2"/>
              <a:buNone/>
            </a:pPr>
            <a:endParaRPr lang="en-US" altLang="zh-TW" sz="2700" b="1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28600"/>
            <a:ext cx="9144000" cy="752475"/>
          </a:xfrm>
        </p:spPr>
        <p:txBody>
          <a:bodyPr/>
          <a:lstStyle/>
          <a:p>
            <a:pPr algn="ctr"/>
            <a:r>
              <a:rPr lang="en-US" altLang="zh-TW" sz="4000" b="1" dirty="0">
                <a:solidFill>
                  <a:schemeClr val="accent1"/>
                </a:solidFill>
                <a:latin typeface="Garamond" pitchFamily="18" charset="0"/>
              </a:rPr>
              <a:t>General Competences/capabilities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836191"/>
            <a:ext cx="8540750" cy="55451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They are assets like industry-specific skills, relationships and </a:t>
            </a:r>
            <a:r>
              <a:rPr lang="en-US" altLang="zh-TW" sz="2700" dirty="0" err="1">
                <a:solidFill>
                  <a:schemeClr val="tx1"/>
                </a:solidFill>
                <a:latin typeface="Garamond" pitchFamily="18" charset="0"/>
              </a:rPr>
              <a:t>organisational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knowledge which are largely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intangible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and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invisible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assets.</a:t>
            </a:r>
          </a:p>
          <a:p>
            <a:pPr>
              <a:lnSpc>
                <a:spcPct val="110000"/>
              </a:lnSpc>
              <a:buNone/>
            </a:pPr>
            <a:endParaRPr lang="en-US" altLang="zh-TW" sz="27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Competences and capabilities will often be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internally generated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, but may be obtained by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collaboration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with other </a:t>
            </a:r>
            <a:r>
              <a:rPr lang="en-US" altLang="zh-TW" sz="2700" dirty="0" err="1">
                <a:solidFill>
                  <a:schemeClr val="tx1"/>
                </a:solidFill>
                <a:latin typeface="Garamond" pitchFamily="18" charset="0"/>
              </a:rPr>
              <a:t>organisations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>
              <a:lnSpc>
                <a:spcPct val="110000"/>
              </a:lnSpc>
              <a:buNone/>
            </a:pPr>
            <a:endParaRPr lang="en-US" altLang="zh-TW" sz="27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Certain competences are likely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common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to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competing businesses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within a global industry or strategic group.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863600"/>
            <a:ext cx="9144000" cy="67945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>
                <a:solidFill>
                  <a:schemeClr val="accent1"/>
                </a:solidFill>
                <a:latin typeface="Garamond" pitchFamily="18" charset="0"/>
              </a:rPr>
              <a:t>Core Competences/Distinctive Capabilities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79425" y="867817"/>
            <a:ext cx="8540750" cy="58054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700" b="1" dirty="0">
                <a:latin typeface="Garamond" pitchFamily="18" charset="0"/>
              </a:rPr>
              <a:t>Core </a:t>
            </a:r>
            <a:r>
              <a:rPr lang="en-US" altLang="zh-TW" sz="2700" b="1">
                <a:latin typeface="Garamond" pitchFamily="18" charset="0"/>
              </a:rPr>
              <a:t>competences</a:t>
            </a:r>
            <a:r>
              <a:rPr lang="en-US" altLang="zh-TW" sz="2700">
                <a:latin typeface="Garamond" pitchFamily="18" charset="0"/>
              </a:rPr>
              <a:t> </a:t>
            </a:r>
            <a:r>
              <a:rPr lang="en-US" altLang="zh-TW" sz="2700" smtClean="0">
                <a:latin typeface="Garamond" pitchFamily="18" charset="0"/>
              </a:rPr>
              <a:t>are </a:t>
            </a:r>
            <a:r>
              <a:rPr lang="en-US" altLang="zh-TW" sz="2700" dirty="0">
                <a:latin typeface="Garamond" pitchFamily="18" charset="0"/>
              </a:rPr>
              <a:t>combinations of resources and capabilities which are </a:t>
            </a:r>
            <a:r>
              <a:rPr lang="en-US" altLang="zh-TW" sz="2700" b="1" dirty="0">
                <a:latin typeface="Garamond" pitchFamily="18" charset="0"/>
              </a:rPr>
              <a:t>unique</a:t>
            </a:r>
            <a:r>
              <a:rPr lang="en-US" altLang="zh-TW" sz="2700" dirty="0">
                <a:latin typeface="Garamond" pitchFamily="18" charset="0"/>
              </a:rPr>
              <a:t> to a specific </a:t>
            </a:r>
            <a:r>
              <a:rPr lang="en-US" altLang="zh-TW" sz="2700" dirty="0" err="1">
                <a:latin typeface="Garamond" pitchFamily="18" charset="0"/>
              </a:rPr>
              <a:t>organisation</a:t>
            </a:r>
            <a:r>
              <a:rPr lang="en-US" altLang="zh-TW" sz="2700" dirty="0">
                <a:latin typeface="Garamond" pitchFamily="18" charset="0"/>
              </a:rPr>
              <a:t> and which are responsible for generating its </a:t>
            </a:r>
            <a:r>
              <a:rPr lang="en-US" altLang="zh-TW" sz="2700" b="1" dirty="0">
                <a:latin typeface="Garamond" pitchFamily="18" charset="0"/>
              </a:rPr>
              <a:t>competitive advantage</a:t>
            </a:r>
            <a:r>
              <a:rPr lang="en-US" altLang="zh-TW" sz="2700" dirty="0">
                <a:latin typeface="Garamond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700" dirty="0">
                <a:latin typeface="Garamond" pitchFamily="18" charset="0"/>
              </a:rPr>
              <a:t>Kay (1993) identified four </a:t>
            </a:r>
            <a:r>
              <a:rPr lang="en-US" altLang="zh-TW" sz="2700" b="1" dirty="0">
                <a:latin typeface="Garamond" pitchFamily="18" charset="0"/>
              </a:rPr>
              <a:t>potential sources</a:t>
            </a:r>
            <a:r>
              <a:rPr lang="en-US" altLang="zh-TW" sz="2700" dirty="0">
                <a:latin typeface="Garamond" pitchFamily="18" charset="0"/>
              </a:rPr>
              <a:t> of Core competences: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700" b="1" dirty="0">
                <a:latin typeface="Garamond" pitchFamily="18" charset="0"/>
              </a:rPr>
              <a:t>Reputation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700" b="1" dirty="0">
                <a:latin typeface="Garamond" pitchFamily="18" charset="0"/>
              </a:rPr>
              <a:t>Architecture</a:t>
            </a:r>
            <a:r>
              <a:rPr lang="en-US" altLang="zh-TW" sz="2700" dirty="0">
                <a:latin typeface="Garamond" pitchFamily="18" charset="0"/>
              </a:rPr>
              <a:t> (i.e., internal and external relationship)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700" b="1" dirty="0">
                <a:latin typeface="Garamond" pitchFamily="18" charset="0"/>
              </a:rPr>
              <a:t>Innovation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700" b="1" dirty="0">
                <a:latin typeface="Garamond" pitchFamily="18" charset="0"/>
              </a:rPr>
              <a:t>Strategic assets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595288"/>
            <a:ext cx="8540750" cy="968375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>
                <a:solidFill>
                  <a:schemeClr val="accent1"/>
                </a:solidFill>
                <a:latin typeface="Garamond" pitchFamily="18" charset="0"/>
              </a:rPr>
              <a:t>Four broad areas need to be considered for internal analysis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251992"/>
            <a:ext cx="8540750" cy="51577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The </a:t>
            </a:r>
            <a:r>
              <a:rPr lang="en-US" altLang="zh-TW" sz="2700" dirty="0" err="1">
                <a:solidFill>
                  <a:schemeClr val="tx1"/>
                </a:solidFill>
                <a:latin typeface="Garamond" pitchFamily="18" charset="0"/>
              </a:rPr>
              <a:t>organisation’s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resources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altLang="zh-TW" sz="2700" b="1" dirty="0" smtClean="0">
                <a:solidFill>
                  <a:schemeClr val="tx1"/>
                </a:solidFill>
                <a:latin typeface="Garamond" pitchFamily="18" charset="0"/>
              </a:rPr>
              <a:t>capabilities.</a:t>
            </a:r>
            <a:endParaRPr lang="en-US" altLang="zh-TW" sz="2700" b="1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TW" sz="27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The way in which the </a:t>
            </a:r>
            <a:r>
              <a:rPr lang="en-US" altLang="zh-TW" sz="2700" dirty="0" err="1">
                <a:solidFill>
                  <a:schemeClr val="tx1"/>
                </a:solidFill>
                <a:latin typeface="Garamond" pitchFamily="18" charset="0"/>
              </a:rPr>
              <a:t>organisation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co-ordinates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its key value-adding </a:t>
            </a:r>
            <a:r>
              <a:rPr lang="en-US" altLang="zh-TW" sz="2700" dirty="0" smtClean="0">
                <a:solidFill>
                  <a:schemeClr val="tx1"/>
                </a:solidFill>
                <a:latin typeface="Garamond" pitchFamily="18" charset="0"/>
              </a:rPr>
              <a:t>activities.</a:t>
            </a:r>
            <a:endParaRPr lang="en-US" altLang="zh-TW" sz="27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TW" sz="27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The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structure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of the </a:t>
            </a:r>
            <a:r>
              <a:rPr lang="en-US" altLang="zh-TW" sz="2700" dirty="0" err="1">
                <a:solidFill>
                  <a:schemeClr val="tx1"/>
                </a:solidFill>
                <a:latin typeface="Garamond" pitchFamily="18" charset="0"/>
              </a:rPr>
              <a:t>organisation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and the characteristics of its </a:t>
            </a:r>
            <a:r>
              <a:rPr lang="en-US" altLang="zh-TW" sz="2700" dirty="0" smtClean="0">
                <a:solidFill>
                  <a:schemeClr val="tx1"/>
                </a:solidFill>
                <a:latin typeface="Garamond" pitchFamily="18" charset="0"/>
              </a:rPr>
              <a:t>culture.</a:t>
            </a:r>
            <a:endParaRPr lang="en-US" altLang="zh-TW" sz="27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TW" sz="27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The </a:t>
            </a:r>
            <a:r>
              <a:rPr lang="en-US" altLang="zh-TW" sz="2700" b="1" dirty="0">
                <a:solidFill>
                  <a:schemeClr val="tx1"/>
                </a:solidFill>
                <a:latin typeface="Garamond" pitchFamily="18" charset="0"/>
              </a:rPr>
              <a:t>performance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of the </a:t>
            </a:r>
            <a:r>
              <a:rPr lang="en-US" altLang="zh-TW" sz="2700" dirty="0" err="1">
                <a:solidFill>
                  <a:schemeClr val="tx1"/>
                </a:solidFill>
                <a:latin typeface="Garamond" pitchFamily="18" charset="0"/>
              </a:rPr>
              <a:t>organisation</a:t>
            </a:r>
            <a:r>
              <a:rPr lang="en-US" altLang="zh-TW" sz="2700" dirty="0">
                <a:solidFill>
                  <a:schemeClr val="tx1"/>
                </a:solidFill>
                <a:latin typeface="Garamond" pitchFamily="18" charset="0"/>
              </a:rPr>
              <a:t> as measured by the strength of its products.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276600" y="1053926"/>
            <a:ext cx="2663825" cy="1150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700" dirty="0">
                <a:latin typeface="Garamond" pitchFamily="18" charset="0"/>
              </a:rPr>
              <a:t>Analysis of the </a:t>
            </a:r>
            <a:br>
              <a:rPr lang="en-US" altLang="zh-TW" sz="2700" dirty="0">
                <a:latin typeface="Garamond" pitchFamily="18" charset="0"/>
              </a:rPr>
            </a:br>
            <a:r>
              <a:rPr lang="en-US" altLang="zh-TW" sz="2700" dirty="0">
                <a:latin typeface="Garamond" pitchFamily="18" charset="0"/>
              </a:rPr>
              <a:t>global business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385988" y="2926134"/>
            <a:ext cx="2770188" cy="1150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700" b="1" dirty="0">
                <a:solidFill>
                  <a:schemeClr val="accent1"/>
                </a:solidFill>
                <a:latin typeface="Garamond" pitchFamily="18" charset="0"/>
              </a:rPr>
              <a:t>Resources, </a:t>
            </a:r>
            <a:br>
              <a:rPr lang="en-US" altLang="zh-TW" sz="2700" b="1" dirty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altLang="zh-TW" sz="2700" b="1" dirty="0">
                <a:solidFill>
                  <a:schemeClr val="accent1"/>
                </a:solidFill>
                <a:latin typeface="Garamond" pitchFamily="18" charset="0"/>
              </a:rPr>
              <a:t>capabilities and</a:t>
            </a:r>
            <a:br>
              <a:rPr lang="en-US" altLang="zh-TW" sz="2700" b="1" dirty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altLang="zh-TW" sz="2700" b="1" dirty="0">
                <a:solidFill>
                  <a:schemeClr val="accent1"/>
                </a:solidFill>
                <a:latin typeface="Garamond" pitchFamily="18" charset="0"/>
              </a:rPr>
              <a:t> core competences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409878" y="2926134"/>
            <a:ext cx="2914650" cy="1150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700" dirty="0">
                <a:latin typeface="Garamond" pitchFamily="18" charset="0"/>
              </a:rPr>
              <a:t>Cultural and </a:t>
            </a:r>
            <a:br>
              <a:rPr lang="en-US" altLang="zh-TW" sz="2700" dirty="0">
                <a:latin typeface="Garamond" pitchFamily="18" charset="0"/>
              </a:rPr>
            </a:br>
            <a:r>
              <a:rPr lang="en-US" altLang="zh-TW" sz="2700" dirty="0">
                <a:latin typeface="Garamond" pitchFamily="18" charset="0"/>
              </a:rPr>
              <a:t>structural analysis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-36364" y="2926134"/>
            <a:ext cx="3024188" cy="1150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700" dirty="0">
                <a:latin typeface="Garamond" pitchFamily="18" charset="0"/>
              </a:rPr>
              <a:t>Global value chain</a:t>
            </a:r>
            <a:br>
              <a:rPr lang="en-US" altLang="zh-TW" sz="2700" dirty="0">
                <a:latin typeface="Garamond" pitchFamily="18" charset="0"/>
              </a:rPr>
            </a:br>
            <a:r>
              <a:rPr lang="en-US" altLang="zh-TW" sz="2700" dirty="0">
                <a:latin typeface="Garamond" pitchFamily="18" charset="0"/>
              </a:rPr>
              <a:t>  analysis: configuration </a:t>
            </a:r>
            <a:br>
              <a:rPr lang="en-US" altLang="zh-TW" sz="2700" dirty="0">
                <a:latin typeface="Garamond" pitchFamily="18" charset="0"/>
              </a:rPr>
            </a:br>
            <a:r>
              <a:rPr lang="en-US" altLang="zh-TW" sz="2700" dirty="0">
                <a:latin typeface="Garamond" pitchFamily="18" charset="0"/>
              </a:rPr>
              <a:t>and co-ordination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23850" y="4942359"/>
            <a:ext cx="8569325" cy="11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000" b="1" dirty="0">
                <a:solidFill>
                  <a:schemeClr val="accent1"/>
                </a:solidFill>
                <a:latin typeface="Garamond" pitchFamily="18" charset="0"/>
              </a:rPr>
              <a:t>Global products and performance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4284663" y="2203649"/>
            <a:ext cx="504825" cy="649287"/>
          </a:xfrm>
          <a:prstGeom prst="downArrow">
            <a:avLst>
              <a:gd name="adj1" fmla="val 50000"/>
              <a:gd name="adj2" fmla="val 321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GB"/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6083845" y="3284091"/>
            <a:ext cx="360363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2986485" y="3285678"/>
            <a:ext cx="433387" cy="287338"/>
          </a:xfrm>
          <a:prstGeom prst="leftArrow">
            <a:avLst>
              <a:gd name="adj1" fmla="val 50278"/>
              <a:gd name="adj2" fmla="val 1110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4284663" y="4219873"/>
            <a:ext cx="504825" cy="649287"/>
          </a:xfrm>
          <a:prstGeom prst="downArrow">
            <a:avLst>
              <a:gd name="adj1" fmla="val 50000"/>
              <a:gd name="adj2" fmla="val 321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GB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843213" y="329282"/>
            <a:ext cx="4249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000" b="1" dirty="0">
                <a:solidFill>
                  <a:schemeClr val="accent1"/>
                </a:solidFill>
                <a:latin typeface="Garamond" pitchFamily="18" charset="0"/>
              </a:rPr>
              <a:t>Internal analysis</a:t>
            </a:r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7451725" y="4219872"/>
            <a:ext cx="504825" cy="649288"/>
          </a:xfrm>
          <a:prstGeom prst="downArrow">
            <a:avLst>
              <a:gd name="adj1" fmla="val 50000"/>
              <a:gd name="adj2" fmla="val 321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GB"/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1187450" y="4219872"/>
            <a:ext cx="504825" cy="649288"/>
          </a:xfrm>
          <a:prstGeom prst="downArrow">
            <a:avLst>
              <a:gd name="adj1" fmla="val 50000"/>
              <a:gd name="adj2" fmla="val 321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2151063" y="3095625"/>
            <a:ext cx="584200" cy="349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7764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1670050" y="3741738"/>
            <a:ext cx="584200" cy="349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7764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2630488" y="3741738"/>
            <a:ext cx="584200" cy="349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7764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900113" y="4389438"/>
            <a:ext cx="584200" cy="349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7764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1733550" y="4387850"/>
            <a:ext cx="584200" cy="349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7764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3402013" y="4387850"/>
            <a:ext cx="584200" cy="349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7764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0522" name="Rectangle 10"/>
          <p:cNvSpPr>
            <a:spLocks noChangeArrowheads="1"/>
          </p:cNvSpPr>
          <p:nvPr/>
        </p:nvSpPr>
        <p:spPr bwMode="auto">
          <a:xfrm>
            <a:off x="2566988" y="4387850"/>
            <a:ext cx="584200" cy="349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7764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320523" name="AutoShape 11"/>
          <p:cNvCxnSpPr>
            <a:cxnSpLocks noChangeShapeType="1"/>
            <a:stCxn id="320516" idx="2"/>
            <a:endCxn id="320517" idx="0"/>
          </p:cNvCxnSpPr>
          <p:nvPr/>
        </p:nvCxnSpPr>
        <p:spPr bwMode="auto">
          <a:xfrm rot="5400000">
            <a:off x="2054225" y="3352800"/>
            <a:ext cx="296863" cy="481013"/>
          </a:xfrm>
          <a:prstGeom prst="bentConnector3">
            <a:avLst>
              <a:gd name="adj1" fmla="val 49731"/>
            </a:avLst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20524" name="AutoShape 12"/>
          <p:cNvCxnSpPr>
            <a:cxnSpLocks noChangeShapeType="1"/>
            <a:stCxn id="320516" idx="2"/>
            <a:endCxn id="320518" idx="0"/>
          </p:cNvCxnSpPr>
          <p:nvPr/>
        </p:nvCxnSpPr>
        <p:spPr bwMode="auto">
          <a:xfrm rot="16200000" flipH="1">
            <a:off x="2534444" y="3353594"/>
            <a:ext cx="296863" cy="479425"/>
          </a:xfrm>
          <a:prstGeom prst="bentConnector3">
            <a:avLst>
              <a:gd name="adj1" fmla="val 49731"/>
            </a:avLst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20525" name="AutoShape 13"/>
          <p:cNvCxnSpPr>
            <a:cxnSpLocks noChangeShapeType="1"/>
            <a:stCxn id="320517" idx="2"/>
            <a:endCxn id="320519" idx="0"/>
          </p:cNvCxnSpPr>
          <p:nvPr/>
        </p:nvCxnSpPr>
        <p:spPr bwMode="auto">
          <a:xfrm rot="5400000">
            <a:off x="1427957" y="3855244"/>
            <a:ext cx="298450" cy="769937"/>
          </a:xfrm>
          <a:prstGeom prst="bentConnector3">
            <a:avLst>
              <a:gd name="adj1" fmla="val 50000"/>
            </a:avLst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20526" name="AutoShape 14"/>
          <p:cNvCxnSpPr>
            <a:cxnSpLocks noChangeShapeType="1"/>
            <a:stCxn id="320517" idx="2"/>
            <a:endCxn id="320520" idx="0"/>
          </p:cNvCxnSpPr>
          <p:nvPr/>
        </p:nvCxnSpPr>
        <p:spPr bwMode="auto">
          <a:xfrm rot="16200000" flipH="1">
            <a:off x="1845469" y="4207669"/>
            <a:ext cx="296862" cy="63500"/>
          </a:xfrm>
          <a:prstGeom prst="bentConnector3">
            <a:avLst>
              <a:gd name="adj1" fmla="val 49731"/>
            </a:avLst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20527" name="AutoShape 15"/>
          <p:cNvCxnSpPr>
            <a:cxnSpLocks noChangeShapeType="1"/>
            <a:stCxn id="320518" idx="2"/>
            <a:endCxn id="320522" idx="0"/>
          </p:cNvCxnSpPr>
          <p:nvPr/>
        </p:nvCxnSpPr>
        <p:spPr bwMode="auto">
          <a:xfrm rot="5400000">
            <a:off x="2742407" y="4207669"/>
            <a:ext cx="296862" cy="63500"/>
          </a:xfrm>
          <a:prstGeom prst="bentConnector3">
            <a:avLst>
              <a:gd name="adj1" fmla="val 49731"/>
            </a:avLst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20528" name="AutoShape 16"/>
          <p:cNvCxnSpPr>
            <a:cxnSpLocks noChangeShapeType="1"/>
            <a:stCxn id="320518" idx="2"/>
            <a:endCxn id="320521" idx="0"/>
          </p:cNvCxnSpPr>
          <p:nvPr/>
        </p:nvCxnSpPr>
        <p:spPr bwMode="auto">
          <a:xfrm rot="16200000" flipH="1">
            <a:off x="3159920" y="3853656"/>
            <a:ext cx="296862" cy="771525"/>
          </a:xfrm>
          <a:prstGeom prst="bentConnector3">
            <a:avLst>
              <a:gd name="adj1" fmla="val 49731"/>
            </a:avLst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</p:cxn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4843463" y="1876425"/>
            <a:ext cx="3810000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600" dirty="0">
                <a:latin typeface="Garamond" pitchFamily="18" charset="0"/>
              </a:rPr>
              <a:t>By studying the internal environment, firms identify what they </a:t>
            </a:r>
            <a:r>
              <a:rPr lang="en-US" sz="2600" b="1" dirty="0">
                <a:solidFill>
                  <a:schemeClr val="accent1"/>
                </a:solidFill>
                <a:latin typeface="Garamond" pitchFamily="18" charset="0"/>
              </a:rPr>
              <a:t>can do</a:t>
            </a:r>
            <a:r>
              <a:rPr lang="en-US" sz="2600" b="1" dirty="0">
                <a:latin typeface="Garamond" pitchFamily="18" charset="0"/>
              </a:rPr>
              <a:t>.</a:t>
            </a:r>
            <a:endParaRPr lang="en-US" sz="2600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20531" name="Line 19"/>
          <p:cNvSpPr>
            <a:spLocks noChangeShapeType="1"/>
          </p:cNvSpPr>
          <p:nvPr/>
        </p:nvSpPr>
        <p:spPr bwMode="auto">
          <a:xfrm flipH="1">
            <a:off x="2474913" y="2693988"/>
            <a:ext cx="2397125" cy="1389062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0532" name="Line 20"/>
          <p:cNvSpPr>
            <a:spLocks noChangeShapeType="1"/>
          </p:cNvSpPr>
          <p:nvPr/>
        </p:nvSpPr>
        <p:spPr bwMode="auto">
          <a:xfrm>
            <a:off x="4856163" y="4205288"/>
            <a:ext cx="544512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5551488" y="3446463"/>
            <a:ext cx="3182937" cy="26930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600" dirty="0">
                <a:latin typeface="Garamond" pitchFamily="18" charset="0"/>
              </a:rPr>
              <a:t>Unique resources, capabilities, and core competencies</a:t>
            </a:r>
          </a:p>
          <a:p>
            <a:pPr eaLnBrk="0" hangingPunct="0">
              <a:spcBef>
                <a:spcPct val="50000"/>
              </a:spcBef>
            </a:pPr>
            <a:r>
              <a:rPr lang="en-US" sz="2600" dirty="0">
                <a:latin typeface="Garamond" pitchFamily="18" charset="0"/>
              </a:rPr>
              <a:t>(sustainable competitive advantage).</a:t>
            </a:r>
          </a:p>
        </p:txBody>
      </p:sp>
      <p:sp>
        <p:nvSpPr>
          <p:cNvPr id="320534" name="AutoShape 22"/>
          <p:cNvSpPr>
            <a:spLocks/>
          </p:cNvSpPr>
          <p:nvPr/>
        </p:nvSpPr>
        <p:spPr bwMode="auto">
          <a:xfrm>
            <a:off x="4057650" y="2789238"/>
            <a:ext cx="828675" cy="2816225"/>
          </a:xfrm>
          <a:prstGeom prst="rightBrace">
            <a:avLst>
              <a:gd name="adj1" fmla="val 28321"/>
              <a:gd name="adj2" fmla="val 50000"/>
            </a:avLst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0535" name="Rectangle 23"/>
          <p:cNvSpPr>
            <a:spLocks noChangeArrowheads="1"/>
          </p:cNvSpPr>
          <p:nvPr/>
        </p:nvSpPr>
        <p:spPr bwMode="auto">
          <a:xfrm>
            <a:off x="444500" y="431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4000" b="1" dirty="0">
                <a:latin typeface="Garamond" pitchFamily="18" charset="0"/>
              </a:rPr>
              <a:t>External and </a:t>
            </a:r>
            <a:r>
              <a:rPr lang="en-US" sz="4000" b="1" dirty="0">
                <a:solidFill>
                  <a:schemeClr val="accent1"/>
                </a:solidFill>
                <a:latin typeface="Garamond" pitchFamily="18" charset="0"/>
              </a:rPr>
              <a:t>Internal</a:t>
            </a:r>
            <a:r>
              <a:rPr lang="en-US" sz="4000" b="1" dirty="0">
                <a:latin typeface="Garamond" pitchFamily="18" charset="0"/>
              </a:rPr>
              <a:t> Analyses</a:t>
            </a:r>
          </a:p>
        </p:txBody>
      </p:sp>
      <p:sp>
        <p:nvSpPr>
          <p:cNvPr id="320538" name="WordArt 26"/>
          <p:cNvSpPr>
            <a:spLocks noChangeArrowheads="1" noChangeShapeType="1" noTextEdit="1"/>
          </p:cNvSpPr>
          <p:nvPr/>
        </p:nvSpPr>
        <p:spPr bwMode="auto">
          <a:xfrm>
            <a:off x="1752600" y="4953000"/>
            <a:ext cx="1152525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b="1" kern="10" dirty="0">
                <a:ln w="9525" cap="sq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Garamond" pitchFamily="18" charset="0"/>
                <a:ea typeface="Verdana"/>
                <a:cs typeface="Verdana"/>
              </a:rPr>
              <a:t>The Firm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0" grpId="0" autoUpdateAnimBg="0"/>
      <p:bldP spid="320531" grpId="0" animBg="1"/>
      <p:bldP spid="320532" grpId="0" animBg="1"/>
      <p:bldP spid="320533" grpId="0" autoUpdateAnimBg="0"/>
      <p:bldP spid="320534" grpId="0" animBg="1"/>
      <p:bldP spid="3205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-49530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Garamond" pitchFamily="18" charset="0"/>
              </a:rPr>
              <a:t>Challenge of Internal Analysis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247775"/>
            <a:ext cx="7978775" cy="3789363"/>
          </a:xfrm>
        </p:spPr>
        <p:txBody>
          <a:bodyPr>
            <a:normAutofit fontScale="92500"/>
          </a:bodyPr>
          <a:lstStyle/>
          <a:p>
            <a:pPr>
              <a:buSzPct val="140000"/>
              <a:buFont typeface="Wingdings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How do we effectively </a:t>
            </a:r>
            <a:r>
              <a:rPr lang="en-US" sz="2800" b="1" dirty="0">
                <a:latin typeface="Garamond" pitchFamily="18" charset="0"/>
              </a:rPr>
              <a:t>manage</a:t>
            </a:r>
            <a:r>
              <a:rPr lang="en-US" sz="2800" dirty="0">
                <a:latin typeface="Garamond" pitchFamily="18" charset="0"/>
              </a:rPr>
              <a:t> current core competencies while simultaneously developing new ones?</a:t>
            </a:r>
          </a:p>
          <a:p>
            <a:pPr>
              <a:buSzPct val="140000"/>
              <a:buNone/>
            </a:pPr>
            <a:endParaRPr lang="en-US" sz="2800" dirty="0">
              <a:latin typeface="Garamond" pitchFamily="18" charset="0"/>
            </a:endParaRPr>
          </a:p>
          <a:p>
            <a:pPr>
              <a:buSzPct val="140000"/>
              <a:buFont typeface="Wingdings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How do we </a:t>
            </a:r>
            <a:r>
              <a:rPr lang="en-US" sz="2800" b="1" dirty="0">
                <a:latin typeface="Garamond" pitchFamily="18" charset="0"/>
              </a:rPr>
              <a:t>assemble</a:t>
            </a:r>
            <a:r>
              <a:rPr lang="en-US" sz="2800" dirty="0">
                <a:latin typeface="Garamond" pitchFamily="18" charset="0"/>
              </a:rPr>
              <a:t> bundles of resources, capabilities and core competencies to create value for customers?</a:t>
            </a:r>
          </a:p>
          <a:p>
            <a:pPr>
              <a:buSzPct val="140000"/>
              <a:buNone/>
            </a:pPr>
            <a:endParaRPr lang="en-US" sz="2800" dirty="0">
              <a:latin typeface="Garamond" pitchFamily="18" charset="0"/>
            </a:endParaRPr>
          </a:p>
          <a:p>
            <a:pPr>
              <a:buSzPct val="140000"/>
              <a:buFont typeface="Wingdings" pitchFamily="2" charset="2"/>
              <a:buChar char="§"/>
            </a:pPr>
            <a:r>
              <a:rPr lang="en-US" sz="2800" dirty="0">
                <a:latin typeface="Garamond" pitchFamily="18" charset="0"/>
              </a:rPr>
              <a:t>How do we learn to </a:t>
            </a:r>
            <a:r>
              <a:rPr lang="en-US" sz="2800" b="1" dirty="0">
                <a:latin typeface="Garamond" pitchFamily="18" charset="0"/>
              </a:rPr>
              <a:t>change</a:t>
            </a:r>
            <a:r>
              <a:rPr lang="en-US" sz="2800" dirty="0">
                <a:latin typeface="Garamond" pitchFamily="18" charset="0"/>
              </a:rPr>
              <a:t> rapidly?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1052513"/>
            <a:ext cx="89789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Garamond" pitchFamily="18" charset="0"/>
              </a:rPr>
              <a:t>Conditions Affecting Managerial Decisions About Resources, Capabilities, and Core Competencies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209800"/>
            <a:ext cx="7543800" cy="3886200"/>
          </a:xfrm>
        </p:spPr>
        <p:txBody>
          <a:bodyPr>
            <a:noAutofit/>
          </a:bodyPr>
          <a:lstStyle/>
          <a:p>
            <a:pPr>
              <a:buSzPct val="140000"/>
              <a:buFont typeface="Wingdings" pitchFamily="2" charset="2"/>
              <a:buChar char="§"/>
            </a:pPr>
            <a:r>
              <a:rPr lang="en-US" sz="2700" b="1" dirty="0">
                <a:solidFill>
                  <a:schemeClr val="accent1"/>
                </a:solidFill>
                <a:latin typeface="Garamond" pitchFamily="18" charset="0"/>
              </a:rPr>
              <a:t>Uncertainty</a:t>
            </a:r>
            <a:r>
              <a:rPr lang="en-US" sz="2700" b="1" dirty="0">
                <a:latin typeface="Garamond" pitchFamily="18" charset="0"/>
              </a:rPr>
              <a:t> </a:t>
            </a:r>
            <a:r>
              <a:rPr lang="en-US" sz="2700" dirty="0">
                <a:latin typeface="Garamond" pitchFamily="18" charset="0"/>
              </a:rPr>
              <a:t>regarding characteristics of the general and the industry environments, competitors’ actions, and customers’ preferences</a:t>
            </a:r>
          </a:p>
          <a:p>
            <a:pPr>
              <a:buSzPct val="140000"/>
              <a:buFont typeface="Wingdings" pitchFamily="2" charset="2"/>
              <a:buChar char="§"/>
            </a:pPr>
            <a:r>
              <a:rPr lang="en-US" sz="2700" b="1" dirty="0">
                <a:solidFill>
                  <a:schemeClr val="accent1"/>
                </a:solidFill>
                <a:latin typeface="Garamond" pitchFamily="18" charset="0"/>
              </a:rPr>
              <a:t>Complexity</a:t>
            </a:r>
            <a:r>
              <a:rPr lang="en-US" sz="2700" dirty="0">
                <a:latin typeface="Garamond" pitchFamily="18" charset="0"/>
              </a:rPr>
              <a:t> regarding the interrelated causes shaping a firm’s environments and perceptions of the environments</a:t>
            </a:r>
          </a:p>
          <a:p>
            <a:pPr>
              <a:buSzPct val="140000"/>
              <a:buFont typeface="Wingdings" pitchFamily="2" charset="2"/>
              <a:buChar char="§"/>
            </a:pPr>
            <a:r>
              <a:rPr lang="en-US" sz="2700" b="1" dirty="0" err="1">
                <a:solidFill>
                  <a:schemeClr val="accent1"/>
                </a:solidFill>
                <a:latin typeface="Garamond" pitchFamily="18" charset="0"/>
              </a:rPr>
              <a:t>Intraorganizational</a:t>
            </a:r>
            <a:r>
              <a:rPr lang="en-US" sz="2700" b="1" dirty="0">
                <a:solidFill>
                  <a:schemeClr val="accent1"/>
                </a:solidFill>
                <a:latin typeface="Garamond" pitchFamily="18" charset="0"/>
              </a:rPr>
              <a:t> Conflicts</a:t>
            </a:r>
            <a:r>
              <a:rPr lang="en-US" sz="2700" b="1" dirty="0">
                <a:latin typeface="Garamond" pitchFamily="18" charset="0"/>
              </a:rPr>
              <a:t> </a:t>
            </a:r>
            <a:r>
              <a:rPr lang="en-US" sz="2700" dirty="0">
                <a:latin typeface="Garamond" pitchFamily="18" charset="0"/>
              </a:rPr>
              <a:t>among people making managerial decisions and those affected by them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50800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1"/>
                </a:solidFill>
                <a:latin typeface="Garamond" pitchFamily="18" charset="0"/>
              </a:rPr>
              <a:t>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43800" cy="5308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3000" dirty="0"/>
              <a:t>	</a:t>
            </a:r>
            <a:r>
              <a:rPr lang="en-GB" sz="3200" dirty="0">
                <a:latin typeface="Garamond" pitchFamily="18" charset="0"/>
              </a:rPr>
              <a:t>A corporate mission statement is a means of reminding everybody within the organisation of its essential purpose.</a:t>
            </a:r>
          </a:p>
          <a:p>
            <a:pPr>
              <a:buNone/>
            </a:pPr>
            <a:endParaRPr lang="en-GB" sz="3200" dirty="0">
              <a:latin typeface="Garamond" pitchFamily="18" charset="0"/>
            </a:endParaRPr>
          </a:p>
          <a:p>
            <a:pPr>
              <a:buNone/>
            </a:pPr>
            <a:r>
              <a:rPr lang="en-GB" sz="3200" dirty="0">
                <a:latin typeface="Garamond" pitchFamily="18" charset="0"/>
              </a:rPr>
              <a:t>	</a:t>
            </a:r>
            <a:r>
              <a:rPr lang="en-GB" sz="3200" dirty="0" err="1">
                <a:latin typeface="Garamond" pitchFamily="18" charset="0"/>
              </a:rPr>
              <a:t>Drucker</a:t>
            </a:r>
            <a:r>
              <a:rPr lang="en-GB" sz="3200" dirty="0">
                <a:latin typeface="Garamond" pitchFamily="18" charset="0"/>
              </a:rPr>
              <a:t> (1973) identified some questions that managers should ask themselves when the organisation is lacking of a purpose:</a:t>
            </a:r>
          </a:p>
          <a:p>
            <a:pPr>
              <a:buNone/>
            </a:pPr>
            <a:endParaRPr lang="en-GB" sz="3200" dirty="0">
              <a:latin typeface="Garamond" pitchFamily="18" charset="0"/>
            </a:endParaRPr>
          </a:p>
          <a:p>
            <a:r>
              <a:rPr lang="en-GB" sz="3200" b="1" dirty="0">
                <a:latin typeface="Garamond" pitchFamily="18" charset="0"/>
              </a:rPr>
              <a:t>What is our business?</a:t>
            </a:r>
          </a:p>
          <a:p>
            <a:r>
              <a:rPr lang="en-GB" sz="3200" b="1" dirty="0">
                <a:latin typeface="Garamond" pitchFamily="18" charset="0"/>
              </a:rPr>
              <a:t>Who is the customer?</a:t>
            </a:r>
          </a:p>
          <a:p>
            <a:r>
              <a:rPr lang="en-GB" sz="3200" b="1" dirty="0">
                <a:latin typeface="Garamond" pitchFamily="18" charset="0"/>
              </a:rPr>
              <a:t>What is the value to the customer?</a:t>
            </a:r>
          </a:p>
          <a:p>
            <a:r>
              <a:rPr lang="en-GB" sz="3200" b="1" dirty="0">
                <a:latin typeface="Garamond" pitchFamily="18" charset="0"/>
              </a:rPr>
              <a:t>What will our business be?</a:t>
            </a:r>
          </a:p>
          <a:p>
            <a:r>
              <a:rPr lang="en-GB" sz="3200" b="1" dirty="0">
                <a:latin typeface="Garamond" pitchFamily="18" charset="0"/>
              </a:rPr>
              <a:t>What should our business be?</a:t>
            </a:r>
          </a:p>
          <a:p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066800"/>
            <a:ext cx="8585200" cy="54991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900" dirty="0">
                <a:latin typeface="Garamond" pitchFamily="18" charset="0"/>
              </a:rPr>
              <a:t>	M</a:t>
            </a:r>
            <a:r>
              <a:rPr lang="en-GB" sz="2900" dirty="0" smtClean="0">
                <a:latin typeface="Garamond" pitchFamily="18" charset="0"/>
              </a:rPr>
              <a:t>ission </a:t>
            </a:r>
            <a:r>
              <a:rPr lang="en-GB" sz="2900" dirty="0">
                <a:latin typeface="Garamond" pitchFamily="18" charset="0"/>
              </a:rPr>
              <a:t>statement is a reflection of a number of factors:</a:t>
            </a:r>
          </a:p>
          <a:p>
            <a:pPr>
              <a:buNone/>
            </a:pPr>
            <a:endParaRPr lang="en-GB" sz="2900" dirty="0">
              <a:latin typeface="Garamond" pitchFamily="18" charset="0"/>
            </a:endParaRPr>
          </a:p>
          <a:p>
            <a:r>
              <a:rPr lang="en-GB" sz="2900" dirty="0">
                <a:latin typeface="Garamond" pitchFamily="18" charset="0"/>
              </a:rPr>
              <a:t>The </a:t>
            </a:r>
            <a:r>
              <a:rPr lang="en-GB" sz="2900" b="1" dirty="0">
                <a:latin typeface="Garamond" pitchFamily="18" charset="0"/>
              </a:rPr>
              <a:t>organisation’s ownership</a:t>
            </a:r>
            <a:r>
              <a:rPr lang="en-GB" sz="2900" dirty="0">
                <a:latin typeface="Garamond" pitchFamily="18" charset="0"/>
              </a:rPr>
              <a:t>, which can lead to </a:t>
            </a:r>
            <a:r>
              <a:rPr lang="en-GB" sz="2900" dirty="0" smtClean="0">
                <a:latin typeface="Garamond" pitchFamily="18" charset="0"/>
              </a:rPr>
              <a:t>contrasts </a:t>
            </a:r>
            <a:r>
              <a:rPr lang="en-GB" sz="2900" dirty="0">
                <a:latin typeface="Garamond" pitchFamily="18" charset="0"/>
              </a:rPr>
              <a:t>in the mission statements of public-sector, private sector and charity organisations.</a:t>
            </a:r>
          </a:p>
          <a:p>
            <a:r>
              <a:rPr lang="en-GB" sz="2900" dirty="0">
                <a:latin typeface="Garamond" pitchFamily="18" charset="0"/>
              </a:rPr>
              <a:t>The </a:t>
            </a:r>
            <a:r>
              <a:rPr lang="en-GB" sz="2900" b="1" dirty="0">
                <a:latin typeface="Garamond" pitchFamily="18" charset="0"/>
              </a:rPr>
              <a:t>previous history </a:t>
            </a:r>
            <a:r>
              <a:rPr lang="en-GB" sz="2900" dirty="0">
                <a:latin typeface="Garamond" pitchFamily="18" charset="0"/>
              </a:rPr>
              <a:t>of the organisation, in particular any distinct competencies it has acquired or images it has created in the eyes of potential customers.</a:t>
            </a:r>
          </a:p>
          <a:p>
            <a:r>
              <a:rPr lang="en-GB" sz="2900" b="1" dirty="0">
                <a:latin typeface="Garamond" pitchFamily="18" charset="0"/>
              </a:rPr>
              <a:t>Environmental factors</a:t>
            </a:r>
            <a:r>
              <a:rPr lang="en-GB" sz="2900" dirty="0">
                <a:latin typeface="Garamond" pitchFamily="18" charset="0"/>
              </a:rPr>
              <a:t>, in particular the major opportunities and threats that are likely to face the organisation in the foreseeable future.</a:t>
            </a:r>
          </a:p>
          <a:p>
            <a:r>
              <a:rPr lang="en-GB" sz="2900" b="1" dirty="0">
                <a:latin typeface="Garamond" pitchFamily="18" charset="0"/>
              </a:rPr>
              <a:t>Resources available </a:t>
            </a:r>
            <a:r>
              <a:rPr lang="en-GB" sz="2900" dirty="0">
                <a:latin typeface="Garamond" pitchFamily="18" charset="0"/>
              </a:rPr>
              <a:t>– without resources available for its accomplishment, a mission statement has little meaning.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482600"/>
            <a:ext cx="8915400" cy="1447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  <a:latin typeface="Garamond" pitchFamily="18" charset="0"/>
              </a:rPr>
              <a:t>	</a:t>
            </a:r>
            <a:r>
              <a:rPr lang="en-US" sz="4000" b="1" dirty="0" err="1">
                <a:solidFill>
                  <a:schemeClr val="accent1"/>
                </a:solidFill>
                <a:latin typeface="Garamond" pitchFamily="18" charset="0"/>
              </a:rPr>
              <a:t>Organisational</a:t>
            </a:r>
            <a:r>
              <a:rPr lang="en-US" sz="4000" b="1" dirty="0">
                <a:solidFill>
                  <a:schemeClr val="accent1"/>
                </a:solidFill>
                <a:latin typeface="Garamond" pitchFamily="18" charset="0"/>
              </a:rPr>
              <a:t> (Corporate) Culture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44600"/>
            <a:ext cx="7924800" cy="48768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>
              <a:buNone/>
            </a:pPr>
            <a:r>
              <a:rPr lang="en-US" sz="2700" b="1" dirty="0"/>
              <a:t>	</a:t>
            </a:r>
            <a:r>
              <a:rPr lang="en-US" sz="2700" b="1" dirty="0" err="1">
                <a:latin typeface="Garamond" pitchFamily="18" charset="0"/>
              </a:rPr>
              <a:t>Organisational</a:t>
            </a:r>
            <a:r>
              <a:rPr lang="en-US" sz="2700" b="1" dirty="0">
                <a:latin typeface="Garamond" pitchFamily="18" charset="0"/>
              </a:rPr>
              <a:t> (corporate) culture </a:t>
            </a:r>
            <a:r>
              <a:rPr lang="en-US" sz="2700" dirty="0">
                <a:latin typeface="Garamond" pitchFamily="18" charset="0"/>
              </a:rPr>
              <a:t>is a pattern of basic assumptions that are considered valid and that are taught to new members as the way to:</a:t>
            </a:r>
          </a:p>
          <a:p>
            <a:pPr>
              <a:buNone/>
            </a:pPr>
            <a:endParaRPr lang="en-US" sz="2700" dirty="0">
              <a:latin typeface="Garamond" pitchFamily="18" charset="0"/>
            </a:endParaRPr>
          </a:p>
          <a:p>
            <a:r>
              <a:rPr lang="en-US" sz="2700" b="1" dirty="0">
                <a:latin typeface="Garamond" pitchFamily="18" charset="0"/>
              </a:rPr>
              <a:t>perceive, </a:t>
            </a:r>
          </a:p>
          <a:p>
            <a:endParaRPr lang="en-US" sz="2700" b="1" dirty="0">
              <a:latin typeface="Garamond" pitchFamily="18" charset="0"/>
            </a:endParaRPr>
          </a:p>
          <a:p>
            <a:r>
              <a:rPr lang="en-US" sz="2700" b="1" dirty="0">
                <a:latin typeface="Garamond" pitchFamily="18" charset="0"/>
              </a:rPr>
              <a:t>think, and </a:t>
            </a:r>
          </a:p>
          <a:p>
            <a:endParaRPr lang="en-US" sz="2700" b="1" dirty="0">
              <a:latin typeface="Garamond" pitchFamily="18" charset="0"/>
            </a:endParaRPr>
          </a:p>
          <a:p>
            <a:r>
              <a:rPr lang="en-US" sz="2700" b="1" dirty="0">
                <a:latin typeface="Garamond" pitchFamily="18" charset="0"/>
              </a:rPr>
              <a:t>feel in the </a:t>
            </a:r>
            <a:r>
              <a:rPr lang="en-US" sz="2700" b="1" dirty="0" err="1">
                <a:latin typeface="Garamond" pitchFamily="18" charset="0"/>
              </a:rPr>
              <a:t>organisation</a:t>
            </a:r>
            <a:r>
              <a:rPr lang="en-US" sz="2700" b="1" dirty="0">
                <a:latin typeface="Garamond" pitchFamily="18" charset="0"/>
              </a:rPr>
              <a:t>. 	</a:t>
            </a:r>
            <a:endParaRPr lang="en-GB" sz="2700" b="1" dirty="0">
              <a:latin typeface="Garamond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2157</TotalTime>
  <Words>415</Words>
  <Application>Microsoft Macintosh PowerPoint</Application>
  <PresentationFormat>On-screen Show (4:3)</PresentationFormat>
  <Paragraphs>107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Garamond</vt:lpstr>
      <vt:lpstr>Impact</vt:lpstr>
      <vt:lpstr>Times New Roman</vt:lpstr>
      <vt:lpstr>Verdana</vt:lpstr>
      <vt:lpstr>Wingdings</vt:lpstr>
      <vt:lpstr>微軟正黑體</vt:lpstr>
      <vt:lpstr>新細明體</vt:lpstr>
      <vt:lpstr>Theme1</vt:lpstr>
      <vt:lpstr>The Internal Environment</vt:lpstr>
      <vt:lpstr>Four broad areas need to be considered for internal analysis</vt:lpstr>
      <vt:lpstr>PowerPoint Presentation</vt:lpstr>
      <vt:lpstr>PowerPoint Presentation</vt:lpstr>
      <vt:lpstr>Challenge of Internal Analysis</vt:lpstr>
      <vt:lpstr>Conditions Affecting Managerial Decisions About Resources, Capabilities, and Core Competencies</vt:lpstr>
      <vt:lpstr>Mission Statement</vt:lpstr>
      <vt:lpstr>PowerPoint Presentation</vt:lpstr>
      <vt:lpstr> Organisational (Corporate) Culture</vt:lpstr>
      <vt:lpstr>Functions of Organisational Culture</vt:lpstr>
      <vt:lpstr>PowerPoint Presentation</vt:lpstr>
      <vt:lpstr>Resources</vt:lpstr>
      <vt:lpstr>PowerPoint Presentation</vt:lpstr>
      <vt:lpstr>General Competences/capabilities</vt:lpstr>
      <vt:lpstr>Core Competences/Distinctive Capabilities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Management Process</dc:title>
  <dc:creator>Dr. Ing. Ivana Tichá</dc:creator>
  <cp:lastModifiedBy>georgio1976@outlook.com</cp:lastModifiedBy>
  <cp:revision>108</cp:revision>
  <dcterms:created xsi:type="dcterms:W3CDTF">2001-03-04T17:17:02Z</dcterms:created>
  <dcterms:modified xsi:type="dcterms:W3CDTF">2017-10-14T09:44:19Z</dcterms:modified>
</cp:coreProperties>
</file>