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50"/>
  </p:notesMasterIdLst>
  <p:sldIdLst>
    <p:sldId id="256" r:id="rId2"/>
    <p:sldId id="307" r:id="rId3"/>
    <p:sldId id="305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6" r:id="rId20"/>
    <p:sldId id="309" r:id="rId21"/>
    <p:sldId id="277" r:id="rId22"/>
    <p:sldId id="278" r:id="rId23"/>
    <p:sldId id="279" r:id="rId24"/>
    <p:sldId id="308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9" r:id="rId44"/>
    <p:sldId id="300" r:id="rId45"/>
    <p:sldId id="301" r:id="rId46"/>
    <p:sldId id="302" r:id="rId47"/>
    <p:sldId id="310" r:id="rId48"/>
    <p:sldId id="303" r:id="rId4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4" d="100"/>
          <a:sy n="74" d="100"/>
        </p:scale>
        <p:origin x="84" y="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90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loria Walker" userId="e1e2c1ceadc97ae9" providerId="LiveId" clId="{36B9D2AC-EAE8-4AB9-9B2C-E031155659EE}"/>
    <pc:docChg chg="undo custSel addSld delSld modSld sldOrd">
      <pc:chgData name="Gloria Walker" userId="e1e2c1ceadc97ae9" providerId="LiveId" clId="{36B9D2AC-EAE8-4AB9-9B2C-E031155659EE}" dt="2017-09-16T13:20:24.735" v="3059" actId="2696"/>
      <pc:docMkLst>
        <pc:docMk/>
      </pc:docMkLst>
      <pc:sldChg chg="del">
        <pc:chgData name="Gloria Walker" userId="e1e2c1ceadc97ae9" providerId="LiveId" clId="{36B9D2AC-EAE8-4AB9-9B2C-E031155659EE}" dt="2017-09-16T13:20:24.725" v="3058" actId="2696"/>
        <pc:sldMkLst>
          <pc:docMk/>
          <pc:sldMk cId="2120649352" sldId="257"/>
        </pc:sldMkLst>
      </pc:sldChg>
      <pc:sldChg chg="del">
        <pc:chgData name="Gloria Walker" userId="e1e2c1ceadc97ae9" providerId="LiveId" clId="{36B9D2AC-EAE8-4AB9-9B2C-E031155659EE}" dt="2017-09-16T13:20:24.699" v="3057" actId="2696"/>
        <pc:sldMkLst>
          <pc:docMk/>
          <pc:sldMk cId="1621005314" sldId="258"/>
        </pc:sldMkLst>
      </pc:sldChg>
      <pc:sldChg chg="modSp">
        <pc:chgData name="Gloria Walker" userId="e1e2c1ceadc97ae9" providerId="LiveId" clId="{36B9D2AC-EAE8-4AB9-9B2C-E031155659EE}" dt="2017-09-08T16:43:00.402" v="87" actId="15"/>
        <pc:sldMkLst>
          <pc:docMk/>
          <pc:sldMk cId="3568256708" sldId="261"/>
        </pc:sldMkLst>
        <pc:spChg chg="mod">
          <ac:chgData name="Gloria Walker" userId="e1e2c1ceadc97ae9" providerId="LiveId" clId="{36B9D2AC-EAE8-4AB9-9B2C-E031155659EE}" dt="2017-09-08T16:43:00.402" v="87" actId="15"/>
          <ac:spMkLst>
            <pc:docMk/>
            <pc:sldMk cId="3568256708" sldId="261"/>
            <ac:spMk id="3" creationId="{00000000-0000-0000-0000-000000000000}"/>
          </ac:spMkLst>
        </pc:spChg>
      </pc:sldChg>
      <pc:sldChg chg="modSp">
        <pc:chgData name="Gloria Walker" userId="e1e2c1ceadc97ae9" providerId="LiveId" clId="{36B9D2AC-EAE8-4AB9-9B2C-E031155659EE}" dt="2017-09-08T17:25:25.423" v="1893" actId="20577"/>
        <pc:sldMkLst>
          <pc:docMk/>
          <pc:sldMk cId="1510767826" sldId="262"/>
        </pc:sldMkLst>
        <pc:spChg chg="mod">
          <ac:chgData name="Gloria Walker" userId="e1e2c1ceadc97ae9" providerId="LiveId" clId="{36B9D2AC-EAE8-4AB9-9B2C-E031155659EE}" dt="2017-09-08T17:25:25.423" v="1893" actId="20577"/>
          <ac:spMkLst>
            <pc:docMk/>
            <pc:sldMk cId="1510767826" sldId="262"/>
            <ac:spMk id="3" creationId="{00000000-0000-0000-0000-000000000000}"/>
          </ac:spMkLst>
        </pc:spChg>
      </pc:sldChg>
      <pc:sldChg chg="modSp">
        <pc:chgData name="Gloria Walker" userId="e1e2c1ceadc97ae9" providerId="LiveId" clId="{36B9D2AC-EAE8-4AB9-9B2C-E031155659EE}" dt="2017-09-08T17:26:51.704" v="2006" actId="27636"/>
        <pc:sldMkLst>
          <pc:docMk/>
          <pc:sldMk cId="3567104383" sldId="263"/>
        </pc:sldMkLst>
        <pc:spChg chg="mod">
          <ac:chgData name="Gloria Walker" userId="e1e2c1ceadc97ae9" providerId="LiveId" clId="{36B9D2AC-EAE8-4AB9-9B2C-E031155659EE}" dt="2017-09-08T17:26:51.704" v="2006" actId="27636"/>
          <ac:spMkLst>
            <pc:docMk/>
            <pc:sldMk cId="3567104383" sldId="263"/>
            <ac:spMk id="3" creationId="{00000000-0000-0000-0000-000000000000}"/>
          </ac:spMkLst>
        </pc:spChg>
      </pc:sldChg>
      <pc:sldChg chg="modSp">
        <pc:chgData name="Gloria Walker" userId="e1e2c1ceadc97ae9" providerId="LiveId" clId="{36B9D2AC-EAE8-4AB9-9B2C-E031155659EE}" dt="2017-09-08T17:28:09.690" v="2131" actId="27636"/>
        <pc:sldMkLst>
          <pc:docMk/>
          <pc:sldMk cId="3025062054" sldId="264"/>
        </pc:sldMkLst>
        <pc:spChg chg="mod">
          <ac:chgData name="Gloria Walker" userId="e1e2c1ceadc97ae9" providerId="LiveId" clId="{36B9D2AC-EAE8-4AB9-9B2C-E031155659EE}" dt="2017-09-08T17:28:09.690" v="2131" actId="27636"/>
          <ac:spMkLst>
            <pc:docMk/>
            <pc:sldMk cId="3025062054" sldId="264"/>
            <ac:spMk id="3" creationId="{00000000-0000-0000-0000-000000000000}"/>
          </ac:spMkLst>
        </pc:spChg>
      </pc:sldChg>
      <pc:sldChg chg="modSp">
        <pc:chgData name="Gloria Walker" userId="e1e2c1ceadc97ae9" providerId="LiveId" clId="{36B9D2AC-EAE8-4AB9-9B2C-E031155659EE}" dt="2017-09-08T16:53:16.638" v="1479" actId="6549"/>
        <pc:sldMkLst>
          <pc:docMk/>
          <pc:sldMk cId="498447232" sldId="265"/>
        </pc:sldMkLst>
        <pc:spChg chg="mod">
          <ac:chgData name="Gloria Walker" userId="e1e2c1ceadc97ae9" providerId="LiveId" clId="{36B9D2AC-EAE8-4AB9-9B2C-E031155659EE}" dt="2017-09-08T16:53:16.638" v="1479" actId="6549"/>
          <ac:spMkLst>
            <pc:docMk/>
            <pc:sldMk cId="498447232" sldId="265"/>
            <ac:spMk id="3" creationId="{00000000-0000-0000-0000-000000000000}"/>
          </ac:spMkLst>
        </pc:spChg>
      </pc:sldChg>
      <pc:sldChg chg="modSp">
        <pc:chgData name="Gloria Walker" userId="e1e2c1ceadc97ae9" providerId="LiveId" clId="{36B9D2AC-EAE8-4AB9-9B2C-E031155659EE}" dt="2017-09-08T16:53:52.134" v="1481" actId="6549"/>
        <pc:sldMkLst>
          <pc:docMk/>
          <pc:sldMk cId="1865286835" sldId="267"/>
        </pc:sldMkLst>
        <pc:spChg chg="mod">
          <ac:chgData name="Gloria Walker" userId="e1e2c1ceadc97ae9" providerId="LiveId" clId="{36B9D2AC-EAE8-4AB9-9B2C-E031155659EE}" dt="2017-09-08T16:53:52.134" v="1481" actId="6549"/>
          <ac:spMkLst>
            <pc:docMk/>
            <pc:sldMk cId="1865286835" sldId="267"/>
            <ac:spMk id="3" creationId="{00000000-0000-0000-0000-000000000000}"/>
          </ac:spMkLst>
        </pc:spChg>
      </pc:sldChg>
      <pc:sldChg chg="modSp">
        <pc:chgData name="Gloria Walker" userId="e1e2c1ceadc97ae9" providerId="LiveId" clId="{36B9D2AC-EAE8-4AB9-9B2C-E031155659EE}" dt="2017-09-08T16:55:21.364" v="1610" actId="20577"/>
        <pc:sldMkLst>
          <pc:docMk/>
          <pc:sldMk cId="3040269299" sldId="269"/>
        </pc:sldMkLst>
        <pc:spChg chg="mod">
          <ac:chgData name="Gloria Walker" userId="e1e2c1ceadc97ae9" providerId="LiveId" clId="{36B9D2AC-EAE8-4AB9-9B2C-E031155659EE}" dt="2017-09-08T16:55:21.364" v="1610" actId="20577"/>
          <ac:spMkLst>
            <pc:docMk/>
            <pc:sldMk cId="3040269299" sldId="269"/>
            <ac:spMk id="3" creationId="{00000000-0000-0000-0000-000000000000}"/>
          </ac:spMkLst>
        </pc:spChg>
      </pc:sldChg>
      <pc:sldChg chg="modSp">
        <pc:chgData name="Gloria Walker" userId="e1e2c1ceadc97ae9" providerId="LiveId" clId="{36B9D2AC-EAE8-4AB9-9B2C-E031155659EE}" dt="2017-09-08T16:56:11.134" v="1626" actId="27636"/>
        <pc:sldMkLst>
          <pc:docMk/>
          <pc:sldMk cId="1422689615" sldId="270"/>
        </pc:sldMkLst>
        <pc:spChg chg="mod">
          <ac:chgData name="Gloria Walker" userId="e1e2c1ceadc97ae9" providerId="LiveId" clId="{36B9D2AC-EAE8-4AB9-9B2C-E031155659EE}" dt="2017-09-08T16:56:11.134" v="1626" actId="27636"/>
          <ac:spMkLst>
            <pc:docMk/>
            <pc:sldMk cId="1422689615" sldId="270"/>
            <ac:spMk id="3" creationId="{00000000-0000-0000-0000-000000000000}"/>
          </ac:spMkLst>
        </pc:spChg>
      </pc:sldChg>
      <pc:sldChg chg="modSp">
        <pc:chgData name="Gloria Walker" userId="e1e2c1ceadc97ae9" providerId="LiveId" clId="{36B9D2AC-EAE8-4AB9-9B2C-E031155659EE}" dt="2017-09-08T16:56:37.292" v="1645" actId="20577"/>
        <pc:sldMkLst>
          <pc:docMk/>
          <pc:sldMk cId="564012423" sldId="272"/>
        </pc:sldMkLst>
        <pc:spChg chg="mod">
          <ac:chgData name="Gloria Walker" userId="e1e2c1ceadc97ae9" providerId="LiveId" clId="{36B9D2AC-EAE8-4AB9-9B2C-E031155659EE}" dt="2017-09-08T16:56:37.292" v="1645" actId="20577"/>
          <ac:spMkLst>
            <pc:docMk/>
            <pc:sldMk cId="564012423" sldId="272"/>
            <ac:spMk id="3" creationId="{00000000-0000-0000-0000-000000000000}"/>
          </ac:spMkLst>
        </pc:spChg>
      </pc:sldChg>
      <pc:sldChg chg="modSp">
        <pc:chgData name="Gloria Walker" userId="e1e2c1ceadc97ae9" providerId="LiveId" clId="{36B9D2AC-EAE8-4AB9-9B2C-E031155659EE}" dt="2017-09-08T16:56:57.102" v="1646" actId="6549"/>
        <pc:sldMkLst>
          <pc:docMk/>
          <pc:sldMk cId="3833617512" sldId="273"/>
        </pc:sldMkLst>
        <pc:spChg chg="mod">
          <ac:chgData name="Gloria Walker" userId="e1e2c1ceadc97ae9" providerId="LiveId" clId="{36B9D2AC-EAE8-4AB9-9B2C-E031155659EE}" dt="2017-09-08T16:56:57.102" v="1646" actId="6549"/>
          <ac:spMkLst>
            <pc:docMk/>
            <pc:sldMk cId="3833617512" sldId="273"/>
            <ac:spMk id="3" creationId="{00000000-0000-0000-0000-000000000000}"/>
          </ac:spMkLst>
        </pc:spChg>
      </pc:sldChg>
      <pc:sldChg chg="modSp">
        <pc:chgData name="Gloria Walker" userId="e1e2c1ceadc97ae9" providerId="LiveId" clId="{36B9D2AC-EAE8-4AB9-9B2C-E031155659EE}" dt="2017-09-08T16:57:34.135" v="1650" actId="6549"/>
        <pc:sldMkLst>
          <pc:docMk/>
          <pc:sldMk cId="247090951" sldId="274"/>
        </pc:sldMkLst>
        <pc:spChg chg="mod">
          <ac:chgData name="Gloria Walker" userId="e1e2c1ceadc97ae9" providerId="LiveId" clId="{36B9D2AC-EAE8-4AB9-9B2C-E031155659EE}" dt="2017-09-08T16:57:34.135" v="1650" actId="6549"/>
          <ac:spMkLst>
            <pc:docMk/>
            <pc:sldMk cId="247090951" sldId="274"/>
            <ac:spMk id="3" creationId="{00000000-0000-0000-0000-000000000000}"/>
          </ac:spMkLst>
        </pc:spChg>
        <pc:picChg chg="mod">
          <ac:chgData name="Gloria Walker" userId="e1e2c1ceadc97ae9" providerId="LiveId" clId="{36B9D2AC-EAE8-4AB9-9B2C-E031155659EE}" dt="2017-09-08T16:57:21.262" v="1649" actId="14100"/>
          <ac:picMkLst>
            <pc:docMk/>
            <pc:sldMk cId="247090951" sldId="274"/>
            <ac:picMk id="4" creationId="{00000000-0000-0000-0000-000000000000}"/>
          </ac:picMkLst>
        </pc:picChg>
      </pc:sldChg>
      <pc:sldChg chg="modSp del">
        <pc:chgData name="Gloria Walker" userId="e1e2c1ceadc97ae9" providerId="LiveId" clId="{36B9D2AC-EAE8-4AB9-9B2C-E031155659EE}" dt="2017-09-08T17:03:03.093" v="1721" actId="2696"/>
        <pc:sldMkLst>
          <pc:docMk/>
          <pc:sldMk cId="2146871929" sldId="275"/>
        </pc:sldMkLst>
        <pc:spChg chg="mod">
          <ac:chgData name="Gloria Walker" userId="e1e2c1ceadc97ae9" providerId="LiveId" clId="{36B9D2AC-EAE8-4AB9-9B2C-E031155659EE}" dt="2017-09-08T17:02:50.922" v="1720" actId="20577"/>
          <ac:spMkLst>
            <pc:docMk/>
            <pc:sldMk cId="2146871929" sldId="275"/>
            <ac:spMk id="3" creationId="{00000000-0000-0000-0000-000000000000}"/>
          </ac:spMkLst>
        </pc:spChg>
      </pc:sldChg>
      <pc:sldChg chg="modSp">
        <pc:chgData name="Gloria Walker" userId="e1e2c1ceadc97ae9" providerId="LiveId" clId="{36B9D2AC-EAE8-4AB9-9B2C-E031155659EE}" dt="2017-09-12T15:17:28.329" v="2694" actId="20577"/>
        <pc:sldMkLst>
          <pc:docMk/>
          <pc:sldMk cId="1127376215" sldId="276"/>
        </pc:sldMkLst>
        <pc:spChg chg="mod">
          <ac:chgData name="Gloria Walker" userId="e1e2c1ceadc97ae9" providerId="LiveId" clId="{36B9D2AC-EAE8-4AB9-9B2C-E031155659EE}" dt="2017-09-12T15:17:28.329" v="2694" actId="20577"/>
          <ac:spMkLst>
            <pc:docMk/>
            <pc:sldMk cId="1127376215" sldId="276"/>
            <ac:spMk id="5" creationId="{00000000-0000-0000-0000-000000000000}"/>
          </ac:spMkLst>
        </pc:spChg>
      </pc:sldChg>
      <pc:sldChg chg="modSp">
        <pc:chgData name="Gloria Walker" userId="e1e2c1ceadc97ae9" providerId="LiveId" clId="{36B9D2AC-EAE8-4AB9-9B2C-E031155659EE}" dt="2017-09-08T17:03:32.218" v="1742" actId="20577"/>
        <pc:sldMkLst>
          <pc:docMk/>
          <pc:sldMk cId="238781904" sldId="278"/>
        </pc:sldMkLst>
        <pc:spChg chg="mod">
          <ac:chgData name="Gloria Walker" userId="e1e2c1ceadc97ae9" providerId="LiveId" clId="{36B9D2AC-EAE8-4AB9-9B2C-E031155659EE}" dt="2017-09-08T17:03:32.218" v="1742" actId="20577"/>
          <ac:spMkLst>
            <pc:docMk/>
            <pc:sldMk cId="238781904" sldId="278"/>
            <ac:spMk id="3" creationId="{00000000-0000-0000-0000-000000000000}"/>
          </ac:spMkLst>
        </pc:spChg>
      </pc:sldChg>
      <pc:sldChg chg="addSp delSp modSp">
        <pc:chgData name="Gloria Walker" userId="e1e2c1ceadc97ae9" providerId="LiveId" clId="{36B9D2AC-EAE8-4AB9-9B2C-E031155659EE}" dt="2017-09-08T17:14:11.175" v="1775" actId="14100"/>
        <pc:sldMkLst>
          <pc:docMk/>
          <pc:sldMk cId="2748348107" sldId="285"/>
        </pc:sldMkLst>
        <pc:spChg chg="add del mod">
          <ac:chgData name="Gloria Walker" userId="e1e2c1ceadc97ae9" providerId="LiveId" clId="{36B9D2AC-EAE8-4AB9-9B2C-E031155659EE}" dt="2017-09-08T17:13:26.668" v="1770" actId="14100"/>
          <ac:spMkLst>
            <pc:docMk/>
            <pc:sldMk cId="2748348107" sldId="285"/>
            <ac:spMk id="3" creationId="{F895D8A0-B425-47CF-931B-04C5EAFFBFEC}"/>
          </ac:spMkLst>
        </pc:spChg>
        <pc:spChg chg="mod">
          <ac:chgData name="Gloria Walker" userId="e1e2c1ceadc97ae9" providerId="LiveId" clId="{36B9D2AC-EAE8-4AB9-9B2C-E031155659EE}" dt="2017-09-08T17:13:38.144" v="1772" actId="1076"/>
          <ac:spMkLst>
            <pc:docMk/>
            <pc:sldMk cId="2748348107" sldId="285"/>
            <ac:spMk id="77866" creationId="{00000000-0000-0000-0000-000000000000}"/>
          </ac:spMkLst>
        </pc:spChg>
        <pc:spChg chg="mod">
          <ac:chgData name="Gloria Walker" userId="e1e2c1ceadc97ae9" providerId="LiveId" clId="{36B9D2AC-EAE8-4AB9-9B2C-E031155659EE}" dt="2017-09-08T17:13:41.592" v="1773" actId="1076"/>
          <ac:spMkLst>
            <pc:docMk/>
            <pc:sldMk cId="2748348107" sldId="285"/>
            <ac:spMk id="77867" creationId="{00000000-0000-0000-0000-000000000000}"/>
          </ac:spMkLst>
        </pc:spChg>
        <pc:picChg chg="add mod">
          <ac:chgData name="Gloria Walker" userId="e1e2c1ceadc97ae9" providerId="LiveId" clId="{36B9D2AC-EAE8-4AB9-9B2C-E031155659EE}" dt="2017-09-08T17:14:11.175" v="1775" actId="14100"/>
          <ac:picMkLst>
            <pc:docMk/>
            <pc:sldMk cId="2748348107" sldId="285"/>
            <ac:picMk id="4" creationId="{4BEF5D6E-6125-4B32-B507-62DC4215B84E}"/>
          </ac:picMkLst>
        </pc:picChg>
        <pc:picChg chg="del">
          <ac:chgData name="Gloria Walker" userId="e1e2c1ceadc97ae9" providerId="LiveId" clId="{36B9D2AC-EAE8-4AB9-9B2C-E031155659EE}" dt="2017-09-08T17:13:23.633" v="1769" actId="478"/>
          <ac:picMkLst>
            <pc:docMk/>
            <pc:sldMk cId="2748348107" sldId="285"/>
            <ac:picMk id="77864" creationId="{00000000-0000-0000-0000-000000000000}"/>
          </ac:picMkLst>
        </pc:picChg>
      </pc:sldChg>
      <pc:sldChg chg="modSp">
        <pc:chgData name="Gloria Walker" userId="e1e2c1ceadc97ae9" providerId="LiveId" clId="{36B9D2AC-EAE8-4AB9-9B2C-E031155659EE}" dt="2017-09-08T17:16:41.526" v="1776" actId="1076"/>
        <pc:sldMkLst>
          <pc:docMk/>
          <pc:sldMk cId="1179976119" sldId="295"/>
        </pc:sldMkLst>
        <pc:spChg chg="mod">
          <ac:chgData name="Gloria Walker" userId="e1e2c1ceadc97ae9" providerId="LiveId" clId="{36B9D2AC-EAE8-4AB9-9B2C-E031155659EE}" dt="2017-09-08T17:16:41.526" v="1776" actId="1076"/>
          <ac:spMkLst>
            <pc:docMk/>
            <pc:sldMk cId="1179976119" sldId="295"/>
            <ac:spMk id="3" creationId="{00000000-0000-0000-0000-000000000000}"/>
          </ac:spMkLst>
        </pc:spChg>
      </pc:sldChg>
      <pc:sldChg chg="addSp modSp">
        <pc:chgData name="Gloria Walker" userId="e1e2c1ceadc97ae9" providerId="LiveId" clId="{36B9D2AC-EAE8-4AB9-9B2C-E031155659EE}" dt="2017-09-08T17:19:07.758" v="1803" actId="1076"/>
        <pc:sldMkLst>
          <pc:docMk/>
          <pc:sldMk cId="3493005161" sldId="297"/>
        </pc:sldMkLst>
        <pc:picChg chg="add mod">
          <ac:chgData name="Gloria Walker" userId="e1e2c1ceadc97ae9" providerId="LiveId" clId="{36B9D2AC-EAE8-4AB9-9B2C-E031155659EE}" dt="2017-09-08T17:19:01.645" v="1802" actId="1076"/>
          <ac:picMkLst>
            <pc:docMk/>
            <pc:sldMk cId="3493005161" sldId="297"/>
            <ac:picMk id="4" creationId="{3BDB0F5C-94C9-4D32-8306-73E3F756EAB4}"/>
          </ac:picMkLst>
        </pc:picChg>
        <pc:picChg chg="add mod">
          <ac:chgData name="Gloria Walker" userId="e1e2c1ceadc97ae9" providerId="LiveId" clId="{36B9D2AC-EAE8-4AB9-9B2C-E031155659EE}" dt="2017-09-08T17:19:07.758" v="1803" actId="1076"/>
          <ac:picMkLst>
            <pc:docMk/>
            <pc:sldMk cId="3493005161" sldId="297"/>
            <ac:picMk id="5" creationId="{1A8EC99F-956A-4D75-860A-7957D231E3E7}"/>
          </ac:picMkLst>
        </pc:picChg>
        <pc:picChg chg="add mod">
          <ac:chgData name="Gloria Walker" userId="e1e2c1ceadc97ae9" providerId="LiveId" clId="{36B9D2AC-EAE8-4AB9-9B2C-E031155659EE}" dt="2017-09-08T17:18:49.741" v="1798" actId="1076"/>
          <ac:picMkLst>
            <pc:docMk/>
            <pc:sldMk cId="3493005161" sldId="297"/>
            <ac:picMk id="6" creationId="{A3D6997F-A5D6-4B31-B23E-B9787DC9D7C2}"/>
          </ac:picMkLst>
        </pc:picChg>
        <pc:picChg chg="add mod">
          <ac:chgData name="Gloria Walker" userId="e1e2c1ceadc97ae9" providerId="LiveId" clId="{36B9D2AC-EAE8-4AB9-9B2C-E031155659EE}" dt="2017-09-08T17:18:55.501" v="1800" actId="1076"/>
          <ac:picMkLst>
            <pc:docMk/>
            <pc:sldMk cId="3493005161" sldId="297"/>
            <ac:picMk id="7" creationId="{0284BD0F-8714-4BDB-B346-24C74392B668}"/>
          </ac:picMkLst>
        </pc:picChg>
      </pc:sldChg>
      <pc:sldChg chg="delSp del">
        <pc:chgData name="Gloria Walker" userId="e1e2c1ceadc97ae9" providerId="LiveId" clId="{36B9D2AC-EAE8-4AB9-9B2C-E031155659EE}" dt="2017-09-08T17:19:23.307" v="1804" actId="2696"/>
        <pc:sldMkLst>
          <pc:docMk/>
          <pc:sldMk cId="3612568560" sldId="298"/>
        </pc:sldMkLst>
        <pc:picChg chg="del">
          <ac:chgData name="Gloria Walker" userId="e1e2c1ceadc97ae9" providerId="LiveId" clId="{36B9D2AC-EAE8-4AB9-9B2C-E031155659EE}" dt="2017-09-08T17:17:34.014" v="1777" actId="2696"/>
          <ac:picMkLst>
            <pc:docMk/>
            <pc:sldMk cId="3612568560" sldId="298"/>
            <ac:picMk id="4" creationId="{00000000-0000-0000-0000-000000000000}"/>
          </ac:picMkLst>
        </pc:picChg>
        <pc:picChg chg="del">
          <ac:chgData name="Gloria Walker" userId="e1e2c1ceadc97ae9" providerId="LiveId" clId="{36B9D2AC-EAE8-4AB9-9B2C-E031155659EE}" dt="2017-09-08T17:18:10.956" v="1784" actId="2696"/>
          <ac:picMkLst>
            <pc:docMk/>
            <pc:sldMk cId="3612568560" sldId="298"/>
            <ac:picMk id="5" creationId="{00000000-0000-0000-0000-000000000000}"/>
          </ac:picMkLst>
        </pc:picChg>
        <pc:picChg chg="del">
          <ac:chgData name="Gloria Walker" userId="e1e2c1ceadc97ae9" providerId="LiveId" clId="{36B9D2AC-EAE8-4AB9-9B2C-E031155659EE}" dt="2017-09-08T17:18:29.239" v="1789" actId="2696"/>
          <ac:picMkLst>
            <pc:docMk/>
            <pc:sldMk cId="3612568560" sldId="298"/>
            <ac:picMk id="7" creationId="{00000000-0000-0000-0000-000000000000}"/>
          </ac:picMkLst>
        </pc:picChg>
        <pc:picChg chg="del">
          <ac:chgData name="Gloria Walker" userId="e1e2c1ceadc97ae9" providerId="LiveId" clId="{36B9D2AC-EAE8-4AB9-9B2C-E031155659EE}" dt="2017-09-08T17:17:53.286" v="1781" actId="2696"/>
          <ac:picMkLst>
            <pc:docMk/>
            <pc:sldMk cId="3612568560" sldId="298"/>
            <ac:picMk id="8" creationId="{00000000-0000-0000-0000-000000000000}"/>
          </ac:picMkLst>
        </pc:picChg>
      </pc:sldChg>
      <pc:sldChg chg="modSp">
        <pc:chgData name="Gloria Walker" userId="e1e2c1ceadc97ae9" providerId="LiveId" clId="{36B9D2AC-EAE8-4AB9-9B2C-E031155659EE}" dt="2017-09-16T13:20:12.275" v="3056" actId="20577"/>
        <pc:sldMkLst>
          <pc:docMk/>
          <pc:sldMk cId="2278790992" sldId="303"/>
        </pc:sldMkLst>
        <pc:spChg chg="mod">
          <ac:chgData name="Gloria Walker" userId="e1e2c1ceadc97ae9" providerId="LiveId" clId="{36B9D2AC-EAE8-4AB9-9B2C-E031155659EE}" dt="2017-09-16T13:20:12.275" v="3056" actId="20577"/>
          <ac:spMkLst>
            <pc:docMk/>
            <pc:sldMk cId="2278790992" sldId="303"/>
            <ac:spMk id="2" creationId="{00000000-0000-0000-0000-000000000000}"/>
          </ac:spMkLst>
        </pc:spChg>
        <pc:spChg chg="mod">
          <ac:chgData name="Gloria Walker" userId="e1e2c1ceadc97ae9" providerId="LiveId" clId="{36B9D2AC-EAE8-4AB9-9B2C-E031155659EE}" dt="2017-09-08T17:24:22.300" v="1805" actId="6549"/>
          <ac:spMkLst>
            <pc:docMk/>
            <pc:sldMk cId="2278790992" sldId="303"/>
            <ac:spMk id="3" creationId="{00000000-0000-0000-0000-000000000000}"/>
          </ac:spMkLst>
        </pc:spChg>
      </pc:sldChg>
      <pc:sldChg chg="del">
        <pc:chgData name="Gloria Walker" userId="e1e2c1ceadc97ae9" providerId="LiveId" clId="{36B9D2AC-EAE8-4AB9-9B2C-E031155659EE}" dt="2017-09-16T13:20:24.735" v="3059" actId="2696"/>
        <pc:sldMkLst>
          <pc:docMk/>
          <pc:sldMk cId="1765192292" sldId="304"/>
        </pc:sldMkLst>
      </pc:sldChg>
      <pc:sldChg chg="addSp delSp modSp add">
        <pc:chgData name="Gloria Walker" userId="e1e2c1ceadc97ae9" providerId="LiveId" clId="{36B9D2AC-EAE8-4AB9-9B2C-E031155659EE}" dt="2017-09-08T17:00:57.022" v="1689" actId="14100"/>
        <pc:sldMkLst>
          <pc:docMk/>
          <pc:sldMk cId="2221980981" sldId="305"/>
        </pc:sldMkLst>
        <pc:spChg chg="del">
          <ac:chgData name="Gloria Walker" userId="e1e2c1ceadc97ae9" providerId="LiveId" clId="{36B9D2AC-EAE8-4AB9-9B2C-E031155659EE}" dt="2017-09-08T16:58:11.896" v="1652" actId="14100"/>
          <ac:spMkLst>
            <pc:docMk/>
            <pc:sldMk cId="2221980981" sldId="305"/>
            <ac:spMk id="2" creationId="{5084AE12-99C8-4305-8873-21C2E73C8791}"/>
          </ac:spMkLst>
        </pc:spChg>
        <pc:spChg chg="del">
          <ac:chgData name="Gloria Walker" userId="e1e2c1ceadc97ae9" providerId="LiveId" clId="{36B9D2AC-EAE8-4AB9-9B2C-E031155659EE}" dt="2017-09-08T16:58:11.896" v="1652" actId="14100"/>
          <ac:spMkLst>
            <pc:docMk/>
            <pc:sldMk cId="2221980981" sldId="305"/>
            <ac:spMk id="3" creationId="{D16B10D7-6D67-4EE8-95D8-78DBBC9F5917}"/>
          </ac:spMkLst>
        </pc:spChg>
        <pc:spChg chg="add del mod">
          <ac:chgData name="Gloria Walker" userId="e1e2c1ceadc97ae9" providerId="LiveId" clId="{36B9D2AC-EAE8-4AB9-9B2C-E031155659EE}" dt="2017-09-08T16:59:39.785" v="1659" actId="14100"/>
          <ac:spMkLst>
            <pc:docMk/>
            <pc:sldMk cId="2221980981" sldId="305"/>
            <ac:spMk id="4" creationId="{25F80851-C2BC-44EA-9F53-FC07789A5C4A}"/>
          </ac:spMkLst>
        </pc:spChg>
        <pc:picChg chg="add mod">
          <ac:chgData name="Gloria Walker" userId="e1e2c1ceadc97ae9" providerId="LiveId" clId="{36B9D2AC-EAE8-4AB9-9B2C-E031155659EE}" dt="2017-09-08T17:00:54.197" v="1688" actId="1076"/>
          <ac:picMkLst>
            <pc:docMk/>
            <pc:sldMk cId="2221980981" sldId="305"/>
            <ac:picMk id="5" creationId="{A3DA78A0-0A3B-4E20-8D5A-45F463695C84}"/>
          </ac:picMkLst>
        </pc:picChg>
        <pc:picChg chg="add mod">
          <ac:chgData name="Gloria Walker" userId="e1e2c1ceadc97ae9" providerId="LiveId" clId="{36B9D2AC-EAE8-4AB9-9B2C-E031155659EE}" dt="2017-09-08T17:00:57.022" v="1689" actId="14100"/>
          <ac:picMkLst>
            <pc:docMk/>
            <pc:sldMk cId="2221980981" sldId="305"/>
            <ac:picMk id="6" creationId="{2977E435-20C3-4006-AC23-90A47D03DF5E}"/>
          </ac:picMkLst>
        </pc:picChg>
        <pc:picChg chg="add mod">
          <ac:chgData name="Gloria Walker" userId="e1e2c1ceadc97ae9" providerId="LiveId" clId="{36B9D2AC-EAE8-4AB9-9B2C-E031155659EE}" dt="2017-09-08T17:00:47.685" v="1686" actId="14100"/>
          <ac:picMkLst>
            <pc:docMk/>
            <pc:sldMk cId="2221980981" sldId="305"/>
            <ac:picMk id="7" creationId="{262EA2FB-9C60-4896-A271-50CFA06958B4}"/>
          </ac:picMkLst>
        </pc:picChg>
        <pc:picChg chg="add mod">
          <ac:chgData name="Gloria Walker" userId="e1e2c1ceadc97ae9" providerId="LiveId" clId="{36B9D2AC-EAE8-4AB9-9B2C-E031155659EE}" dt="2017-09-08T17:00:51.845" v="1687" actId="14100"/>
          <ac:picMkLst>
            <pc:docMk/>
            <pc:sldMk cId="2221980981" sldId="305"/>
            <ac:picMk id="8" creationId="{3E6ACFC5-D874-4657-9C3B-213F11CA7A5B}"/>
          </ac:picMkLst>
        </pc:picChg>
      </pc:sldChg>
      <pc:sldChg chg="modSp add del">
        <pc:chgData name="Gloria Walker" userId="e1e2c1ceadc97ae9" providerId="LiveId" clId="{36B9D2AC-EAE8-4AB9-9B2C-E031155659EE}" dt="2017-09-16T13:19:56.792" v="3043" actId="2696"/>
        <pc:sldMkLst>
          <pc:docMk/>
          <pc:sldMk cId="2339165217" sldId="306"/>
        </pc:sldMkLst>
        <pc:spChg chg="mod">
          <ac:chgData name="Gloria Walker" userId="e1e2c1ceadc97ae9" providerId="LiveId" clId="{36B9D2AC-EAE8-4AB9-9B2C-E031155659EE}" dt="2017-09-08T17:30:29.751" v="2180" actId="6549"/>
          <ac:spMkLst>
            <pc:docMk/>
            <pc:sldMk cId="2339165217" sldId="306"/>
            <ac:spMk id="2" creationId="{B85A1355-4B85-4BE4-A479-D939328E9D0D}"/>
          </ac:spMkLst>
        </pc:spChg>
      </pc:sldChg>
      <pc:sldChg chg="modSp add ord">
        <pc:chgData name="Gloria Walker" userId="e1e2c1ceadc97ae9" providerId="LiveId" clId="{36B9D2AC-EAE8-4AB9-9B2C-E031155659EE}" dt="2017-09-10T09:51:41.591" v="2202" actId="404"/>
        <pc:sldMkLst>
          <pc:docMk/>
          <pc:sldMk cId="2649443404" sldId="307"/>
        </pc:sldMkLst>
        <pc:spChg chg="mod">
          <ac:chgData name="Gloria Walker" userId="e1e2c1ceadc97ae9" providerId="LiveId" clId="{36B9D2AC-EAE8-4AB9-9B2C-E031155659EE}" dt="2017-09-10T09:51:14.930" v="2201" actId="20577"/>
          <ac:spMkLst>
            <pc:docMk/>
            <pc:sldMk cId="2649443404" sldId="307"/>
            <ac:spMk id="2" creationId="{606B1D4A-6396-4014-82ED-6A822B2BAE70}"/>
          </ac:spMkLst>
        </pc:spChg>
        <pc:spChg chg="mod">
          <ac:chgData name="Gloria Walker" userId="e1e2c1ceadc97ae9" providerId="LiveId" clId="{36B9D2AC-EAE8-4AB9-9B2C-E031155659EE}" dt="2017-09-10T09:51:09.105" v="2183" actId="404"/>
          <ac:spMkLst>
            <pc:docMk/>
            <pc:sldMk cId="2649443404" sldId="307"/>
            <ac:spMk id="3" creationId="{E9AD6C50-2F98-4149-95E6-F66E26698D8B}"/>
          </ac:spMkLst>
        </pc:spChg>
      </pc:sldChg>
      <pc:sldChg chg="addSp modSp add">
        <pc:chgData name="Gloria Walker" userId="e1e2c1ceadc97ae9" providerId="LiveId" clId="{36B9D2AC-EAE8-4AB9-9B2C-E031155659EE}" dt="2017-09-12T15:17:04.207" v="2682" actId="404"/>
        <pc:sldMkLst>
          <pc:docMk/>
          <pc:sldMk cId="3761924396" sldId="308"/>
        </pc:sldMkLst>
        <pc:spChg chg="mod">
          <ac:chgData name="Gloria Walker" userId="e1e2c1ceadc97ae9" providerId="LiveId" clId="{36B9D2AC-EAE8-4AB9-9B2C-E031155659EE}" dt="2017-09-12T15:07:00.581" v="2228" actId="20577"/>
          <ac:spMkLst>
            <pc:docMk/>
            <pc:sldMk cId="3761924396" sldId="308"/>
            <ac:spMk id="2" creationId="{B9CB6972-08FA-46DD-8747-8D36B96DED13}"/>
          </ac:spMkLst>
        </pc:spChg>
        <pc:spChg chg="add mod">
          <ac:chgData name="Gloria Walker" userId="e1e2c1ceadc97ae9" providerId="LiveId" clId="{36B9D2AC-EAE8-4AB9-9B2C-E031155659EE}" dt="2017-09-12T15:17:04.207" v="2682" actId="404"/>
          <ac:spMkLst>
            <pc:docMk/>
            <pc:sldMk cId="3761924396" sldId="308"/>
            <ac:spMk id="3" creationId="{B2A6D95E-566C-42A5-8FB0-3DD9BA585FDA}"/>
          </ac:spMkLst>
        </pc:spChg>
      </pc:sldChg>
      <pc:sldChg chg="addSp delSp modSp add">
        <pc:chgData name="Gloria Walker" userId="e1e2c1ceadc97ae9" providerId="LiveId" clId="{36B9D2AC-EAE8-4AB9-9B2C-E031155659EE}" dt="2017-09-12T15:22:47.349" v="3041" actId="404"/>
        <pc:sldMkLst>
          <pc:docMk/>
          <pc:sldMk cId="2560951805" sldId="309"/>
        </pc:sldMkLst>
        <pc:spChg chg="del">
          <ac:chgData name="Gloria Walker" userId="e1e2c1ceadc97ae9" providerId="LiveId" clId="{36B9D2AC-EAE8-4AB9-9B2C-E031155659EE}" dt="2017-09-12T15:18:45.056" v="2696" actId="404"/>
          <ac:spMkLst>
            <pc:docMk/>
            <pc:sldMk cId="2560951805" sldId="309"/>
            <ac:spMk id="2" creationId="{15758251-AE1A-4B7E-8F66-F3FF21AD8765}"/>
          </ac:spMkLst>
        </pc:spChg>
        <pc:spChg chg="del">
          <ac:chgData name="Gloria Walker" userId="e1e2c1ceadc97ae9" providerId="LiveId" clId="{36B9D2AC-EAE8-4AB9-9B2C-E031155659EE}" dt="2017-09-12T15:18:45.056" v="2696" actId="404"/>
          <ac:spMkLst>
            <pc:docMk/>
            <pc:sldMk cId="2560951805" sldId="309"/>
            <ac:spMk id="3" creationId="{69F66334-A330-4432-9485-E25E19BCA7C4}"/>
          </ac:spMkLst>
        </pc:spChg>
        <pc:spChg chg="add mod">
          <ac:chgData name="Gloria Walker" userId="e1e2c1ceadc97ae9" providerId="LiveId" clId="{36B9D2AC-EAE8-4AB9-9B2C-E031155659EE}" dt="2017-09-12T15:22:47.349" v="3041" actId="404"/>
          <ac:spMkLst>
            <pc:docMk/>
            <pc:sldMk cId="2560951805" sldId="309"/>
            <ac:spMk id="4" creationId="{0811ADC0-DF8D-4798-8735-393C882176A2}"/>
          </ac:spMkLst>
        </pc:spChg>
        <pc:spChg chg="add mod">
          <ac:chgData name="Gloria Walker" userId="e1e2c1ceadc97ae9" providerId="LiveId" clId="{36B9D2AC-EAE8-4AB9-9B2C-E031155659EE}" dt="2017-09-12T15:21:53.583" v="3000" actId="20577"/>
          <ac:spMkLst>
            <pc:docMk/>
            <pc:sldMk cId="2560951805" sldId="309"/>
            <ac:spMk id="5" creationId="{A992EEEF-6428-42EC-8411-2DEEF6899687}"/>
          </ac:spMkLst>
        </pc:spChg>
      </pc:sldChg>
      <pc:sldChg chg="add">
        <pc:chgData name="Gloria Walker" userId="e1e2c1ceadc97ae9" providerId="LiveId" clId="{36B9D2AC-EAE8-4AB9-9B2C-E031155659EE}" dt="2017-09-16T13:19:50.246" v="3042"/>
        <pc:sldMkLst>
          <pc:docMk/>
          <pc:sldMk cId="894113195" sldId="31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D03FCA-F55D-4762-A8CF-1070E848ACB1}" type="datetimeFigureOut">
              <a:rPr lang="en-US" smtClean="0"/>
              <a:t>9/16/2017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BB798-81A4-43D7-8E66-676C0DA23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5166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D0D914-1B7F-4B61-9439-A1B6702D9588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104450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04451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 eaLnBrk="0" hangingPunct="0"/>
            <a:r>
              <a:rPr lang="en-US" altLang="en-US" sz="1000" i="1"/>
              <a:t>12</a:t>
            </a:r>
          </a:p>
        </p:txBody>
      </p:sp>
      <p:sp>
        <p:nvSpPr>
          <p:cNvPr id="104452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04453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04454" name="Rectangle 6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04455" name="Rectangle 7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 eaLnBrk="0" hangingPunct="0"/>
            <a:r>
              <a:rPr lang="en-US" altLang="en-US" sz="1000" i="1"/>
              <a:t>23</a:t>
            </a:r>
          </a:p>
        </p:txBody>
      </p:sp>
      <p:sp>
        <p:nvSpPr>
          <p:cNvPr id="104456" name="Rectangle 8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04457" name="Rectangle 9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04458" name="Rectangle 10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04459" name="Rectangle 11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 eaLnBrk="0" hangingPunct="0"/>
            <a:r>
              <a:rPr lang="en-US" altLang="en-US" sz="1000" i="1"/>
              <a:t>23</a:t>
            </a:r>
          </a:p>
        </p:txBody>
      </p:sp>
      <p:sp>
        <p:nvSpPr>
          <p:cNvPr id="104460" name="Rectangle 12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04461" name="Rectangle 13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04462" name="Rectangle 14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altLang="en-US"/>
          </a:p>
        </p:txBody>
      </p:sp>
      <p:sp>
        <p:nvSpPr>
          <p:cNvPr id="104463" name="Rectangle 15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93700" y="692150"/>
            <a:ext cx="6070600" cy="3416300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  <p:extLst>
      <p:ext uri="{BB962C8B-B14F-4D97-AF65-F5344CB8AC3E}">
        <p14:creationId xmlns:p14="http://schemas.microsoft.com/office/powerpoint/2010/main" val="2984268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87BD37CD-8FC5-4ADD-80F4-B0B6ADAECFA4}" type="datetimeFigureOut">
              <a:rPr lang="en-US" smtClean="0"/>
              <a:t>9/16/2017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7C7C6-90A5-404E-A21F-CACDD1342D3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04046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D37CD-8FC5-4ADD-80F4-B0B6ADAECFA4}" type="datetimeFigureOut">
              <a:rPr lang="en-US" smtClean="0"/>
              <a:t>9/16/2017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7C7C6-90A5-404E-A21F-CACDD1342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270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D37CD-8FC5-4ADD-80F4-B0B6ADAECFA4}" type="datetimeFigureOut">
              <a:rPr lang="en-US" smtClean="0"/>
              <a:t>9/16/2017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7C7C6-90A5-404E-A21F-CACDD1342D3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1475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D37CD-8FC5-4ADD-80F4-B0B6ADAECFA4}" type="datetimeFigureOut">
              <a:rPr lang="en-US" smtClean="0"/>
              <a:t>9/16/2017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7C7C6-90A5-404E-A21F-CACDD1342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994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D37CD-8FC5-4ADD-80F4-B0B6ADAECFA4}" type="datetimeFigureOut">
              <a:rPr lang="en-US" smtClean="0"/>
              <a:t>9/16/2017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7C7C6-90A5-404E-A21F-CACDD1342D3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5067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D37CD-8FC5-4ADD-80F4-B0B6ADAECFA4}" type="datetimeFigureOut">
              <a:rPr lang="en-US" smtClean="0"/>
              <a:t>9/16/2017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7C7C6-90A5-404E-A21F-CACDD1342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158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D37CD-8FC5-4ADD-80F4-B0B6ADAECFA4}" type="datetimeFigureOut">
              <a:rPr lang="en-US" smtClean="0"/>
              <a:t>9/16/2017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7C7C6-90A5-404E-A21F-CACDD1342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215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D37CD-8FC5-4ADD-80F4-B0B6ADAECFA4}" type="datetimeFigureOut">
              <a:rPr lang="en-US" smtClean="0"/>
              <a:t>9/16/2017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7C7C6-90A5-404E-A21F-CACDD1342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699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D37CD-8FC5-4ADD-80F4-B0B6ADAECFA4}" type="datetimeFigureOut">
              <a:rPr lang="en-US" smtClean="0"/>
              <a:t>9/16/2017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7C7C6-90A5-404E-A21F-CACDD1342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8788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D37CD-8FC5-4ADD-80F4-B0B6ADAECFA4}" type="datetimeFigureOut">
              <a:rPr lang="en-US" smtClean="0"/>
              <a:t>9/16/2017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7C7C6-90A5-404E-A21F-CACDD1342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8211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D37CD-8FC5-4ADD-80F4-B0B6ADAECFA4}" type="datetimeFigureOut">
              <a:rPr lang="en-US" smtClean="0"/>
              <a:t>9/16/2017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7C7C6-90A5-404E-A21F-CACDD1342D3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3553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87BD37CD-8FC5-4ADD-80F4-B0B6ADAECFA4}" type="datetimeFigureOut">
              <a:rPr lang="en-US" smtClean="0"/>
              <a:t>9/16/2017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EB7C7C6-90A5-404E-A21F-CACDD1342D3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9463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urveymonkey.co.uk/r/3VSB3VX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8Ox5LhIJSBE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F5566-2A07-496A-B6E3-50018EDC31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Cross cultural communication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E98229-9E4A-4C96-A797-AA995EBC97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4080" y="606922"/>
            <a:ext cx="3488560" cy="3488560"/>
          </a:xfrm>
          <a:prstGeom prst="rect">
            <a:avLst/>
          </a:pr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BFD3AB19-FF9A-42D6-B0A4-D20747552E1A}"/>
              </a:ext>
            </a:extLst>
          </p:cNvPr>
          <p:cNvSpPr txBox="1">
            <a:spLocks/>
          </p:cNvSpPr>
          <p:nvPr/>
        </p:nvSpPr>
        <p:spPr>
          <a:xfrm>
            <a:off x="8771586" y="4960137"/>
            <a:ext cx="3200400" cy="1463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None/>
              <a:defRPr sz="18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Week 1, Fall 2017</a:t>
            </a:r>
          </a:p>
          <a:p>
            <a:endParaRPr lang="en-GB" dirty="0"/>
          </a:p>
          <a:p>
            <a:r>
              <a:rPr lang="en-GB" dirty="0"/>
              <a:t>Gloria Walker, ABC, FRSA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4722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Rule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z="3200" b="1" dirty="0">
                <a:solidFill>
                  <a:srgbClr val="C00000"/>
                </a:solidFill>
              </a:rPr>
              <a:t>Come to class. </a:t>
            </a:r>
          </a:p>
          <a:p>
            <a:r>
              <a:rPr lang="en-GB" altLang="en-US" dirty="0"/>
              <a:t>Miss too many meetings in the real world and you get fired.</a:t>
            </a:r>
          </a:p>
          <a:p>
            <a:r>
              <a:rPr lang="en-GB" altLang="en-US" dirty="0"/>
              <a:t>If you miss class, you are responsible for catching up on what you have missed. </a:t>
            </a:r>
          </a:p>
          <a:p>
            <a:r>
              <a:rPr lang="en-GB" altLang="en-US" dirty="0"/>
              <a:t>UKBA keep track of class attendance for visas. </a:t>
            </a:r>
          </a:p>
          <a:p>
            <a:r>
              <a:rPr lang="en-GB" altLang="en-US" dirty="0"/>
              <a:t>Contributes significantly to participation grade.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065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Rule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z="3600" b="1" dirty="0">
                <a:solidFill>
                  <a:srgbClr val="C00000"/>
                </a:solidFill>
              </a:rPr>
              <a:t>Be on time and ready. </a:t>
            </a:r>
          </a:p>
          <a:p>
            <a:r>
              <a:rPr lang="en-GB" altLang="en-US" sz="2400" dirty="0"/>
              <a:t>Always late for meetings? You put yourself on the road to getting fired.</a:t>
            </a:r>
          </a:p>
          <a:p>
            <a:r>
              <a:rPr lang="en-GB" altLang="en-US" sz="2400" dirty="0"/>
              <a:t>Bring pen and paper and a readiness to participate. </a:t>
            </a:r>
          </a:p>
          <a:p>
            <a:r>
              <a:rPr lang="en-GB" altLang="en-US" sz="2400" dirty="0"/>
              <a:t>Do any preparation work. </a:t>
            </a:r>
          </a:p>
          <a:p>
            <a:r>
              <a:rPr lang="en-GB" altLang="en-US" sz="2400" dirty="0" err="1"/>
              <a:t>Hult</a:t>
            </a:r>
            <a:r>
              <a:rPr lang="en-GB" altLang="en-US" sz="2400" dirty="0"/>
              <a:t> policy states that after 5 minutes late, you will be marked as Absent, Unexcused.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2868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Rule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z="3200" b="1" dirty="0">
                <a:solidFill>
                  <a:srgbClr val="C00000"/>
                </a:solidFill>
              </a:rPr>
              <a:t>No laptops, tablets or phones out unless you are given permission.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3115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Rule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indent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GB" sz="3600" b="1" dirty="0">
                <a:solidFill>
                  <a:srgbClr val="C00000"/>
                </a:solidFill>
              </a:rPr>
              <a:t>Respect Deadlines.</a:t>
            </a:r>
          </a:p>
          <a:p>
            <a:pPr marL="118872" indent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GB" sz="3600" b="1" dirty="0">
              <a:solidFill>
                <a:srgbClr val="C00000"/>
              </a:solidFill>
            </a:endParaRPr>
          </a:p>
          <a:p>
            <a:pPr marL="690372" indent="-571500">
              <a:spcBef>
                <a:spcPts val="0"/>
              </a:spcBef>
              <a:spcAft>
                <a:spcPts val="0"/>
              </a:spcAft>
              <a:defRPr/>
            </a:pPr>
            <a:r>
              <a:rPr lang="en-GB" dirty="0"/>
              <a:t>In business, if you don’t meet deadlines, you get in trouble. </a:t>
            </a:r>
          </a:p>
          <a:p>
            <a:pPr marL="690372" indent="-571500">
              <a:spcBef>
                <a:spcPts val="0"/>
              </a:spcBef>
              <a:spcAft>
                <a:spcPts val="0"/>
              </a:spcAft>
              <a:defRPr/>
            </a:pPr>
            <a:r>
              <a:rPr lang="en-GB" dirty="0"/>
              <a:t>Inform the Registrar of illness and/or emergencies so your absences are excused.</a:t>
            </a:r>
          </a:p>
          <a:p>
            <a:pPr marL="690372" indent="-571500">
              <a:spcBef>
                <a:spcPts val="0"/>
              </a:spcBef>
              <a:spcAft>
                <a:spcPts val="0"/>
              </a:spcAft>
              <a:defRPr/>
            </a:pPr>
            <a:r>
              <a:rPr lang="en-GB" dirty="0"/>
              <a:t>If assignments are late, you lose letter grades. </a:t>
            </a:r>
          </a:p>
          <a:p>
            <a:pPr marL="690372" indent="-571500">
              <a:spcBef>
                <a:spcPts val="0"/>
              </a:spcBef>
              <a:spcAft>
                <a:spcPts val="0"/>
              </a:spcAft>
              <a:defRPr/>
            </a:pPr>
            <a:r>
              <a:rPr lang="en-GB" dirty="0"/>
              <a:t>But - much better to submit late than not to submit at all.</a:t>
            </a:r>
          </a:p>
          <a:p>
            <a:pPr marL="690372" indent="-571500">
              <a:spcBef>
                <a:spcPts val="0"/>
              </a:spcBef>
              <a:spcAft>
                <a:spcPts val="0"/>
              </a:spcAft>
              <a:defRPr/>
            </a:pPr>
            <a:r>
              <a:rPr lang="en-GB" dirty="0"/>
              <a:t>If you have problems, let me and the Registry know EARLY.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2692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Rule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084832"/>
            <a:ext cx="9601200" cy="3581400"/>
          </a:xfrm>
        </p:spPr>
        <p:txBody>
          <a:bodyPr>
            <a:normAutofit lnSpcReduction="10000"/>
          </a:bodyPr>
          <a:lstStyle/>
          <a:p>
            <a:pPr marL="128016" lvl="1" indent="0">
              <a:buNone/>
            </a:pPr>
            <a:r>
              <a:rPr lang="en-GB" altLang="en-US" sz="3400" b="1" dirty="0">
                <a:solidFill>
                  <a:srgbClr val="C00000"/>
                </a:solidFill>
              </a:rPr>
              <a:t>Respect your colleagues. </a:t>
            </a:r>
          </a:p>
          <a:p>
            <a:pPr marL="128016" lvl="1" indent="0">
              <a:buNone/>
            </a:pPr>
            <a:endParaRPr lang="en-GB" altLang="en-US" sz="3400" b="1" dirty="0">
              <a:solidFill>
                <a:srgbClr val="C00000"/>
              </a:solidFill>
            </a:endParaRPr>
          </a:p>
          <a:p>
            <a:pPr marL="128016" lvl="1" indent="0">
              <a:buNone/>
            </a:pPr>
            <a:r>
              <a:rPr lang="en-GB" altLang="en-US" sz="2400" i="0" dirty="0"/>
              <a:t>Learn to listen; if you can’t listen, at least be quiet. </a:t>
            </a:r>
          </a:p>
          <a:p>
            <a:pPr marL="128016" lvl="1" indent="0">
              <a:buNone/>
            </a:pPr>
            <a:endParaRPr lang="en-GB" altLang="en-US" sz="2400" i="0" dirty="0"/>
          </a:p>
          <a:p>
            <a:pPr marL="128016" lvl="1" indent="0">
              <a:buNone/>
            </a:pPr>
            <a:r>
              <a:rPr lang="en-GB" altLang="en-US" sz="2400" i="0" dirty="0"/>
              <a:t>Don’t distract with your devices.  First/mild offences will bring a warning. </a:t>
            </a:r>
          </a:p>
          <a:p>
            <a:pPr marL="128016" lvl="1" indent="0">
              <a:buNone/>
            </a:pPr>
            <a:r>
              <a:rPr lang="en-GB" altLang="en-US" sz="2400" i="0" dirty="0"/>
              <a:t>Continue or really disrespect the class and you will be asked to leave.</a:t>
            </a:r>
            <a:r>
              <a:rPr lang="en-GB" altLang="en-US" sz="2400" dirty="0"/>
              <a:t> </a:t>
            </a:r>
          </a:p>
          <a:p>
            <a:pPr marL="128016" lvl="1" indent="0">
              <a:buNone/>
            </a:pPr>
            <a:endParaRPr lang="en-GB" altLang="en-US" sz="2400" dirty="0"/>
          </a:p>
          <a:p>
            <a:pPr marL="128016" lvl="1" indent="0">
              <a:buNone/>
            </a:pPr>
            <a:r>
              <a:rPr lang="en-GB" altLang="en-US" sz="2400" i="0" dirty="0"/>
              <a:t>Keep an open mind.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6896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Simple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altLang="en-US" dirty="0"/>
              <a:t>1.	Come to class </a:t>
            </a:r>
          </a:p>
          <a:p>
            <a:pPr>
              <a:buNone/>
            </a:pPr>
            <a:r>
              <a:rPr lang="en-GB" altLang="en-US" dirty="0"/>
              <a:t>2.	Be on time and ready </a:t>
            </a:r>
          </a:p>
          <a:p>
            <a:pPr>
              <a:buNone/>
            </a:pPr>
            <a:r>
              <a:rPr lang="en-GB" altLang="en-US" dirty="0"/>
              <a:t>3.  	No laptops, tablets, phones </a:t>
            </a:r>
          </a:p>
          <a:p>
            <a:pPr>
              <a:buNone/>
            </a:pPr>
            <a:r>
              <a:rPr lang="en-GB" altLang="en-US" dirty="0"/>
              <a:t>4. 	Respect your colleagues </a:t>
            </a:r>
          </a:p>
          <a:p>
            <a:pPr>
              <a:buNone/>
            </a:pPr>
            <a:r>
              <a:rPr lang="en-GB" altLang="en-US" dirty="0"/>
              <a:t>5. 	Respect deadlines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8788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/>
              <a:t>Who am I?</a:t>
            </a:r>
          </a:p>
          <a:p>
            <a:pPr lvl="1"/>
            <a:r>
              <a:rPr lang="en-GB" sz="2800" dirty="0"/>
              <a:t>Strategic communications consultant; now an academic</a:t>
            </a:r>
          </a:p>
          <a:p>
            <a:pPr lvl="1"/>
            <a:r>
              <a:rPr lang="en-GB" sz="2800" dirty="0"/>
              <a:t>Worked in many kinds of organisations </a:t>
            </a:r>
          </a:p>
          <a:p>
            <a:pPr lvl="1"/>
            <a:r>
              <a:rPr lang="en-GB" sz="2800" dirty="0"/>
              <a:t>Worked in US, Europe and Asia</a:t>
            </a:r>
          </a:p>
          <a:p>
            <a:pPr lvl="1"/>
            <a:r>
              <a:rPr lang="en-GB" sz="2800" dirty="0"/>
              <a:t>Taught at universities in UK, US and Thailand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0124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Who Are You?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Work in pairs</a:t>
            </a:r>
          </a:p>
          <a:p>
            <a:r>
              <a:rPr lang="en-GB" dirty="0"/>
              <a:t>Find out about each other</a:t>
            </a:r>
          </a:p>
          <a:p>
            <a:pPr lvl="1"/>
            <a:r>
              <a:rPr lang="en-GB" dirty="0"/>
              <a:t>Where from</a:t>
            </a:r>
          </a:p>
          <a:p>
            <a:pPr lvl="1"/>
            <a:r>
              <a:rPr lang="en-GB" dirty="0"/>
              <a:t>Career ambitions</a:t>
            </a:r>
          </a:p>
          <a:p>
            <a:pPr lvl="1"/>
            <a:r>
              <a:rPr lang="en-GB" dirty="0"/>
              <a:t>One interesting fact</a:t>
            </a:r>
          </a:p>
          <a:p>
            <a:pPr marL="530352" lvl="1" indent="0">
              <a:buNone/>
            </a:pPr>
            <a:endParaRPr lang="en-GB" dirty="0"/>
          </a:p>
          <a:p>
            <a:r>
              <a:rPr lang="en-GB" dirty="0"/>
              <a:t>Introduce your colleague to the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6175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about our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599" y="2286000"/>
            <a:ext cx="10244667" cy="4004666"/>
          </a:xfrm>
        </p:spPr>
        <p:txBody>
          <a:bodyPr/>
          <a:lstStyle/>
          <a:p>
            <a:r>
              <a:rPr lang="en-GB" dirty="0"/>
              <a:t>Live demographics exercise</a:t>
            </a:r>
          </a:p>
          <a:p>
            <a:r>
              <a:rPr lang="en-GB" dirty="0"/>
              <a:t>Age</a:t>
            </a:r>
          </a:p>
          <a:p>
            <a:r>
              <a:rPr lang="en-GB" dirty="0"/>
              <a:t>Gender</a:t>
            </a:r>
          </a:p>
          <a:p>
            <a:r>
              <a:rPr lang="en-GB" dirty="0"/>
              <a:t>Continent</a:t>
            </a:r>
          </a:p>
          <a:p>
            <a:r>
              <a:rPr lang="en-GB" dirty="0"/>
              <a:t>Country</a:t>
            </a:r>
          </a:p>
          <a:p>
            <a:r>
              <a:rPr lang="en-GB" dirty="0"/>
              <a:t>Likes/dislikes</a:t>
            </a:r>
          </a:p>
          <a:p>
            <a:r>
              <a:rPr lang="en-GB" dirty="0" err="1"/>
              <a:t>Etc</a:t>
            </a:r>
            <a:endParaRPr lang="en-GB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9120" y="2286000"/>
            <a:ext cx="6747575" cy="352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909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Cross Cultural Communication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Culture, communication, business</a:t>
            </a:r>
          </a:p>
          <a:p>
            <a:r>
              <a:rPr lang="en-GB" dirty="0"/>
              <a:t>Worksheet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376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B1D4A-6396-4014-82ED-6A822B2BA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Before We Begin -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D6C50-2F98-4149-95E6-F66E26698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https://www.surveymonkey.co.uk/r/3VSB3VX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4434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11ADC0-DF8D-4798-8735-393C88217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Cultural awareness? </a:t>
            </a:r>
            <a:br>
              <a:rPr lang="en-GB" dirty="0"/>
            </a:br>
            <a:r>
              <a:rPr lang="en-GB" sz="2800" dirty="0" err="1"/>
              <a:t>Quappe</a:t>
            </a:r>
            <a:r>
              <a:rPr lang="en-GB" sz="2800" dirty="0"/>
              <a:t> and </a:t>
            </a:r>
            <a:r>
              <a:rPr lang="en-GB" sz="2800" dirty="0" err="1"/>
              <a:t>Cantatore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992EEEF-6428-42EC-8411-2DEEF6899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1. Why is cultural awareness important?</a:t>
            </a:r>
          </a:p>
          <a:p>
            <a:r>
              <a:rPr lang="en-GB" dirty="0"/>
              <a:t>2. Are stereotypes accurate? </a:t>
            </a:r>
          </a:p>
          <a:p>
            <a:r>
              <a:rPr lang="en-GB" dirty="0"/>
              <a:t>3. What are the levels of cultural awareness?</a:t>
            </a:r>
          </a:p>
          <a:p>
            <a:r>
              <a:rPr lang="en-GB" dirty="0"/>
              <a:t>4. What is meant by cultural contingency?</a:t>
            </a:r>
          </a:p>
          <a:p>
            <a:r>
              <a:rPr lang="en-GB" dirty="0"/>
              <a:t>5. How can you manage cultural diversity?</a:t>
            </a:r>
          </a:p>
        </p:txBody>
      </p:sp>
    </p:spTree>
    <p:extLst>
      <p:ext uri="{BB962C8B-B14F-4D97-AF65-F5344CB8AC3E}">
        <p14:creationId xmlns:p14="http://schemas.microsoft.com/office/powerpoint/2010/main" val="25609518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Cross cultural communication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is culture?</a:t>
            </a:r>
          </a:p>
          <a:p>
            <a:r>
              <a:rPr lang="en-GB" dirty="0"/>
              <a:t>What is communication?</a:t>
            </a:r>
          </a:p>
          <a:p>
            <a:r>
              <a:rPr lang="en-GB" dirty="0"/>
              <a:t>What is business?</a:t>
            </a:r>
          </a:p>
          <a:p>
            <a:r>
              <a:rPr lang="en-GB" dirty="0"/>
              <a:t>Is cultural awareness important for business in the 21</a:t>
            </a:r>
            <a:r>
              <a:rPr lang="en-GB" baseline="30000" dirty="0"/>
              <a:t>st</a:t>
            </a:r>
            <a:r>
              <a:rPr lang="en-GB" dirty="0"/>
              <a:t> century?</a:t>
            </a:r>
          </a:p>
          <a:p>
            <a:r>
              <a:rPr lang="en-GB" dirty="0"/>
              <a:t>Why?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9861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 small groups, discuss ---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/>
              <a:t>What perception of London did you have before you arrived?</a:t>
            </a:r>
          </a:p>
          <a:p>
            <a:pPr>
              <a:buNone/>
            </a:pPr>
            <a:endParaRPr lang="en-GB" altLang="en-US" dirty="0"/>
          </a:p>
          <a:p>
            <a:r>
              <a:rPr lang="en-GB" altLang="en-US" dirty="0"/>
              <a:t>Did you or do you feel culture shock while experiencing life in London? </a:t>
            </a:r>
          </a:p>
          <a:p>
            <a:r>
              <a:rPr lang="en-GB" altLang="en-US" dirty="0"/>
              <a:t>Here at </a:t>
            </a:r>
            <a:r>
              <a:rPr lang="en-GB" altLang="en-US" dirty="0" err="1"/>
              <a:t>Hult</a:t>
            </a:r>
            <a:r>
              <a:rPr lang="en-GB" altLang="en-US" dirty="0"/>
              <a:t>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819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11500" dirty="0">
                <a:solidFill>
                  <a:srgbClr val="0070C0"/>
                </a:solidFill>
              </a:rPr>
              <a:t>What is culture?</a:t>
            </a:r>
            <a:endParaRPr lang="en-US" sz="115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89679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B6972-08FA-46DD-8747-8D36B96DE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Some quotes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6D95E-566C-42A5-8FB0-3DD9BA585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sz="3600" dirty="0">
                <a:solidFill>
                  <a:schemeClr val="accent1"/>
                </a:solidFill>
              </a:rPr>
              <a:t>“Much of what matters in our lives – like our cultural heritage and our institutions, for example – are mere creations of human imagination.”</a:t>
            </a:r>
          </a:p>
          <a:p>
            <a:pPr lvl="2"/>
            <a:r>
              <a:rPr lang="en-GB" sz="2400" dirty="0"/>
              <a:t>Leo </a:t>
            </a:r>
            <a:r>
              <a:rPr lang="en-GB" sz="2400" dirty="0" err="1"/>
              <a:t>Mannheimer</a:t>
            </a:r>
            <a:r>
              <a:rPr lang="en-GB" sz="2400" dirty="0"/>
              <a:t> in the </a:t>
            </a:r>
            <a:r>
              <a:rPr lang="en-GB" sz="2400" i="1" dirty="0"/>
              <a:t>Girl Who Takes an Eye for an Eye, </a:t>
            </a:r>
            <a:r>
              <a:rPr lang="en-GB" sz="2400" dirty="0"/>
              <a:t>David </a:t>
            </a:r>
            <a:r>
              <a:rPr lang="en-GB" sz="2400" dirty="0" err="1"/>
              <a:t>Lagencrantz</a:t>
            </a:r>
            <a:r>
              <a:rPr lang="en-GB" sz="2400" dirty="0"/>
              <a:t> (2017)</a:t>
            </a:r>
          </a:p>
          <a:p>
            <a:endParaRPr lang="en-GB" sz="3600" dirty="0">
              <a:solidFill>
                <a:schemeClr val="accent1"/>
              </a:solidFill>
            </a:endParaRPr>
          </a:p>
          <a:p>
            <a:r>
              <a:rPr lang="en-GB" sz="3600" dirty="0">
                <a:solidFill>
                  <a:schemeClr val="accent1"/>
                </a:solidFill>
              </a:rPr>
              <a:t>“Culture eats strategy for breakfast.”</a:t>
            </a:r>
          </a:p>
          <a:p>
            <a:pPr lvl="3"/>
            <a:r>
              <a:rPr lang="en-GB" sz="2400" dirty="0"/>
              <a:t>Peter Drucker and others</a:t>
            </a:r>
            <a:r>
              <a:rPr lang="en-GB" sz="2400" dirty="0">
                <a:solidFill>
                  <a:schemeClr val="accent1"/>
                </a:solidFill>
              </a:rPr>
              <a:t> </a:t>
            </a:r>
          </a:p>
          <a:p>
            <a:endParaRPr lang="en-GB" sz="3200" dirty="0"/>
          </a:p>
          <a:p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9243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culture?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z="2800" dirty="0"/>
              <a:t>In the narrow sense:</a:t>
            </a:r>
          </a:p>
          <a:p>
            <a:pPr>
              <a:buFont typeface="Wingdings" pitchFamily="2" charset="2"/>
              <a:buNone/>
            </a:pPr>
            <a:r>
              <a:rPr lang="en-GB" altLang="en-US" sz="2800" dirty="0"/>
              <a:t>	“civilisation”  (art, science, education)</a:t>
            </a:r>
          </a:p>
          <a:p>
            <a:endParaRPr lang="en-GB" altLang="en-US" sz="2800" dirty="0"/>
          </a:p>
          <a:p>
            <a:r>
              <a:rPr lang="en-GB" altLang="en-US" sz="2800" dirty="0"/>
              <a:t>In the broad anthropological sense:</a:t>
            </a:r>
          </a:p>
          <a:p>
            <a:pPr>
              <a:buFont typeface="Wingdings" pitchFamily="2" charset="2"/>
              <a:buNone/>
            </a:pPr>
            <a:r>
              <a:rPr lang="en-GB" altLang="en-US" sz="2800" dirty="0"/>
              <a:t>	“collective programming of the human mind”</a:t>
            </a:r>
          </a:p>
          <a:p>
            <a:pPr>
              <a:buFont typeface="Wingdings" pitchFamily="2" charset="2"/>
              <a:buNone/>
            </a:pPr>
            <a:r>
              <a:rPr lang="en-GB" sz="2800" dirty="0"/>
              <a:t>	  process of socialization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3108" y="867363"/>
            <a:ext cx="2889083" cy="21689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4854" y="3270831"/>
            <a:ext cx="2543175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8364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Culture influences everyone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06828"/>
            <a:ext cx="9601200" cy="4360572"/>
          </a:xfrm>
        </p:spPr>
        <p:txBody>
          <a:bodyPr/>
          <a:lstStyle/>
          <a:p>
            <a:r>
              <a:rPr lang="en-GB" dirty="0"/>
              <a:t>Heredity and experience at three levels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9880" y="2060620"/>
            <a:ext cx="6598376" cy="42757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3424" y="2882827"/>
            <a:ext cx="1853345" cy="499915"/>
          </a:xfrm>
          <a:prstGeom prst="rect">
            <a:avLst/>
          </a:prstGeom>
        </p:spPr>
      </p:pic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5241699" y="4082999"/>
            <a:ext cx="25193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altLang="en-US" b="1" dirty="0">
                <a:solidFill>
                  <a:schemeClr val="bg1"/>
                </a:solidFill>
              </a:rPr>
              <a:t>Collective by group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5020712" y="5226197"/>
            <a:ext cx="295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altLang="en-US" b="1" dirty="0">
                <a:solidFill>
                  <a:schemeClr val="bg1"/>
                </a:solidFill>
              </a:rPr>
              <a:t>Common to all mankind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5484557" y="3501443"/>
            <a:ext cx="2244610" cy="25758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378817" y="4958366"/>
            <a:ext cx="445609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8379204" y="3849879"/>
            <a:ext cx="259359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b="1" dirty="0"/>
              <a:t>TRANSITIONAL CULTURE</a:t>
            </a: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9338574" y="5312257"/>
            <a:ext cx="184233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b="1" dirty="0"/>
              <a:t>DEEP CULTURE</a:t>
            </a: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7418716" y="2703353"/>
            <a:ext cx="259359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b="1" dirty="0"/>
              <a:t>PERSONAL CULTURE</a:t>
            </a:r>
          </a:p>
        </p:txBody>
      </p:sp>
    </p:spTree>
    <p:extLst>
      <p:ext uri="{BB962C8B-B14F-4D97-AF65-F5344CB8AC3E}">
        <p14:creationId xmlns:p14="http://schemas.microsoft.com/office/powerpoint/2010/main" val="18580446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Culture affects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/>
              <a:t>The way we live</a:t>
            </a:r>
          </a:p>
          <a:p>
            <a:r>
              <a:rPr lang="en-GB" altLang="en-US" dirty="0"/>
              <a:t>The way we die</a:t>
            </a:r>
          </a:p>
          <a:p>
            <a:r>
              <a:rPr lang="en-GB" altLang="en-US" dirty="0"/>
              <a:t>The way we organise</a:t>
            </a:r>
          </a:p>
          <a:p>
            <a:r>
              <a:rPr lang="en-GB" altLang="en-US" dirty="0"/>
              <a:t>The way we perceive</a:t>
            </a:r>
          </a:p>
          <a:p>
            <a:r>
              <a:rPr lang="en-GB" altLang="en-US" dirty="0"/>
              <a:t>The way we do business</a:t>
            </a:r>
          </a:p>
          <a:p>
            <a:r>
              <a:rPr lang="en-GB" altLang="en-US" dirty="0"/>
              <a:t>The way we communicate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8531" y="1271587"/>
            <a:ext cx="3124200" cy="21812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0844" y="1271587"/>
            <a:ext cx="2927285" cy="43973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3762" y="3536156"/>
            <a:ext cx="3248025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7233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 need to belong!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/>
              <a:t>Belonging is part of human nature</a:t>
            </a:r>
          </a:p>
          <a:p>
            <a:r>
              <a:rPr lang="en-GB" altLang="en-US" dirty="0"/>
              <a:t>Meets our need for self-actualization</a:t>
            </a:r>
          </a:p>
          <a:p>
            <a:r>
              <a:rPr lang="en-GB" altLang="en-US" dirty="0"/>
              <a:t>Culture helps to define us</a:t>
            </a:r>
          </a:p>
          <a:p>
            <a:r>
              <a:rPr lang="en-GB" altLang="en-US" dirty="0"/>
              <a:t>We move in and out of cultures every day</a:t>
            </a:r>
          </a:p>
          <a:p>
            <a:r>
              <a:rPr lang="en-GB" altLang="en-US" dirty="0"/>
              <a:t>How many cultures are you a part of?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33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Levels of cultural diversity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295104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GB" altLang="en-US" dirty="0"/>
              <a:t>Gender level			</a:t>
            </a:r>
          </a:p>
          <a:p>
            <a:pPr>
              <a:lnSpc>
                <a:spcPct val="90000"/>
              </a:lnSpc>
            </a:pPr>
            <a:r>
              <a:rPr lang="en-GB" altLang="en-US" dirty="0"/>
              <a:t>Generation level </a:t>
            </a:r>
          </a:p>
          <a:p>
            <a:pPr>
              <a:lnSpc>
                <a:spcPct val="90000"/>
              </a:lnSpc>
            </a:pPr>
            <a:r>
              <a:rPr lang="en-GB" altLang="en-US" dirty="0"/>
              <a:t>National level</a:t>
            </a:r>
          </a:p>
          <a:p>
            <a:pPr>
              <a:lnSpc>
                <a:spcPct val="90000"/>
              </a:lnSpc>
            </a:pPr>
            <a:r>
              <a:rPr lang="en-GB" altLang="en-US" dirty="0"/>
              <a:t>Affiliation levels (and/or)</a:t>
            </a:r>
          </a:p>
          <a:p>
            <a:pPr lvl="1">
              <a:lnSpc>
                <a:spcPct val="90000"/>
              </a:lnSpc>
            </a:pPr>
            <a:r>
              <a:rPr lang="en-GB" altLang="en-US" dirty="0"/>
              <a:t>Regional, ethnic, religious, linguistic</a:t>
            </a:r>
          </a:p>
          <a:p>
            <a:pPr>
              <a:lnSpc>
                <a:spcPct val="90000"/>
              </a:lnSpc>
            </a:pPr>
            <a:r>
              <a:rPr lang="en-GB" altLang="en-US" dirty="0"/>
              <a:t>Social Class</a:t>
            </a:r>
          </a:p>
          <a:p>
            <a:pPr lvl="1">
              <a:lnSpc>
                <a:spcPct val="90000"/>
              </a:lnSpc>
            </a:pPr>
            <a:r>
              <a:rPr lang="en-GB" altLang="en-US" dirty="0"/>
              <a:t>Education, occupation or profession</a:t>
            </a:r>
          </a:p>
          <a:p>
            <a:pPr>
              <a:lnSpc>
                <a:spcPct val="90000"/>
              </a:lnSpc>
            </a:pPr>
            <a:r>
              <a:rPr lang="en-GB" altLang="en-US" dirty="0"/>
              <a:t>Organisational or corporate level</a:t>
            </a:r>
          </a:p>
          <a:p>
            <a:pPr>
              <a:lnSpc>
                <a:spcPct val="90000"/>
              </a:lnSpc>
            </a:pPr>
            <a:endParaRPr lang="en-GB" altLang="en-US" dirty="0"/>
          </a:p>
          <a:p>
            <a:pPr>
              <a:lnSpc>
                <a:spcPct val="90000"/>
              </a:lnSpc>
            </a:pPr>
            <a:r>
              <a:rPr lang="en-GB" altLang="en-US" b="1" dirty="0">
                <a:solidFill>
                  <a:srgbClr val="C00000"/>
                </a:solidFill>
              </a:rPr>
              <a:t>Work out your diversity profile!</a:t>
            </a:r>
          </a:p>
          <a:p>
            <a:pPr>
              <a:lnSpc>
                <a:spcPct val="90000"/>
              </a:lnSpc>
            </a:pPr>
            <a:endParaRPr lang="en-GB" dirty="0"/>
          </a:p>
          <a:p>
            <a:pPr>
              <a:lnSpc>
                <a:spcPct val="90000"/>
              </a:lnSpc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2634" y="1700010"/>
            <a:ext cx="3978497" cy="3978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448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3DA78A0-0A3B-4E20-8D5A-45F463695C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0467" y="2851575"/>
            <a:ext cx="3081867" cy="36982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977E435-20C3-4006-AC23-90A47D03DF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2324" y="526628"/>
            <a:ext cx="3159477" cy="37913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62EA2FB-9C60-4896-A271-50CFA06958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5001" y="340360"/>
            <a:ext cx="3084689" cy="37016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E6ACFC5-D874-4657-9C3B-213F11CA7A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2534" y="2851575"/>
            <a:ext cx="3021189" cy="3625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9809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30" name="Rectangle 6"/>
          <p:cNvSpPr>
            <a:spLocks noGrp="1" noChangeArrowheads="1"/>
          </p:cNvSpPr>
          <p:nvPr>
            <p:ph type="title"/>
          </p:nvPr>
        </p:nvSpPr>
        <p:spPr>
          <a:xfrm>
            <a:off x="1371600" y="685800"/>
            <a:ext cx="9601200" cy="815945"/>
          </a:xfrm>
        </p:spPr>
        <p:txBody>
          <a:bodyPr/>
          <a:lstStyle/>
          <a:p>
            <a:pPr algn="l"/>
            <a:r>
              <a:rPr lang="en-GB" alt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 cultural diversity</a:t>
            </a:r>
          </a:p>
        </p:txBody>
      </p:sp>
      <p:sp>
        <p:nvSpPr>
          <p:cNvPr id="77866" name="Text Box 42"/>
          <p:cNvSpPr txBox="1">
            <a:spLocks noChangeArrowheads="1"/>
          </p:cNvSpPr>
          <p:nvPr/>
        </p:nvSpPr>
        <p:spPr bwMode="auto">
          <a:xfrm>
            <a:off x="7752494" y="1759140"/>
            <a:ext cx="4077098" cy="4662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b="1" dirty="0">
                <a:solidFill>
                  <a:srgbClr val="002060"/>
                </a:solidFill>
              </a:rPr>
              <a:t>Social class </a:t>
            </a:r>
            <a:r>
              <a:rPr lang="en-GB" altLang="en-US" dirty="0"/>
              <a:t>– </a:t>
            </a:r>
          </a:p>
          <a:p>
            <a:pPr>
              <a:spcBef>
                <a:spcPct val="50000"/>
              </a:spcBef>
            </a:pPr>
            <a:r>
              <a:rPr lang="en-GB" altLang="en-US" dirty="0"/>
              <a:t>WVU and UT alum</a:t>
            </a:r>
          </a:p>
          <a:p>
            <a:pPr>
              <a:spcBef>
                <a:spcPct val="50000"/>
              </a:spcBef>
            </a:pPr>
            <a:r>
              <a:rPr lang="en-GB" altLang="en-US" dirty="0"/>
              <a:t>Consultant</a:t>
            </a:r>
          </a:p>
          <a:p>
            <a:pPr>
              <a:spcBef>
                <a:spcPct val="50000"/>
              </a:spcBef>
            </a:pPr>
            <a:r>
              <a:rPr lang="en-GB" altLang="en-US" dirty="0"/>
              <a:t>Self-employed</a:t>
            </a:r>
          </a:p>
          <a:p>
            <a:pPr>
              <a:spcBef>
                <a:spcPct val="50000"/>
              </a:spcBef>
            </a:pPr>
            <a:r>
              <a:rPr lang="en-GB" altLang="en-US" dirty="0"/>
              <a:t>Part-time lecturer </a:t>
            </a:r>
          </a:p>
          <a:p>
            <a:pPr>
              <a:spcBef>
                <a:spcPct val="50000"/>
              </a:spcBef>
            </a:pPr>
            <a:r>
              <a:rPr lang="en-GB" altLang="en-US" dirty="0"/>
              <a:t>IABC, EUPRERA, CIPR, ICA, </a:t>
            </a:r>
            <a:r>
              <a:rPr lang="en-GB" altLang="en-US" dirty="0" err="1"/>
              <a:t>IoIC</a:t>
            </a:r>
            <a:r>
              <a:rPr lang="en-GB" altLang="en-US" dirty="0"/>
              <a:t>, RSA</a:t>
            </a:r>
          </a:p>
          <a:p>
            <a:endParaRPr lang="en-GB" altLang="en-US" dirty="0"/>
          </a:p>
          <a:p>
            <a:r>
              <a:rPr lang="en-GB" altLang="en-US" b="1" dirty="0">
                <a:solidFill>
                  <a:srgbClr val="002060"/>
                </a:solidFill>
              </a:rPr>
              <a:t>Organizational or corporate </a:t>
            </a:r>
            <a:r>
              <a:rPr lang="en-GB" altLang="en-US" b="1" dirty="0"/>
              <a:t>– </a:t>
            </a:r>
          </a:p>
          <a:p>
            <a:endParaRPr lang="en-GB" altLang="en-US" b="1" dirty="0"/>
          </a:p>
          <a:p>
            <a:r>
              <a:rPr lang="en-GB" altLang="en-US" dirty="0" err="1"/>
              <a:t>Hult</a:t>
            </a:r>
            <a:r>
              <a:rPr lang="en-GB" altLang="en-US" dirty="0"/>
              <a:t> International Business School</a:t>
            </a:r>
          </a:p>
          <a:p>
            <a:endParaRPr lang="en-GB" altLang="en-US" b="1" dirty="0"/>
          </a:p>
          <a:p>
            <a:r>
              <a:rPr lang="en-GB" altLang="en-US" dirty="0"/>
              <a:t>London College of Communication </a:t>
            </a:r>
            <a:endParaRPr lang="en-GB" altLang="en-US" i="1" dirty="0"/>
          </a:p>
          <a:p>
            <a:endParaRPr lang="en-GB" altLang="en-US" dirty="0">
              <a:solidFill>
                <a:srgbClr val="C00000"/>
              </a:solidFill>
            </a:endParaRPr>
          </a:p>
          <a:p>
            <a:endParaRPr lang="en-GB" altLang="en-US" dirty="0"/>
          </a:p>
        </p:txBody>
      </p:sp>
      <p:sp>
        <p:nvSpPr>
          <p:cNvPr id="77867" name="Text Box 43"/>
          <p:cNvSpPr txBox="1">
            <a:spLocks noChangeArrowheads="1"/>
          </p:cNvSpPr>
          <p:nvPr/>
        </p:nvSpPr>
        <p:spPr bwMode="auto">
          <a:xfrm>
            <a:off x="682582" y="1828389"/>
            <a:ext cx="4149362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b="1" dirty="0">
                <a:solidFill>
                  <a:srgbClr val="002060"/>
                </a:solidFill>
              </a:rPr>
              <a:t>Gender</a:t>
            </a:r>
            <a:r>
              <a:rPr lang="en-GB" altLang="en-US" dirty="0"/>
              <a:t> - Female</a:t>
            </a:r>
          </a:p>
          <a:p>
            <a:pPr>
              <a:spcBef>
                <a:spcPct val="50000"/>
              </a:spcBef>
            </a:pPr>
            <a:r>
              <a:rPr lang="en-GB" altLang="en-US" b="1" dirty="0">
                <a:solidFill>
                  <a:srgbClr val="002060"/>
                </a:solidFill>
              </a:rPr>
              <a:t>Generation</a:t>
            </a:r>
            <a:r>
              <a:rPr lang="en-GB" altLang="en-US" dirty="0"/>
              <a:t> - Baby Boomer</a:t>
            </a:r>
          </a:p>
          <a:p>
            <a:pPr>
              <a:spcBef>
                <a:spcPct val="50000"/>
              </a:spcBef>
            </a:pPr>
            <a:r>
              <a:rPr lang="en-GB" altLang="en-US" b="1" dirty="0">
                <a:solidFill>
                  <a:srgbClr val="002060"/>
                </a:solidFill>
              </a:rPr>
              <a:t>National</a:t>
            </a:r>
            <a:r>
              <a:rPr lang="en-GB" altLang="en-US" dirty="0"/>
              <a:t> - American</a:t>
            </a:r>
          </a:p>
          <a:p>
            <a:pPr>
              <a:spcBef>
                <a:spcPct val="50000"/>
              </a:spcBef>
            </a:pPr>
            <a:r>
              <a:rPr lang="en-GB" altLang="en-US" b="1" dirty="0">
                <a:solidFill>
                  <a:srgbClr val="002060"/>
                </a:solidFill>
              </a:rPr>
              <a:t>Affiliation</a:t>
            </a:r>
            <a:r>
              <a:rPr lang="en-GB" altLang="en-US" dirty="0"/>
              <a:t> – </a:t>
            </a:r>
          </a:p>
          <a:p>
            <a:pPr>
              <a:spcBef>
                <a:spcPct val="50000"/>
              </a:spcBef>
            </a:pPr>
            <a:r>
              <a:rPr lang="en-GB" altLang="en-US" dirty="0"/>
              <a:t>Caucasian</a:t>
            </a:r>
          </a:p>
          <a:p>
            <a:pPr>
              <a:spcBef>
                <a:spcPct val="50000"/>
              </a:spcBef>
            </a:pPr>
            <a:r>
              <a:rPr lang="en-GB" altLang="en-US" dirty="0"/>
              <a:t>Episcopalian</a:t>
            </a:r>
          </a:p>
          <a:p>
            <a:pPr>
              <a:spcBef>
                <a:spcPct val="50000"/>
              </a:spcBef>
            </a:pPr>
            <a:r>
              <a:rPr lang="en-GB" altLang="en-US" dirty="0"/>
              <a:t>Mother of two children</a:t>
            </a:r>
          </a:p>
          <a:p>
            <a:pPr>
              <a:spcBef>
                <a:spcPct val="50000"/>
              </a:spcBef>
            </a:pPr>
            <a:r>
              <a:rPr lang="en-GB" altLang="en-US" dirty="0"/>
              <a:t>Family and friends in US, UK, Europe, Asia</a:t>
            </a:r>
          </a:p>
          <a:p>
            <a:pPr>
              <a:spcBef>
                <a:spcPct val="50000"/>
              </a:spcBef>
            </a:pPr>
            <a:r>
              <a:rPr lang="en-GB" altLang="en-US" dirty="0"/>
              <a:t>Gamma Phi Beta sorority</a:t>
            </a:r>
          </a:p>
          <a:p>
            <a:pPr>
              <a:spcBef>
                <a:spcPct val="50000"/>
              </a:spcBef>
            </a:pPr>
            <a:r>
              <a:rPr lang="en-GB" altLang="en-US" dirty="0"/>
              <a:t>Junior League of London</a:t>
            </a:r>
          </a:p>
          <a:p>
            <a:pPr>
              <a:spcBef>
                <a:spcPct val="50000"/>
              </a:spcBef>
            </a:pPr>
            <a:endParaRPr lang="en-GB" alt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BEF5D6E-6125-4B32-B507-62DC4215B8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15932" y="1759140"/>
            <a:ext cx="3950955" cy="2908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3481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Benefits of cultural awareness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3050" indent="-273050"/>
            <a:r>
              <a:rPr lang="en-GB" altLang="en-US" sz="3200" dirty="0"/>
              <a:t>Healthier communities</a:t>
            </a:r>
          </a:p>
          <a:p>
            <a:pPr marL="273050" indent="-273050"/>
            <a:r>
              <a:rPr lang="en-GB" altLang="en-US" sz="3200" dirty="0"/>
              <a:t>Increased commerce</a:t>
            </a:r>
          </a:p>
          <a:p>
            <a:pPr marL="273050" indent="-273050"/>
            <a:r>
              <a:rPr lang="en-GB" altLang="en-US" sz="3200" dirty="0"/>
              <a:t>Reduced conflict</a:t>
            </a:r>
          </a:p>
          <a:p>
            <a:pPr marL="273050" indent="-273050"/>
            <a:r>
              <a:rPr lang="en-GB" altLang="en-US" sz="3200" dirty="0"/>
              <a:t>Personal growth through tolerance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4517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 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https://www.youtube.com/watch?v=8Ox5LhIJSBE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5519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9600" dirty="0">
                <a:solidFill>
                  <a:srgbClr val="7030A0"/>
                </a:solidFill>
              </a:rPr>
              <a:t>What is communication?</a:t>
            </a:r>
            <a:endParaRPr lang="en-US" sz="96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58323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Types of 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Interpersonal – 1 to 1</a:t>
            </a:r>
          </a:p>
          <a:p>
            <a:r>
              <a:rPr lang="en-GB" dirty="0"/>
              <a:t>Semi-formal – 1 to some</a:t>
            </a:r>
          </a:p>
          <a:p>
            <a:r>
              <a:rPr lang="en-GB" dirty="0"/>
              <a:t>Formal – 1 to many</a:t>
            </a:r>
          </a:p>
          <a:p>
            <a:r>
              <a:rPr lang="en-GB" dirty="0"/>
              <a:t>Mass – 1 to thousands, even millions</a:t>
            </a:r>
          </a:p>
          <a:p>
            <a:pPr>
              <a:buNone/>
            </a:pPr>
            <a:endParaRPr lang="en-GB" dirty="0"/>
          </a:p>
          <a:p>
            <a:r>
              <a:rPr lang="en-GB" dirty="0"/>
              <a:t>Each uses different media</a:t>
            </a:r>
          </a:p>
          <a:p>
            <a:r>
              <a:rPr lang="en-GB" dirty="0"/>
              <a:t>Each requires different skills</a:t>
            </a:r>
          </a:p>
          <a:p>
            <a:r>
              <a:rPr lang="en-GB" dirty="0"/>
              <a:t>All are influenced by culture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9154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GB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Four Elements</a:t>
            </a:r>
          </a:p>
        </p:txBody>
      </p:sp>
      <p:pic>
        <p:nvPicPr>
          <p:cNvPr id="6" name="Picture 3" descr="amide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3276" y="1740793"/>
            <a:ext cx="1295400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4761" y="2171700"/>
            <a:ext cx="2895851" cy="3188484"/>
          </a:xfrm>
          <a:prstGeom prst="rect">
            <a:avLst/>
          </a:prstGeom>
        </p:spPr>
      </p:pic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2328929" y="5794420"/>
            <a:ext cx="144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2400" b="1" dirty="0">
                <a:solidFill>
                  <a:schemeClr val="tx2"/>
                </a:solidFill>
                <a:latin typeface="Tahoma" pitchFamily="34" charset="0"/>
                <a:cs typeface="Arial" charset="0"/>
              </a:rPr>
              <a:t>Sender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8978721" y="5446018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2400" b="1" dirty="0">
                <a:solidFill>
                  <a:schemeClr val="tx2"/>
                </a:solidFill>
                <a:latin typeface="Tahoma" pitchFamily="34" charset="0"/>
                <a:cs typeface="Arial" charset="0"/>
              </a:rPr>
              <a:t>Receiver</a:t>
            </a: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4031518" y="2473817"/>
            <a:ext cx="1600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2400" b="1" dirty="0">
                <a:solidFill>
                  <a:schemeClr val="tx2"/>
                </a:solidFill>
                <a:latin typeface="Tahoma" pitchFamily="34" charset="0"/>
                <a:cs typeface="Arial" charset="0"/>
              </a:rPr>
              <a:t>Message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3760" y="2548845"/>
            <a:ext cx="1828959" cy="408467"/>
          </a:xfrm>
          <a:prstGeom prst="rect">
            <a:avLst/>
          </a:prstGeom>
        </p:spPr>
      </p:pic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6172200" y="4567772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2400" b="1" dirty="0">
                <a:solidFill>
                  <a:schemeClr val="tx2"/>
                </a:solidFill>
                <a:latin typeface="Tahoma" pitchFamily="34" charset="0"/>
                <a:cs typeface="Arial" charset="0"/>
              </a:rPr>
              <a:t>Feedback</a:t>
            </a:r>
          </a:p>
        </p:txBody>
      </p:sp>
      <p:sp>
        <p:nvSpPr>
          <p:cNvPr id="13" name="AutoShape 10"/>
          <p:cNvSpPr>
            <a:spLocks noChangeArrowheads="1"/>
          </p:cNvSpPr>
          <p:nvPr/>
        </p:nvSpPr>
        <p:spPr bwMode="auto">
          <a:xfrm>
            <a:off x="3811479" y="4567772"/>
            <a:ext cx="2215834" cy="457200"/>
          </a:xfrm>
          <a:prstGeom prst="leftArrow">
            <a:avLst>
              <a:gd name="adj1" fmla="val 50000"/>
              <a:gd name="adj2" fmla="val 91667"/>
            </a:avLst>
          </a:prstGeom>
          <a:solidFill>
            <a:srgbClr val="C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9104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GB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Four Elements</a:t>
            </a:r>
          </a:p>
        </p:txBody>
      </p:sp>
      <p:pic>
        <p:nvPicPr>
          <p:cNvPr id="6" name="Picture 3" descr="amide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3276" y="1740793"/>
            <a:ext cx="1295400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4761" y="2171700"/>
            <a:ext cx="2895851" cy="3188484"/>
          </a:xfrm>
          <a:prstGeom prst="rect">
            <a:avLst/>
          </a:prstGeom>
        </p:spPr>
      </p:pic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2328929" y="5794420"/>
            <a:ext cx="144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2400" b="1" dirty="0">
                <a:solidFill>
                  <a:schemeClr val="tx2"/>
                </a:solidFill>
                <a:latin typeface="Tahoma" pitchFamily="34" charset="0"/>
                <a:cs typeface="Arial" charset="0"/>
              </a:rPr>
              <a:t>Sender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8978721" y="5446018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2400" b="1" dirty="0">
                <a:solidFill>
                  <a:schemeClr val="tx2"/>
                </a:solidFill>
                <a:latin typeface="Tahoma" pitchFamily="34" charset="0"/>
                <a:cs typeface="Arial" charset="0"/>
              </a:rPr>
              <a:t>Receiver</a:t>
            </a: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4031518" y="2473817"/>
            <a:ext cx="1600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2400" b="1" dirty="0">
                <a:solidFill>
                  <a:schemeClr val="tx2"/>
                </a:solidFill>
                <a:latin typeface="Tahoma" pitchFamily="34" charset="0"/>
                <a:cs typeface="Arial" charset="0"/>
              </a:rPr>
              <a:t>Message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3760" y="2548845"/>
            <a:ext cx="1828959" cy="408467"/>
          </a:xfrm>
          <a:prstGeom prst="rect">
            <a:avLst/>
          </a:prstGeom>
        </p:spPr>
      </p:pic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6172200" y="4567772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2400" b="1" dirty="0">
                <a:solidFill>
                  <a:schemeClr val="tx2"/>
                </a:solidFill>
                <a:latin typeface="Tahoma" pitchFamily="34" charset="0"/>
                <a:cs typeface="Arial" charset="0"/>
              </a:rPr>
              <a:t>Feedback</a:t>
            </a:r>
          </a:p>
        </p:txBody>
      </p:sp>
      <p:sp>
        <p:nvSpPr>
          <p:cNvPr id="13" name="AutoShape 10"/>
          <p:cNvSpPr>
            <a:spLocks noChangeArrowheads="1"/>
          </p:cNvSpPr>
          <p:nvPr/>
        </p:nvSpPr>
        <p:spPr bwMode="auto">
          <a:xfrm>
            <a:off x="3811479" y="4567772"/>
            <a:ext cx="2215834" cy="457200"/>
          </a:xfrm>
          <a:prstGeom prst="leftArrow">
            <a:avLst>
              <a:gd name="adj1" fmla="val 50000"/>
              <a:gd name="adj2" fmla="val 91667"/>
            </a:avLst>
          </a:prstGeom>
          <a:solidFill>
            <a:srgbClr val="C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AutoShape 11"/>
          <p:cNvSpPr>
            <a:spLocks noChangeArrowheads="1"/>
          </p:cNvSpPr>
          <p:nvPr/>
        </p:nvSpPr>
        <p:spPr bwMode="auto">
          <a:xfrm>
            <a:off x="4011127" y="2085866"/>
            <a:ext cx="4032372" cy="3132693"/>
          </a:xfrm>
          <a:prstGeom prst="irregularSeal2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5001516" y="3362493"/>
            <a:ext cx="1905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3200" b="1" i="1" dirty="0">
                <a:latin typeface="Tahoma" pitchFamily="34" charset="0"/>
                <a:cs typeface="Arial" charset="0"/>
              </a:rPr>
              <a:t>Barriers</a:t>
            </a:r>
          </a:p>
        </p:txBody>
      </p:sp>
    </p:spTree>
    <p:extLst>
      <p:ext uri="{BB962C8B-B14F-4D97-AF65-F5344CB8AC3E}">
        <p14:creationId xmlns:p14="http://schemas.microsoft.com/office/powerpoint/2010/main" val="39964919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26" name="Picture 2" descr="j014432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2239963"/>
            <a:ext cx="5334000" cy="4062412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427" name="Rectangle 3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03428" name="Rectangle 4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03429" name="Rectangle 5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03430" name="Rectangle 6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03431" name="Rectangle 7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03432" name="Rectangle 8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03433" name="Rectangle 9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03434" name="Rectangle 10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03435" name="Rectangle 11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t">
            <a:normAutofit/>
          </a:bodyPr>
          <a:lstStyle/>
          <a:p>
            <a:pPr algn="l"/>
            <a:r>
              <a:rPr lang="en-US" altLang="en-US" dirty="0">
                <a:solidFill>
                  <a:schemeClr val="tx1"/>
                </a:solidFill>
              </a:rPr>
              <a:t>Barriers to Communication</a:t>
            </a:r>
          </a:p>
        </p:txBody>
      </p:sp>
      <p:sp>
        <p:nvSpPr>
          <p:cNvPr id="103436" name="Rectangle 12"/>
          <p:cNvSpPr>
            <a:spLocks noGrp="1" noChangeArrowheads="1"/>
          </p:cNvSpPr>
          <p:nvPr>
            <p:ph idx="1"/>
          </p:nvPr>
        </p:nvSpPr>
        <p:spPr>
          <a:xfrm>
            <a:off x="6477000" y="2544039"/>
            <a:ext cx="3810000" cy="3581400"/>
          </a:xfrm>
          <a:solidFill>
            <a:schemeClr val="accent1"/>
          </a:solidFill>
          <a:ln w="28575" cap="flat">
            <a:solidFill>
              <a:schemeClr val="tx1"/>
            </a:solidFill>
            <a:miter lim="800000"/>
            <a:headEnd/>
            <a:tailEnd/>
          </a:ln>
        </p:spPr>
        <p:txBody>
          <a:bodyPr vert="horz" lIns="90488" tIns="44450" rIns="90488" bIns="44450" rtlCol="0">
            <a:normAutofit/>
          </a:bodyPr>
          <a:lstStyle/>
          <a:p>
            <a:pPr>
              <a:lnSpc>
                <a:spcPct val="90000"/>
              </a:lnSpc>
            </a:pPr>
            <a:endParaRPr lang="en-US" altLang="en-US" sz="2800" dirty="0">
              <a:solidFill>
                <a:schemeClr val="bg2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 sz="2800" dirty="0">
                <a:solidFill>
                  <a:schemeClr val="bg2"/>
                </a:solidFill>
              </a:rPr>
              <a:t>Physical separation</a:t>
            </a:r>
          </a:p>
          <a:p>
            <a:pPr>
              <a:lnSpc>
                <a:spcPct val="90000"/>
              </a:lnSpc>
            </a:pPr>
            <a:r>
              <a:rPr lang="en-US" altLang="en-US" sz="2800" dirty="0">
                <a:solidFill>
                  <a:schemeClr val="bg2"/>
                </a:solidFill>
              </a:rPr>
              <a:t>Status differences</a:t>
            </a:r>
          </a:p>
          <a:p>
            <a:pPr>
              <a:lnSpc>
                <a:spcPct val="90000"/>
              </a:lnSpc>
            </a:pPr>
            <a:r>
              <a:rPr lang="en-US" altLang="en-US" sz="2800" dirty="0">
                <a:solidFill>
                  <a:schemeClr val="bg2"/>
                </a:solidFill>
              </a:rPr>
              <a:t>Gender differences</a:t>
            </a:r>
          </a:p>
          <a:p>
            <a:pPr>
              <a:lnSpc>
                <a:spcPct val="90000"/>
              </a:lnSpc>
            </a:pPr>
            <a:r>
              <a:rPr lang="en-US" altLang="en-US" sz="2800" dirty="0">
                <a:solidFill>
                  <a:schemeClr val="bg2"/>
                </a:solidFill>
              </a:rPr>
              <a:t>Cultural diversity</a:t>
            </a:r>
          </a:p>
          <a:p>
            <a:pPr>
              <a:lnSpc>
                <a:spcPct val="90000"/>
              </a:lnSpc>
            </a:pPr>
            <a:r>
              <a:rPr lang="en-US" altLang="en-US" sz="2800" dirty="0">
                <a:solidFill>
                  <a:schemeClr val="bg2"/>
                </a:solidFill>
              </a:rPr>
              <a:t>Language</a:t>
            </a:r>
          </a:p>
        </p:txBody>
      </p:sp>
      <p:grpSp>
        <p:nvGrpSpPr>
          <p:cNvPr id="103437" name="Group 13"/>
          <p:cNvGrpSpPr>
            <a:grpSpLocks/>
          </p:cNvGrpSpPr>
          <p:nvPr/>
        </p:nvGrpSpPr>
        <p:grpSpPr bwMode="auto">
          <a:xfrm>
            <a:off x="1828800" y="2667000"/>
            <a:ext cx="3352800" cy="3200400"/>
            <a:chOff x="192" y="1680"/>
            <a:chExt cx="2112" cy="2016"/>
          </a:xfrm>
        </p:grpSpPr>
        <p:sp>
          <p:nvSpPr>
            <p:cNvPr id="103438" name="Rectangle 14"/>
            <p:cNvSpPr>
              <a:spLocks noChangeArrowheads="1"/>
            </p:cNvSpPr>
            <p:nvPr/>
          </p:nvSpPr>
          <p:spPr bwMode="auto">
            <a:xfrm>
              <a:off x="192" y="1680"/>
              <a:ext cx="2112" cy="2016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rgbClr val="33333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3439" name="Rectangle 15"/>
            <p:cNvSpPr>
              <a:spLocks noChangeArrowheads="1"/>
            </p:cNvSpPr>
            <p:nvPr/>
          </p:nvSpPr>
          <p:spPr bwMode="auto">
            <a:xfrm>
              <a:off x="236" y="1785"/>
              <a:ext cx="1924" cy="167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eaLnBrk="0" hangingPunct="0"/>
              <a:r>
                <a:rPr lang="en-US" altLang="en-US" sz="2800" b="1" dirty="0">
                  <a:latin typeface="Arial" charset="0"/>
                </a:rPr>
                <a:t>Communication Barriers -</a:t>
              </a:r>
              <a:r>
                <a:rPr lang="en-US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rPr>
                <a:t> </a:t>
              </a:r>
            </a:p>
            <a:p>
              <a:pPr eaLnBrk="0" hangingPunct="0"/>
              <a:r>
                <a:rPr lang="en-US" altLang="en-US" sz="2800" dirty="0">
                  <a:solidFill>
                    <a:srgbClr val="000000"/>
                  </a:solidFill>
                  <a:latin typeface="Arial" charset="0"/>
                </a:rPr>
                <a:t>factors that block or significantly distort successful communication</a:t>
              </a:r>
            </a:p>
          </p:txBody>
        </p:sp>
      </p:grpSp>
      <p:grpSp>
        <p:nvGrpSpPr>
          <p:cNvPr id="103441" name="Group 17"/>
          <p:cNvGrpSpPr>
            <a:grpSpLocks/>
          </p:cNvGrpSpPr>
          <p:nvPr/>
        </p:nvGrpSpPr>
        <p:grpSpPr bwMode="auto">
          <a:xfrm>
            <a:off x="5029200" y="2200275"/>
            <a:ext cx="609600" cy="457200"/>
            <a:chOff x="2256" y="1392"/>
            <a:chExt cx="336" cy="240"/>
          </a:xfrm>
        </p:grpSpPr>
        <p:sp>
          <p:nvSpPr>
            <p:cNvPr id="103442" name="Line 18"/>
            <p:cNvSpPr>
              <a:spLocks noChangeShapeType="1"/>
            </p:cNvSpPr>
            <p:nvPr/>
          </p:nvSpPr>
          <p:spPr bwMode="auto">
            <a:xfrm flipV="1">
              <a:off x="2256" y="1536"/>
              <a:ext cx="336" cy="96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103443" name="Line 19"/>
            <p:cNvSpPr>
              <a:spLocks noChangeShapeType="1"/>
            </p:cNvSpPr>
            <p:nvPr/>
          </p:nvSpPr>
          <p:spPr bwMode="auto">
            <a:xfrm>
              <a:off x="2400" y="1392"/>
              <a:ext cx="192" cy="144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GB"/>
            </a:p>
          </p:txBody>
        </p:sp>
      </p:grpSp>
      <p:grpSp>
        <p:nvGrpSpPr>
          <p:cNvPr id="103444" name="Group 20"/>
          <p:cNvGrpSpPr>
            <a:grpSpLocks/>
          </p:cNvGrpSpPr>
          <p:nvPr/>
        </p:nvGrpSpPr>
        <p:grpSpPr bwMode="auto">
          <a:xfrm flipV="1">
            <a:off x="5029200" y="5857875"/>
            <a:ext cx="609600" cy="457200"/>
            <a:chOff x="2256" y="1392"/>
            <a:chExt cx="336" cy="240"/>
          </a:xfrm>
        </p:grpSpPr>
        <p:sp>
          <p:nvSpPr>
            <p:cNvPr id="103445" name="Line 21"/>
            <p:cNvSpPr>
              <a:spLocks noChangeShapeType="1"/>
            </p:cNvSpPr>
            <p:nvPr/>
          </p:nvSpPr>
          <p:spPr bwMode="auto">
            <a:xfrm flipV="1">
              <a:off x="2256" y="1536"/>
              <a:ext cx="336" cy="96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103446" name="Line 22"/>
            <p:cNvSpPr>
              <a:spLocks noChangeShapeType="1"/>
            </p:cNvSpPr>
            <p:nvPr/>
          </p:nvSpPr>
          <p:spPr bwMode="auto">
            <a:xfrm>
              <a:off x="2400" y="1392"/>
              <a:ext cx="192" cy="144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GB"/>
            </a:p>
          </p:txBody>
        </p:sp>
      </p:grpSp>
      <p:sp>
        <p:nvSpPr>
          <p:cNvPr id="103447" name="Freeform 23"/>
          <p:cNvSpPr>
            <a:spLocks/>
          </p:cNvSpPr>
          <p:nvPr/>
        </p:nvSpPr>
        <p:spPr bwMode="auto">
          <a:xfrm>
            <a:off x="3783013" y="3171826"/>
            <a:ext cx="4762" cy="4763"/>
          </a:xfrm>
          <a:custGeom>
            <a:avLst/>
            <a:gdLst>
              <a:gd name="T0" fmla="*/ 0 w 5"/>
              <a:gd name="T1" fmla="*/ 5 h 5"/>
              <a:gd name="T2" fmla="*/ 5 w 5"/>
              <a:gd name="T3" fmla="*/ 0 h 5"/>
              <a:gd name="T4" fmla="*/ 1 w 5"/>
              <a:gd name="T5" fmla="*/ 4 h 5"/>
              <a:gd name="T6" fmla="*/ 0 w 5"/>
              <a:gd name="T7" fmla="*/ 5 h 5"/>
              <a:gd name="T8" fmla="*/ 0 w 5"/>
              <a:gd name="T9" fmla="*/ 5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" h="5">
                <a:moveTo>
                  <a:pt x="0" y="5"/>
                </a:moveTo>
                <a:lnTo>
                  <a:pt x="5" y="0"/>
                </a:lnTo>
                <a:lnTo>
                  <a:pt x="1" y="4"/>
                </a:lnTo>
                <a:lnTo>
                  <a:pt x="0" y="5"/>
                </a:lnTo>
                <a:lnTo>
                  <a:pt x="0" y="5"/>
                </a:lnTo>
                <a:close/>
              </a:path>
            </a:pathLst>
          </a:custGeom>
          <a:solidFill>
            <a:srgbClr val="FFBF0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6321807"/>
      </p:ext>
    </p:extLst>
  </p:cSld>
  <p:clrMapOvr>
    <a:masterClrMapping/>
  </p:clrMapOvr>
  <p:transition spd="slow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11500" dirty="0">
                <a:solidFill>
                  <a:srgbClr val="0070C0"/>
                </a:solidFill>
              </a:rPr>
              <a:t>What is business?</a:t>
            </a:r>
            <a:endParaRPr lang="en-US" sz="115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76630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the purpose of business?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414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Course Objectives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0" hangingPunct="0"/>
            <a:r>
              <a:rPr lang="en-US" dirty="0"/>
              <a:t>Facilitate understanding of the competencies required to overcome barriers to cross-cultural communication</a:t>
            </a:r>
          </a:p>
          <a:p>
            <a:pPr eaLnBrk="0" hangingPunct="0"/>
            <a:r>
              <a:rPr lang="en-US" dirty="0"/>
              <a:t>Develop in students the capacity to communicate appropriately and effectively in diverse cultural contexts. </a:t>
            </a:r>
          </a:p>
          <a:p>
            <a:pPr eaLnBrk="0" hangingPunct="0"/>
            <a:r>
              <a:rPr lang="en-US" dirty="0"/>
              <a:t>Topics and discussion areas include . . . </a:t>
            </a:r>
          </a:p>
          <a:p>
            <a:pPr lvl="1" eaLnBrk="0" hangingPunct="0"/>
            <a:r>
              <a:rPr lang="en-US" b="1" dirty="0"/>
              <a:t>Cultural awareness and cultural identity</a:t>
            </a:r>
            <a:endParaRPr lang="en-US" dirty="0"/>
          </a:p>
          <a:p>
            <a:pPr lvl="1" eaLnBrk="0" hangingPunct="0"/>
            <a:r>
              <a:rPr lang="en-US" b="1" dirty="0"/>
              <a:t>Communication and communication competence</a:t>
            </a:r>
            <a:endParaRPr lang="en-US" dirty="0"/>
          </a:p>
          <a:p>
            <a:pPr lvl="1" eaLnBrk="0" hangingPunct="0"/>
            <a:r>
              <a:rPr lang="en-US" b="1" dirty="0"/>
              <a:t>Managing conflict across cultures</a:t>
            </a:r>
            <a:endParaRPr lang="en-US" dirty="0"/>
          </a:p>
          <a:p>
            <a:pPr lvl="1" eaLnBrk="0" hangingPunct="0"/>
            <a:r>
              <a:rPr lang="en-US" b="1" dirty="0"/>
              <a:t>Cross-cultural communication in the workplace</a:t>
            </a:r>
          </a:p>
          <a:p>
            <a:pPr lvl="1" eaLnBrk="0" hangingPunct="0"/>
            <a:r>
              <a:rPr lang="en-US" b="1" dirty="0"/>
              <a:t>Cross-cultural communication in business situations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3685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the purpose of business?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4479" y="1976907"/>
            <a:ext cx="9601200" cy="4269346"/>
          </a:xfrm>
        </p:spPr>
        <p:txBody>
          <a:bodyPr>
            <a:normAutofit/>
          </a:bodyPr>
          <a:lstStyle/>
          <a:p>
            <a:r>
              <a:rPr lang="en-GB" sz="2800" dirty="0">
                <a:solidFill>
                  <a:srgbClr val="00B050"/>
                </a:solidFill>
              </a:rPr>
              <a:t>“The incentive of business is not to produce goods but to make money.”</a:t>
            </a:r>
          </a:p>
          <a:p>
            <a:pPr lvl="1"/>
            <a:r>
              <a:rPr lang="en-GB" dirty="0" err="1"/>
              <a:t>Thorsen</a:t>
            </a:r>
            <a:r>
              <a:rPr lang="en-GB" dirty="0"/>
              <a:t> Veblen, 1923</a:t>
            </a:r>
          </a:p>
          <a:p>
            <a:r>
              <a:rPr lang="en-GB" sz="2800" dirty="0">
                <a:solidFill>
                  <a:srgbClr val="0070C0"/>
                </a:solidFill>
              </a:rPr>
              <a:t>Get and keep customers</a:t>
            </a:r>
          </a:p>
          <a:p>
            <a:pPr lvl="1"/>
            <a:r>
              <a:rPr lang="en-GB" dirty="0"/>
              <a:t>Products and services customers want</a:t>
            </a:r>
          </a:p>
          <a:p>
            <a:pPr lvl="1"/>
            <a:r>
              <a:rPr lang="en-GB" dirty="0"/>
              <a:t>Deliver on brand promise</a:t>
            </a:r>
          </a:p>
          <a:p>
            <a:pPr lvl="1"/>
            <a:r>
              <a:rPr lang="en-GB" dirty="0"/>
              <a:t>Theodore Levitt, 1983</a:t>
            </a:r>
          </a:p>
          <a:p>
            <a:r>
              <a:rPr lang="en-GB" sz="2800" dirty="0">
                <a:solidFill>
                  <a:srgbClr val="C00000"/>
                </a:solidFill>
              </a:rPr>
              <a:t>“Give your brands a social purpose”</a:t>
            </a:r>
          </a:p>
          <a:p>
            <a:pPr lvl="1"/>
            <a:r>
              <a:rPr lang="en-GB" dirty="0"/>
              <a:t>“Make a difference”</a:t>
            </a:r>
          </a:p>
          <a:p>
            <a:pPr lvl="1"/>
            <a:r>
              <a:rPr lang="en-GB" dirty="0"/>
              <a:t>Paul </a:t>
            </a:r>
            <a:r>
              <a:rPr lang="en-GB" dirty="0" err="1"/>
              <a:t>Polman</a:t>
            </a:r>
            <a:r>
              <a:rPr lang="en-GB" dirty="0"/>
              <a:t>, Unilever, 2014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9761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 issues for business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Leadership and listening</a:t>
            </a:r>
          </a:p>
          <a:p>
            <a:r>
              <a:rPr lang="en-US" dirty="0"/>
              <a:t>Priorities and conflicts</a:t>
            </a:r>
          </a:p>
          <a:p>
            <a:r>
              <a:rPr lang="en-US" dirty="0"/>
              <a:t>Processes and systems</a:t>
            </a:r>
          </a:p>
          <a:p>
            <a:r>
              <a:rPr lang="en-US" dirty="0"/>
              <a:t>In person and at a distance</a:t>
            </a:r>
          </a:p>
          <a:p>
            <a:r>
              <a:rPr lang="en-US" dirty="0"/>
              <a:t>Digital technology as a support</a:t>
            </a:r>
          </a:p>
          <a:p>
            <a:r>
              <a:rPr lang="en-US" dirty="0"/>
              <a:t>Honesty and trust</a:t>
            </a:r>
          </a:p>
          <a:p>
            <a:r>
              <a:rPr lang="en-US" dirty="0"/>
              <a:t>Consistency and persistence</a:t>
            </a:r>
          </a:p>
          <a:p>
            <a:r>
              <a:rPr lang="en-US" dirty="0"/>
              <a:t>Reputation and engagement</a:t>
            </a:r>
            <a:endParaRPr lang="en-US" sz="2800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5632" y="1716848"/>
            <a:ext cx="3248025" cy="21621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4590" y="3663537"/>
            <a:ext cx="3248025" cy="24193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9291" y="661987"/>
            <a:ext cx="2047875" cy="32480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9817" y="3663537"/>
            <a:ext cx="1960737" cy="2777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727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And one more - brand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Direction as an organisation</a:t>
            </a:r>
          </a:p>
          <a:p>
            <a:r>
              <a:rPr lang="en-GB" dirty="0"/>
              <a:t>Priorities</a:t>
            </a:r>
          </a:p>
          <a:p>
            <a:r>
              <a:rPr lang="en-GB" dirty="0"/>
              <a:t>Core competences</a:t>
            </a:r>
          </a:p>
          <a:p>
            <a:r>
              <a:rPr lang="en-GB" dirty="0"/>
              <a:t>Alliances</a:t>
            </a:r>
          </a:p>
          <a:p>
            <a:r>
              <a:rPr lang="en-GB" dirty="0"/>
              <a:t>Value proposition</a:t>
            </a:r>
          </a:p>
          <a:p>
            <a:r>
              <a:rPr lang="en-GB" dirty="0"/>
              <a:t>Stakeholders</a:t>
            </a:r>
          </a:p>
          <a:p>
            <a:r>
              <a:rPr lang="en-GB" dirty="0"/>
              <a:t>Culture</a:t>
            </a:r>
          </a:p>
          <a:p>
            <a:r>
              <a:rPr lang="en-GB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Communications influences brand perceptions!</a:t>
            </a:r>
            <a:endParaRPr lang="en-US" sz="24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DB0F5C-94C9-4D32-8306-73E3F756EA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0186" y="779969"/>
            <a:ext cx="3915180" cy="24667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A8EC99F-956A-4D75-860A-7957D231E3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3192" y="4106496"/>
            <a:ext cx="1798476" cy="17314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3D6997F-A5D6-4B31-B23E-B9787DC9D7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16216" y="3528518"/>
            <a:ext cx="2163943" cy="21639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284BD0F-8714-4BDB-B346-24C74392B6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1448" y="2145337"/>
            <a:ext cx="2757688" cy="2766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00516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3976352"/>
          </a:xfrm>
        </p:spPr>
        <p:txBody>
          <a:bodyPr>
            <a:noAutofit/>
          </a:bodyPr>
          <a:lstStyle/>
          <a:p>
            <a:r>
              <a:rPr lang="en-GB" sz="6600" dirty="0">
                <a:solidFill>
                  <a:srgbClr val="00B050"/>
                </a:solidFill>
              </a:rPr>
              <a:t>Why are culture and communication important for business?</a:t>
            </a:r>
            <a:endParaRPr lang="en-US" sz="6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426501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is it?</a:t>
            </a:r>
          </a:p>
          <a:p>
            <a:r>
              <a:rPr lang="en-GB" dirty="0"/>
              <a:t>How is it created?</a:t>
            </a:r>
          </a:p>
          <a:p>
            <a:r>
              <a:rPr lang="en-GB" dirty="0"/>
              <a:t>Does it really matter?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89732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It's the result of what you do, what you say, and what others say about you. </a:t>
            </a:r>
          </a:p>
          <a:p>
            <a:r>
              <a:rPr lang="en-GB" dirty="0"/>
              <a:t>It is used to gain trust and understanding between an organization and its various stakeholders.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65826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Interrelationships are affected by culture.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861" y="2686267"/>
            <a:ext cx="3218967" cy="12863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7799" y="2763865"/>
            <a:ext cx="3950550" cy="1176630"/>
          </a:xfrm>
          <a:prstGeom prst="rect">
            <a:avLst/>
          </a:prstGeom>
        </p:spPr>
      </p:pic>
      <p:sp>
        <p:nvSpPr>
          <p:cNvPr id="11" name="Arrow: Right 10"/>
          <p:cNvSpPr/>
          <p:nvPr/>
        </p:nvSpPr>
        <p:spPr>
          <a:xfrm>
            <a:off x="4398832" y="2904945"/>
            <a:ext cx="3168203" cy="3734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4348068" y="3297313"/>
            <a:ext cx="3218967" cy="46943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27948" y="3921616"/>
            <a:ext cx="5249111" cy="2383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69966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24127" y="585216"/>
            <a:ext cx="10644131" cy="1499616"/>
          </a:xfrm>
        </p:spPr>
        <p:txBody>
          <a:bodyPr/>
          <a:lstStyle/>
          <a:p>
            <a:pPr algn="l"/>
            <a:r>
              <a:rPr lang="en-GB" dirty="0"/>
              <a:t>Degrees of Cultural Awareness   </a:t>
            </a:r>
            <a:r>
              <a:rPr lang="en-GB" sz="2000" dirty="0"/>
              <a:t>(</a:t>
            </a:r>
            <a:r>
              <a:rPr lang="en-GB" sz="2000" dirty="0" err="1"/>
              <a:t>Quappe</a:t>
            </a:r>
            <a:r>
              <a:rPr lang="en-GB" sz="2000" dirty="0"/>
              <a:t> and </a:t>
            </a:r>
            <a:r>
              <a:rPr lang="en-GB" sz="2000" dirty="0" err="1"/>
              <a:t>Cantatore</a:t>
            </a:r>
            <a:r>
              <a:rPr lang="en-GB" sz="2000" dirty="0"/>
              <a:t>, 2005)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/>
              <a:t>My way is the only way (</a:t>
            </a:r>
            <a:r>
              <a:rPr lang="en-GB" sz="2800" i="1" dirty="0"/>
              <a:t>Parochial stage</a:t>
            </a:r>
            <a:r>
              <a:rPr lang="en-GB" sz="2800" dirty="0"/>
              <a:t>)</a:t>
            </a:r>
          </a:p>
          <a:p>
            <a:r>
              <a:rPr lang="en-GB" sz="2800" dirty="0"/>
              <a:t>I know their way, but my way is better (</a:t>
            </a:r>
            <a:r>
              <a:rPr lang="en-GB" sz="2800" i="1" dirty="0"/>
              <a:t>Ethnocentric stage</a:t>
            </a:r>
            <a:r>
              <a:rPr lang="en-GB" sz="2800" dirty="0"/>
              <a:t>)</a:t>
            </a:r>
          </a:p>
          <a:p>
            <a:r>
              <a:rPr lang="en-GB" sz="2800" dirty="0"/>
              <a:t>My Way and Their Way (</a:t>
            </a:r>
            <a:r>
              <a:rPr lang="en-GB" sz="2800" i="1" dirty="0"/>
              <a:t>Synergistic stage</a:t>
            </a:r>
            <a:r>
              <a:rPr lang="en-GB" sz="2800" dirty="0"/>
              <a:t>)</a:t>
            </a:r>
          </a:p>
          <a:p>
            <a:r>
              <a:rPr lang="en-GB" sz="2800" dirty="0"/>
              <a:t>Our Way (</a:t>
            </a:r>
            <a:r>
              <a:rPr lang="en-GB" sz="2800" i="1" dirty="0"/>
              <a:t>Participatory Third Culture stage</a:t>
            </a:r>
            <a:r>
              <a:rPr lang="en-GB" sz="2800" dirty="0"/>
              <a:t>)</a:t>
            </a:r>
          </a:p>
          <a:p>
            <a:endParaRPr lang="en-GB" sz="2800" dirty="0"/>
          </a:p>
          <a:p>
            <a:r>
              <a:rPr lang="en-GB" sz="2800" dirty="0">
                <a:solidFill>
                  <a:srgbClr val="C00000"/>
                </a:solidFill>
              </a:rPr>
              <a:t>Exercise – Assessing your ethnocentrism</a:t>
            </a:r>
            <a:endParaRPr lang="en-GB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411319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 Wednesday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Personality</a:t>
            </a:r>
          </a:p>
          <a:p>
            <a:r>
              <a:rPr lang="en-GB" dirty="0"/>
              <a:t>Cultural identity</a:t>
            </a:r>
          </a:p>
          <a:p>
            <a:r>
              <a:rPr lang="en-GB" dirty="0"/>
              <a:t>Cultural representations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790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Course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“My Culture” photo essay			20%</a:t>
            </a:r>
          </a:p>
          <a:p>
            <a:r>
              <a:rPr lang="en-GB" dirty="0"/>
              <a:t>Book or film review				20%</a:t>
            </a:r>
          </a:p>
          <a:p>
            <a:r>
              <a:rPr lang="en-GB" dirty="0"/>
              <a:t>Cross-cultural business practices report		30%</a:t>
            </a:r>
          </a:p>
          <a:p>
            <a:pPr lvl="1"/>
            <a:r>
              <a:rPr lang="en-GB" dirty="0"/>
              <a:t>(working in pairs)</a:t>
            </a:r>
          </a:p>
          <a:p>
            <a:r>
              <a:rPr lang="en-GB" dirty="0"/>
              <a:t>Final exam					20%</a:t>
            </a:r>
          </a:p>
          <a:p>
            <a:r>
              <a:rPr lang="en-US" dirty="0"/>
              <a:t>Participation					10%</a:t>
            </a:r>
          </a:p>
          <a:p>
            <a:endParaRPr lang="en-US" dirty="0"/>
          </a:p>
          <a:p>
            <a:r>
              <a:rPr lang="en-GB" dirty="0"/>
              <a:t>T</a:t>
            </a:r>
            <a:r>
              <a:rPr lang="en-US" dirty="0" err="1"/>
              <a:t>otal</a:t>
            </a:r>
            <a:r>
              <a:rPr lang="en-US" dirty="0"/>
              <a:t>						100%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256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Course Schedule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084832"/>
            <a:ext cx="9720073" cy="4224528"/>
          </a:xfrm>
        </p:spPr>
        <p:txBody>
          <a:bodyPr>
            <a:normAutofit lnSpcReduction="10000"/>
          </a:bodyPr>
          <a:lstStyle/>
          <a:p>
            <a:r>
              <a:rPr lang="en-GB" dirty="0"/>
              <a:t>Week 1 – Sept 11, 13 </a:t>
            </a:r>
          </a:p>
          <a:p>
            <a:pPr lvl="1"/>
            <a:r>
              <a:rPr lang="en-GB" dirty="0"/>
              <a:t>Culture, communication and business</a:t>
            </a:r>
          </a:p>
          <a:p>
            <a:pPr lvl="1"/>
            <a:r>
              <a:rPr lang="en-GB" dirty="0"/>
              <a:t>Reading: </a:t>
            </a:r>
            <a:r>
              <a:rPr lang="en-GB" dirty="0" err="1"/>
              <a:t>Quappe</a:t>
            </a:r>
            <a:r>
              <a:rPr lang="en-GB" dirty="0"/>
              <a:t> and </a:t>
            </a:r>
            <a:r>
              <a:rPr lang="en-GB" dirty="0" err="1"/>
              <a:t>Cantatore</a:t>
            </a:r>
            <a:endParaRPr lang="en-GB" dirty="0"/>
          </a:p>
          <a:p>
            <a:r>
              <a:rPr lang="en-GB" dirty="0"/>
              <a:t>Week 2 – Sept 18, 20</a:t>
            </a:r>
          </a:p>
          <a:p>
            <a:pPr lvl="1"/>
            <a:r>
              <a:rPr lang="en-GB" dirty="0"/>
              <a:t>Personality, cultural identity, cultural representations</a:t>
            </a:r>
          </a:p>
          <a:p>
            <a:pPr lvl="1"/>
            <a:r>
              <a:rPr lang="en-GB" dirty="0"/>
              <a:t>Reading: Hooker</a:t>
            </a:r>
          </a:p>
          <a:p>
            <a:r>
              <a:rPr lang="en-GB" dirty="0"/>
              <a:t>Week 3 – Sept 25, 27</a:t>
            </a:r>
          </a:p>
          <a:p>
            <a:pPr lvl="1"/>
            <a:r>
              <a:rPr lang="en-GB" dirty="0"/>
              <a:t>Cultural theories – Hall and Hofstede; national cultures and cultural clusters</a:t>
            </a:r>
          </a:p>
          <a:p>
            <a:pPr lvl="1"/>
            <a:r>
              <a:rPr lang="en-GB" dirty="0"/>
              <a:t>Reading: Hall’s Iceberg Model</a:t>
            </a:r>
          </a:p>
          <a:p>
            <a:r>
              <a:rPr lang="en-GB" dirty="0"/>
              <a:t>Week 4 – Oct 2, 4</a:t>
            </a:r>
          </a:p>
          <a:p>
            <a:pPr lvl="1"/>
            <a:r>
              <a:rPr lang="en-GB" dirty="0"/>
              <a:t>Cultural theories – </a:t>
            </a:r>
            <a:r>
              <a:rPr lang="en-GB" dirty="0" err="1"/>
              <a:t>Trompenaars</a:t>
            </a:r>
            <a:r>
              <a:rPr lang="en-GB" dirty="0"/>
              <a:t> and Hampden-Turner, Meyer </a:t>
            </a:r>
          </a:p>
          <a:p>
            <a:pPr lvl="1">
              <a:buClr>
                <a:srgbClr val="1CADE4"/>
              </a:buClr>
            </a:pPr>
            <a:r>
              <a:rPr lang="en-GB" b="1" dirty="0">
                <a:solidFill>
                  <a:srgbClr val="C00000"/>
                </a:solidFill>
              </a:rPr>
              <a:t>A1 “My Culture” photo essay due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767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5999"/>
            <a:ext cx="9720073" cy="4372377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Week 5 – Oct 9, 11 </a:t>
            </a:r>
          </a:p>
          <a:p>
            <a:pPr lvl="1"/>
            <a:r>
              <a:rPr lang="en-GB" dirty="0"/>
              <a:t>Cultural representations; cross cultural differences in communication styles</a:t>
            </a:r>
          </a:p>
          <a:p>
            <a:pPr lvl="1"/>
            <a:r>
              <a:rPr lang="en-GB" dirty="0"/>
              <a:t>Reading: Acosta</a:t>
            </a:r>
          </a:p>
          <a:p>
            <a:r>
              <a:rPr lang="en-GB" dirty="0"/>
              <a:t>Week 6 – Oct 16, 18</a:t>
            </a:r>
          </a:p>
          <a:p>
            <a:pPr lvl="1"/>
            <a:r>
              <a:rPr lang="en-GB" dirty="0"/>
              <a:t>Communicating interculturally; improving intercultural communication skills</a:t>
            </a:r>
          </a:p>
          <a:p>
            <a:pPr lvl="1"/>
            <a:r>
              <a:rPr lang="en-GB" dirty="0"/>
              <a:t>Reading: Liu et al</a:t>
            </a:r>
          </a:p>
          <a:p>
            <a:r>
              <a:rPr lang="en-GB" dirty="0"/>
              <a:t>Week 7 – Oct 23, 25 </a:t>
            </a:r>
          </a:p>
          <a:p>
            <a:pPr lvl="1"/>
            <a:r>
              <a:rPr lang="en-GB" dirty="0"/>
              <a:t>Communication and cultural competence; ethnocentrism and </a:t>
            </a:r>
            <a:r>
              <a:rPr lang="en-GB" dirty="0" err="1"/>
              <a:t>ethnorelativism</a:t>
            </a:r>
            <a:endParaRPr lang="en-GB" dirty="0"/>
          </a:p>
          <a:p>
            <a:pPr lvl="1"/>
            <a:r>
              <a:rPr lang="en-GB" dirty="0"/>
              <a:t>Readings: Wang; Bennett</a:t>
            </a:r>
          </a:p>
          <a:p>
            <a:r>
              <a:rPr lang="en-GB" dirty="0"/>
              <a:t>Week 8 – Oct 30, Nov 1</a:t>
            </a:r>
          </a:p>
          <a:p>
            <a:pPr lvl="1"/>
            <a:r>
              <a:rPr lang="en-GB" dirty="0"/>
              <a:t>Other cultural influences – gender, religion, age, and other issues</a:t>
            </a:r>
          </a:p>
          <a:p>
            <a:pPr lvl="1"/>
            <a:r>
              <a:rPr lang="en-GB" dirty="0"/>
              <a:t>Culture and business – negotiation, conflict and feedback</a:t>
            </a:r>
          </a:p>
          <a:p>
            <a:pPr lvl="1"/>
            <a:r>
              <a:rPr lang="en-GB" dirty="0"/>
              <a:t>Reading: Cuddy et al</a:t>
            </a:r>
          </a:p>
          <a:p>
            <a:pPr lvl="1"/>
            <a:r>
              <a:rPr lang="en-GB" b="1" dirty="0">
                <a:solidFill>
                  <a:srgbClr val="C00000"/>
                </a:solidFill>
              </a:rPr>
              <a:t>A2 book or film review due</a:t>
            </a:r>
          </a:p>
        </p:txBody>
      </p:sp>
    </p:spTree>
    <p:extLst>
      <p:ext uri="{BB962C8B-B14F-4D97-AF65-F5344CB8AC3E}">
        <p14:creationId xmlns:p14="http://schemas.microsoft.com/office/powerpoint/2010/main" val="3567104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311757"/>
            <a:ext cx="9601200" cy="4449651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Week 9 – Nov 6, 8</a:t>
            </a:r>
          </a:p>
          <a:p>
            <a:pPr lvl="1"/>
            <a:r>
              <a:rPr lang="en-GB" dirty="0"/>
              <a:t>Organizational culture, models and actual organizations</a:t>
            </a:r>
          </a:p>
          <a:p>
            <a:pPr lvl="1"/>
            <a:r>
              <a:rPr lang="en-GB" dirty="0"/>
              <a:t>Reading: Hofstede </a:t>
            </a:r>
          </a:p>
          <a:p>
            <a:r>
              <a:rPr lang="en-GB" dirty="0"/>
              <a:t>Week 10 – Nov 13, 15</a:t>
            </a:r>
          </a:p>
          <a:p>
            <a:pPr lvl="1"/>
            <a:r>
              <a:rPr lang="en-GB" dirty="0"/>
              <a:t>Business practices; cultural and international marketing</a:t>
            </a:r>
          </a:p>
          <a:p>
            <a:pPr lvl="1"/>
            <a:r>
              <a:rPr lang="en-GB" dirty="0"/>
              <a:t>Reading: Passport to Trade 2.0; </a:t>
            </a:r>
            <a:r>
              <a:rPr lang="en-GB" dirty="0" err="1"/>
              <a:t>Dahlvig</a:t>
            </a:r>
            <a:r>
              <a:rPr lang="en-GB" dirty="0"/>
              <a:t>; Tian &amp; Boyes</a:t>
            </a:r>
          </a:p>
          <a:p>
            <a:r>
              <a:rPr lang="en-GB" dirty="0"/>
              <a:t>Week 11 – Nov 20, 22</a:t>
            </a:r>
          </a:p>
          <a:p>
            <a:pPr lvl="1"/>
            <a:r>
              <a:rPr lang="en-GB" dirty="0"/>
              <a:t>Reading Week – no classes </a:t>
            </a:r>
          </a:p>
          <a:p>
            <a:pPr lvl="1"/>
            <a:r>
              <a:rPr lang="en-GB" dirty="0"/>
              <a:t>Readings: Harvard Business Review; Lau</a:t>
            </a:r>
          </a:p>
          <a:p>
            <a:r>
              <a:rPr lang="en-GB" dirty="0"/>
              <a:t>Week 12</a:t>
            </a:r>
            <a:r>
              <a:rPr lang="en-US" dirty="0"/>
              <a:t> – Nov 27, 29</a:t>
            </a:r>
          </a:p>
          <a:p>
            <a:pPr lvl="1"/>
            <a:r>
              <a:rPr lang="en-GB" dirty="0"/>
              <a:t>Group dynamics; individual and group identities </a:t>
            </a:r>
          </a:p>
          <a:p>
            <a:pPr lvl="1"/>
            <a:r>
              <a:rPr lang="en-GB" dirty="0"/>
              <a:t>Effective teams; team diversity</a:t>
            </a:r>
          </a:p>
          <a:p>
            <a:pPr lvl="1"/>
            <a:r>
              <a:rPr lang="en-GB" b="1" dirty="0">
                <a:solidFill>
                  <a:srgbClr val="C00000"/>
                </a:solidFill>
              </a:rPr>
              <a:t>A3 reports due</a:t>
            </a:r>
          </a:p>
        </p:txBody>
      </p:sp>
    </p:spTree>
    <p:extLst>
      <p:ext uri="{BB962C8B-B14F-4D97-AF65-F5344CB8AC3E}">
        <p14:creationId xmlns:p14="http://schemas.microsoft.com/office/powerpoint/2010/main" val="3025062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Week 13 – Dec 4, 6</a:t>
            </a:r>
          </a:p>
          <a:p>
            <a:pPr lvl="1"/>
            <a:r>
              <a:rPr lang="en-GB" dirty="0"/>
              <a:t>Stakeholders and cultural intermediaries</a:t>
            </a:r>
          </a:p>
          <a:p>
            <a:pPr lvl="1"/>
            <a:r>
              <a:rPr lang="en-GB" dirty="0"/>
              <a:t>Leadership and culture </a:t>
            </a:r>
          </a:p>
          <a:p>
            <a:r>
              <a:rPr lang="en-GB" dirty="0"/>
              <a:t>Week 14 – Dec, 11, 13 </a:t>
            </a:r>
          </a:p>
          <a:p>
            <a:pPr lvl="1"/>
            <a:r>
              <a:rPr lang="en-GB" dirty="0"/>
              <a:t>Reputation and cultural issues</a:t>
            </a:r>
          </a:p>
          <a:p>
            <a:pPr lvl="1"/>
            <a:r>
              <a:rPr lang="en-GB" dirty="0"/>
              <a:t>Cultural intelligence and intercultural effectiveness</a:t>
            </a:r>
          </a:p>
          <a:p>
            <a:pPr lvl="1"/>
            <a:r>
              <a:rPr lang="en-GB" dirty="0"/>
              <a:t>Wrap-up and exam review</a:t>
            </a:r>
          </a:p>
          <a:p>
            <a:pPr lvl="1"/>
            <a:r>
              <a:rPr lang="en-GB" b="1" dirty="0">
                <a:solidFill>
                  <a:srgbClr val="C00000"/>
                </a:solidFill>
              </a:rPr>
              <a:t>A5 Participation completed</a:t>
            </a:r>
          </a:p>
          <a:p>
            <a:r>
              <a:rPr lang="en-GB" dirty="0"/>
              <a:t>Week 15 – Dec 18 – 21 (specific date to be confirmed)</a:t>
            </a:r>
          </a:p>
          <a:p>
            <a:pPr lvl="1"/>
            <a:r>
              <a:rPr lang="en-GB" b="1" dirty="0">
                <a:solidFill>
                  <a:srgbClr val="C00000"/>
                </a:solidFill>
              </a:rPr>
              <a:t>A4 Final examination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84472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TM02900720[[fn=Integral]]</Template>
  <TotalTime>108</TotalTime>
  <Words>1474</Words>
  <Application>Microsoft Office PowerPoint</Application>
  <PresentationFormat>Widescreen</PresentationFormat>
  <Paragraphs>313</Paragraphs>
  <Slides>48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6" baseType="lpstr">
      <vt:lpstr>Arial</vt:lpstr>
      <vt:lpstr>Calibri</vt:lpstr>
      <vt:lpstr>Tahoma</vt:lpstr>
      <vt:lpstr>Tw Cen MT</vt:lpstr>
      <vt:lpstr>Tw Cen MT Condensed</vt:lpstr>
      <vt:lpstr>Wingdings</vt:lpstr>
      <vt:lpstr>Wingdings 3</vt:lpstr>
      <vt:lpstr>Integral</vt:lpstr>
      <vt:lpstr>Cross cultural communication</vt:lpstr>
      <vt:lpstr>Before We Begin - </vt:lpstr>
      <vt:lpstr>PowerPoint Presentation</vt:lpstr>
      <vt:lpstr>Course Objectives</vt:lpstr>
      <vt:lpstr>Course Requirements</vt:lpstr>
      <vt:lpstr>Course Schedule</vt:lpstr>
      <vt:lpstr>PowerPoint Presentation</vt:lpstr>
      <vt:lpstr>PowerPoint Presentation</vt:lpstr>
      <vt:lpstr>PowerPoint Presentation</vt:lpstr>
      <vt:lpstr>Rule 1</vt:lpstr>
      <vt:lpstr>Rule 2</vt:lpstr>
      <vt:lpstr>Rule 3</vt:lpstr>
      <vt:lpstr>Rule 4</vt:lpstr>
      <vt:lpstr>Rule 5</vt:lpstr>
      <vt:lpstr>Simple Rules</vt:lpstr>
      <vt:lpstr>Introductions</vt:lpstr>
      <vt:lpstr>Who Are You?</vt:lpstr>
      <vt:lpstr>Learning about our class</vt:lpstr>
      <vt:lpstr>Cross Cultural Communication</vt:lpstr>
      <vt:lpstr>What is Cultural awareness?  Quappe and Cantatore</vt:lpstr>
      <vt:lpstr>Cross cultural communication</vt:lpstr>
      <vt:lpstr>In small groups, discuss ---</vt:lpstr>
      <vt:lpstr>What is culture?</vt:lpstr>
      <vt:lpstr>Some quotes</vt:lpstr>
      <vt:lpstr>What is culture?</vt:lpstr>
      <vt:lpstr>Culture influences everyone</vt:lpstr>
      <vt:lpstr>Culture affects</vt:lpstr>
      <vt:lpstr>We need to belong!</vt:lpstr>
      <vt:lpstr>Levels of cultural diversity</vt:lpstr>
      <vt:lpstr>My cultural diversity</vt:lpstr>
      <vt:lpstr>Benefits of cultural awareness</vt:lpstr>
      <vt:lpstr>For discussion</vt:lpstr>
      <vt:lpstr>What is communication?</vt:lpstr>
      <vt:lpstr>Types of communication</vt:lpstr>
      <vt:lpstr>Four Elements</vt:lpstr>
      <vt:lpstr>Four Elements</vt:lpstr>
      <vt:lpstr>Barriers to Communication</vt:lpstr>
      <vt:lpstr>What is business?</vt:lpstr>
      <vt:lpstr>What is the purpose of business?</vt:lpstr>
      <vt:lpstr>What is the purpose of business?</vt:lpstr>
      <vt:lpstr>Key issues for business</vt:lpstr>
      <vt:lpstr>And one more - brand</vt:lpstr>
      <vt:lpstr>Why are culture and communication important for business?</vt:lpstr>
      <vt:lpstr>Reputation</vt:lpstr>
      <vt:lpstr>Reputation</vt:lpstr>
      <vt:lpstr>Interrelationships are affected by culture.</vt:lpstr>
      <vt:lpstr>Degrees of Cultural Awareness   (Quappe and Cantatore, 2005)</vt:lpstr>
      <vt:lpstr>For Wednesday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Cross cultural communication</dc:title>
  <dc:creator>Gloria Walker</dc:creator>
  <cp:lastModifiedBy>Gloria Walker</cp:lastModifiedBy>
  <cp:revision>2</cp:revision>
  <dcterms:created xsi:type="dcterms:W3CDTF">2017-06-10T13:17:41Z</dcterms:created>
  <dcterms:modified xsi:type="dcterms:W3CDTF">2017-09-16T13:20:35Z</dcterms:modified>
</cp:coreProperties>
</file>