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48"/>
  </p:notesMasterIdLst>
  <p:sldIdLst>
    <p:sldId id="256" r:id="rId2"/>
    <p:sldId id="338" r:id="rId3"/>
    <p:sldId id="339" r:id="rId4"/>
    <p:sldId id="340" r:id="rId5"/>
    <p:sldId id="341" r:id="rId6"/>
    <p:sldId id="342" r:id="rId7"/>
    <p:sldId id="343" r:id="rId8"/>
    <p:sldId id="302" r:id="rId9"/>
    <p:sldId id="304" r:id="rId10"/>
    <p:sldId id="344" r:id="rId11"/>
    <p:sldId id="345" r:id="rId12"/>
    <p:sldId id="346" r:id="rId13"/>
    <p:sldId id="305" r:id="rId14"/>
    <p:sldId id="307" r:id="rId15"/>
    <p:sldId id="308" r:id="rId16"/>
    <p:sldId id="309" r:id="rId17"/>
    <p:sldId id="310" r:id="rId18"/>
    <p:sldId id="311" r:id="rId19"/>
    <p:sldId id="312" r:id="rId20"/>
    <p:sldId id="313" r:id="rId21"/>
    <p:sldId id="314" r:id="rId22"/>
    <p:sldId id="336" r:id="rId23"/>
    <p:sldId id="322" r:id="rId24"/>
    <p:sldId id="337" r:id="rId25"/>
    <p:sldId id="316" r:id="rId26"/>
    <p:sldId id="349" r:id="rId27"/>
    <p:sldId id="317" r:id="rId28"/>
    <p:sldId id="320" r:id="rId29"/>
    <p:sldId id="319" r:id="rId30"/>
    <p:sldId id="321" r:id="rId31"/>
    <p:sldId id="323" r:id="rId32"/>
    <p:sldId id="324" r:id="rId33"/>
    <p:sldId id="325" r:id="rId34"/>
    <p:sldId id="326" r:id="rId35"/>
    <p:sldId id="327" r:id="rId36"/>
    <p:sldId id="347" r:id="rId37"/>
    <p:sldId id="335" r:id="rId38"/>
    <p:sldId id="350" r:id="rId39"/>
    <p:sldId id="348" r:id="rId40"/>
    <p:sldId id="330" r:id="rId41"/>
    <p:sldId id="328" r:id="rId42"/>
    <p:sldId id="331" r:id="rId43"/>
    <p:sldId id="332" r:id="rId44"/>
    <p:sldId id="334" r:id="rId45"/>
    <p:sldId id="32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84" y="714"/>
      </p:cViewPr>
      <p:guideLst/>
    </p:cSldViewPr>
  </p:slideViewPr>
  <p:notesTextViewPr>
    <p:cViewPr>
      <p:scale>
        <a:sx n="1" d="1"/>
        <a:sy n="1" d="1"/>
      </p:scale>
      <p:origin x="0" y="0"/>
    </p:cViewPr>
  </p:notesTextViewPr>
  <p:sorterViewPr>
    <p:cViewPr varScale="1">
      <p:scale>
        <a:sx n="1" d="1"/>
        <a:sy n="1" d="1"/>
      </p:scale>
      <p:origin x="0" y="-120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 Walker" userId="e1e2c1ceadc97ae9" providerId="LiveId" clId="{A10ACE6B-A332-4172-8D61-BFFE5C87BAAF}"/>
    <pc:docChg chg="custSel addSld modSld sldOrd">
      <pc:chgData name="Gloria Walker" userId="e1e2c1ceadc97ae9" providerId="LiveId" clId="{A10ACE6B-A332-4172-8D61-BFFE5C87BAAF}" dt="2017-09-19T08:08:13.989" v="49" actId="14100"/>
      <pc:docMkLst>
        <pc:docMk/>
      </pc:docMkLst>
      <pc:sldChg chg="modSp">
        <pc:chgData name="Gloria Walker" userId="e1e2c1ceadc97ae9" providerId="LiveId" clId="{A10ACE6B-A332-4172-8D61-BFFE5C87BAAF}" dt="2017-09-19T08:00:19.973" v="28" actId="27636"/>
        <pc:sldMkLst>
          <pc:docMk/>
          <pc:sldMk cId="1577049234" sldId="335"/>
        </pc:sldMkLst>
        <pc:spChg chg="mod">
          <ac:chgData name="Gloria Walker" userId="e1e2c1ceadc97ae9" providerId="LiveId" clId="{A10ACE6B-A332-4172-8D61-BFFE5C87BAAF}" dt="2017-09-19T08:00:19.973" v="28" actId="27636"/>
          <ac:spMkLst>
            <pc:docMk/>
            <pc:sldMk cId="1577049234" sldId="335"/>
            <ac:spMk id="3" creationId="{00000000-0000-0000-0000-000000000000}"/>
          </ac:spMkLst>
        </pc:spChg>
      </pc:sldChg>
      <pc:sldChg chg="modSp add">
        <pc:chgData name="Gloria Walker" userId="e1e2c1ceadc97ae9" providerId="LiveId" clId="{A10ACE6B-A332-4172-8D61-BFFE5C87BAAF}" dt="2017-09-19T07:59:32.269" v="27" actId="20577"/>
        <pc:sldMkLst>
          <pc:docMk/>
          <pc:sldMk cId="2634064752" sldId="347"/>
        </pc:sldMkLst>
        <pc:spChg chg="mod">
          <ac:chgData name="Gloria Walker" userId="e1e2c1ceadc97ae9" providerId="LiveId" clId="{A10ACE6B-A332-4172-8D61-BFFE5C87BAAF}" dt="2017-09-19T07:59:32.269" v="27" actId="20577"/>
          <ac:spMkLst>
            <pc:docMk/>
            <pc:sldMk cId="2634064752" sldId="347"/>
            <ac:spMk id="2" creationId="{762660EC-607D-4FFC-B06C-B183F6FCCF1D}"/>
          </ac:spMkLst>
        </pc:spChg>
      </pc:sldChg>
      <pc:sldChg chg="addSp delSp modSp add">
        <pc:chgData name="Gloria Walker" userId="e1e2c1ceadc97ae9" providerId="LiveId" clId="{A10ACE6B-A332-4172-8D61-BFFE5C87BAAF}" dt="2017-09-19T08:03:00.527" v="35" actId="14100"/>
        <pc:sldMkLst>
          <pc:docMk/>
          <pc:sldMk cId="1775892599" sldId="348"/>
        </pc:sldMkLst>
        <pc:spChg chg="del">
          <ac:chgData name="Gloria Walker" userId="e1e2c1ceadc97ae9" providerId="LiveId" clId="{A10ACE6B-A332-4172-8D61-BFFE5C87BAAF}" dt="2017-09-19T08:02:42.469" v="30"/>
          <ac:spMkLst>
            <pc:docMk/>
            <pc:sldMk cId="1775892599" sldId="348"/>
            <ac:spMk id="2" creationId="{2F3F63AD-032F-43A8-A9CC-DB0922ABBEBF}"/>
          </ac:spMkLst>
        </pc:spChg>
        <pc:spChg chg="del">
          <ac:chgData name="Gloria Walker" userId="e1e2c1ceadc97ae9" providerId="LiveId" clId="{A10ACE6B-A332-4172-8D61-BFFE5C87BAAF}" dt="2017-09-19T08:02:42.469" v="30"/>
          <ac:spMkLst>
            <pc:docMk/>
            <pc:sldMk cId="1775892599" sldId="348"/>
            <ac:spMk id="3" creationId="{1B9439C0-0F3B-45EF-A44F-169B90140C9F}"/>
          </ac:spMkLst>
        </pc:spChg>
        <pc:picChg chg="add mod">
          <ac:chgData name="Gloria Walker" userId="e1e2c1ceadc97ae9" providerId="LiveId" clId="{A10ACE6B-A332-4172-8D61-BFFE5C87BAAF}" dt="2017-09-19T08:03:00.527" v="35" actId="14100"/>
          <ac:picMkLst>
            <pc:docMk/>
            <pc:sldMk cId="1775892599" sldId="348"/>
            <ac:picMk id="4" creationId="{4A038340-6103-46D4-9F9A-53EC8EFD5520}"/>
          </ac:picMkLst>
        </pc:picChg>
      </pc:sldChg>
      <pc:sldChg chg="addSp delSp modSp add">
        <pc:chgData name="Gloria Walker" userId="e1e2c1ceadc97ae9" providerId="LiveId" clId="{A10ACE6B-A332-4172-8D61-BFFE5C87BAAF}" dt="2017-09-19T08:08:13.989" v="49" actId="14100"/>
        <pc:sldMkLst>
          <pc:docMk/>
          <pc:sldMk cId="2059265771" sldId="349"/>
        </pc:sldMkLst>
        <pc:spChg chg="del">
          <ac:chgData name="Gloria Walker" userId="e1e2c1ceadc97ae9" providerId="LiveId" clId="{A10ACE6B-A332-4172-8D61-BFFE5C87BAAF}" dt="2017-09-19T08:04:13.815" v="37"/>
          <ac:spMkLst>
            <pc:docMk/>
            <pc:sldMk cId="2059265771" sldId="349"/>
            <ac:spMk id="2" creationId="{0E5AAA31-31F6-4012-98E5-CD8D901A09ED}"/>
          </ac:spMkLst>
        </pc:spChg>
        <pc:spChg chg="del">
          <ac:chgData name="Gloria Walker" userId="e1e2c1ceadc97ae9" providerId="LiveId" clId="{A10ACE6B-A332-4172-8D61-BFFE5C87BAAF}" dt="2017-09-19T08:04:13.815" v="37"/>
          <ac:spMkLst>
            <pc:docMk/>
            <pc:sldMk cId="2059265771" sldId="349"/>
            <ac:spMk id="3" creationId="{EE326E65-CD44-49D7-A159-E31B79AB6615}"/>
          </ac:spMkLst>
        </pc:spChg>
        <pc:spChg chg="add mod">
          <ac:chgData name="Gloria Walker" userId="e1e2c1ceadc97ae9" providerId="LiveId" clId="{A10ACE6B-A332-4172-8D61-BFFE5C87BAAF}" dt="2017-09-19T08:08:07.351" v="48" actId="1076"/>
          <ac:spMkLst>
            <pc:docMk/>
            <pc:sldMk cId="2059265771" sldId="349"/>
            <ac:spMk id="5" creationId="{1001486E-1625-4487-A986-766301F729FD}"/>
          </ac:spMkLst>
        </pc:spChg>
        <pc:picChg chg="add mod">
          <ac:chgData name="Gloria Walker" userId="e1e2c1ceadc97ae9" providerId="LiveId" clId="{A10ACE6B-A332-4172-8D61-BFFE5C87BAAF}" dt="2017-09-19T08:08:13.989" v="49" actId="14100"/>
          <ac:picMkLst>
            <pc:docMk/>
            <pc:sldMk cId="2059265771" sldId="349"/>
            <ac:picMk id="4" creationId="{1D34D197-99CF-48AB-9FBE-3DEADA313A46}"/>
          </ac:picMkLst>
        </pc:picChg>
      </pc:sldChg>
      <pc:sldChg chg="addSp modSp add ord">
        <pc:chgData name="Gloria Walker" userId="e1e2c1ceadc97ae9" providerId="LiveId" clId="{A10ACE6B-A332-4172-8D61-BFFE5C87BAAF}" dt="2017-09-19T08:06:38.823" v="46"/>
        <pc:sldMkLst>
          <pc:docMk/>
          <pc:sldMk cId="3873938470" sldId="350"/>
        </pc:sldMkLst>
        <pc:picChg chg="add mod">
          <ac:chgData name="Gloria Walker" userId="e1e2c1ceadc97ae9" providerId="LiveId" clId="{A10ACE6B-A332-4172-8D61-BFFE5C87BAAF}" dt="2017-09-19T08:06:26.782" v="44" actId="1076"/>
          <ac:picMkLst>
            <pc:docMk/>
            <pc:sldMk cId="3873938470" sldId="350"/>
            <ac:picMk id="2" creationId="{64905E3E-C6C7-4546-BA34-58AAB32FC19F}"/>
          </ac:picMkLst>
        </pc:picChg>
      </pc:sldChg>
    </pc:docChg>
  </pc:docChgLst>
  <pc:docChgLst>
    <pc:chgData name="Gloria Walker" userId="e1e2c1ceadc97ae9" providerId="LiveId" clId="{DF1FBD14-2363-413E-B5A5-A8806EFB688F}"/>
    <pc:docChg chg="custSel addSld delSld modSld">
      <pc:chgData name="Gloria Walker" userId="e1e2c1ceadc97ae9" providerId="LiveId" clId="{DF1FBD14-2363-413E-B5A5-A8806EFB688F}" dt="2017-09-16T13:20:57.915" v="568" actId="2696"/>
      <pc:docMkLst>
        <pc:docMk/>
      </pc:docMkLst>
      <pc:sldChg chg="modSp">
        <pc:chgData name="Gloria Walker" userId="e1e2c1ceadc97ae9" providerId="LiveId" clId="{DF1FBD14-2363-413E-B5A5-A8806EFB688F}" dt="2017-09-16T13:13:21.752" v="21" actId="6549"/>
        <pc:sldMkLst>
          <pc:docMk/>
          <pc:sldMk cId="3451203278" sldId="256"/>
        </pc:sldMkLst>
        <pc:spChg chg="mod">
          <ac:chgData name="Gloria Walker" userId="e1e2c1ceadc97ae9" providerId="LiveId" clId="{DF1FBD14-2363-413E-B5A5-A8806EFB688F}" dt="2017-09-16T13:13:01.417" v="0" actId="1076"/>
          <ac:spMkLst>
            <pc:docMk/>
            <pc:sldMk cId="3451203278" sldId="256"/>
            <ac:spMk id="2" creationId="{00000000-0000-0000-0000-000000000000}"/>
          </ac:spMkLst>
        </pc:spChg>
        <pc:spChg chg="mod">
          <ac:chgData name="Gloria Walker" userId="e1e2c1ceadc97ae9" providerId="LiveId" clId="{DF1FBD14-2363-413E-B5A5-A8806EFB688F}" dt="2017-09-16T13:13:21.752" v="21" actId="6549"/>
          <ac:spMkLst>
            <pc:docMk/>
            <pc:sldMk cId="3451203278" sldId="256"/>
            <ac:spMk id="3" creationId="{00000000-0000-0000-0000-000000000000}"/>
          </ac:spMkLst>
        </pc:spChg>
        <pc:picChg chg="mod">
          <ac:chgData name="Gloria Walker" userId="e1e2c1ceadc97ae9" providerId="LiveId" clId="{DF1FBD14-2363-413E-B5A5-A8806EFB688F}" dt="2017-09-16T13:13:15.577" v="9" actId="1076"/>
          <ac:picMkLst>
            <pc:docMk/>
            <pc:sldMk cId="3451203278" sldId="256"/>
            <ac:picMk id="4" creationId="{00000000-0000-0000-0000-000000000000}"/>
          </ac:picMkLst>
        </pc:picChg>
      </pc:sldChg>
      <pc:sldChg chg="modSp del">
        <pc:chgData name="Gloria Walker" userId="e1e2c1ceadc97ae9" providerId="LiveId" clId="{DF1FBD14-2363-413E-B5A5-A8806EFB688F}" dt="2017-09-16T13:14:12.741" v="29" actId="2696"/>
        <pc:sldMkLst>
          <pc:docMk/>
          <pc:sldMk cId="3279368565" sldId="257"/>
        </pc:sldMkLst>
        <pc:spChg chg="mod">
          <ac:chgData name="Gloria Walker" userId="e1e2c1ceadc97ae9" providerId="LiveId" clId="{DF1FBD14-2363-413E-B5A5-A8806EFB688F}" dt="2017-09-16T13:13:01.524" v="2" actId="27636"/>
          <ac:spMkLst>
            <pc:docMk/>
            <pc:sldMk cId="3279368565" sldId="257"/>
            <ac:spMk id="5" creationId="{00000000-0000-0000-0000-000000000000}"/>
          </ac:spMkLst>
        </pc:spChg>
      </pc:sldChg>
      <pc:sldChg chg="modSp del">
        <pc:chgData name="Gloria Walker" userId="e1e2c1ceadc97ae9" providerId="LiveId" clId="{DF1FBD14-2363-413E-B5A5-A8806EFB688F}" dt="2017-09-16T13:14:12.740" v="28" actId="2696"/>
        <pc:sldMkLst>
          <pc:docMk/>
          <pc:sldMk cId="3568256708" sldId="258"/>
        </pc:sldMkLst>
        <pc:spChg chg="mod">
          <ac:chgData name="Gloria Walker" userId="e1e2c1ceadc97ae9" providerId="LiveId" clId="{DF1FBD14-2363-413E-B5A5-A8806EFB688F}" dt="2017-09-16T13:13:32.231" v="22" actId="20577"/>
          <ac:spMkLst>
            <pc:docMk/>
            <pc:sldMk cId="3568256708" sldId="258"/>
            <ac:spMk id="3" creationId="{00000000-0000-0000-0000-000000000000}"/>
          </ac:spMkLst>
        </pc:spChg>
      </pc:sldChg>
      <pc:sldChg chg="del">
        <pc:chgData name="Gloria Walker" userId="e1e2c1ceadc97ae9" providerId="LiveId" clId="{DF1FBD14-2363-413E-B5A5-A8806EFB688F}" dt="2017-09-16T13:14:12.739" v="27" actId="2696"/>
        <pc:sldMkLst>
          <pc:docMk/>
          <pc:sldMk cId="1510767826" sldId="259"/>
        </pc:sldMkLst>
      </pc:sldChg>
      <pc:sldChg chg="del">
        <pc:chgData name="Gloria Walker" userId="e1e2c1ceadc97ae9" providerId="LiveId" clId="{DF1FBD14-2363-413E-B5A5-A8806EFB688F}" dt="2017-09-16T13:14:12.738" v="26" actId="2696"/>
        <pc:sldMkLst>
          <pc:docMk/>
          <pc:sldMk cId="3567104383" sldId="268"/>
        </pc:sldMkLst>
      </pc:sldChg>
      <pc:sldChg chg="del">
        <pc:chgData name="Gloria Walker" userId="e1e2c1ceadc97ae9" providerId="LiveId" clId="{DF1FBD14-2363-413E-B5A5-A8806EFB688F}" dt="2017-09-16T13:14:12.737" v="25" actId="2696"/>
        <pc:sldMkLst>
          <pc:docMk/>
          <pc:sldMk cId="3025062054" sldId="269"/>
        </pc:sldMkLst>
      </pc:sldChg>
      <pc:sldChg chg="del">
        <pc:chgData name="Gloria Walker" userId="e1e2c1ceadc97ae9" providerId="LiveId" clId="{DF1FBD14-2363-413E-B5A5-A8806EFB688F}" dt="2017-09-16T13:14:12.735" v="24" actId="2696"/>
        <pc:sldMkLst>
          <pc:docMk/>
          <pc:sldMk cId="498447232" sldId="270"/>
        </pc:sldMkLst>
      </pc:sldChg>
      <pc:sldChg chg="modSp">
        <pc:chgData name="Gloria Walker" userId="e1e2c1ceadc97ae9" providerId="LiveId" clId="{DF1FBD14-2363-413E-B5A5-A8806EFB688F}" dt="2017-09-16T13:18:05.416" v="548" actId="14100"/>
        <pc:sldMkLst>
          <pc:docMk/>
          <pc:sldMk cId="622401927" sldId="302"/>
        </pc:sldMkLst>
        <pc:spChg chg="mod">
          <ac:chgData name="Gloria Walker" userId="e1e2c1ceadc97ae9" providerId="LiveId" clId="{DF1FBD14-2363-413E-B5A5-A8806EFB688F}" dt="2017-09-16T13:14:31.509" v="44" actId="20577"/>
          <ac:spMkLst>
            <pc:docMk/>
            <pc:sldMk cId="622401927" sldId="302"/>
            <ac:spMk id="2" creationId="{00000000-0000-0000-0000-000000000000}"/>
          </ac:spMkLst>
        </pc:spChg>
        <pc:spChg chg="mod">
          <ac:chgData name="Gloria Walker" userId="e1e2c1ceadc97ae9" providerId="LiveId" clId="{DF1FBD14-2363-413E-B5A5-A8806EFB688F}" dt="2017-09-16T13:18:05.416" v="548" actId="14100"/>
          <ac:spMkLst>
            <pc:docMk/>
            <pc:sldMk cId="622401927" sldId="302"/>
            <ac:spMk id="3" creationId="{00000000-0000-0000-0000-000000000000}"/>
          </ac:spMkLst>
        </pc:spChg>
      </pc:sldChg>
      <pc:sldChg chg="modSp">
        <pc:chgData name="Gloria Walker" userId="e1e2c1ceadc97ae9" providerId="LiveId" clId="{DF1FBD14-2363-413E-B5A5-A8806EFB688F}" dt="2017-09-16T13:15:03.790" v="62" actId="20577"/>
        <pc:sldMkLst>
          <pc:docMk/>
          <pc:sldMk cId="1228718474" sldId="304"/>
        </pc:sldMkLst>
        <pc:spChg chg="mod">
          <ac:chgData name="Gloria Walker" userId="e1e2c1ceadc97ae9" providerId="LiveId" clId="{DF1FBD14-2363-413E-B5A5-A8806EFB688F}" dt="2017-09-16T13:15:03.790" v="62" actId="20577"/>
          <ac:spMkLst>
            <pc:docMk/>
            <pc:sldMk cId="1228718474" sldId="304"/>
            <ac:spMk id="3" creationId="{00000000-0000-0000-0000-000000000000}"/>
          </ac:spMkLst>
        </pc:spChg>
      </pc:sldChg>
      <pc:sldChg chg="modSp">
        <pc:chgData name="Gloria Walker" userId="e1e2c1ceadc97ae9" providerId="LiveId" clId="{DF1FBD14-2363-413E-B5A5-A8806EFB688F}" dt="2017-09-16T13:19:06.865" v="550" actId="120"/>
        <pc:sldMkLst>
          <pc:docMk/>
          <pc:sldMk cId="1717136007" sldId="305"/>
        </pc:sldMkLst>
        <pc:spChg chg="mod">
          <ac:chgData name="Gloria Walker" userId="e1e2c1ceadc97ae9" providerId="LiveId" clId="{DF1FBD14-2363-413E-B5A5-A8806EFB688F}" dt="2017-09-16T13:19:06.865" v="550" actId="120"/>
          <ac:spMkLst>
            <pc:docMk/>
            <pc:sldMk cId="1717136007" sldId="305"/>
            <ac:spMk id="4" creationId="{00000000-0000-0000-0000-000000000000}"/>
          </ac:spMkLst>
        </pc:spChg>
        <pc:spChg chg="mod">
          <ac:chgData name="Gloria Walker" userId="e1e2c1ceadc97ae9" providerId="LiveId" clId="{DF1FBD14-2363-413E-B5A5-A8806EFB688F}" dt="2017-09-16T13:18:57.694" v="549" actId="6549"/>
          <ac:spMkLst>
            <pc:docMk/>
            <pc:sldMk cId="1717136007" sldId="305"/>
            <ac:spMk id="5" creationId="{00000000-0000-0000-0000-000000000000}"/>
          </ac:spMkLst>
        </pc:spChg>
      </pc:sldChg>
      <pc:sldChg chg="modSp del">
        <pc:chgData name="Gloria Walker" userId="e1e2c1ceadc97ae9" providerId="LiveId" clId="{DF1FBD14-2363-413E-B5A5-A8806EFB688F}" dt="2017-09-16T13:19:32.782" v="566" actId="2696"/>
        <pc:sldMkLst>
          <pc:docMk/>
          <pc:sldMk cId="894113195" sldId="306"/>
        </pc:sldMkLst>
        <pc:spChg chg="mod">
          <ac:chgData name="Gloria Walker" userId="e1e2c1ceadc97ae9" providerId="LiveId" clId="{DF1FBD14-2363-413E-B5A5-A8806EFB688F}" dt="2017-09-16T13:19:27.292" v="565" actId="20577"/>
          <ac:spMkLst>
            <pc:docMk/>
            <pc:sldMk cId="894113195" sldId="306"/>
            <ac:spMk id="4" creationId="{00000000-0000-0000-0000-000000000000}"/>
          </ac:spMkLst>
        </pc:spChg>
      </pc:sldChg>
      <pc:sldChg chg="modSp">
        <pc:chgData name="Gloria Walker" userId="e1e2c1ceadc97ae9" providerId="LiveId" clId="{DF1FBD14-2363-413E-B5A5-A8806EFB688F}" dt="2017-09-16T13:13:01.567" v="3" actId="27636"/>
        <pc:sldMkLst>
          <pc:docMk/>
          <pc:sldMk cId="704648949" sldId="308"/>
        </pc:sldMkLst>
        <pc:spChg chg="mod">
          <ac:chgData name="Gloria Walker" userId="e1e2c1ceadc97ae9" providerId="LiveId" clId="{DF1FBD14-2363-413E-B5A5-A8806EFB688F}" dt="2017-09-16T13:13:01.567" v="3" actId="27636"/>
          <ac:spMkLst>
            <pc:docMk/>
            <pc:sldMk cId="704648949" sldId="308"/>
            <ac:spMk id="3" creationId="{00000000-0000-0000-0000-000000000000}"/>
          </ac:spMkLst>
        </pc:spChg>
      </pc:sldChg>
      <pc:sldChg chg="modSp del">
        <pc:chgData name="Gloria Walker" userId="e1e2c1ceadc97ae9" providerId="LiveId" clId="{DF1FBD14-2363-413E-B5A5-A8806EFB688F}" dt="2017-09-16T13:20:57.915" v="568" actId="2696"/>
        <pc:sldMkLst>
          <pc:docMk/>
          <pc:sldMk cId="3297706675" sldId="315"/>
        </pc:sldMkLst>
        <pc:spChg chg="mod">
          <ac:chgData name="Gloria Walker" userId="e1e2c1ceadc97ae9" providerId="LiveId" clId="{DF1FBD14-2363-413E-B5A5-A8806EFB688F}" dt="2017-09-16T13:13:01.591" v="4" actId="27636"/>
          <ac:spMkLst>
            <pc:docMk/>
            <pc:sldMk cId="3297706675" sldId="315"/>
            <ac:spMk id="6" creationId="{00000000-0000-0000-0000-000000000000}"/>
          </ac:spMkLst>
        </pc:spChg>
      </pc:sldChg>
      <pc:sldChg chg="modSp">
        <pc:chgData name="Gloria Walker" userId="e1e2c1ceadc97ae9" providerId="LiveId" clId="{DF1FBD14-2363-413E-B5A5-A8806EFB688F}" dt="2017-09-16T13:13:01.654" v="6" actId="27636"/>
        <pc:sldMkLst>
          <pc:docMk/>
          <pc:sldMk cId="1196509531" sldId="329"/>
        </pc:sldMkLst>
        <pc:spChg chg="mod">
          <ac:chgData name="Gloria Walker" userId="e1e2c1ceadc97ae9" providerId="LiveId" clId="{DF1FBD14-2363-413E-B5A5-A8806EFB688F}" dt="2017-09-16T13:13:01.654" v="6" actId="27636"/>
          <ac:spMkLst>
            <pc:docMk/>
            <pc:sldMk cId="1196509531" sldId="329"/>
            <ac:spMk id="2" creationId="{00000000-0000-0000-0000-000000000000}"/>
          </ac:spMkLst>
        </pc:spChg>
      </pc:sldChg>
      <pc:sldChg chg="modSp">
        <pc:chgData name="Gloria Walker" userId="e1e2c1ceadc97ae9" providerId="LiveId" clId="{DF1FBD14-2363-413E-B5A5-A8806EFB688F}" dt="2017-09-16T13:13:01.639" v="5" actId="27636"/>
        <pc:sldMkLst>
          <pc:docMk/>
          <pc:sldMk cId="1698150735" sldId="334"/>
        </pc:sldMkLst>
        <pc:spChg chg="mod">
          <ac:chgData name="Gloria Walker" userId="e1e2c1ceadc97ae9" providerId="LiveId" clId="{DF1FBD14-2363-413E-B5A5-A8806EFB688F}" dt="2017-09-16T13:13:01.639" v="5" actId="27636"/>
          <ac:spMkLst>
            <pc:docMk/>
            <pc:sldMk cId="1698150735" sldId="334"/>
            <ac:spMk id="3" creationId="{00000000-0000-0000-0000-000000000000}"/>
          </ac:spMkLst>
        </pc:spChg>
      </pc:sldChg>
      <pc:sldChg chg="add">
        <pc:chgData name="Gloria Walker" userId="e1e2c1ceadc97ae9" providerId="LiveId" clId="{DF1FBD14-2363-413E-B5A5-A8806EFB688F}" dt="2017-09-16T13:14:01.881" v="23" actId="2696"/>
        <pc:sldMkLst>
          <pc:docMk/>
          <pc:sldMk cId="683314639" sldId="338"/>
        </pc:sldMkLst>
      </pc:sldChg>
      <pc:sldChg chg="add">
        <pc:chgData name="Gloria Walker" userId="e1e2c1ceadc97ae9" providerId="LiveId" clId="{DF1FBD14-2363-413E-B5A5-A8806EFB688F}" dt="2017-09-16T13:14:01.881" v="23" actId="2696"/>
        <pc:sldMkLst>
          <pc:docMk/>
          <pc:sldMk cId="1249067407" sldId="339"/>
        </pc:sldMkLst>
      </pc:sldChg>
      <pc:sldChg chg="add">
        <pc:chgData name="Gloria Walker" userId="e1e2c1ceadc97ae9" providerId="LiveId" clId="{DF1FBD14-2363-413E-B5A5-A8806EFB688F}" dt="2017-09-16T13:14:01.881" v="23" actId="2696"/>
        <pc:sldMkLst>
          <pc:docMk/>
          <pc:sldMk cId="454751618" sldId="340"/>
        </pc:sldMkLst>
      </pc:sldChg>
      <pc:sldChg chg="add">
        <pc:chgData name="Gloria Walker" userId="e1e2c1ceadc97ae9" providerId="LiveId" clId="{DF1FBD14-2363-413E-B5A5-A8806EFB688F}" dt="2017-09-16T13:14:01.881" v="23" actId="2696"/>
        <pc:sldMkLst>
          <pc:docMk/>
          <pc:sldMk cId="3653419914" sldId="341"/>
        </pc:sldMkLst>
      </pc:sldChg>
      <pc:sldChg chg="add">
        <pc:chgData name="Gloria Walker" userId="e1e2c1ceadc97ae9" providerId="LiveId" clId="{DF1FBD14-2363-413E-B5A5-A8806EFB688F}" dt="2017-09-16T13:14:01.881" v="23" actId="2696"/>
        <pc:sldMkLst>
          <pc:docMk/>
          <pc:sldMk cId="1836820483" sldId="342"/>
        </pc:sldMkLst>
      </pc:sldChg>
      <pc:sldChg chg="add">
        <pc:chgData name="Gloria Walker" userId="e1e2c1ceadc97ae9" providerId="LiveId" clId="{DF1FBD14-2363-413E-B5A5-A8806EFB688F}" dt="2017-09-16T13:14:01.881" v="23" actId="2696"/>
        <pc:sldMkLst>
          <pc:docMk/>
          <pc:sldMk cId="3558436915" sldId="343"/>
        </pc:sldMkLst>
      </pc:sldChg>
      <pc:sldChg chg="add">
        <pc:chgData name="Gloria Walker" userId="e1e2c1ceadc97ae9" providerId="LiveId" clId="{DF1FBD14-2363-413E-B5A5-A8806EFB688F}" dt="2017-09-16T13:20:45.361" v="567" actId="2696"/>
        <pc:sldMkLst>
          <pc:docMk/>
          <pc:sldMk cId="1765192292" sldId="344"/>
        </pc:sldMkLst>
      </pc:sldChg>
      <pc:sldChg chg="add">
        <pc:chgData name="Gloria Walker" userId="e1e2c1ceadc97ae9" providerId="LiveId" clId="{DF1FBD14-2363-413E-B5A5-A8806EFB688F}" dt="2017-09-16T13:20:45.361" v="567" actId="2696"/>
        <pc:sldMkLst>
          <pc:docMk/>
          <pc:sldMk cId="2120649352" sldId="345"/>
        </pc:sldMkLst>
      </pc:sldChg>
      <pc:sldChg chg="add">
        <pc:chgData name="Gloria Walker" userId="e1e2c1ceadc97ae9" providerId="LiveId" clId="{DF1FBD14-2363-413E-B5A5-A8806EFB688F}" dt="2017-09-16T13:20:45.361" v="567" actId="2696"/>
        <pc:sldMkLst>
          <pc:docMk/>
          <pc:sldMk cId="1621005314" sldId="34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r">
              <a:defRPr sz="1862" b="0" i="0" u="none" strike="noStrike" kern="1200" spc="0" baseline="0">
                <a:solidFill>
                  <a:schemeClr val="tx1">
                    <a:lumMod val="65000"/>
                    <a:lumOff val="35000"/>
                  </a:schemeClr>
                </a:solidFill>
                <a:latin typeface="+mn-lt"/>
                <a:ea typeface="+mn-ea"/>
                <a:cs typeface="+mn-cs"/>
              </a:defRPr>
            </a:pPr>
            <a:r>
              <a:rPr lang="en-GB" b="1" dirty="0"/>
              <a:t>Distribution</a:t>
            </a:r>
            <a:r>
              <a:rPr lang="en-GB" b="1" baseline="0" dirty="0"/>
              <a:t> of 62 students</a:t>
            </a:r>
            <a:endParaRPr lang="en-US" b="1" dirty="0"/>
          </a:p>
        </c:rich>
      </c:tx>
      <c:layout>
        <c:manualLayout>
          <c:xMode val="edge"/>
          <c:yMode val="edge"/>
          <c:x val="0.33321087598425198"/>
          <c:y val="2.1093748702402271E-2"/>
        </c:manualLayout>
      </c:layout>
      <c:overlay val="0"/>
      <c:spPr>
        <a:noFill/>
        <a:ln>
          <a:noFill/>
        </a:ln>
        <a:effectLst/>
      </c:spPr>
      <c:txPr>
        <a:bodyPr rot="0" spcFirstLastPara="1" vertOverflow="ellipsis" vert="horz" wrap="square" anchor="ctr" anchorCtr="1"/>
        <a:lstStyle/>
        <a:p>
          <a:pPr algn="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students</c:v>
                </c:pt>
              </c:strCache>
            </c:strRef>
          </c:tx>
          <c:spPr>
            <a:solidFill>
              <a:schemeClr val="accent1"/>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Sheet1!$B$2:$B$8</c:f>
              <c:numCache>
                <c:formatCode>General</c:formatCode>
                <c:ptCount val="7"/>
                <c:pt idx="0">
                  <c:v>6</c:v>
                </c:pt>
                <c:pt idx="1">
                  <c:v>5</c:v>
                </c:pt>
                <c:pt idx="2">
                  <c:v>6</c:v>
                </c:pt>
                <c:pt idx="3">
                  <c:v>25</c:v>
                </c:pt>
                <c:pt idx="4">
                  <c:v>12</c:v>
                </c:pt>
                <c:pt idx="5">
                  <c:v>5</c:v>
                </c:pt>
                <c:pt idx="6">
                  <c:v>3</c:v>
                </c:pt>
              </c:numCache>
            </c:numRef>
          </c:val>
          <c:extLst>
            <c:ext xmlns:c16="http://schemas.microsoft.com/office/drawing/2014/chart" uri="{C3380CC4-5D6E-409C-BE32-E72D297353CC}">
              <c16:uniqueId val="{00000000-D475-4880-B115-611A6969DCEB}"/>
            </c:ext>
          </c:extLst>
        </c:ser>
        <c:ser>
          <c:idx val="1"/>
          <c:order val="1"/>
          <c:tx>
            <c:strRef>
              <c:f>Sheet1!$C$1</c:f>
              <c:strCache>
                <c:ptCount val="1"/>
                <c:pt idx="0">
                  <c:v>Column1</c:v>
                </c:pt>
              </c:strCache>
            </c:strRef>
          </c:tx>
          <c:spPr>
            <a:solidFill>
              <a:schemeClr val="accent2"/>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Sheet1!$C$2:$C$8</c:f>
              <c:numCache>
                <c:formatCode>General</c:formatCode>
                <c:ptCount val="7"/>
              </c:numCache>
            </c:numRef>
          </c:val>
          <c:extLst>
            <c:ext xmlns:c16="http://schemas.microsoft.com/office/drawing/2014/chart" uri="{C3380CC4-5D6E-409C-BE32-E72D297353CC}">
              <c16:uniqueId val="{00000001-D475-4880-B115-611A6969DCEB}"/>
            </c:ext>
          </c:extLst>
        </c:ser>
        <c:ser>
          <c:idx val="2"/>
          <c:order val="2"/>
          <c:tx>
            <c:strRef>
              <c:f>Sheet1!$D$1</c:f>
              <c:strCache>
                <c:ptCount val="1"/>
                <c:pt idx="0">
                  <c:v>Column2</c:v>
                </c:pt>
              </c:strCache>
            </c:strRef>
          </c:tx>
          <c:spPr>
            <a:solidFill>
              <a:schemeClr val="accent3"/>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Sheet1!$D$2:$D$8</c:f>
              <c:numCache>
                <c:formatCode>General</c:formatCode>
                <c:ptCount val="7"/>
              </c:numCache>
            </c:numRef>
          </c:val>
          <c:extLst>
            <c:ext xmlns:c16="http://schemas.microsoft.com/office/drawing/2014/chart" uri="{C3380CC4-5D6E-409C-BE32-E72D297353CC}">
              <c16:uniqueId val="{00000002-D475-4880-B115-611A6969DCEB}"/>
            </c:ext>
          </c:extLst>
        </c:ser>
        <c:dLbls>
          <c:showLegendKey val="0"/>
          <c:showVal val="0"/>
          <c:showCatName val="0"/>
          <c:showSerName val="0"/>
          <c:showPercent val="0"/>
          <c:showBubbleSize val="0"/>
        </c:dLbls>
        <c:gapWidth val="219"/>
        <c:overlap val="-27"/>
        <c:axId val="386442144"/>
        <c:axId val="386445424"/>
      </c:barChart>
      <c:catAx>
        <c:axId val="38644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6445424"/>
        <c:crosses val="autoZero"/>
        <c:auto val="1"/>
        <c:lblAlgn val="ctr"/>
        <c:lblOffset val="100"/>
        <c:noMultiLvlLbl val="0"/>
      </c:catAx>
      <c:valAx>
        <c:axId val="38644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6442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r>
              <a:rPr lang="en-GB" b="1" dirty="0"/>
              <a:t>Average scores</a:t>
            </a:r>
          </a:p>
          <a:p>
            <a:pPr algn="ctr">
              <a:defRPr/>
            </a:pPr>
            <a:r>
              <a:rPr lang="en-GB" b="1" dirty="0"/>
              <a:t>Ethnocentrism to </a:t>
            </a:r>
            <a:r>
              <a:rPr lang="en-GB" b="1" dirty="0" err="1"/>
              <a:t>Ethnorelativism</a:t>
            </a:r>
            <a:r>
              <a:rPr lang="en-GB" dirty="0"/>
              <a:t> </a:t>
            </a:r>
            <a:endParaRPr lang="en-US" dirty="0"/>
          </a:p>
        </c:rich>
      </c:tx>
      <c:layout>
        <c:manualLayout>
          <c:xMode val="edge"/>
          <c:yMode val="edge"/>
          <c:x val="0.33321087598425203"/>
          <c:y val="2.3437498558224745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score</c:v>
                </c:pt>
              </c:strCache>
            </c:strRef>
          </c:tx>
          <c:spPr>
            <a:solidFill>
              <a:schemeClr val="accent1"/>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Sheet1!$B$2:$B$8</c:f>
              <c:numCache>
                <c:formatCode>General</c:formatCode>
                <c:ptCount val="7"/>
                <c:pt idx="0">
                  <c:v>34.5</c:v>
                </c:pt>
                <c:pt idx="1">
                  <c:v>45</c:v>
                </c:pt>
                <c:pt idx="2">
                  <c:v>56.5</c:v>
                </c:pt>
                <c:pt idx="3">
                  <c:v>65.319999999999993</c:v>
                </c:pt>
                <c:pt idx="4">
                  <c:v>74</c:v>
                </c:pt>
                <c:pt idx="5">
                  <c:v>85</c:v>
                </c:pt>
                <c:pt idx="6">
                  <c:v>101</c:v>
                </c:pt>
              </c:numCache>
            </c:numRef>
          </c:val>
          <c:extLst>
            <c:ext xmlns:c16="http://schemas.microsoft.com/office/drawing/2014/chart" uri="{C3380CC4-5D6E-409C-BE32-E72D297353CC}">
              <c16:uniqueId val="{00000000-D475-4880-B115-611A6969DCEB}"/>
            </c:ext>
          </c:extLst>
        </c:ser>
        <c:ser>
          <c:idx val="1"/>
          <c:order val="1"/>
          <c:tx>
            <c:strRef>
              <c:f>Sheet1!$C$1</c:f>
              <c:strCache>
                <c:ptCount val="1"/>
                <c:pt idx="0">
                  <c:v>Column1</c:v>
                </c:pt>
              </c:strCache>
            </c:strRef>
          </c:tx>
          <c:spPr>
            <a:solidFill>
              <a:schemeClr val="accent2"/>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Sheet1!$C$2:$C$8</c:f>
              <c:numCache>
                <c:formatCode>General</c:formatCode>
                <c:ptCount val="7"/>
              </c:numCache>
            </c:numRef>
          </c:val>
          <c:extLst>
            <c:ext xmlns:c16="http://schemas.microsoft.com/office/drawing/2014/chart" uri="{C3380CC4-5D6E-409C-BE32-E72D297353CC}">
              <c16:uniqueId val="{00000001-D475-4880-B115-611A6969DCEB}"/>
            </c:ext>
          </c:extLst>
        </c:ser>
        <c:ser>
          <c:idx val="2"/>
          <c:order val="2"/>
          <c:tx>
            <c:strRef>
              <c:f>Sheet1!$D$1</c:f>
              <c:strCache>
                <c:ptCount val="1"/>
                <c:pt idx="0">
                  <c:v>Column2</c:v>
                </c:pt>
              </c:strCache>
            </c:strRef>
          </c:tx>
          <c:spPr>
            <a:solidFill>
              <a:schemeClr val="accent3"/>
            </a:solidFill>
            <a:ln>
              <a:noFill/>
            </a:ln>
            <a:effectLst/>
          </c:spPr>
          <c:invertIfNegative val="0"/>
          <c:cat>
            <c:strRef>
              <c:f>Sheet1!$A$2:$A$8</c:f>
              <c:strCache>
                <c:ptCount val="7"/>
                <c:pt idx="0">
                  <c:v>30</c:v>
                </c:pt>
                <c:pt idx="1">
                  <c:v>40</c:v>
                </c:pt>
                <c:pt idx="2">
                  <c:v>50</c:v>
                </c:pt>
                <c:pt idx="3">
                  <c:v>60</c:v>
                </c:pt>
                <c:pt idx="4">
                  <c:v>70</c:v>
                </c:pt>
                <c:pt idx="5">
                  <c:v>80</c:v>
                </c:pt>
                <c:pt idx="6">
                  <c:v>over 80</c:v>
                </c:pt>
              </c:strCache>
            </c:strRef>
          </c:cat>
          <c:val>
            <c:numRef>
              <c:f>Sheet1!$D$2:$D$8</c:f>
              <c:numCache>
                <c:formatCode>General</c:formatCode>
                <c:ptCount val="7"/>
              </c:numCache>
            </c:numRef>
          </c:val>
          <c:extLst>
            <c:ext xmlns:c16="http://schemas.microsoft.com/office/drawing/2014/chart" uri="{C3380CC4-5D6E-409C-BE32-E72D297353CC}">
              <c16:uniqueId val="{00000002-D475-4880-B115-611A6969DCEB}"/>
            </c:ext>
          </c:extLst>
        </c:ser>
        <c:dLbls>
          <c:showLegendKey val="0"/>
          <c:showVal val="0"/>
          <c:showCatName val="0"/>
          <c:showSerName val="0"/>
          <c:showPercent val="0"/>
          <c:showBubbleSize val="0"/>
        </c:dLbls>
        <c:gapWidth val="219"/>
        <c:overlap val="-27"/>
        <c:axId val="386442144"/>
        <c:axId val="386445424"/>
      </c:barChart>
      <c:catAx>
        <c:axId val="38644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6445424"/>
        <c:crosses val="autoZero"/>
        <c:auto val="1"/>
        <c:lblAlgn val="ctr"/>
        <c:lblOffset val="100"/>
        <c:noMultiLvlLbl val="0"/>
      </c:catAx>
      <c:valAx>
        <c:axId val="38644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6442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8F639-04BA-4870-AE8D-C2DC011C5266}"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004AE-4EF4-4064-8E13-3B00CE704DA5}" type="slidenum">
              <a:rPr lang="en-US" smtClean="0"/>
              <a:t>‹#›</a:t>
            </a:fld>
            <a:endParaRPr lang="en-US"/>
          </a:p>
        </p:txBody>
      </p:sp>
    </p:spTree>
    <p:extLst>
      <p:ext uri="{BB962C8B-B14F-4D97-AF65-F5344CB8AC3E}">
        <p14:creationId xmlns:p14="http://schemas.microsoft.com/office/powerpoint/2010/main" val="184441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B570491-6477-4186-982B-62E33F7C10F9}" type="slidenum">
              <a:rPr lang="en-GB" altLang="en-US"/>
              <a:pPr/>
              <a:t>34</a:t>
            </a:fld>
            <a:endParaRPr lang="en-GB" altLang="en-US"/>
          </a:p>
        </p:txBody>
      </p:sp>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fld id="{AD7F0969-D002-4604-A6E8-F6F1D0ACF4AE}" type="slidenum">
              <a:rPr lang="en-GB" altLang="en-US" sz="1200">
                <a:latin typeface="Times New Roman" pitchFamily="18" charset="0"/>
              </a:rPr>
              <a:pPr algn="r"/>
              <a:t>34</a:t>
            </a:fld>
            <a:endParaRPr lang="en-GB" altLang="en-US" sz="120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3724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5223CA2-4C79-4C6D-9973-BDDE4FF1CDFA}" type="slidenum">
              <a:rPr lang="en-GB" altLang="en-US"/>
              <a:pPr/>
              <a:t>35</a:t>
            </a:fld>
            <a:endParaRPr lang="en-GB" altLang="en-US"/>
          </a:p>
        </p:txBody>
      </p:sp>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xfrm>
            <a:off x="914400" y="4343400"/>
            <a:ext cx="5029200" cy="4114800"/>
          </a:xfrm>
        </p:spPr>
        <p:txBody>
          <a:bodyPr/>
          <a:lstStyle/>
          <a:p>
            <a:endParaRPr lang="en-US" altLang="en-US"/>
          </a:p>
        </p:txBody>
      </p:sp>
      <p:sp>
        <p:nvSpPr>
          <p:cNvPr id="55300"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fld id="{DC267929-CAC2-4802-8956-F327367B0802}" type="slidenum">
              <a:rPr lang="en-GB" altLang="en-US" sz="1200">
                <a:latin typeface="Times New Roman" pitchFamily="18" charset="0"/>
              </a:rPr>
              <a:pPr algn="r"/>
              <a:t>35</a:t>
            </a:fld>
            <a:endParaRPr lang="en-GB" altLang="en-US" sz="1200">
              <a:latin typeface="Times New Roman" pitchFamily="18" charset="0"/>
            </a:endParaRPr>
          </a:p>
        </p:txBody>
      </p:sp>
    </p:spTree>
    <p:extLst>
      <p:ext uri="{BB962C8B-B14F-4D97-AF65-F5344CB8AC3E}">
        <p14:creationId xmlns:p14="http://schemas.microsoft.com/office/powerpoint/2010/main" val="90213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663BBFF-77C1-4BF1-A3B2-2505841100BA}"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24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236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854CA-19F4-4771-B6A2-DA5C0742B220}"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80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420889"/>
            <a:ext cx="5384800" cy="37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2420889"/>
            <a:ext cx="5384800" cy="370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lumMod val="50000"/>
                  <a:lumOff val="50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lumMod val="50000"/>
                  <a:lumOff val="50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328BE5-2040-4A5E-8DAA-79BFC30DC853}" type="slidenum">
              <a:rPr lang="en-US">
                <a:solidFill>
                  <a:prstClr val="black">
                    <a:lumMod val="50000"/>
                    <a:lumOff val="50000"/>
                  </a:prstClr>
                </a:solidFill>
              </a:rPr>
              <a:pPr>
                <a:defRPr/>
              </a:pPr>
              <a:t>‹#›</a:t>
            </a:fld>
            <a:endParaRPr lang="en-US">
              <a:solidFill>
                <a:prstClr val="black">
                  <a:lumMod val="50000"/>
                  <a:lumOff val="50000"/>
                </a:prstClr>
              </a:solidFill>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itle 1"/>
          <p:cNvSpPr>
            <a:spLocks noGrp="1"/>
          </p:cNvSpPr>
          <p:nvPr>
            <p:ph type="title"/>
          </p:nvPr>
        </p:nvSpPr>
        <p:spPr>
          <a:xfrm>
            <a:off x="527381" y="1205880"/>
            <a:ext cx="10972800" cy="107099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0290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9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40B886-74BB-4D5E-9EA9-584482FE40E6}" type="datetimeFigureOut">
              <a:rPr lang="en-US" smtClean="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5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337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smtClean="0"/>
              <a:t>9/19/2017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89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387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E718-B4F0-433E-A285-0013249184C0}" type="datetimeFigureOut">
              <a:rPr lang="en-US" smtClean="0"/>
              <a:t>9/19/2017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51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8E44C4-3D72-4D6E-86A4-F5491DC49E6D}"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39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3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BB3B3F-C0CE-47CB-BCED-F49A710726FF}" type="datetimeFigureOut">
              <a:rPr lang="en-US" smtClean="0"/>
              <a:t>9/19/2017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3346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3"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truity.com/test/big-five-personality-te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2102"/>
            <a:ext cx="8144134" cy="1859110"/>
          </a:xfrm>
        </p:spPr>
        <p:txBody>
          <a:bodyPr/>
          <a:lstStyle/>
          <a:p>
            <a:r>
              <a:rPr lang="en-GB" dirty="0"/>
              <a:t>Cross Cultural Communication</a:t>
            </a:r>
            <a:endParaRPr lang="en-US" dirty="0"/>
          </a:p>
        </p:txBody>
      </p:sp>
      <p:sp>
        <p:nvSpPr>
          <p:cNvPr id="3" name="Subtitle 2"/>
          <p:cNvSpPr>
            <a:spLocks noGrp="1"/>
          </p:cNvSpPr>
          <p:nvPr>
            <p:ph type="subTitle" idx="1"/>
          </p:nvPr>
        </p:nvSpPr>
        <p:spPr/>
        <p:txBody>
          <a:bodyPr>
            <a:normAutofit/>
          </a:bodyPr>
          <a:lstStyle/>
          <a:p>
            <a:r>
              <a:rPr lang="en-GB" dirty="0"/>
              <a:t>Week 2, Fall 2017</a:t>
            </a:r>
          </a:p>
          <a:p>
            <a:endParaRPr lang="en-GB" dirty="0"/>
          </a:p>
          <a:p>
            <a:r>
              <a:rPr lang="en-GB" dirty="0"/>
              <a:t>Gloria Walker, ABC, FRSA</a:t>
            </a:r>
            <a:endParaRPr lang="en-US" dirty="0"/>
          </a:p>
        </p:txBody>
      </p:sp>
      <p:pic>
        <p:nvPicPr>
          <p:cNvPr id="4" name="Picture 3"/>
          <p:cNvPicPr>
            <a:picLocks noChangeAspect="1"/>
          </p:cNvPicPr>
          <p:nvPr/>
        </p:nvPicPr>
        <p:blipFill>
          <a:blip r:embed="rId2"/>
          <a:stretch>
            <a:fillRect/>
          </a:stretch>
        </p:blipFill>
        <p:spPr>
          <a:xfrm>
            <a:off x="4072067" y="1103542"/>
            <a:ext cx="3548196" cy="3548196"/>
          </a:xfrm>
          <a:prstGeom prst="rect">
            <a:avLst/>
          </a:prstGeom>
        </p:spPr>
      </p:pic>
    </p:spTree>
    <p:extLst>
      <p:ext uri="{BB962C8B-B14F-4D97-AF65-F5344CB8AC3E}">
        <p14:creationId xmlns:p14="http://schemas.microsoft.com/office/powerpoint/2010/main" val="345120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530" y="4762102"/>
            <a:ext cx="8144134" cy="1859110"/>
          </a:xfrm>
        </p:spPr>
        <p:txBody>
          <a:bodyPr/>
          <a:lstStyle/>
          <a:p>
            <a:r>
              <a:rPr lang="en-GB" dirty="0"/>
              <a:t>Cross Cultural Communication</a:t>
            </a:r>
            <a:endParaRPr lang="en-US" dirty="0"/>
          </a:p>
        </p:txBody>
      </p:sp>
      <p:sp>
        <p:nvSpPr>
          <p:cNvPr id="5" name="Subtitle 4">
            <a:extLst>
              <a:ext uri="{FF2B5EF4-FFF2-40B4-BE49-F238E27FC236}">
                <a16:creationId xmlns:a16="http://schemas.microsoft.com/office/drawing/2014/main" id="{418C531C-937A-4E37-9CDD-C2E63A0F9281}"/>
              </a:ext>
            </a:extLst>
          </p:cNvPr>
          <p:cNvSpPr>
            <a:spLocks noGrp="1"/>
          </p:cNvSpPr>
          <p:nvPr>
            <p:ph type="subTitle" idx="1"/>
          </p:nvPr>
        </p:nvSpPr>
        <p:spPr/>
        <p:txBody>
          <a:bodyPr/>
          <a:lstStyle/>
          <a:p>
            <a:r>
              <a:rPr lang="en-GB" dirty="0"/>
              <a:t>Ethnocentrism Profile</a:t>
            </a:r>
          </a:p>
          <a:p>
            <a:r>
              <a:rPr lang="en-GB" dirty="0"/>
              <a:t>62 students</a:t>
            </a:r>
            <a:endParaRPr lang="en-US" dirty="0"/>
          </a:p>
        </p:txBody>
      </p:sp>
    </p:spTree>
    <p:extLst>
      <p:ext uri="{BB962C8B-B14F-4D97-AF65-F5344CB8AC3E}">
        <p14:creationId xmlns:p14="http://schemas.microsoft.com/office/powerpoint/2010/main" val="176519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8686B174-687D-4E14-9668-28BA8D30C7A7}"/>
              </a:ext>
            </a:extLst>
          </p:cNvPr>
          <p:cNvGraphicFramePr/>
          <p:nvPr>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064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8686B174-687D-4E14-9668-28BA8D30C7A7}"/>
              </a:ext>
            </a:extLst>
          </p:cNvPr>
          <p:cNvGraphicFramePr/>
          <p:nvPr>
            <p:extLst/>
          </p:nvPr>
        </p:nvGraphicFramePr>
        <p:xfrm>
          <a:off x="1748665"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100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GB" dirty="0"/>
              <a:t>Cultural Awareness</a:t>
            </a:r>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1713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Different kinds of culture</a:t>
            </a:r>
          </a:p>
        </p:txBody>
      </p:sp>
      <p:sp>
        <p:nvSpPr>
          <p:cNvPr id="3" name="Content Placeholder 2"/>
          <p:cNvSpPr>
            <a:spLocks noGrp="1"/>
          </p:cNvSpPr>
          <p:nvPr>
            <p:ph idx="1"/>
          </p:nvPr>
        </p:nvSpPr>
        <p:spPr/>
        <p:txBody>
          <a:bodyPr>
            <a:normAutofit/>
          </a:bodyPr>
          <a:lstStyle/>
          <a:p>
            <a:r>
              <a:rPr lang="en-GB" sz="2800" dirty="0"/>
              <a:t>Culture is generally divided into two different types: material culture and non-material culture. </a:t>
            </a:r>
          </a:p>
          <a:p>
            <a:r>
              <a:rPr lang="en-GB" sz="2800" dirty="0"/>
              <a:t>Material culture is similar to class status. An example of material culture is buying expensive cars, jewellery and clothing to reflect an elite status within a community. </a:t>
            </a:r>
          </a:p>
          <a:p>
            <a:r>
              <a:rPr lang="en-GB" sz="2800" dirty="0"/>
              <a:t>Non-material culture is derived from intangible things such as beliefs, traditions and values. </a:t>
            </a:r>
          </a:p>
        </p:txBody>
      </p:sp>
    </p:spTree>
    <p:extLst>
      <p:ext uri="{BB962C8B-B14F-4D97-AF65-F5344CB8AC3E}">
        <p14:creationId xmlns:p14="http://schemas.microsoft.com/office/powerpoint/2010/main" val="179378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800" dirty="0"/>
              <a:t>In addition to material and non-material culture, there are less dominant kinds of culture called subculture and counterculture. </a:t>
            </a:r>
          </a:p>
          <a:p>
            <a:r>
              <a:rPr lang="en-GB" sz="2800" dirty="0">
                <a:solidFill>
                  <a:srgbClr val="C00000"/>
                </a:solidFill>
                <a:effectLst>
                  <a:outerShdw blurRad="38100" dist="38100" dir="2700000" algn="tl">
                    <a:srgbClr val="000000">
                      <a:alpha val="43137"/>
                    </a:srgbClr>
                  </a:outerShdw>
                </a:effectLst>
              </a:rPr>
              <a:t>Subculture</a:t>
            </a:r>
            <a:r>
              <a:rPr lang="en-GB" sz="2800" dirty="0"/>
              <a:t> refers to a group of people who hold opposing beliefs or behave differently than the majority of people in their community. Members of a subculture also often create a language that is distinct from the majority. Consequently, this smaller community establishes a culture that may ostracize them from the rest of society.</a:t>
            </a:r>
          </a:p>
        </p:txBody>
      </p:sp>
    </p:spTree>
    <p:extLst>
      <p:ext uri="{BB962C8B-B14F-4D97-AF65-F5344CB8AC3E}">
        <p14:creationId xmlns:p14="http://schemas.microsoft.com/office/powerpoint/2010/main" val="70464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333500"/>
            <a:ext cx="32480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1334081"/>
            <a:ext cx="324802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9" y="4077073"/>
            <a:ext cx="32480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512058"/>
            <a:ext cx="1944216" cy="3041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77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800" dirty="0">
                <a:solidFill>
                  <a:srgbClr val="C00000"/>
                </a:solidFill>
                <a:effectLst>
                  <a:outerShdw blurRad="38100" dist="38100" dir="2700000" algn="tl">
                    <a:srgbClr val="000000">
                      <a:alpha val="43137"/>
                    </a:srgbClr>
                  </a:outerShdw>
                </a:effectLst>
              </a:rPr>
              <a:t>Counterculture</a:t>
            </a:r>
            <a:r>
              <a:rPr lang="en-GB" sz="2800" dirty="0"/>
              <a:t> is a movement to actively defy one or more aspects of dominant culture. Examples of counterculture groups include the Ku Klux Klan, members of the hippie movement and militant groups that protest government control.</a:t>
            </a:r>
          </a:p>
          <a:p>
            <a:pPr marL="0" indent="0">
              <a:buNone/>
            </a:pPr>
            <a:endParaRPr lang="en-GB" sz="2800" dirty="0"/>
          </a:p>
          <a:p>
            <a:endParaRPr lang="en-GB" dirty="0"/>
          </a:p>
        </p:txBody>
      </p:sp>
    </p:spTree>
    <p:extLst>
      <p:ext uri="{BB962C8B-B14F-4D97-AF65-F5344CB8AC3E}">
        <p14:creationId xmlns:p14="http://schemas.microsoft.com/office/powerpoint/2010/main" val="238436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662" y="1484785"/>
            <a:ext cx="3384376" cy="2543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12977"/>
            <a:ext cx="32480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744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800" dirty="0"/>
              <a:t>Ultimately, culture is defined as the way of life for a community of people. In this sense, any one person has several different kinds of culture that apply to him or her. For example, a person's religious beliefs, race, behaviour, occupation and interaction within the community are all forms of culture.</a:t>
            </a:r>
          </a:p>
          <a:p>
            <a:endParaRPr lang="en-GB" dirty="0"/>
          </a:p>
        </p:txBody>
      </p:sp>
    </p:spTree>
    <p:extLst>
      <p:ext uri="{BB962C8B-B14F-4D97-AF65-F5344CB8AC3E}">
        <p14:creationId xmlns:p14="http://schemas.microsoft.com/office/powerpoint/2010/main" val="209399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Course Objectives</a:t>
            </a:r>
            <a:endParaRPr lang="en-US" dirty="0"/>
          </a:p>
        </p:txBody>
      </p:sp>
      <p:sp>
        <p:nvSpPr>
          <p:cNvPr id="5" name="Content Placeholder 4"/>
          <p:cNvSpPr>
            <a:spLocks noGrp="1"/>
          </p:cNvSpPr>
          <p:nvPr>
            <p:ph idx="1"/>
          </p:nvPr>
        </p:nvSpPr>
        <p:spPr/>
        <p:txBody>
          <a:bodyPr>
            <a:normAutofit/>
          </a:bodyPr>
          <a:lstStyle/>
          <a:p>
            <a:pPr eaLnBrk="0" hangingPunct="0"/>
            <a:r>
              <a:rPr lang="en-US" dirty="0"/>
              <a:t>Facilitate understanding of the competencies required to overcome barriers to cross-cultural communication</a:t>
            </a:r>
          </a:p>
          <a:p>
            <a:pPr eaLnBrk="0" hangingPunct="0"/>
            <a:r>
              <a:rPr lang="en-US" dirty="0"/>
              <a:t>Develop in students the capacity to communicate appropriately and effectively in diverse cultural contexts. </a:t>
            </a:r>
          </a:p>
          <a:p>
            <a:pPr eaLnBrk="0" hangingPunct="0"/>
            <a:r>
              <a:rPr lang="en-US" dirty="0"/>
              <a:t>Topics and discussion areas include . . . </a:t>
            </a:r>
          </a:p>
          <a:p>
            <a:pPr lvl="1" eaLnBrk="0" hangingPunct="0"/>
            <a:r>
              <a:rPr lang="en-US" b="1" dirty="0"/>
              <a:t>Cultural awareness and cultural identity</a:t>
            </a:r>
            <a:endParaRPr lang="en-US" dirty="0"/>
          </a:p>
          <a:p>
            <a:pPr lvl="1" eaLnBrk="0" hangingPunct="0"/>
            <a:r>
              <a:rPr lang="en-US" b="1" dirty="0"/>
              <a:t>Communication and communication competence</a:t>
            </a:r>
            <a:endParaRPr lang="en-US" dirty="0"/>
          </a:p>
          <a:p>
            <a:pPr lvl="1" eaLnBrk="0" hangingPunct="0"/>
            <a:r>
              <a:rPr lang="en-US" b="1" dirty="0"/>
              <a:t>Managing conflict across cultures</a:t>
            </a:r>
            <a:endParaRPr lang="en-US" dirty="0"/>
          </a:p>
          <a:p>
            <a:pPr lvl="1" eaLnBrk="0" hangingPunct="0"/>
            <a:r>
              <a:rPr lang="en-US" b="1" dirty="0"/>
              <a:t>Cross-cultural communication in the workplace</a:t>
            </a:r>
          </a:p>
          <a:p>
            <a:pPr lvl="1" eaLnBrk="0" hangingPunct="0"/>
            <a:r>
              <a:rPr lang="en-US" b="1" dirty="0"/>
              <a:t>Cross-cultural communication in business situations</a:t>
            </a:r>
            <a:endParaRPr lang="en-US" dirty="0"/>
          </a:p>
        </p:txBody>
      </p:sp>
    </p:spTree>
    <p:extLst>
      <p:ext uri="{BB962C8B-B14F-4D97-AF65-F5344CB8AC3E}">
        <p14:creationId xmlns:p14="http://schemas.microsoft.com/office/powerpoint/2010/main" val="683314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Cultural differences</a:t>
            </a:r>
          </a:p>
        </p:txBody>
      </p:sp>
      <p:sp>
        <p:nvSpPr>
          <p:cNvPr id="3" name="Content Placeholder 2"/>
          <p:cNvSpPr>
            <a:spLocks noGrp="1"/>
          </p:cNvSpPr>
          <p:nvPr>
            <p:ph idx="1"/>
          </p:nvPr>
        </p:nvSpPr>
        <p:spPr/>
        <p:txBody>
          <a:bodyPr/>
          <a:lstStyle/>
          <a:p>
            <a:r>
              <a:rPr lang="en-GB" sz="2800" dirty="0"/>
              <a:t>Affect business and communication</a:t>
            </a:r>
          </a:p>
          <a:p>
            <a:pPr lvl="1"/>
            <a:r>
              <a:rPr lang="en-GB" sz="2800" dirty="0"/>
              <a:t>Customs</a:t>
            </a:r>
          </a:p>
          <a:p>
            <a:pPr lvl="1"/>
            <a:r>
              <a:rPr lang="en-GB" sz="2800" dirty="0"/>
              <a:t>Language barriers</a:t>
            </a:r>
          </a:p>
          <a:p>
            <a:pPr lvl="1"/>
            <a:r>
              <a:rPr lang="en-GB" sz="2800" dirty="0"/>
              <a:t>Target audiences</a:t>
            </a:r>
          </a:p>
          <a:p>
            <a:pPr lvl="1"/>
            <a:r>
              <a:rPr lang="en-GB" sz="2800" dirty="0"/>
              <a:t>Technology</a:t>
            </a:r>
          </a:p>
          <a:p>
            <a:pPr lvl="1"/>
            <a:r>
              <a:rPr lang="en-GB" sz="2800" dirty="0"/>
              <a:t>Politics </a:t>
            </a:r>
          </a:p>
          <a:p>
            <a:pPr lvl="1"/>
            <a:endParaRPr lang="en-GB" dirty="0"/>
          </a:p>
        </p:txBody>
      </p:sp>
    </p:spTree>
    <p:extLst>
      <p:ext uri="{BB962C8B-B14F-4D97-AF65-F5344CB8AC3E}">
        <p14:creationId xmlns:p14="http://schemas.microsoft.com/office/powerpoint/2010/main" val="119475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Meaning is a problem</a:t>
            </a:r>
          </a:p>
        </p:txBody>
      </p:sp>
      <p:sp>
        <p:nvSpPr>
          <p:cNvPr id="3" name="Content Placeholder 2"/>
          <p:cNvSpPr>
            <a:spLocks noGrp="1"/>
          </p:cNvSpPr>
          <p:nvPr>
            <p:ph idx="1"/>
          </p:nvPr>
        </p:nvSpPr>
        <p:spPr/>
        <p:txBody>
          <a:bodyPr>
            <a:normAutofit/>
          </a:bodyPr>
          <a:lstStyle/>
          <a:p>
            <a:r>
              <a:rPr lang="en-GB" sz="3200" dirty="0"/>
              <a:t>People differ in many ways. </a:t>
            </a:r>
          </a:p>
          <a:p>
            <a:r>
              <a:rPr lang="en-GB" sz="3200" dirty="0"/>
              <a:t> What are some of the ways we differ in this room? </a:t>
            </a:r>
          </a:p>
        </p:txBody>
      </p:sp>
    </p:spTree>
    <p:extLst>
      <p:ext uri="{BB962C8B-B14F-4D97-AF65-F5344CB8AC3E}">
        <p14:creationId xmlns:p14="http://schemas.microsoft.com/office/powerpoint/2010/main" val="2802201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personality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6159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Personality?</a:t>
            </a:r>
          </a:p>
        </p:txBody>
      </p:sp>
      <p:sp>
        <p:nvSpPr>
          <p:cNvPr id="3" name="Content Placeholder 2"/>
          <p:cNvSpPr>
            <a:spLocks noGrp="1"/>
          </p:cNvSpPr>
          <p:nvPr>
            <p:ph idx="1"/>
          </p:nvPr>
        </p:nvSpPr>
        <p:spPr>
          <a:xfrm>
            <a:off x="1371600" y="1906073"/>
            <a:ext cx="9601200" cy="3961327"/>
          </a:xfrm>
        </p:spPr>
        <p:txBody>
          <a:bodyPr>
            <a:normAutofit/>
          </a:bodyPr>
          <a:lstStyle/>
          <a:p>
            <a:r>
              <a:rPr lang="en-GB" sz="2800" dirty="0"/>
              <a:t>We often hear “that’s just the kind of person he/she is.” </a:t>
            </a:r>
          </a:p>
          <a:p>
            <a:r>
              <a:rPr lang="en-GB" sz="2800" dirty="0"/>
              <a:t>It’s a mainstay of both common and academic thinking that there are “types of people.” </a:t>
            </a:r>
          </a:p>
          <a:p>
            <a:r>
              <a:rPr lang="en-GB" sz="2800" dirty="0"/>
              <a:t>Psychology defines personality as “an individual’s characteristic style of behaving, thinking, and feeling.” – </a:t>
            </a:r>
            <a:r>
              <a:rPr lang="en-GB" sz="2800" dirty="0" err="1"/>
              <a:t>Schater</a:t>
            </a:r>
            <a:r>
              <a:rPr lang="en-GB" sz="2800" dirty="0"/>
              <a:t> et al (2009).</a:t>
            </a:r>
          </a:p>
          <a:p>
            <a:endParaRPr lang="en-GB" sz="2800" dirty="0"/>
          </a:p>
          <a:p>
            <a:r>
              <a:rPr lang="en-GB" sz="2800" dirty="0"/>
              <a:t>Results of your self-assessment.</a:t>
            </a:r>
          </a:p>
        </p:txBody>
      </p:sp>
    </p:spTree>
    <p:extLst>
      <p:ext uri="{BB962C8B-B14F-4D97-AF65-F5344CB8AC3E}">
        <p14:creationId xmlns:p14="http://schemas.microsoft.com/office/powerpoint/2010/main" val="162388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84048" lvl="0" indent="-384048">
              <a:lnSpc>
                <a:spcPct val="94000"/>
              </a:lnSpc>
              <a:spcBef>
                <a:spcPts val="1000"/>
              </a:spcBef>
              <a:spcAft>
                <a:spcPts val="200"/>
              </a:spcAft>
              <a:buFont typeface="Franklin Gothic Book" panose="020B0503020102020204" pitchFamily="34" charset="0"/>
              <a:buChar char="■"/>
            </a:pPr>
            <a:r>
              <a:rPr lang="en-GB" dirty="0"/>
              <a:t>“Big Five” Dimensions</a:t>
            </a:r>
            <a:br>
              <a:rPr lang="en-GB" dirty="0"/>
            </a:br>
            <a:br>
              <a:rPr lang="en-GB" dirty="0"/>
            </a:br>
            <a:r>
              <a:rPr lang="en-US" sz="2000" dirty="0">
                <a:solidFill>
                  <a:srgbClr val="191B0E"/>
                </a:solidFill>
                <a:ea typeface="+mn-ea"/>
                <a:cs typeface="+mn-cs"/>
                <a:hlinkClick r:id="rId2"/>
              </a:rPr>
              <a:t>http://www.truity.com/test/big-five-personality-test</a:t>
            </a:r>
            <a:br>
              <a:rPr lang="en-US" sz="2000" dirty="0">
                <a:solidFill>
                  <a:srgbClr val="191B0E"/>
                </a:solidFill>
                <a:ea typeface="+mn-ea"/>
                <a:cs typeface="+mn-cs"/>
              </a:rPr>
            </a:br>
            <a:endParaRPr lang="en-US" dirty="0"/>
          </a:p>
        </p:txBody>
      </p:sp>
      <p:sp>
        <p:nvSpPr>
          <p:cNvPr id="3" name="Content Placeholder 2"/>
          <p:cNvSpPr>
            <a:spLocks noGrp="1"/>
          </p:cNvSpPr>
          <p:nvPr>
            <p:ph idx="1"/>
          </p:nvPr>
        </p:nvSpPr>
        <p:spPr/>
        <p:txBody>
          <a:bodyPr/>
          <a:lstStyle/>
          <a:p>
            <a:r>
              <a:rPr lang="en-GB" dirty="0"/>
              <a:t>Extraversion vs Introversion</a:t>
            </a:r>
          </a:p>
          <a:p>
            <a:r>
              <a:rPr lang="en-GB" dirty="0"/>
              <a:t>Agreeableness vs Antagonism</a:t>
            </a:r>
          </a:p>
          <a:p>
            <a:r>
              <a:rPr lang="en-GB" dirty="0"/>
              <a:t>Conscientiousness vs Lack of Direction</a:t>
            </a:r>
          </a:p>
          <a:p>
            <a:r>
              <a:rPr lang="en-GB" dirty="0"/>
              <a:t>Neuroticism vs Emotional Stability</a:t>
            </a:r>
          </a:p>
          <a:p>
            <a:r>
              <a:rPr lang="en-GB" dirty="0"/>
              <a:t>Openness vs </a:t>
            </a:r>
            <a:r>
              <a:rPr lang="en-GB" dirty="0" err="1"/>
              <a:t>Closedness</a:t>
            </a:r>
            <a:r>
              <a:rPr lang="en-GB" dirty="0"/>
              <a:t> to Experience</a:t>
            </a:r>
            <a:endParaRPr lang="en-US" dirty="0"/>
          </a:p>
        </p:txBody>
      </p:sp>
    </p:spTree>
    <p:extLst>
      <p:ext uri="{BB962C8B-B14F-4D97-AF65-F5344CB8AC3E}">
        <p14:creationId xmlns:p14="http://schemas.microsoft.com/office/powerpoint/2010/main" val="258707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Cultural Identity</a:t>
            </a:r>
          </a:p>
        </p:txBody>
      </p:sp>
      <p:sp>
        <p:nvSpPr>
          <p:cNvPr id="3" name="Text Placeholder 2"/>
          <p:cNvSpPr>
            <a:spLocks noGrp="1"/>
          </p:cNvSpPr>
          <p:nvPr>
            <p:ph type="body" idx="1"/>
          </p:nvPr>
        </p:nvSpPr>
        <p:spPr/>
        <p:txBody>
          <a:bodyPr/>
          <a:lstStyle/>
          <a:p>
            <a:endParaRPr lang="en-GB" dirty="0">
              <a:solidFill>
                <a:srgbClr val="C00000"/>
              </a:solidFill>
            </a:endParaRPr>
          </a:p>
        </p:txBody>
      </p:sp>
    </p:spTree>
    <p:extLst>
      <p:ext uri="{BB962C8B-B14F-4D97-AF65-F5344CB8AC3E}">
        <p14:creationId xmlns:p14="http://schemas.microsoft.com/office/powerpoint/2010/main" val="3725467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34D197-99CF-48AB-9FBE-3DEADA313A46}"/>
              </a:ext>
            </a:extLst>
          </p:cNvPr>
          <p:cNvPicPr>
            <a:picLocks noChangeAspect="1"/>
          </p:cNvPicPr>
          <p:nvPr/>
        </p:nvPicPr>
        <p:blipFill>
          <a:blip r:embed="rId2"/>
          <a:stretch>
            <a:fillRect/>
          </a:stretch>
        </p:blipFill>
        <p:spPr>
          <a:xfrm>
            <a:off x="3232598" y="502331"/>
            <a:ext cx="4430332" cy="5735537"/>
          </a:xfrm>
          <a:prstGeom prst="rect">
            <a:avLst/>
          </a:prstGeom>
        </p:spPr>
      </p:pic>
      <p:sp>
        <p:nvSpPr>
          <p:cNvPr id="5" name="Rectangle 4">
            <a:extLst>
              <a:ext uri="{FF2B5EF4-FFF2-40B4-BE49-F238E27FC236}">
                <a16:creationId xmlns:a16="http://schemas.microsoft.com/office/drawing/2014/main" id="{1001486E-1625-4487-A986-766301F729FD}"/>
              </a:ext>
            </a:extLst>
          </p:cNvPr>
          <p:cNvSpPr/>
          <p:nvPr/>
        </p:nvSpPr>
        <p:spPr>
          <a:xfrm>
            <a:off x="7902840" y="5343591"/>
            <a:ext cx="2980303" cy="369332"/>
          </a:xfrm>
          <a:prstGeom prst="rect">
            <a:avLst/>
          </a:prstGeom>
        </p:spPr>
        <p:txBody>
          <a:bodyPr wrap="none">
            <a:spAutoFit/>
          </a:bodyPr>
          <a:lstStyle/>
          <a:p>
            <a:r>
              <a:rPr lang="en-US" dirty="0">
                <a:solidFill>
                  <a:srgbClr val="000000"/>
                </a:solidFill>
                <a:latin typeface="Arial" panose="020B0604020202020204" pitchFamily="34" charset="0"/>
              </a:rPr>
              <a:t>Poet, essayist, and novelist</a:t>
            </a:r>
            <a:endParaRPr lang="en-US" dirty="0"/>
          </a:p>
        </p:txBody>
      </p:sp>
    </p:spTree>
    <p:extLst>
      <p:ext uri="{BB962C8B-B14F-4D97-AF65-F5344CB8AC3E}">
        <p14:creationId xmlns:p14="http://schemas.microsoft.com/office/powerpoint/2010/main" val="2059265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Cultural Identity</a:t>
            </a:r>
          </a:p>
        </p:txBody>
      </p:sp>
      <p:sp>
        <p:nvSpPr>
          <p:cNvPr id="3" name="Content Placeholder 2"/>
          <p:cNvSpPr>
            <a:spLocks noGrp="1"/>
          </p:cNvSpPr>
          <p:nvPr>
            <p:ph idx="1"/>
          </p:nvPr>
        </p:nvSpPr>
        <p:spPr/>
        <p:txBody>
          <a:bodyPr>
            <a:normAutofit/>
          </a:bodyPr>
          <a:lstStyle/>
          <a:p>
            <a:r>
              <a:rPr lang="en-GB" sz="2800" dirty="0"/>
              <a:t>We call “what we are” our identity. </a:t>
            </a:r>
          </a:p>
          <a:p>
            <a:r>
              <a:rPr lang="en-GB" sz="2800" dirty="0"/>
              <a:t>There are lots of ways for it to differ. </a:t>
            </a:r>
          </a:p>
          <a:p>
            <a:r>
              <a:rPr lang="en-GB" sz="2800" dirty="0"/>
              <a:t>These differences affect the </a:t>
            </a:r>
            <a:r>
              <a:rPr lang="en-GB" sz="2800" b="1" dirty="0"/>
              <a:t>encoding</a:t>
            </a:r>
            <a:r>
              <a:rPr lang="en-GB" sz="2800" dirty="0"/>
              <a:t> and </a:t>
            </a:r>
            <a:r>
              <a:rPr lang="en-GB" sz="2800" b="1" dirty="0"/>
              <a:t>decoding</a:t>
            </a:r>
            <a:r>
              <a:rPr lang="en-GB" sz="2800" dirty="0"/>
              <a:t> of messages. </a:t>
            </a:r>
          </a:p>
        </p:txBody>
      </p:sp>
    </p:spTree>
    <p:extLst>
      <p:ext uri="{BB962C8B-B14F-4D97-AF65-F5344CB8AC3E}">
        <p14:creationId xmlns:p14="http://schemas.microsoft.com/office/powerpoint/2010/main" val="335506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can we analyse Identity?</a:t>
            </a:r>
          </a:p>
        </p:txBody>
      </p:sp>
      <p:sp>
        <p:nvSpPr>
          <p:cNvPr id="3" name="Content Placeholder 2"/>
          <p:cNvSpPr>
            <a:spLocks noGrp="1"/>
          </p:cNvSpPr>
          <p:nvPr>
            <p:ph idx="1"/>
          </p:nvPr>
        </p:nvSpPr>
        <p:spPr/>
        <p:txBody>
          <a:bodyPr/>
          <a:lstStyle/>
          <a:p>
            <a:r>
              <a:rPr lang="en-GB" sz="3200" dirty="0"/>
              <a:t>We need to think about identity so we can think about the ways it affects communication.</a:t>
            </a:r>
          </a:p>
          <a:p>
            <a:pPr>
              <a:buNone/>
            </a:pPr>
            <a:r>
              <a:rPr lang="en-GB" sz="3200" dirty="0"/>
              <a:t> </a:t>
            </a:r>
          </a:p>
          <a:p>
            <a:r>
              <a:rPr lang="en-GB" sz="3200" dirty="0"/>
              <a:t>What do you think? How can we do it? </a:t>
            </a:r>
          </a:p>
          <a:p>
            <a:endParaRPr lang="en-GB" sz="3200" dirty="0"/>
          </a:p>
          <a:p>
            <a:r>
              <a:rPr lang="en-GB" sz="3200" dirty="0">
                <a:solidFill>
                  <a:srgbClr val="C00000"/>
                </a:solidFill>
              </a:rPr>
              <a:t>Exercise – Identity Exploration</a:t>
            </a:r>
            <a:endParaRPr lang="en-GB" sz="3600" dirty="0">
              <a:solidFill>
                <a:srgbClr val="C00000"/>
              </a:solidFill>
            </a:endParaRPr>
          </a:p>
        </p:txBody>
      </p:sp>
    </p:spTree>
    <p:extLst>
      <p:ext uri="{BB962C8B-B14F-4D97-AF65-F5344CB8AC3E}">
        <p14:creationId xmlns:p14="http://schemas.microsoft.com/office/powerpoint/2010/main" val="993816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How do identities differ?</a:t>
            </a:r>
          </a:p>
        </p:txBody>
      </p:sp>
      <p:sp>
        <p:nvSpPr>
          <p:cNvPr id="3" name="Content Placeholder 2"/>
          <p:cNvSpPr>
            <a:spLocks noGrp="1"/>
          </p:cNvSpPr>
          <p:nvPr>
            <p:ph idx="1"/>
          </p:nvPr>
        </p:nvSpPr>
        <p:spPr/>
        <p:txBody>
          <a:bodyPr>
            <a:normAutofit/>
          </a:bodyPr>
          <a:lstStyle/>
          <a:p>
            <a:r>
              <a:rPr lang="en-GB" sz="2800" dirty="0"/>
              <a:t>One of the ways identities differ is in “origin” or “nationality.” </a:t>
            </a:r>
          </a:p>
          <a:p>
            <a:r>
              <a:rPr lang="en-GB" sz="2800" dirty="0"/>
              <a:t>That’s part of why intercultural communication is a particular challenge for business. </a:t>
            </a:r>
          </a:p>
          <a:p>
            <a:r>
              <a:rPr lang="en-GB" sz="2800" dirty="0"/>
              <a:t>We’ve identified IDENTITY as a key issue in communication. </a:t>
            </a:r>
          </a:p>
          <a:p>
            <a:r>
              <a:rPr lang="en-GB" sz="2800" dirty="0"/>
              <a:t>There are three ways to think about what identity is composed of.</a:t>
            </a:r>
          </a:p>
          <a:p>
            <a:endParaRPr lang="en-GB" dirty="0"/>
          </a:p>
          <a:p>
            <a:endParaRPr lang="en-GB" dirty="0"/>
          </a:p>
        </p:txBody>
      </p:sp>
    </p:spTree>
    <p:extLst>
      <p:ext uri="{BB962C8B-B14F-4D97-AF65-F5344CB8AC3E}">
        <p14:creationId xmlns:p14="http://schemas.microsoft.com/office/powerpoint/2010/main" val="173813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Requirements</a:t>
            </a:r>
            <a:endParaRPr lang="en-US" dirty="0"/>
          </a:p>
        </p:txBody>
      </p:sp>
      <p:sp>
        <p:nvSpPr>
          <p:cNvPr id="3" name="Content Placeholder 2"/>
          <p:cNvSpPr>
            <a:spLocks noGrp="1"/>
          </p:cNvSpPr>
          <p:nvPr>
            <p:ph idx="1"/>
          </p:nvPr>
        </p:nvSpPr>
        <p:spPr/>
        <p:txBody>
          <a:bodyPr/>
          <a:lstStyle/>
          <a:p>
            <a:r>
              <a:rPr lang="en-GB" dirty="0"/>
              <a:t>“My Culture” photo essay			20%</a:t>
            </a:r>
          </a:p>
          <a:p>
            <a:r>
              <a:rPr lang="en-GB" dirty="0"/>
              <a:t>Book or film review				20%</a:t>
            </a:r>
          </a:p>
          <a:p>
            <a:r>
              <a:rPr lang="en-GB" dirty="0"/>
              <a:t>Cross-cultural business practices report		30%</a:t>
            </a:r>
          </a:p>
          <a:p>
            <a:pPr lvl="1"/>
            <a:r>
              <a:rPr lang="en-GB" dirty="0"/>
              <a:t>(working in pairs)</a:t>
            </a:r>
          </a:p>
          <a:p>
            <a:r>
              <a:rPr lang="en-GB" dirty="0"/>
              <a:t>Final exam					20%</a:t>
            </a:r>
          </a:p>
          <a:p>
            <a:r>
              <a:rPr lang="en-US" dirty="0"/>
              <a:t>Participation					10%</a:t>
            </a:r>
          </a:p>
          <a:p>
            <a:endParaRPr lang="en-US" dirty="0"/>
          </a:p>
          <a:p>
            <a:r>
              <a:rPr lang="en-GB" dirty="0"/>
              <a:t>T</a:t>
            </a:r>
            <a:r>
              <a:rPr lang="en-US" dirty="0" err="1"/>
              <a:t>otal</a:t>
            </a:r>
            <a:r>
              <a:rPr lang="en-US" dirty="0"/>
              <a:t>						100%</a:t>
            </a:r>
          </a:p>
          <a:p>
            <a:endParaRPr lang="en-US" dirty="0"/>
          </a:p>
        </p:txBody>
      </p:sp>
    </p:spTree>
    <p:extLst>
      <p:ext uri="{BB962C8B-B14F-4D97-AF65-F5344CB8AC3E}">
        <p14:creationId xmlns:p14="http://schemas.microsoft.com/office/powerpoint/2010/main" val="124906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Lenses</a:t>
            </a:r>
          </a:p>
        </p:txBody>
      </p:sp>
      <p:sp>
        <p:nvSpPr>
          <p:cNvPr id="3" name="Content Placeholder 2"/>
          <p:cNvSpPr>
            <a:spLocks noGrp="1"/>
          </p:cNvSpPr>
          <p:nvPr>
            <p:ph idx="1"/>
          </p:nvPr>
        </p:nvSpPr>
        <p:spPr/>
        <p:txBody>
          <a:bodyPr>
            <a:normAutofit/>
          </a:bodyPr>
          <a:lstStyle/>
          <a:p>
            <a:r>
              <a:rPr lang="en-GB" sz="3200" dirty="0"/>
              <a:t>Personality </a:t>
            </a:r>
          </a:p>
          <a:p>
            <a:r>
              <a:rPr lang="en-GB" sz="3200" dirty="0"/>
              <a:t>Goals / Motivations / Incentives </a:t>
            </a:r>
          </a:p>
          <a:p>
            <a:r>
              <a:rPr lang="en-GB" sz="3200" dirty="0"/>
              <a:t>Social </a:t>
            </a:r>
          </a:p>
        </p:txBody>
      </p:sp>
    </p:spTree>
    <p:extLst>
      <p:ext uri="{BB962C8B-B14F-4D97-AF65-F5344CB8AC3E}">
        <p14:creationId xmlns:p14="http://schemas.microsoft.com/office/powerpoint/2010/main" val="1697550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Goals, Motivations and Incentives</a:t>
            </a:r>
          </a:p>
        </p:txBody>
      </p:sp>
      <p:sp>
        <p:nvSpPr>
          <p:cNvPr id="3" name="Content Placeholder 2"/>
          <p:cNvSpPr>
            <a:spLocks noGrp="1"/>
          </p:cNvSpPr>
          <p:nvPr>
            <p:ph idx="1"/>
          </p:nvPr>
        </p:nvSpPr>
        <p:spPr/>
        <p:txBody>
          <a:bodyPr>
            <a:normAutofit/>
          </a:bodyPr>
          <a:lstStyle/>
          <a:p>
            <a:r>
              <a:rPr lang="en-GB" sz="2800" dirty="0"/>
              <a:t>This category represents some of the things that lie between personality explanations and social explanations. </a:t>
            </a:r>
          </a:p>
          <a:p>
            <a:r>
              <a:rPr lang="en-GB" sz="2800" dirty="0"/>
              <a:t>Crucially, both personality traits and cultural traits are assumed to be long-lasting. </a:t>
            </a:r>
          </a:p>
        </p:txBody>
      </p:sp>
    </p:spTree>
    <p:extLst>
      <p:ext uri="{BB962C8B-B14F-4D97-AF65-F5344CB8AC3E}">
        <p14:creationId xmlns:p14="http://schemas.microsoft.com/office/powerpoint/2010/main" val="1560468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Things that change</a:t>
            </a:r>
          </a:p>
        </p:txBody>
      </p:sp>
      <p:sp>
        <p:nvSpPr>
          <p:cNvPr id="3" name="Content Placeholder 2"/>
          <p:cNvSpPr>
            <a:spLocks noGrp="1"/>
          </p:cNvSpPr>
          <p:nvPr>
            <p:ph idx="1"/>
          </p:nvPr>
        </p:nvSpPr>
        <p:spPr/>
        <p:txBody>
          <a:bodyPr>
            <a:normAutofit/>
          </a:bodyPr>
          <a:lstStyle/>
          <a:p>
            <a:r>
              <a:rPr lang="en-GB" sz="2800" dirty="0"/>
              <a:t>Goals – what is each side trying to achieve ?</a:t>
            </a:r>
          </a:p>
          <a:p>
            <a:endParaRPr lang="en-GB" sz="2800" dirty="0"/>
          </a:p>
          <a:p>
            <a:r>
              <a:rPr lang="en-GB" sz="2800" dirty="0"/>
              <a:t>Motivations/Morals – Is there an intent to deceive? Or cheat in some other way? </a:t>
            </a:r>
          </a:p>
          <a:p>
            <a:pPr>
              <a:buNone/>
            </a:pPr>
            <a:endParaRPr lang="en-GB" sz="2800" dirty="0"/>
          </a:p>
          <a:p>
            <a:r>
              <a:rPr lang="en-GB" sz="2800" dirty="0"/>
              <a:t>Incentives – what are the possible rewards or punishments affecting the communicator at this time? </a:t>
            </a:r>
          </a:p>
        </p:txBody>
      </p:sp>
    </p:spTree>
    <p:extLst>
      <p:ext uri="{BB962C8B-B14F-4D97-AF65-F5344CB8AC3E}">
        <p14:creationId xmlns:p14="http://schemas.microsoft.com/office/powerpoint/2010/main" val="3788356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Social Lens</a:t>
            </a:r>
          </a:p>
        </p:txBody>
      </p:sp>
      <p:sp>
        <p:nvSpPr>
          <p:cNvPr id="3" name="Content Placeholder 2"/>
          <p:cNvSpPr>
            <a:spLocks noGrp="1"/>
          </p:cNvSpPr>
          <p:nvPr>
            <p:ph idx="1"/>
          </p:nvPr>
        </p:nvSpPr>
        <p:spPr/>
        <p:txBody>
          <a:bodyPr>
            <a:normAutofit/>
          </a:bodyPr>
          <a:lstStyle/>
          <a:p>
            <a:r>
              <a:rPr lang="en-GB" sz="2800" dirty="0"/>
              <a:t>You’ll see a lot of references to </a:t>
            </a:r>
            <a:r>
              <a:rPr lang="en-GB" sz="2800" b="1" dirty="0"/>
              <a:t>culture</a:t>
            </a:r>
            <a:r>
              <a:rPr lang="en-GB" sz="2800" dirty="0"/>
              <a:t>, in the syllabus and in the course materials. </a:t>
            </a:r>
          </a:p>
          <a:p>
            <a:r>
              <a:rPr lang="en-GB" sz="2800" dirty="0"/>
              <a:t>Culture is how we talk about social limits &amp; imperatives to behaviour. </a:t>
            </a:r>
          </a:p>
          <a:p>
            <a:r>
              <a:rPr lang="en-GB" sz="2800" dirty="0"/>
              <a:t>Key: the realisation that some things largely hold true according to culture, even across different personalities and with different G/M/I. </a:t>
            </a:r>
          </a:p>
        </p:txBody>
      </p:sp>
    </p:spTree>
    <p:extLst>
      <p:ext uri="{BB962C8B-B14F-4D97-AF65-F5344CB8AC3E}">
        <p14:creationId xmlns:p14="http://schemas.microsoft.com/office/powerpoint/2010/main" val="126641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0" name="Rectangle 14"/>
          <p:cNvSpPr>
            <a:spLocks noGrp="1" noChangeArrowheads="1"/>
          </p:cNvSpPr>
          <p:nvPr>
            <p:ph type="title"/>
          </p:nvPr>
        </p:nvSpPr>
        <p:spPr>
          <a:xfrm>
            <a:off x="2711625" y="5594350"/>
            <a:ext cx="7664639" cy="1143000"/>
          </a:xfrm>
        </p:spPr>
        <p:txBody>
          <a:bodyPr>
            <a:normAutofit/>
          </a:bodyPr>
          <a:lstStyle/>
          <a:p>
            <a:pPr algn="l"/>
            <a:r>
              <a:rPr lang="en-US" altLang="en-US" sz="3200" dirty="0"/>
              <a:t>Manifestations of Cultural Differences</a:t>
            </a:r>
            <a:br>
              <a:rPr lang="en-US" altLang="en-US" sz="3200" dirty="0"/>
            </a:br>
            <a:r>
              <a:rPr lang="en-US" altLang="en-US" sz="2400" dirty="0"/>
              <a:t>(Hofstede 1990)</a:t>
            </a:r>
            <a:endParaRPr lang="en-GB" altLang="en-US" sz="2400" dirty="0"/>
          </a:p>
        </p:txBody>
      </p:sp>
      <p:sp>
        <p:nvSpPr>
          <p:cNvPr id="48131" name="Rectangle 3"/>
          <p:cNvSpPr>
            <a:spLocks noGrp="1" noChangeArrowheads="1"/>
          </p:cNvSpPr>
          <p:nvPr>
            <p:ph type="body" idx="4294967295"/>
          </p:nvPr>
        </p:nvSpPr>
        <p:spPr>
          <a:xfrm>
            <a:off x="3048000" y="404813"/>
            <a:ext cx="9144000" cy="5162550"/>
          </a:xfrm>
        </p:spPr>
        <p:txBody>
          <a:bodyPr/>
          <a:lstStyle/>
          <a:p>
            <a:pPr marL="273050" indent="-273050" algn="ctr">
              <a:lnSpc>
                <a:spcPct val="80000"/>
              </a:lnSpc>
              <a:buNone/>
            </a:pPr>
            <a:br>
              <a:rPr lang="en-GB" altLang="en-US" sz="3000" b="1" i="1" dirty="0">
                <a:solidFill>
                  <a:srgbClr val="0000CC"/>
                </a:solidFill>
              </a:rPr>
            </a:br>
            <a:endParaRPr lang="en-GB" altLang="en-US" sz="3000" b="1" i="1" dirty="0">
              <a:solidFill>
                <a:srgbClr val="0000CC"/>
              </a:solidFill>
            </a:endParaRPr>
          </a:p>
        </p:txBody>
      </p:sp>
      <p:grpSp>
        <p:nvGrpSpPr>
          <p:cNvPr id="2" name="Group 13"/>
          <p:cNvGrpSpPr>
            <a:grpSpLocks/>
          </p:cNvGrpSpPr>
          <p:nvPr/>
        </p:nvGrpSpPr>
        <p:grpSpPr bwMode="auto">
          <a:xfrm>
            <a:off x="2415873" y="908844"/>
            <a:ext cx="7367587" cy="4608512"/>
            <a:chOff x="1536" y="1095"/>
            <a:chExt cx="3552" cy="2880"/>
          </a:xfrm>
        </p:grpSpPr>
        <p:sp>
          <p:nvSpPr>
            <p:cNvPr id="29702" name="Oval 10"/>
            <p:cNvSpPr>
              <a:spLocks noChangeArrowheads="1"/>
            </p:cNvSpPr>
            <p:nvPr/>
          </p:nvSpPr>
          <p:spPr bwMode="auto">
            <a:xfrm>
              <a:off x="1536" y="1095"/>
              <a:ext cx="3552" cy="2880"/>
            </a:xfrm>
            <a:prstGeom prst="ellipse">
              <a:avLst/>
            </a:prstGeom>
            <a:solidFill>
              <a:srgbClr val="FF66FF"/>
            </a:solidFill>
            <a:ln w="12700">
              <a:solidFill>
                <a:schemeClr val="tx1"/>
              </a:solidFill>
              <a:round/>
              <a:headEnd type="none" w="sm" len="sm"/>
              <a:tailEnd type="none" w="sm" len="sm"/>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altLang="en-US" sz="2400">
                <a:latin typeface="Times New Roman" pitchFamily="18" charset="0"/>
              </a:endParaRPr>
            </a:p>
          </p:txBody>
        </p:sp>
        <p:sp>
          <p:nvSpPr>
            <p:cNvPr id="29703" name="Text Box 12"/>
            <p:cNvSpPr txBox="1">
              <a:spLocks noChangeArrowheads="1"/>
            </p:cNvSpPr>
            <p:nvPr/>
          </p:nvSpPr>
          <p:spPr bwMode="auto">
            <a:xfrm>
              <a:off x="2811" y="1209"/>
              <a:ext cx="620" cy="286"/>
            </a:xfrm>
            <a:prstGeom prst="rect">
              <a:avLst/>
            </a:prstGeom>
            <a:solidFill>
              <a:srgbClr val="FF66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en-US" sz="2400" b="1">
                  <a:latin typeface="Times New Roman" pitchFamily="18" charset="0"/>
                </a:rPr>
                <a:t>Symbols</a:t>
              </a:r>
              <a:endParaRPr lang="en-GB" altLang="en-US" sz="2400" b="1">
                <a:latin typeface="Times New Roman" pitchFamily="18" charset="0"/>
              </a:endParaRPr>
            </a:p>
          </p:txBody>
        </p:sp>
        <p:sp>
          <p:nvSpPr>
            <p:cNvPr id="29704" name="Oval 7"/>
            <p:cNvSpPr>
              <a:spLocks noChangeArrowheads="1"/>
            </p:cNvSpPr>
            <p:nvPr/>
          </p:nvSpPr>
          <p:spPr bwMode="auto">
            <a:xfrm>
              <a:off x="1848" y="1427"/>
              <a:ext cx="2928" cy="2217"/>
            </a:xfrm>
            <a:prstGeom prst="ellipse">
              <a:avLst/>
            </a:prstGeom>
            <a:solidFill>
              <a:srgbClr val="FF9933"/>
            </a:solidFill>
            <a:ln w="12700">
              <a:solidFill>
                <a:schemeClr val="tx1"/>
              </a:solidFill>
              <a:round/>
              <a:headEnd type="none" w="sm" len="sm"/>
              <a:tailEnd type="none" w="sm" len="sm"/>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altLang="en-US" sz="2400">
                <a:latin typeface="Times New Roman" pitchFamily="18" charset="0"/>
              </a:endParaRPr>
            </a:p>
          </p:txBody>
        </p:sp>
        <p:sp>
          <p:nvSpPr>
            <p:cNvPr id="29705" name="Oval 5"/>
            <p:cNvSpPr>
              <a:spLocks noChangeArrowheads="1"/>
            </p:cNvSpPr>
            <p:nvPr/>
          </p:nvSpPr>
          <p:spPr bwMode="auto">
            <a:xfrm>
              <a:off x="2120" y="1739"/>
              <a:ext cx="2385" cy="1593"/>
            </a:xfrm>
            <a:prstGeom prst="ellipse">
              <a:avLst/>
            </a:prstGeom>
            <a:solidFill>
              <a:srgbClr val="99FF33"/>
            </a:solidFill>
            <a:ln w="12700">
              <a:solidFill>
                <a:schemeClr val="tx1"/>
              </a:solidFill>
              <a:round/>
              <a:headEnd type="none" w="sm" len="sm"/>
              <a:tailEnd type="none" w="sm" len="sm"/>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altLang="en-US" sz="2400">
                <a:latin typeface="Times New Roman" pitchFamily="18" charset="0"/>
              </a:endParaRPr>
            </a:p>
          </p:txBody>
        </p:sp>
        <p:sp>
          <p:nvSpPr>
            <p:cNvPr id="29706" name="Oval 4"/>
            <p:cNvSpPr>
              <a:spLocks noChangeArrowheads="1"/>
            </p:cNvSpPr>
            <p:nvPr/>
          </p:nvSpPr>
          <p:spPr bwMode="auto">
            <a:xfrm>
              <a:off x="2646" y="2054"/>
              <a:ext cx="1332" cy="963"/>
            </a:xfrm>
            <a:prstGeom prst="ellipse">
              <a:avLst/>
            </a:prstGeom>
            <a:solidFill>
              <a:srgbClr val="66FFFF"/>
            </a:solidFill>
            <a:ln w="12700">
              <a:solidFill>
                <a:schemeClr val="tx1"/>
              </a:solidFill>
              <a:round/>
              <a:headEnd type="none" w="sm" len="sm"/>
              <a:tailEnd type="none" w="sm" len="sm"/>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3600" b="1">
                  <a:latin typeface="Times New Roman" pitchFamily="18" charset="0"/>
                </a:rPr>
                <a:t>Values</a:t>
              </a:r>
              <a:endParaRPr lang="en-GB" altLang="en-US" sz="3600" b="1">
                <a:latin typeface="Times New Roman" pitchFamily="18" charset="0"/>
              </a:endParaRPr>
            </a:p>
          </p:txBody>
        </p:sp>
        <p:sp>
          <p:nvSpPr>
            <p:cNvPr id="29707" name="Text Box 6"/>
            <p:cNvSpPr txBox="1">
              <a:spLocks noChangeArrowheads="1"/>
            </p:cNvSpPr>
            <p:nvPr/>
          </p:nvSpPr>
          <p:spPr bwMode="auto">
            <a:xfrm>
              <a:off x="2955" y="1734"/>
              <a:ext cx="53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en-US" sz="2400" b="1">
                  <a:latin typeface="Times New Roman" pitchFamily="18" charset="0"/>
                </a:rPr>
                <a:t>Rituals</a:t>
              </a:r>
              <a:endParaRPr lang="en-GB" altLang="en-US" sz="2400" b="1">
                <a:latin typeface="Times New Roman" pitchFamily="18" charset="0"/>
              </a:endParaRPr>
            </a:p>
          </p:txBody>
        </p:sp>
        <p:sp>
          <p:nvSpPr>
            <p:cNvPr id="29708" name="Text Box 9"/>
            <p:cNvSpPr txBox="1">
              <a:spLocks noChangeArrowheads="1"/>
            </p:cNvSpPr>
            <p:nvPr/>
          </p:nvSpPr>
          <p:spPr bwMode="auto">
            <a:xfrm>
              <a:off x="2940" y="1473"/>
              <a:ext cx="52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en-US" sz="2400" b="1">
                  <a:latin typeface="Times New Roman" pitchFamily="18" charset="0"/>
                </a:rPr>
                <a:t>Heroes</a:t>
              </a:r>
              <a:endParaRPr lang="en-GB" altLang="en-US" sz="2400" b="1">
                <a:latin typeface="Times New Roman" pitchFamily="18" charset="0"/>
              </a:endParaRPr>
            </a:p>
          </p:txBody>
        </p:sp>
      </p:grpSp>
      <p:sp>
        <p:nvSpPr>
          <p:cNvPr id="48142" name="Rectangle 14"/>
          <p:cNvSpPr>
            <a:spLocks noChangeArrowheads="1"/>
          </p:cNvSpPr>
          <p:nvPr/>
        </p:nvSpPr>
        <p:spPr bwMode="auto">
          <a:xfrm>
            <a:off x="7319963" y="3213101"/>
            <a:ext cx="22034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US" altLang="en-US" sz="3200" b="1">
                <a:latin typeface="Times New Roman" pitchFamily="18" charset="0"/>
              </a:rPr>
              <a:t>Practices</a:t>
            </a:r>
            <a:endParaRPr lang="en-GB" altLang="en-US" sz="3200" b="1">
              <a:latin typeface="Times New Roman" pitchFamily="18" charset="0"/>
            </a:endParaRPr>
          </a:p>
        </p:txBody>
      </p:sp>
    </p:spTree>
    <p:extLst>
      <p:ext uri="{BB962C8B-B14F-4D97-AF65-F5344CB8AC3E}">
        <p14:creationId xmlns:p14="http://schemas.microsoft.com/office/powerpoint/2010/main" val="2523261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8142"/>
                                        </p:tgtEl>
                                        <p:attrNameLst>
                                          <p:attrName>style.visibility</p:attrName>
                                        </p:attrNameLst>
                                      </p:cBhvr>
                                      <p:to>
                                        <p:strVal val="visible"/>
                                      </p:to>
                                    </p:set>
                                    <p:anim calcmode="lin" valueType="num">
                                      <p:cBhvr additive="base">
                                        <p:cTn id="12" dur="500" fill="hold"/>
                                        <p:tgtEl>
                                          <p:spTgt spid="48142"/>
                                        </p:tgtEl>
                                        <p:attrNameLst>
                                          <p:attrName>ppt_x</p:attrName>
                                        </p:attrNameLst>
                                      </p:cBhvr>
                                      <p:tavLst>
                                        <p:tav tm="0">
                                          <p:val>
                                            <p:strVal val="1+#ppt_w/2"/>
                                          </p:val>
                                        </p:tav>
                                        <p:tav tm="100000">
                                          <p:val>
                                            <p:strVal val="#ppt_x"/>
                                          </p:val>
                                        </p:tav>
                                      </p:tavLst>
                                    </p:anim>
                                    <p:anim calcmode="lin" valueType="num">
                                      <p:cBhvr additive="base">
                                        <p:cTn id="13"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Rectangle 17"/>
          <p:cNvSpPr>
            <a:spLocks noGrp="1" noChangeArrowheads="1"/>
          </p:cNvSpPr>
          <p:nvPr>
            <p:ph type="title"/>
          </p:nvPr>
        </p:nvSpPr>
        <p:spPr>
          <a:xfrm>
            <a:off x="2124869" y="400574"/>
            <a:ext cx="8229600" cy="1070992"/>
          </a:xfrm>
        </p:spPr>
        <p:txBody>
          <a:bodyPr>
            <a:normAutofit/>
          </a:bodyPr>
          <a:lstStyle/>
          <a:p>
            <a:r>
              <a:rPr lang="en-GB" altLang="en-US" sz="2800" dirty="0"/>
              <a:t>A Contextual Model of Intercultural Communication</a:t>
            </a:r>
            <a:br>
              <a:rPr lang="en-GB" altLang="en-US" sz="2400" b="1" dirty="0"/>
            </a:br>
            <a:r>
              <a:rPr lang="en-GB" altLang="en-US" sz="1900" b="1" i="1" dirty="0" err="1"/>
              <a:t>Neuliep</a:t>
            </a:r>
            <a:r>
              <a:rPr lang="en-GB" altLang="en-US" sz="1900" b="1" i="1" dirty="0"/>
              <a:t> 2009</a:t>
            </a:r>
          </a:p>
        </p:txBody>
      </p:sp>
      <p:sp>
        <p:nvSpPr>
          <p:cNvPr id="54276" name="TextBox 8"/>
          <p:cNvSpPr txBox="1">
            <a:spLocks noChangeArrowheads="1"/>
          </p:cNvSpPr>
          <p:nvPr/>
        </p:nvSpPr>
        <p:spPr bwMode="auto">
          <a:xfrm>
            <a:off x="5159375" y="2781301"/>
            <a:ext cx="2160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GB" altLang="en-US" sz="1400" b="1">
                <a:latin typeface="Times New Roman" pitchFamily="18" charset="0"/>
              </a:rPr>
              <a:t>Environmental Context</a:t>
            </a:r>
          </a:p>
        </p:txBody>
      </p:sp>
      <p:sp>
        <p:nvSpPr>
          <p:cNvPr id="54277" name="TextBox 14"/>
          <p:cNvSpPr txBox="1">
            <a:spLocks noChangeArrowheads="1"/>
          </p:cNvSpPr>
          <p:nvPr/>
        </p:nvSpPr>
        <p:spPr bwMode="auto">
          <a:xfrm>
            <a:off x="5375276" y="4581526"/>
            <a:ext cx="1266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GB" altLang="en-US" sz="1200" b="1">
                <a:latin typeface="Times New Roman" pitchFamily="18" charset="0"/>
              </a:rPr>
              <a:t>Non-verbal code</a:t>
            </a:r>
          </a:p>
        </p:txBody>
      </p:sp>
      <p:grpSp>
        <p:nvGrpSpPr>
          <p:cNvPr id="54278" name="Group 19"/>
          <p:cNvGrpSpPr>
            <a:grpSpLocks/>
          </p:cNvGrpSpPr>
          <p:nvPr/>
        </p:nvGrpSpPr>
        <p:grpSpPr bwMode="auto">
          <a:xfrm>
            <a:off x="2027262" y="1443728"/>
            <a:ext cx="7848600" cy="5256212"/>
            <a:chOff x="611560" y="1124744"/>
            <a:chExt cx="7848872" cy="5256584"/>
          </a:xfrm>
        </p:grpSpPr>
        <p:sp>
          <p:nvSpPr>
            <p:cNvPr id="18" name="Oval 17"/>
            <p:cNvSpPr/>
            <p:nvPr/>
          </p:nvSpPr>
          <p:spPr>
            <a:xfrm>
              <a:off x="611560" y="1124744"/>
              <a:ext cx="7848872" cy="525658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a:p>
          </p:txBody>
        </p:sp>
        <p:sp>
          <p:nvSpPr>
            <p:cNvPr id="16" name="Oval 15"/>
            <p:cNvSpPr/>
            <p:nvPr/>
          </p:nvSpPr>
          <p:spPr>
            <a:xfrm>
              <a:off x="1259282" y="1988405"/>
              <a:ext cx="6480400" cy="3384790"/>
            </a:xfrm>
            <a:prstGeom prst="ellipse">
              <a:avLst/>
            </a:prstGeom>
            <a:solidFill>
              <a:srgbClr val="A407E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dirty="0"/>
                <a:t>Mi</a:t>
              </a:r>
            </a:p>
          </p:txBody>
        </p:sp>
        <p:sp>
          <p:nvSpPr>
            <p:cNvPr id="14" name="Oval 13"/>
            <p:cNvSpPr/>
            <p:nvPr/>
          </p:nvSpPr>
          <p:spPr>
            <a:xfrm>
              <a:off x="3059570" y="2564708"/>
              <a:ext cx="3024292" cy="23052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dirty="0"/>
                <a:t>N</a:t>
              </a:r>
            </a:p>
          </p:txBody>
        </p:sp>
        <p:sp>
          <p:nvSpPr>
            <p:cNvPr id="13" name="Oval 12"/>
            <p:cNvSpPr/>
            <p:nvPr/>
          </p:nvSpPr>
          <p:spPr>
            <a:xfrm>
              <a:off x="3491880" y="3090391"/>
              <a:ext cx="2089222" cy="143996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sz="1600" b="1" dirty="0">
                  <a:latin typeface="Perpetua" pitchFamily="18" charset="0"/>
                </a:rPr>
                <a:t>Socio-relational Context</a:t>
              </a:r>
            </a:p>
            <a:p>
              <a:pPr algn="ctr"/>
              <a:endParaRPr lang="en-GB" altLang="en-US" sz="1600" b="1" dirty="0">
                <a:latin typeface="Perpetua" pitchFamily="18" charset="0"/>
              </a:endParaRPr>
            </a:p>
            <a:p>
              <a:pPr algn="ctr"/>
              <a:r>
                <a:rPr lang="en-GB" altLang="en-US" sz="1600" b="1" dirty="0">
                  <a:latin typeface="Perpetua" pitchFamily="18" charset="0"/>
                </a:rPr>
                <a:t>Verbal code</a:t>
              </a:r>
            </a:p>
          </p:txBody>
        </p:sp>
        <p:sp>
          <p:nvSpPr>
            <p:cNvPr id="5" name="Oval 4"/>
            <p:cNvSpPr/>
            <p:nvPr/>
          </p:nvSpPr>
          <p:spPr>
            <a:xfrm>
              <a:off x="1763480" y="3063462"/>
              <a:ext cx="2016021" cy="115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dirty="0">
                  <a:solidFill>
                    <a:schemeClr val="bg1"/>
                  </a:solidFill>
                  <a:latin typeface="Perpetua" pitchFamily="18" charset="0"/>
                </a:rPr>
                <a:t>Perceptual context of person from culture A</a:t>
              </a:r>
            </a:p>
          </p:txBody>
        </p:sp>
        <p:sp>
          <p:nvSpPr>
            <p:cNvPr id="6" name="Oval 5"/>
            <p:cNvSpPr/>
            <p:nvPr/>
          </p:nvSpPr>
          <p:spPr>
            <a:xfrm>
              <a:off x="5364700" y="3069569"/>
              <a:ext cx="1943167" cy="1151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dirty="0">
                  <a:solidFill>
                    <a:schemeClr val="bg1"/>
                  </a:solidFill>
                  <a:latin typeface="Perpetua" pitchFamily="18" charset="0"/>
                </a:rPr>
                <a:t>Perceptual context of person from culture B</a:t>
              </a:r>
            </a:p>
          </p:txBody>
        </p:sp>
        <p:sp>
          <p:nvSpPr>
            <p:cNvPr id="54285" name="TextBox 16"/>
            <p:cNvSpPr txBox="1">
              <a:spLocks noChangeArrowheads="1"/>
            </p:cNvSpPr>
            <p:nvPr/>
          </p:nvSpPr>
          <p:spPr bwMode="auto">
            <a:xfrm>
              <a:off x="3564412" y="4652418"/>
              <a:ext cx="2374983" cy="61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endParaRPr lang="en-GB" altLang="en-US" b="1">
                <a:solidFill>
                  <a:schemeClr val="bg1"/>
                </a:solidFill>
                <a:latin typeface="Times New Roman" pitchFamily="18" charset="0"/>
              </a:endParaRPr>
            </a:p>
            <a:p>
              <a:r>
                <a:rPr lang="en-GB" altLang="en-US" sz="1600" b="1">
                  <a:solidFill>
                    <a:schemeClr val="bg1"/>
                  </a:solidFill>
                  <a:latin typeface="Times New Roman" pitchFamily="18" charset="0"/>
                </a:rPr>
                <a:t>Micro-cultural context</a:t>
              </a:r>
            </a:p>
          </p:txBody>
        </p:sp>
        <p:sp>
          <p:nvSpPr>
            <p:cNvPr id="54286" name="TextBox 18"/>
            <p:cNvSpPr txBox="1">
              <a:spLocks noChangeArrowheads="1"/>
            </p:cNvSpPr>
            <p:nvPr/>
          </p:nvSpPr>
          <p:spPr bwMode="auto">
            <a:xfrm>
              <a:off x="3491880" y="5517232"/>
              <a:ext cx="3168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GB" altLang="en-US" sz="2400" b="1">
                  <a:latin typeface="Times New Roman" pitchFamily="18" charset="0"/>
                </a:rPr>
                <a:t>Cultural Context</a:t>
              </a:r>
            </a:p>
          </p:txBody>
        </p:sp>
      </p:grpSp>
      <p:sp>
        <p:nvSpPr>
          <p:cNvPr id="54287" name="TextBox 20"/>
          <p:cNvSpPr txBox="1">
            <a:spLocks noChangeArrowheads="1"/>
          </p:cNvSpPr>
          <p:nvPr/>
        </p:nvSpPr>
        <p:spPr bwMode="auto">
          <a:xfrm>
            <a:off x="4894971" y="2547605"/>
            <a:ext cx="2305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GB" altLang="en-US" sz="1600" b="1" dirty="0">
                <a:solidFill>
                  <a:schemeClr val="bg1"/>
                </a:solidFill>
                <a:latin typeface="Times New Roman" pitchFamily="18" charset="0"/>
              </a:rPr>
              <a:t>Environmental context</a:t>
            </a:r>
          </a:p>
        </p:txBody>
      </p:sp>
    </p:spTree>
    <p:extLst>
      <p:ext uri="{BB962C8B-B14F-4D97-AF65-F5344CB8AC3E}">
        <p14:creationId xmlns:p14="http://schemas.microsoft.com/office/powerpoint/2010/main" val="1337322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60EC-607D-4FFC-B06C-B183F6FCCF1D}"/>
              </a:ext>
            </a:extLst>
          </p:cNvPr>
          <p:cNvSpPr>
            <a:spLocks noGrp="1"/>
          </p:cNvSpPr>
          <p:nvPr>
            <p:ph type="title"/>
          </p:nvPr>
        </p:nvSpPr>
        <p:spPr/>
        <p:txBody>
          <a:bodyPr/>
          <a:lstStyle/>
          <a:p>
            <a:r>
              <a:rPr lang="en-GB" dirty="0"/>
              <a:t>Cultural identity exercise</a:t>
            </a:r>
            <a:endParaRPr lang="en-US" dirty="0"/>
          </a:p>
        </p:txBody>
      </p:sp>
    </p:spTree>
    <p:extLst>
      <p:ext uri="{BB962C8B-B14F-4D97-AF65-F5344CB8AC3E}">
        <p14:creationId xmlns:p14="http://schemas.microsoft.com/office/powerpoint/2010/main" val="2634064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LANGUAGE </a:t>
            </a:r>
          </a:p>
        </p:txBody>
      </p:sp>
      <p:sp>
        <p:nvSpPr>
          <p:cNvPr id="3" name="Content Placeholder 2"/>
          <p:cNvSpPr>
            <a:spLocks noGrp="1"/>
          </p:cNvSpPr>
          <p:nvPr>
            <p:ph type="body" idx="1"/>
          </p:nvPr>
        </p:nvSpPr>
        <p:spPr/>
        <p:txBody>
          <a:bodyPr>
            <a:normAutofit fontScale="70000" lnSpcReduction="20000"/>
          </a:bodyPr>
          <a:lstStyle/>
          <a:p>
            <a:r>
              <a:rPr lang="en-GB" sz="3200" dirty="0"/>
              <a:t>A major cultural factor</a:t>
            </a:r>
          </a:p>
          <a:p>
            <a:r>
              <a:rPr lang="en-GB" sz="3200" dirty="0"/>
              <a:t>Does speaking a language enable you to understand the culture?</a:t>
            </a:r>
          </a:p>
          <a:p>
            <a:pPr marL="45720" indent="0">
              <a:buNone/>
            </a:pPr>
            <a:endParaRPr lang="en-GB" dirty="0"/>
          </a:p>
        </p:txBody>
      </p:sp>
    </p:spTree>
    <p:extLst>
      <p:ext uri="{BB962C8B-B14F-4D97-AF65-F5344CB8AC3E}">
        <p14:creationId xmlns:p14="http://schemas.microsoft.com/office/powerpoint/2010/main" val="1577049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905E3E-C6C7-4546-BA34-58AAB32FC19F}"/>
              </a:ext>
            </a:extLst>
          </p:cNvPr>
          <p:cNvPicPr>
            <a:picLocks noChangeAspect="1"/>
          </p:cNvPicPr>
          <p:nvPr/>
        </p:nvPicPr>
        <p:blipFill>
          <a:blip r:embed="rId2"/>
          <a:stretch>
            <a:fillRect/>
          </a:stretch>
        </p:blipFill>
        <p:spPr>
          <a:xfrm>
            <a:off x="1753606" y="955317"/>
            <a:ext cx="8758226" cy="5265179"/>
          </a:xfrm>
          <a:prstGeom prst="rect">
            <a:avLst/>
          </a:prstGeom>
        </p:spPr>
      </p:pic>
    </p:spTree>
    <p:extLst>
      <p:ext uri="{BB962C8B-B14F-4D97-AF65-F5344CB8AC3E}">
        <p14:creationId xmlns:p14="http://schemas.microsoft.com/office/powerpoint/2010/main" val="3873938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038340-6103-46D4-9F9A-53EC8EFD5520}"/>
              </a:ext>
            </a:extLst>
          </p:cNvPr>
          <p:cNvPicPr>
            <a:picLocks noChangeAspect="1"/>
          </p:cNvPicPr>
          <p:nvPr/>
        </p:nvPicPr>
        <p:blipFill>
          <a:blip r:embed="rId2"/>
          <a:stretch>
            <a:fillRect/>
          </a:stretch>
        </p:blipFill>
        <p:spPr>
          <a:xfrm>
            <a:off x="2691685" y="992549"/>
            <a:ext cx="5087154" cy="5232442"/>
          </a:xfrm>
          <a:prstGeom prst="rect">
            <a:avLst/>
          </a:prstGeom>
        </p:spPr>
      </p:pic>
    </p:spTree>
    <p:extLst>
      <p:ext uri="{BB962C8B-B14F-4D97-AF65-F5344CB8AC3E}">
        <p14:creationId xmlns:p14="http://schemas.microsoft.com/office/powerpoint/2010/main" val="177589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Schedule</a:t>
            </a:r>
            <a:endParaRPr lang="en-US" dirty="0"/>
          </a:p>
        </p:txBody>
      </p:sp>
      <p:sp>
        <p:nvSpPr>
          <p:cNvPr id="3" name="Content Placeholder 2"/>
          <p:cNvSpPr>
            <a:spLocks noGrp="1"/>
          </p:cNvSpPr>
          <p:nvPr>
            <p:ph idx="1"/>
          </p:nvPr>
        </p:nvSpPr>
        <p:spPr>
          <a:xfrm>
            <a:off x="1024128" y="2084832"/>
            <a:ext cx="9720073" cy="4224528"/>
          </a:xfrm>
        </p:spPr>
        <p:txBody>
          <a:bodyPr>
            <a:normAutofit lnSpcReduction="10000"/>
          </a:bodyPr>
          <a:lstStyle/>
          <a:p>
            <a:r>
              <a:rPr lang="en-GB" dirty="0"/>
              <a:t>Week 1 – Sept 11, 13 </a:t>
            </a:r>
          </a:p>
          <a:p>
            <a:pPr lvl="1"/>
            <a:r>
              <a:rPr lang="en-GB" dirty="0"/>
              <a:t>Culture, communication and business</a:t>
            </a:r>
          </a:p>
          <a:p>
            <a:pPr lvl="1"/>
            <a:r>
              <a:rPr lang="en-GB" dirty="0"/>
              <a:t>Reading: </a:t>
            </a:r>
            <a:r>
              <a:rPr lang="en-GB" dirty="0" err="1"/>
              <a:t>Quappe</a:t>
            </a:r>
            <a:r>
              <a:rPr lang="en-GB" dirty="0"/>
              <a:t> and </a:t>
            </a:r>
            <a:r>
              <a:rPr lang="en-GB" dirty="0" err="1"/>
              <a:t>Cantatore</a:t>
            </a:r>
            <a:endParaRPr lang="en-GB" dirty="0"/>
          </a:p>
          <a:p>
            <a:r>
              <a:rPr lang="en-GB" dirty="0"/>
              <a:t>Week 2 – Sept 18, 20</a:t>
            </a:r>
          </a:p>
          <a:p>
            <a:pPr lvl="1"/>
            <a:r>
              <a:rPr lang="en-GB" dirty="0"/>
              <a:t>Personality, cultural identity, cultural representations</a:t>
            </a:r>
          </a:p>
          <a:p>
            <a:pPr lvl="1"/>
            <a:r>
              <a:rPr lang="en-GB" dirty="0"/>
              <a:t>Reading: Hooker</a:t>
            </a:r>
          </a:p>
          <a:p>
            <a:r>
              <a:rPr lang="en-GB" dirty="0"/>
              <a:t>Week 3 – Sept 25, 27</a:t>
            </a:r>
          </a:p>
          <a:p>
            <a:pPr lvl="1"/>
            <a:r>
              <a:rPr lang="en-GB" dirty="0"/>
              <a:t>Cultural theories – Hall and Hofstede; national cultures and cultural clusters</a:t>
            </a:r>
          </a:p>
          <a:p>
            <a:pPr lvl="1"/>
            <a:r>
              <a:rPr lang="en-GB" dirty="0"/>
              <a:t>Reading: Hall’s Iceberg Model</a:t>
            </a:r>
          </a:p>
          <a:p>
            <a:r>
              <a:rPr lang="en-GB" dirty="0"/>
              <a:t>Week 4 – Oct 2, 4</a:t>
            </a:r>
          </a:p>
          <a:p>
            <a:pPr lvl="1"/>
            <a:r>
              <a:rPr lang="en-GB" dirty="0"/>
              <a:t>Cultural theories – </a:t>
            </a:r>
            <a:r>
              <a:rPr lang="en-GB" dirty="0" err="1"/>
              <a:t>Trompenaars</a:t>
            </a:r>
            <a:r>
              <a:rPr lang="en-GB" dirty="0"/>
              <a:t> and Hampden-Turner, Meyer </a:t>
            </a:r>
          </a:p>
          <a:p>
            <a:pPr lvl="1">
              <a:buClr>
                <a:srgbClr val="1CADE4"/>
              </a:buClr>
            </a:pPr>
            <a:r>
              <a:rPr lang="en-GB" b="1" dirty="0">
                <a:solidFill>
                  <a:srgbClr val="C00000"/>
                </a:solidFill>
              </a:rPr>
              <a:t>A1 “My Culture” photo essay due</a:t>
            </a:r>
          </a:p>
          <a:p>
            <a:pPr lvl="1"/>
            <a:endParaRPr lang="en-US" dirty="0"/>
          </a:p>
        </p:txBody>
      </p:sp>
    </p:spTree>
    <p:extLst>
      <p:ext uri="{BB962C8B-B14F-4D97-AF65-F5344CB8AC3E}">
        <p14:creationId xmlns:p14="http://schemas.microsoft.com/office/powerpoint/2010/main" val="45475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371600" y="2147551"/>
            <a:ext cx="4447786" cy="4399208"/>
          </a:xfrm>
        </p:spPr>
        <p:txBody>
          <a:bodyPr>
            <a:normAutofit/>
          </a:bodyPr>
          <a:lstStyle/>
          <a:p>
            <a:r>
              <a:rPr lang="en-US" sz="2800" b="1" dirty="0">
                <a:solidFill>
                  <a:srgbClr val="0070C0"/>
                </a:solidFill>
                <a:latin typeface="Calibri" pitchFamily="34" charset="0"/>
                <a:cs typeface="Calibri" pitchFamily="34" charset="0"/>
              </a:rPr>
              <a:t>If you speak to a man in a language he understands, you speak to his head. </a:t>
            </a:r>
          </a:p>
          <a:p>
            <a:r>
              <a:rPr lang="en-US" sz="2800" b="1" dirty="0">
                <a:solidFill>
                  <a:srgbClr val="0070C0"/>
                </a:solidFill>
                <a:latin typeface="Calibri" pitchFamily="34" charset="0"/>
                <a:cs typeface="Calibri" pitchFamily="34" charset="0"/>
              </a:rPr>
              <a:t>If you speak to a man in his own language, you speak to his heart.</a:t>
            </a:r>
            <a:br>
              <a:rPr lang="en-US" sz="2800" b="1" dirty="0">
                <a:solidFill>
                  <a:srgbClr val="0070C0"/>
                </a:solidFill>
                <a:latin typeface="Calibri" pitchFamily="34" charset="0"/>
                <a:cs typeface="Calibri" pitchFamily="34" charset="0"/>
              </a:rPr>
            </a:br>
            <a:r>
              <a:rPr lang="en-US" sz="2800" b="1" dirty="0">
                <a:solidFill>
                  <a:srgbClr val="0070C0"/>
                </a:solidFill>
                <a:latin typeface="Calibri" pitchFamily="34" charset="0"/>
                <a:cs typeface="Calibri" pitchFamily="34" charset="0"/>
              </a:rPr>
              <a:t>                                      Nelson Mandela</a:t>
            </a:r>
            <a:endParaRPr lang="en-GB" sz="2800" dirty="0">
              <a:solidFill>
                <a:srgbClr val="0070C0"/>
              </a:solidFill>
            </a:endParaRPr>
          </a:p>
        </p:txBody>
      </p:sp>
      <p:sp>
        <p:nvSpPr>
          <p:cNvPr id="8" name="Content Placeholder 7"/>
          <p:cNvSpPr>
            <a:spLocks noGrp="1"/>
          </p:cNvSpPr>
          <p:nvPr>
            <p:ph sz="half" idx="2"/>
          </p:nvPr>
        </p:nvSpPr>
        <p:spPr/>
        <p:txBody>
          <a:bodyPr/>
          <a:lstStyle/>
          <a:p>
            <a:endParaRPr lang="en-US"/>
          </a:p>
        </p:txBody>
      </p:sp>
      <p:pic>
        <p:nvPicPr>
          <p:cNvPr id="3" name="Picture 2" descr="mandela.jpg"/>
          <p:cNvPicPr>
            <a:picLocks noChangeAspect="1"/>
          </p:cNvPicPr>
          <p:nvPr/>
        </p:nvPicPr>
        <p:blipFill>
          <a:blip r:embed="rId2"/>
          <a:stretch>
            <a:fillRect/>
          </a:stretch>
        </p:blipFill>
        <p:spPr>
          <a:xfrm>
            <a:off x="6435251" y="470404"/>
            <a:ext cx="3952085" cy="5537798"/>
          </a:xfrm>
          <a:prstGeom prst="rect">
            <a:avLst/>
          </a:prstGeom>
        </p:spPr>
      </p:pic>
    </p:spTree>
    <p:extLst>
      <p:ext uri="{BB962C8B-B14F-4D97-AF65-F5344CB8AC3E}">
        <p14:creationId xmlns:p14="http://schemas.microsoft.com/office/powerpoint/2010/main" val="3442659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Calibri" pitchFamily="34" charset="0"/>
                <a:cs typeface="Calibri" pitchFamily="34" charset="0"/>
              </a:rPr>
              <a:t>PROBLEM OF LANGUAGE</a:t>
            </a:r>
          </a:p>
        </p:txBody>
      </p:sp>
      <p:sp>
        <p:nvSpPr>
          <p:cNvPr id="3" name="Content Placeholder 2"/>
          <p:cNvSpPr>
            <a:spLocks noGrp="1"/>
          </p:cNvSpPr>
          <p:nvPr>
            <p:ph idx="1"/>
          </p:nvPr>
        </p:nvSpPr>
        <p:spPr/>
        <p:txBody>
          <a:bodyPr/>
          <a:lstStyle/>
          <a:p>
            <a:endParaRPr lang="en-US" dirty="0"/>
          </a:p>
          <a:p>
            <a:r>
              <a:rPr lang="en-US" sz="3200" dirty="0"/>
              <a:t>There are more than 3000 languages in use on earth.</a:t>
            </a:r>
          </a:p>
          <a:p>
            <a:r>
              <a:rPr lang="en-US" sz="3200" dirty="0"/>
              <a:t>More than 200 languages are used in India itself.</a:t>
            </a:r>
          </a:p>
        </p:txBody>
      </p:sp>
    </p:spTree>
    <p:extLst>
      <p:ext uri="{BB962C8B-B14F-4D97-AF65-F5344CB8AC3E}">
        <p14:creationId xmlns:p14="http://schemas.microsoft.com/office/powerpoint/2010/main" val="40094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Calibri" pitchFamily="34" charset="0"/>
                <a:cs typeface="Calibri" pitchFamily="34" charset="0"/>
              </a:rPr>
              <a:t>Wide differences among languages make precisely equivalent  translation difficult because languages are generally based on experiences, different concepts, views and such of the culture that developed them. </a:t>
            </a:r>
          </a:p>
          <a:p>
            <a:r>
              <a:rPr lang="en-US" sz="2800" dirty="0">
                <a:latin typeface="Calibri" pitchFamily="34" charset="0"/>
                <a:cs typeface="Calibri" pitchFamily="34" charset="0"/>
              </a:rPr>
              <a:t>And different cultures have different concepts, views, experiences, etc. </a:t>
            </a:r>
          </a:p>
        </p:txBody>
      </p:sp>
    </p:spTree>
    <p:extLst>
      <p:ext uri="{BB962C8B-B14F-4D97-AF65-F5344CB8AC3E}">
        <p14:creationId xmlns:p14="http://schemas.microsoft.com/office/powerpoint/2010/main" val="2159847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example - </a:t>
            </a:r>
            <a:endParaRPr lang="en-US" dirty="0"/>
          </a:p>
        </p:txBody>
      </p:sp>
      <p:sp>
        <p:nvSpPr>
          <p:cNvPr id="3" name="Content Placeholder 2"/>
          <p:cNvSpPr>
            <a:spLocks noGrp="1"/>
          </p:cNvSpPr>
          <p:nvPr>
            <p:ph idx="1"/>
          </p:nvPr>
        </p:nvSpPr>
        <p:spPr/>
        <p:txBody>
          <a:bodyPr/>
          <a:lstStyle/>
          <a:p>
            <a:pPr algn="just"/>
            <a:r>
              <a:rPr lang="en-US" sz="2800" i="1" dirty="0">
                <a:latin typeface="Calibri" pitchFamily="34" charset="0"/>
                <a:cs typeface="Calibri" pitchFamily="34" charset="0"/>
              </a:rPr>
              <a:t>Florist</a:t>
            </a:r>
            <a:r>
              <a:rPr lang="en-US" sz="2800" dirty="0">
                <a:latin typeface="Calibri" pitchFamily="34" charset="0"/>
                <a:cs typeface="Calibri" pitchFamily="34" charset="0"/>
              </a:rPr>
              <a:t> in America means someone who sells flowers while in some cultures the word </a:t>
            </a:r>
            <a:r>
              <a:rPr lang="en-US" sz="2800" i="1" dirty="0">
                <a:latin typeface="Calibri" pitchFamily="34" charset="0"/>
                <a:cs typeface="Calibri" pitchFamily="34" charset="0"/>
              </a:rPr>
              <a:t>florist</a:t>
            </a:r>
            <a:r>
              <a:rPr lang="en-US" sz="2800" dirty="0">
                <a:latin typeface="Calibri" pitchFamily="34" charset="0"/>
                <a:cs typeface="Calibri" pitchFamily="34" charset="0"/>
              </a:rPr>
              <a:t> is irrelevant because flowers are sold by street vendors mainly women and children.</a:t>
            </a:r>
          </a:p>
          <a:p>
            <a:pPr algn="just"/>
            <a:r>
              <a:rPr lang="en-US" sz="2800" dirty="0">
                <a:latin typeface="Calibri" pitchFamily="34" charset="0"/>
                <a:cs typeface="Calibri" pitchFamily="34" charset="0"/>
              </a:rPr>
              <a:t>Similarly </a:t>
            </a:r>
            <a:r>
              <a:rPr lang="en-US" sz="2800" i="1" dirty="0">
                <a:latin typeface="Calibri" pitchFamily="34" charset="0"/>
                <a:cs typeface="Calibri" pitchFamily="34" charset="0"/>
              </a:rPr>
              <a:t>supermarket </a:t>
            </a:r>
            <a:r>
              <a:rPr lang="en-US" sz="2800" dirty="0">
                <a:latin typeface="Calibri" pitchFamily="34" charset="0"/>
                <a:cs typeface="Calibri" pitchFamily="34" charset="0"/>
              </a:rPr>
              <a:t>has no equivalent in some languages. </a:t>
            </a:r>
          </a:p>
          <a:p>
            <a:pPr algn="just"/>
            <a:r>
              <a:rPr lang="en-US" sz="2800" dirty="0">
                <a:latin typeface="Calibri" pitchFamily="34" charset="0"/>
                <a:cs typeface="Calibri" pitchFamily="34" charset="0"/>
              </a:rPr>
              <a:t>The French language has no word distinguishing </a:t>
            </a:r>
            <a:r>
              <a:rPr lang="en-US" sz="2800" i="1" dirty="0">
                <a:latin typeface="Calibri" pitchFamily="34" charset="0"/>
                <a:cs typeface="Calibri" pitchFamily="34" charset="0"/>
              </a:rPr>
              <a:t>house</a:t>
            </a:r>
            <a:r>
              <a:rPr lang="en-US" sz="2800" dirty="0">
                <a:latin typeface="Calibri" pitchFamily="34" charset="0"/>
                <a:cs typeface="Calibri" pitchFamily="34" charset="0"/>
              </a:rPr>
              <a:t> and </a:t>
            </a:r>
            <a:r>
              <a:rPr lang="en-US" sz="2800" i="1" dirty="0">
                <a:latin typeface="Calibri" pitchFamily="34" charset="0"/>
                <a:cs typeface="Calibri" pitchFamily="34" charset="0"/>
              </a:rPr>
              <a:t>home</a:t>
            </a:r>
            <a:r>
              <a:rPr lang="en-US" sz="2800" dirty="0">
                <a:latin typeface="Calibri" pitchFamily="34" charset="0"/>
                <a:cs typeface="Calibri" pitchFamily="34" charset="0"/>
              </a:rPr>
              <a:t>, </a:t>
            </a:r>
            <a:r>
              <a:rPr lang="en-US" sz="2800" i="1" dirty="0">
                <a:latin typeface="Calibri" pitchFamily="34" charset="0"/>
                <a:cs typeface="Calibri" pitchFamily="34" charset="0"/>
              </a:rPr>
              <a:t>mind</a:t>
            </a:r>
            <a:r>
              <a:rPr lang="en-US" sz="2800" dirty="0">
                <a:latin typeface="Calibri" pitchFamily="34" charset="0"/>
                <a:cs typeface="Calibri" pitchFamily="34" charset="0"/>
              </a:rPr>
              <a:t> and </a:t>
            </a:r>
            <a:r>
              <a:rPr lang="en-US" sz="2800" i="1" dirty="0">
                <a:latin typeface="Calibri" pitchFamily="34" charset="0"/>
                <a:cs typeface="Calibri" pitchFamily="34" charset="0"/>
              </a:rPr>
              <a:t>brain</a:t>
            </a:r>
            <a:r>
              <a:rPr lang="en-US" sz="2800" dirty="0">
                <a:latin typeface="Calibri" pitchFamily="34" charset="0"/>
                <a:cs typeface="Calibri" pitchFamily="34" charset="0"/>
              </a:rPr>
              <a:t>, and </a:t>
            </a:r>
            <a:r>
              <a:rPr lang="en-US" sz="2800" i="1" dirty="0">
                <a:latin typeface="Calibri" pitchFamily="34" charset="0"/>
                <a:cs typeface="Calibri" pitchFamily="34" charset="0"/>
              </a:rPr>
              <a:t>man</a:t>
            </a:r>
            <a:r>
              <a:rPr lang="en-US" sz="2800" dirty="0">
                <a:latin typeface="Calibri" pitchFamily="34" charset="0"/>
                <a:cs typeface="Calibri" pitchFamily="34" charset="0"/>
              </a:rPr>
              <a:t> and </a:t>
            </a:r>
            <a:r>
              <a:rPr lang="en-US" sz="2800" i="1" dirty="0">
                <a:latin typeface="Calibri" pitchFamily="34" charset="0"/>
                <a:cs typeface="Calibri" pitchFamily="34" charset="0"/>
              </a:rPr>
              <a:t>gentleman</a:t>
            </a:r>
            <a:r>
              <a:rPr lang="en-US" sz="2800" dirty="0">
                <a:latin typeface="Calibri" pitchFamily="34" charset="0"/>
                <a:cs typeface="Calibri" pitchFamily="34" charset="0"/>
              </a:rPr>
              <a:t>.</a:t>
            </a:r>
            <a:endParaRPr lang="en-US" sz="2800" i="1" dirty="0">
              <a:latin typeface="Calibri" pitchFamily="34" charset="0"/>
              <a:cs typeface="Calibri" pitchFamily="34" charset="0"/>
            </a:endParaRPr>
          </a:p>
          <a:p>
            <a:pPr algn="just"/>
            <a:endParaRPr lang="en-US" dirty="0">
              <a:latin typeface="Calibri" pitchFamily="34" charset="0"/>
              <a:cs typeface="Calibri" pitchFamily="34" charset="0"/>
            </a:endParaRPr>
          </a:p>
        </p:txBody>
      </p:sp>
    </p:spTree>
    <p:extLst>
      <p:ext uri="{BB962C8B-B14F-4D97-AF65-F5344CB8AC3E}">
        <p14:creationId xmlns:p14="http://schemas.microsoft.com/office/powerpoint/2010/main" val="3500105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Calibri" pitchFamily="34" charset="0"/>
                <a:cs typeface="Calibri" pitchFamily="34" charset="0"/>
              </a:rPr>
              <a:t>Like-meaning words can be used in different ways in different cultures. Example –</a:t>
            </a:r>
            <a:r>
              <a:rPr lang="en-US" sz="2400" i="1" dirty="0">
                <a:latin typeface="Calibri" pitchFamily="34" charset="0"/>
                <a:cs typeface="Calibri" pitchFamily="34" charset="0"/>
              </a:rPr>
              <a:t> yes</a:t>
            </a:r>
          </a:p>
          <a:p>
            <a:pPr lvl="1"/>
            <a:r>
              <a:rPr lang="en-US" sz="2400" dirty="0">
                <a:latin typeface="Calibri" pitchFamily="34" charset="0"/>
                <a:cs typeface="Calibri" pitchFamily="34" charset="0"/>
              </a:rPr>
              <a:t>The Chinese </a:t>
            </a:r>
            <a:r>
              <a:rPr lang="en-US" sz="2400" i="1" dirty="0">
                <a:latin typeface="Calibri" pitchFamily="34" charset="0"/>
                <a:cs typeface="Calibri" pitchFamily="34" charset="0"/>
              </a:rPr>
              <a:t>yes,</a:t>
            </a:r>
            <a:r>
              <a:rPr lang="en-US" sz="2400" dirty="0">
                <a:latin typeface="Calibri" pitchFamily="34" charset="0"/>
                <a:cs typeface="Calibri" pitchFamily="34" charset="0"/>
              </a:rPr>
              <a:t> like the Japanese </a:t>
            </a:r>
            <a:r>
              <a:rPr lang="en-US" sz="2400" i="1" dirty="0">
                <a:latin typeface="Calibri" pitchFamily="34" charset="0"/>
                <a:cs typeface="Calibri" pitchFamily="34" charset="0"/>
              </a:rPr>
              <a:t>yes</a:t>
            </a:r>
            <a:r>
              <a:rPr lang="en-US" sz="2400" dirty="0">
                <a:latin typeface="Calibri" pitchFamily="34" charset="0"/>
                <a:cs typeface="Calibri" pitchFamily="34" charset="0"/>
              </a:rPr>
              <a:t>, can often be understood by Americans and British as their English </a:t>
            </a:r>
            <a:r>
              <a:rPr lang="en-US" sz="2400" i="1" dirty="0">
                <a:latin typeface="Calibri" pitchFamily="34" charset="0"/>
                <a:cs typeface="Calibri" pitchFamily="34" charset="0"/>
              </a:rPr>
              <a:t>yes.</a:t>
            </a:r>
            <a:r>
              <a:rPr lang="en-US" sz="2400" dirty="0">
                <a:latin typeface="Calibri" pitchFamily="34" charset="0"/>
                <a:cs typeface="Calibri" pitchFamily="34" charset="0"/>
              </a:rPr>
              <a:t> But the Chinese </a:t>
            </a:r>
            <a:r>
              <a:rPr lang="en-US" sz="2400" i="1" dirty="0">
                <a:latin typeface="Calibri" pitchFamily="34" charset="0"/>
                <a:cs typeface="Calibri" pitchFamily="34" charset="0"/>
              </a:rPr>
              <a:t>yes</a:t>
            </a:r>
            <a:r>
              <a:rPr lang="en-US" sz="2400" dirty="0">
                <a:latin typeface="Calibri" pitchFamily="34" charset="0"/>
                <a:cs typeface="Calibri" pitchFamily="34" charset="0"/>
              </a:rPr>
              <a:t> often means ‘I am listening’. For example, when an American says to Chinese counterpart , ”I  see you don’t agree with this statement,” the Chinese will usually reply, “Yes” meaning  a polite agreement with the negative question: ‘ Yes you are right. I do not agree with the statement’.</a:t>
            </a:r>
          </a:p>
          <a:p>
            <a:pPr algn="just">
              <a:buNone/>
            </a:pPr>
            <a:r>
              <a:rPr lang="en-US" dirty="0">
                <a:latin typeface="Calibri" pitchFamily="34" charset="0"/>
                <a:cs typeface="Calibri" pitchFamily="34" charset="0"/>
              </a:rPr>
              <a:t>                                                                                     </a:t>
            </a:r>
          </a:p>
        </p:txBody>
      </p:sp>
    </p:spTree>
    <p:extLst>
      <p:ext uri="{BB962C8B-B14F-4D97-AF65-F5344CB8AC3E}">
        <p14:creationId xmlns:p14="http://schemas.microsoft.com/office/powerpoint/2010/main" val="1698150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fdtdf.jpg"/>
          <p:cNvPicPr>
            <a:picLocks noChangeAspect="1"/>
          </p:cNvPicPr>
          <p:nvPr/>
        </p:nvPicPr>
        <p:blipFill>
          <a:blip r:embed="rId2"/>
          <a:stretch>
            <a:fillRect/>
          </a:stretch>
        </p:blipFill>
        <p:spPr>
          <a:xfrm>
            <a:off x="825322" y="360608"/>
            <a:ext cx="7676688" cy="6031684"/>
          </a:xfrm>
          <a:prstGeom prst="rect">
            <a:avLst/>
          </a:prstGeom>
        </p:spPr>
      </p:pic>
      <p:sp>
        <p:nvSpPr>
          <p:cNvPr id="2" name="Title 1"/>
          <p:cNvSpPr>
            <a:spLocks noGrp="1"/>
          </p:cNvSpPr>
          <p:nvPr>
            <p:ph type="title" idx="4294967295"/>
          </p:nvPr>
        </p:nvSpPr>
        <p:spPr>
          <a:xfrm>
            <a:off x="8656638" y="1697038"/>
            <a:ext cx="3535362" cy="2089150"/>
          </a:xfrm>
        </p:spPr>
        <p:txBody>
          <a:bodyPr>
            <a:normAutofit fontScale="90000"/>
          </a:bodyPr>
          <a:lstStyle/>
          <a:p>
            <a:r>
              <a:rPr lang="en-US" b="1" dirty="0">
                <a:solidFill>
                  <a:srgbClr val="0070C0"/>
                </a:solidFill>
                <a:effectLst>
                  <a:outerShdw blurRad="38100" dist="38100" dir="2700000" algn="tl">
                    <a:srgbClr val="000000">
                      <a:alpha val="43137"/>
                    </a:srgbClr>
                  </a:outerShdw>
                </a:effectLst>
                <a:latin typeface="Calibri" pitchFamily="34" charset="0"/>
                <a:cs typeface="Calibri" pitchFamily="34" charset="0"/>
              </a:rPr>
              <a:t>LACK OF LANGUAGE EQUIVALENCY</a:t>
            </a:r>
          </a:p>
        </p:txBody>
      </p:sp>
    </p:spTree>
    <p:extLst>
      <p:ext uri="{BB962C8B-B14F-4D97-AF65-F5344CB8AC3E}">
        <p14:creationId xmlns:p14="http://schemas.microsoft.com/office/powerpoint/2010/main" val="1196509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Week 3</a:t>
            </a:r>
            <a:endParaRPr lang="en-US" dirty="0"/>
          </a:p>
        </p:txBody>
      </p:sp>
      <p:sp>
        <p:nvSpPr>
          <p:cNvPr id="3" name="Content Placeholder 2"/>
          <p:cNvSpPr>
            <a:spLocks noGrp="1"/>
          </p:cNvSpPr>
          <p:nvPr>
            <p:ph idx="1"/>
          </p:nvPr>
        </p:nvSpPr>
        <p:spPr/>
        <p:txBody>
          <a:bodyPr/>
          <a:lstStyle/>
          <a:p>
            <a:r>
              <a:rPr lang="en-GB" sz="3200" dirty="0"/>
              <a:t>Culture theories </a:t>
            </a:r>
          </a:p>
          <a:p>
            <a:r>
              <a:rPr lang="en-GB" sz="3200" dirty="0"/>
              <a:t>Cultural dimensions </a:t>
            </a:r>
          </a:p>
          <a:p>
            <a:endParaRPr lang="en-US" dirty="0"/>
          </a:p>
        </p:txBody>
      </p:sp>
    </p:spTree>
    <p:extLst>
      <p:ext uri="{BB962C8B-B14F-4D97-AF65-F5344CB8AC3E}">
        <p14:creationId xmlns:p14="http://schemas.microsoft.com/office/powerpoint/2010/main" val="227879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24128" y="2285999"/>
            <a:ext cx="9720073" cy="4372377"/>
          </a:xfrm>
        </p:spPr>
        <p:txBody>
          <a:bodyPr>
            <a:normAutofit fontScale="92500" lnSpcReduction="20000"/>
          </a:bodyPr>
          <a:lstStyle/>
          <a:p>
            <a:r>
              <a:rPr lang="en-GB" dirty="0"/>
              <a:t>Week 5 – Oct 9, 11 </a:t>
            </a:r>
          </a:p>
          <a:p>
            <a:pPr lvl="1"/>
            <a:r>
              <a:rPr lang="en-GB" dirty="0"/>
              <a:t>Cultural representations; cross cultural differences in communication styles</a:t>
            </a:r>
          </a:p>
          <a:p>
            <a:pPr lvl="1"/>
            <a:r>
              <a:rPr lang="en-GB" dirty="0"/>
              <a:t>Reading: Acosta</a:t>
            </a:r>
          </a:p>
          <a:p>
            <a:r>
              <a:rPr lang="en-GB" dirty="0"/>
              <a:t>Week 6 – Oct 16, 18</a:t>
            </a:r>
          </a:p>
          <a:p>
            <a:pPr lvl="1"/>
            <a:r>
              <a:rPr lang="en-GB" dirty="0"/>
              <a:t>Communicating interculturally; improving intercultural communication skills</a:t>
            </a:r>
          </a:p>
          <a:p>
            <a:pPr lvl="1"/>
            <a:r>
              <a:rPr lang="en-GB" dirty="0"/>
              <a:t>Reading: Liu et al</a:t>
            </a:r>
          </a:p>
          <a:p>
            <a:r>
              <a:rPr lang="en-GB" dirty="0"/>
              <a:t>Week 7 – Oct 23, 25 </a:t>
            </a:r>
          </a:p>
          <a:p>
            <a:pPr lvl="1"/>
            <a:r>
              <a:rPr lang="en-GB" dirty="0"/>
              <a:t>Communication and cultural competence; ethnocentrism and </a:t>
            </a:r>
            <a:r>
              <a:rPr lang="en-GB" dirty="0" err="1"/>
              <a:t>ethnorelativism</a:t>
            </a:r>
            <a:endParaRPr lang="en-GB" dirty="0"/>
          </a:p>
          <a:p>
            <a:pPr lvl="1"/>
            <a:r>
              <a:rPr lang="en-GB" dirty="0"/>
              <a:t>Readings: Wang; Bennett</a:t>
            </a:r>
          </a:p>
          <a:p>
            <a:r>
              <a:rPr lang="en-GB" dirty="0"/>
              <a:t>Week 8 – Oct 30, Nov 1</a:t>
            </a:r>
          </a:p>
          <a:p>
            <a:pPr lvl="1"/>
            <a:r>
              <a:rPr lang="en-GB" dirty="0"/>
              <a:t>Other cultural influences – gender, religion, age, and other issues</a:t>
            </a:r>
          </a:p>
          <a:p>
            <a:pPr lvl="1"/>
            <a:r>
              <a:rPr lang="en-GB" dirty="0"/>
              <a:t>Culture and business – negotiation, conflict and feedback</a:t>
            </a:r>
          </a:p>
          <a:p>
            <a:pPr lvl="1"/>
            <a:r>
              <a:rPr lang="en-GB" dirty="0"/>
              <a:t>Reading: Cuddy et al</a:t>
            </a:r>
          </a:p>
          <a:p>
            <a:pPr lvl="1"/>
            <a:r>
              <a:rPr lang="en-GB" b="1" dirty="0">
                <a:solidFill>
                  <a:srgbClr val="C00000"/>
                </a:solidFill>
              </a:rPr>
              <a:t>A2 book or film review due</a:t>
            </a:r>
          </a:p>
        </p:txBody>
      </p:sp>
    </p:spTree>
    <p:extLst>
      <p:ext uri="{BB962C8B-B14F-4D97-AF65-F5344CB8AC3E}">
        <p14:creationId xmlns:p14="http://schemas.microsoft.com/office/powerpoint/2010/main" val="365341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24128" y="2311757"/>
            <a:ext cx="9601200" cy="4449651"/>
          </a:xfrm>
        </p:spPr>
        <p:txBody>
          <a:bodyPr>
            <a:normAutofit fontScale="92500" lnSpcReduction="10000"/>
          </a:bodyPr>
          <a:lstStyle/>
          <a:p>
            <a:r>
              <a:rPr lang="en-GB" dirty="0"/>
              <a:t>Week 9 – Nov 6, 8</a:t>
            </a:r>
          </a:p>
          <a:p>
            <a:pPr lvl="1"/>
            <a:r>
              <a:rPr lang="en-GB" dirty="0"/>
              <a:t>Organizational culture, models and actual organizations</a:t>
            </a:r>
          </a:p>
          <a:p>
            <a:pPr lvl="1"/>
            <a:r>
              <a:rPr lang="en-GB" dirty="0"/>
              <a:t>Reading: Hofstede </a:t>
            </a:r>
          </a:p>
          <a:p>
            <a:r>
              <a:rPr lang="en-GB" dirty="0"/>
              <a:t>Week 10 – Nov 13, 15</a:t>
            </a:r>
          </a:p>
          <a:p>
            <a:pPr lvl="1"/>
            <a:r>
              <a:rPr lang="en-GB" dirty="0"/>
              <a:t>Business practices; cultural and international marketing</a:t>
            </a:r>
          </a:p>
          <a:p>
            <a:pPr lvl="1"/>
            <a:r>
              <a:rPr lang="en-GB" dirty="0"/>
              <a:t>Reading: Passport to Trade 2.0; </a:t>
            </a:r>
            <a:r>
              <a:rPr lang="en-GB" dirty="0" err="1"/>
              <a:t>Dahlvig</a:t>
            </a:r>
            <a:r>
              <a:rPr lang="en-GB" dirty="0"/>
              <a:t>; Tian &amp; Boyes</a:t>
            </a:r>
          </a:p>
          <a:p>
            <a:r>
              <a:rPr lang="en-GB" dirty="0"/>
              <a:t>Week 11 – Nov 20, 22</a:t>
            </a:r>
          </a:p>
          <a:p>
            <a:pPr lvl="1"/>
            <a:r>
              <a:rPr lang="en-GB" dirty="0"/>
              <a:t>Reading Week – no classes </a:t>
            </a:r>
          </a:p>
          <a:p>
            <a:pPr lvl="1"/>
            <a:r>
              <a:rPr lang="en-GB" dirty="0"/>
              <a:t>Readings: Harvard Business Review; Lau</a:t>
            </a:r>
          </a:p>
          <a:p>
            <a:r>
              <a:rPr lang="en-GB" dirty="0"/>
              <a:t>Week 12</a:t>
            </a:r>
            <a:r>
              <a:rPr lang="en-US" dirty="0"/>
              <a:t> – Nov 27, 29</a:t>
            </a:r>
          </a:p>
          <a:p>
            <a:pPr lvl="1"/>
            <a:r>
              <a:rPr lang="en-GB" dirty="0"/>
              <a:t>Group dynamics; individual and group identities </a:t>
            </a:r>
          </a:p>
          <a:p>
            <a:pPr lvl="1"/>
            <a:r>
              <a:rPr lang="en-GB" dirty="0"/>
              <a:t>Effective teams; team diversity</a:t>
            </a:r>
          </a:p>
          <a:p>
            <a:pPr lvl="1"/>
            <a:r>
              <a:rPr lang="en-GB" b="1" dirty="0">
                <a:solidFill>
                  <a:srgbClr val="C00000"/>
                </a:solidFill>
              </a:rPr>
              <a:t>A3 reports due</a:t>
            </a:r>
          </a:p>
        </p:txBody>
      </p:sp>
    </p:spTree>
    <p:extLst>
      <p:ext uri="{BB962C8B-B14F-4D97-AF65-F5344CB8AC3E}">
        <p14:creationId xmlns:p14="http://schemas.microsoft.com/office/powerpoint/2010/main" val="183682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Week 13 – Dec 4, 6</a:t>
            </a:r>
          </a:p>
          <a:p>
            <a:pPr lvl="1"/>
            <a:r>
              <a:rPr lang="en-GB" dirty="0"/>
              <a:t>Stakeholders and cultural intermediaries</a:t>
            </a:r>
          </a:p>
          <a:p>
            <a:pPr lvl="1"/>
            <a:r>
              <a:rPr lang="en-GB" dirty="0"/>
              <a:t>Leadership and culture </a:t>
            </a:r>
          </a:p>
          <a:p>
            <a:r>
              <a:rPr lang="en-GB" dirty="0"/>
              <a:t>Week 14 – Dec, 11, 13 </a:t>
            </a:r>
          </a:p>
          <a:p>
            <a:pPr lvl="1"/>
            <a:r>
              <a:rPr lang="en-GB" dirty="0"/>
              <a:t>Reputation and cultural issues</a:t>
            </a:r>
          </a:p>
          <a:p>
            <a:pPr lvl="1"/>
            <a:r>
              <a:rPr lang="en-GB" dirty="0"/>
              <a:t>Cultural intelligence and intercultural effectiveness</a:t>
            </a:r>
          </a:p>
          <a:p>
            <a:pPr lvl="1"/>
            <a:r>
              <a:rPr lang="en-GB" dirty="0"/>
              <a:t>Wrap-up and exam review</a:t>
            </a:r>
          </a:p>
          <a:p>
            <a:pPr lvl="1"/>
            <a:r>
              <a:rPr lang="en-GB" b="1" dirty="0">
                <a:solidFill>
                  <a:srgbClr val="C00000"/>
                </a:solidFill>
              </a:rPr>
              <a:t>A5 Participation completed</a:t>
            </a:r>
          </a:p>
          <a:p>
            <a:r>
              <a:rPr lang="en-GB" dirty="0"/>
              <a:t>Week 15 – Dec 18 – 21 (specific date to be confirmed)</a:t>
            </a:r>
          </a:p>
          <a:p>
            <a:pPr lvl="1"/>
            <a:r>
              <a:rPr lang="en-GB" b="1" dirty="0">
                <a:solidFill>
                  <a:srgbClr val="C00000"/>
                </a:solidFill>
              </a:rPr>
              <a:t>A4 Final examination</a:t>
            </a:r>
            <a:endParaRPr lang="en-US" b="1" dirty="0">
              <a:solidFill>
                <a:srgbClr val="C00000"/>
              </a:solidFill>
            </a:endParaRPr>
          </a:p>
        </p:txBody>
      </p:sp>
    </p:spTree>
    <p:extLst>
      <p:ext uri="{BB962C8B-B14F-4D97-AF65-F5344CB8AC3E}">
        <p14:creationId xmlns:p14="http://schemas.microsoft.com/office/powerpoint/2010/main" val="355843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“My culture” Photo Essay</a:t>
            </a:r>
          </a:p>
        </p:txBody>
      </p:sp>
      <p:sp>
        <p:nvSpPr>
          <p:cNvPr id="3" name="Content Placeholder 2"/>
          <p:cNvSpPr>
            <a:spLocks noGrp="1"/>
          </p:cNvSpPr>
          <p:nvPr>
            <p:ph idx="1"/>
          </p:nvPr>
        </p:nvSpPr>
        <p:spPr>
          <a:xfrm>
            <a:off x="1024128" y="2286000"/>
            <a:ext cx="9720073" cy="3329189"/>
          </a:xfrm>
        </p:spPr>
        <p:txBody>
          <a:bodyPr>
            <a:normAutofit/>
          </a:bodyPr>
          <a:lstStyle/>
          <a:p>
            <a:r>
              <a:rPr lang="en-GB" dirty="0"/>
              <a:t>Drawing on your own personal experiences and reflecting on cultural models (weeks 3 and 4), you should compile a personal cultural profile (1000 – 1500 words), reflecting on cultural traits you share with your culture of origin and other traits that set you apart. The essay will include photographs (minimum of 10) to illustrate key aspects and themes, such as family, hobbies, representations in London, landmarks, etc. A photo essay is very simply a collection of images that are placed in a specific order to tell the progression of events, emotions, and concepts. </a:t>
            </a:r>
          </a:p>
          <a:p>
            <a:r>
              <a:rPr lang="en-GB" dirty="0"/>
              <a:t>The photo essay takes the same story telling techniques as a normal essay, translated into visual images.</a:t>
            </a:r>
          </a:p>
          <a:p>
            <a:endParaRPr lang="en-GB" dirty="0"/>
          </a:p>
        </p:txBody>
      </p:sp>
    </p:spTree>
    <p:extLst>
      <p:ext uri="{BB962C8B-B14F-4D97-AF65-F5344CB8AC3E}">
        <p14:creationId xmlns:p14="http://schemas.microsoft.com/office/powerpoint/2010/main" val="62240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Tips for a good photo essay</a:t>
            </a:r>
          </a:p>
        </p:txBody>
      </p:sp>
      <p:sp>
        <p:nvSpPr>
          <p:cNvPr id="3" name="Content Placeholder 2"/>
          <p:cNvSpPr>
            <a:spLocks noGrp="1"/>
          </p:cNvSpPr>
          <p:nvPr>
            <p:ph idx="1"/>
          </p:nvPr>
        </p:nvSpPr>
        <p:spPr/>
        <p:txBody>
          <a:bodyPr>
            <a:normAutofit lnSpcReduction="10000"/>
          </a:bodyPr>
          <a:lstStyle/>
          <a:p>
            <a:pPr marL="502920" indent="-457200">
              <a:buFont typeface="+mj-lt"/>
              <a:buAutoNum type="arabicPeriod"/>
            </a:pPr>
            <a:r>
              <a:rPr lang="en-GB" dirty="0"/>
              <a:t>Find a topic (your cultural autobiography)</a:t>
            </a:r>
          </a:p>
          <a:p>
            <a:pPr marL="502920" indent="-457200">
              <a:buFont typeface="+mj-lt"/>
              <a:buAutoNum type="arabicPeriod"/>
            </a:pPr>
            <a:r>
              <a:rPr lang="en-GB" dirty="0"/>
              <a:t>Do your research (investigate, talk to people)</a:t>
            </a:r>
          </a:p>
          <a:p>
            <a:pPr marL="502920" indent="-457200">
              <a:buFont typeface="+mj-lt"/>
              <a:buAutoNum type="arabicPeriod"/>
            </a:pPr>
            <a:r>
              <a:rPr lang="en-GB" dirty="0"/>
              <a:t>Find the real story (what’s your angle?)</a:t>
            </a:r>
          </a:p>
          <a:p>
            <a:pPr marL="502920" indent="-457200">
              <a:buFont typeface="+mj-lt"/>
              <a:buAutoNum type="arabicPeriod"/>
            </a:pPr>
            <a:r>
              <a:rPr lang="en-GB" dirty="0"/>
              <a:t>Every dynamic story is built on a set of core values and emotions that touch the audience (find and use emotions)</a:t>
            </a:r>
          </a:p>
          <a:p>
            <a:pPr marL="502920" indent="-457200">
              <a:buFont typeface="+mj-lt"/>
              <a:buAutoNum type="arabicPeriod"/>
            </a:pPr>
            <a:r>
              <a:rPr lang="en-GB" dirty="0"/>
              <a:t>Plan your shots (each shot works like a sentence and emphasizes part of the narrative)</a:t>
            </a:r>
          </a:p>
          <a:p>
            <a:pPr marL="45720" indent="0">
              <a:buNone/>
            </a:pPr>
            <a:endParaRPr lang="en-GB" dirty="0"/>
          </a:p>
          <a:p>
            <a:pPr marL="45720" indent="0">
              <a:buNone/>
            </a:pPr>
            <a:r>
              <a:rPr lang="en-GB" dirty="0"/>
              <a:t>All you need is a bit of photographic technique, some creativity and a lot of heart.  Find the story and tell it in pictures.</a:t>
            </a:r>
          </a:p>
        </p:txBody>
      </p:sp>
    </p:spTree>
    <p:extLst>
      <p:ext uri="{BB962C8B-B14F-4D97-AF65-F5344CB8AC3E}">
        <p14:creationId xmlns:p14="http://schemas.microsoft.com/office/powerpoint/2010/main" val="1228718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326</TotalTime>
  <Words>1652</Words>
  <Application>Microsoft Office PowerPoint</Application>
  <PresentationFormat>Widescreen</PresentationFormat>
  <Paragraphs>203</Paragraphs>
  <Slides>46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Franklin Gothic Book</vt:lpstr>
      <vt:lpstr>Perpetua</vt:lpstr>
      <vt:lpstr>Times New Roman</vt:lpstr>
      <vt:lpstr>Tw Cen MT</vt:lpstr>
      <vt:lpstr>Tw Cen MT Condensed</vt:lpstr>
      <vt:lpstr>Wingdings 3</vt:lpstr>
      <vt:lpstr>Integral</vt:lpstr>
      <vt:lpstr>Cross Cultural Communication</vt:lpstr>
      <vt:lpstr>Course Objectives</vt:lpstr>
      <vt:lpstr>Course Requirements</vt:lpstr>
      <vt:lpstr>Course Schedule</vt:lpstr>
      <vt:lpstr>PowerPoint Presentation</vt:lpstr>
      <vt:lpstr>PowerPoint Presentation</vt:lpstr>
      <vt:lpstr>PowerPoint Presentation</vt:lpstr>
      <vt:lpstr>“My culture” Photo Essay</vt:lpstr>
      <vt:lpstr>Tips for a good photo essay</vt:lpstr>
      <vt:lpstr>Cross Cultural Communication</vt:lpstr>
      <vt:lpstr>PowerPoint Presentation</vt:lpstr>
      <vt:lpstr>PowerPoint Presentation</vt:lpstr>
      <vt:lpstr>Cultural Awareness</vt:lpstr>
      <vt:lpstr>Different kinds of culture</vt:lpstr>
      <vt:lpstr>PowerPoint Presentation</vt:lpstr>
      <vt:lpstr>PowerPoint Presentation</vt:lpstr>
      <vt:lpstr>PowerPoint Presentation</vt:lpstr>
      <vt:lpstr>PowerPoint Presentation</vt:lpstr>
      <vt:lpstr>PowerPoint Presentation</vt:lpstr>
      <vt:lpstr>Cultural differences</vt:lpstr>
      <vt:lpstr>Meaning is a problem</vt:lpstr>
      <vt:lpstr>personality</vt:lpstr>
      <vt:lpstr>What is Personality?</vt:lpstr>
      <vt:lpstr>“Big Five” Dimensions  http://www.truity.com/test/big-five-personality-test </vt:lpstr>
      <vt:lpstr>Cultural Identity</vt:lpstr>
      <vt:lpstr>PowerPoint Presentation</vt:lpstr>
      <vt:lpstr>Cultural Identity</vt:lpstr>
      <vt:lpstr>How can we analyse Identity?</vt:lpstr>
      <vt:lpstr>How do identities differ?</vt:lpstr>
      <vt:lpstr>Three Lenses</vt:lpstr>
      <vt:lpstr>Goals, Motivations and Incentives</vt:lpstr>
      <vt:lpstr>Things that change</vt:lpstr>
      <vt:lpstr>The Social Lens</vt:lpstr>
      <vt:lpstr>Manifestations of Cultural Differences (Hofstede 1990)</vt:lpstr>
      <vt:lpstr>A Contextual Model of Intercultural Communication Neuliep 2009</vt:lpstr>
      <vt:lpstr>Cultural identity exercise</vt:lpstr>
      <vt:lpstr>LANGUAGE </vt:lpstr>
      <vt:lpstr>PowerPoint Presentation</vt:lpstr>
      <vt:lpstr>PowerPoint Presentation</vt:lpstr>
      <vt:lpstr>PowerPoint Presentation</vt:lpstr>
      <vt:lpstr>PROBLEM OF LANGUAGE</vt:lpstr>
      <vt:lpstr>PowerPoint Presentation</vt:lpstr>
      <vt:lpstr>For example - </vt:lpstr>
      <vt:lpstr>PowerPoint Presentation</vt:lpstr>
      <vt:lpstr>LACK OF LANGUAGE EQUIVALENCY</vt:lpstr>
      <vt:lpstr>For Week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Cultural Communication</dc:title>
  <dc:creator>Gloria Walker</dc:creator>
  <cp:lastModifiedBy>Gloria Walker</cp:lastModifiedBy>
  <cp:revision>26</cp:revision>
  <dcterms:created xsi:type="dcterms:W3CDTF">2017-01-08T13:17:32Z</dcterms:created>
  <dcterms:modified xsi:type="dcterms:W3CDTF">2017-09-19T08:08:26Z</dcterms:modified>
</cp:coreProperties>
</file>