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6" r:id="rId3"/>
    <p:sldId id="262" r:id="rId4"/>
    <p:sldId id="257" r:id="rId5"/>
    <p:sldId id="258" r:id="rId6"/>
    <p:sldId id="267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FE7"/>
    <a:srgbClr val="E0E0E0"/>
    <a:srgbClr val="815917"/>
    <a:srgbClr val="CAE8F6"/>
    <a:srgbClr val="FBE5D9"/>
    <a:srgbClr val="F6F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697F4-FBBD-4C19-8363-2A765E07F56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83C0C-FC36-481B-864C-9B998D8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67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4950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5265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44378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1543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7290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34202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781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4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50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0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8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57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99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21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0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83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tree made of circuit boards">
            <a:extLst>
              <a:ext uri="{FF2B5EF4-FFF2-40B4-BE49-F238E27FC236}">
                <a16:creationId xmlns:a16="http://schemas.microsoft.com/office/drawing/2014/main" id="{5DEEAD78-B9DF-23B8-4F49-313238255258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62035" y="2894"/>
            <a:ext cx="6108089" cy="61080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45F47B-8934-67BA-6047-9A9FDE327FCE}"/>
              </a:ext>
            </a:extLst>
          </p:cNvPr>
          <p:cNvSpPr/>
          <p:nvPr userDrawn="1"/>
        </p:nvSpPr>
        <p:spPr>
          <a:xfrm>
            <a:off x="5283355" y="6421120"/>
            <a:ext cx="646160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Avishek Dutta, Md Ishrak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Mashroor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Ashab Mahmud Raseen, Sneha Nandy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1F8576-740D-DABA-395C-622C6AFC9FF7}"/>
              </a:ext>
            </a:extLst>
          </p:cNvPr>
          <p:cNvSpPr/>
          <p:nvPr userDrawn="1"/>
        </p:nvSpPr>
        <p:spPr>
          <a:xfrm>
            <a:off x="543559" y="6421120"/>
            <a:ext cx="182033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CSE115.4 | Group 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62FA73-A6E4-46D0-6879-0BF3DC5EE7DE}"/>
              </a:ext>
            </a:extLst>
          </p:cNvPr>
          <p:cNvCxnSpPr>
            <a:cxnSpLocks/>
          </p:cNvCxnSpPr>
          <p:nvPr userDrawn="1"/>
        </p:nvCxnSpPr>
        <p:spPr>
          <a:xfrm>
            <a:off x="284480" y="487680"/>
            <a:ext cx="115316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11CB5C-05B5-4F03-982C-20AD45F6B2CA}"/>
              </a:ext>
            </a:extLst>
          </p:cNvPr>
          <p:cNvCxnSpPr>
            <a:cxnSpLocks/>
          </p:cNvCxnSpPr>
          <p:nvPr userDrawn="1"/>
        </p:nvCxnSpPr>
        <p:spPr>
          <a:xfrm>
            <a:off x="406400" y="6258560"/>
            <a:ext cx="1133856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60EAB0-47E7-092A-1E04-9BB4468EABA9}"/>
              </a:ext>
            </a:extLst>
          </p:cNvPr>
          <p:cNvCxnSpPr>
            <a:cxnSpLocks/>
          </p:cNvCxnSpPr>
          <p:nvPr userDrawn="1"/>
        </p:nvCxnSpPr>
        <p:spPr>
          <a:xfrm flipV="1">
            <a:off x="5435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7BCA9B-E5A0-1F20-B5A9-DCE54EAE405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179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8" name="Picture 27" descr="A tree made of circuit boards">
            <a:extLst>
              <a:ext uri="{FF2B5EF4-FFF2-40B4-BE49-F238E27FC236}">
                <a16:creationId xmlns:a16="http://schemas.microsoft.com/office/drawing/2014/main" id="{609B573F-A54D-4A7F-BC86-B05AA7ABEBD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-2647645" y="3961631"/>
            <a:ext cx="6108089" cy="610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37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983E092-03DF-76BF-376C-CACD6A42ABAF}"/>
              </a:ext>
            </a:extLst>
          </p:cNvPr>
          <p:cNvSpPr txBox="1"/>
          <p:nvPr/>
        </p:nvSpPr>
        <p:spPr>
          <a:xfrm>
            <a:off x="578068" y="2078253"/>
            <a:ext cx="110358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TicTacx</a:t>
            </a:r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 Modern CLI-based Tic-Tac-Toe Game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F99E50-DF32-14BC-0A47-6A47D4E7B568}"/>
              </a:ext>
            </a:extLst>
          </p:cNvPr>
          <p:cNvGrpSpPr/>
          <p:nvPr/>
        </p:nvGrpSpPr>
        <p:grpSpPr>
          <a:xfrm>
            <a:off x="1442206" y="3429000"/>
            <a:ext cx="9307588" cy="991031"/>
            <a:chOff x="1390882" y="3245628"/>
            <a:chExt cx="9307588" cy="99103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B17B78A-79A9-80F8-056F-5E1F0C7AC2F7}"/>
                </a:ext>
              </a:extLst>
            </p:cNvPr>
            <p:cNvSpPr/>
            <p:nvPr/>
          </p:nvSpPr>
          <p:spPr>
            <a:xfrm>
              <a:off x="1390882" y="3245628"/>
              <a:ext cx="9307588" cy="991031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DCF876-022F-4AB2-B70F-B5033425CF36}"/>
                </a:ext>
              </a:extLst>
            </p:cNvPr>
            <p:cNvSpPr txBox="1"/>
            <p:nvPr/>
          </p:nvSpPr>
          <p:spPr>
            <a:xfrm rot="10800000" flipV="1">
              <a:off x="1653290" y="3402589"/>
              <a:ext cx="888999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Description: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Developing a console-based version of the classic Tic-Tac-Toe game where two players can compete against each other.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988F9D6-DB10-AA06-BDD2-0D8EB79ED974}"/>
              </a:ext>
            </a:extLst>
          </p:cNvPr>
          <p:cNvSpPr txBox="1"/>
          <p:nvPr/>
        </p:nvSpPr>
        <p:spPr>
          <a:xfrm>
            <a:off x="2966377" y="2663028"/>
            <a:ext cx="63664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CSE115.4 | Group - 2 | Summer 2025</a:t>
            </a:r>
          </a:p>
        </p:txBody>
      </p:sp>
    </p:spTree>
    <p:extLst>
      <p:ext uri="{BB962C8B-B14F-4D97-AF65-F5344CB8AC3E}">
        <p14:creationId xmlns:p14="http://schemas.microsoft.com/office/powerpoint/2010/main" val="391633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1E92C-405B-AA1A-CE69-78590E77F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127A9C-6F0C-74A0-33CE-B2B25E4A2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99" y="2039332"/>
            <a:ext cx="3703891" cy="3703891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BD6AE5-933B-AB3C-44AC-C71B08DA1434}"/>
              </a:ext>
            </a:extLst>
          </p:cNvPr>
          <p:cNvSpPr/>
          <p:nvPr/>
        </p:nvSpPr>
        <p:spPr>
          <a:xfrm>
            <a:off x="819223" y="644552"/>
            <a:ext cx="24112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B0513-9901-7856-84CE-594C6B009BEE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73CD388-3A59-7F01-41D0-5C51A1C6F123}"/>
              </a:ext>
            </a:extLst>
          </p:cNvPr>
          <p:cNvSpPr/>
          <p:nvPr/>
        </p:nvSpPr>
        <p:spPr>
          <a:xfrm>
            <a:off x="6747405" y="3341290"/>
            <a:ext cx="32055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7698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0C4A8-5858-9349-970D-5E0DEA180A62}"/>
              </a:ext>
            </a:extLst>
          </p:cNvPr>
          <p:cNvSpPr/>
          <p:nvPr/>
        </p:nvSpPr>
        <p:spPr>
          <a:xfrm>
            <a:off x="819223" y="644552"/>
            <a:ext cx="34756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8E751C-39E7-B546-AC11-D203D78BB202}"/>
              </a:ext>
            </a:extLst>
          </p:cNvPr>
          <p:cNvSpPr/>
          <p:nvPr/>
        </p:nvSpPr>
        <p:spPr>
          <a:xfrm>
            <a:off x="955858" y="1897469"/>
            <a:ext cx="7481535" cy="30708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Course Instructor: Mohammad </a:t>
            </a:r>
            <a:r>
              <a:rPr lang="en-US" sz="28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Shifat</a:t>
            </a: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-E-Rabbi</a:t>
            </a:r>
            <a:endParaRPr lang="en-US" sz="28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8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Avishek Dutta 				– 	2524093042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Md Ishrak </a:t>
            </a:r>
            <a:r>
              <a:rPr lang="en-US" sz="24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Mashroor</a:t>
            </a: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		– 	2524709042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Ashab Mahmud Raseen	– 	2524767042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Sneha Nandy				–	2524508042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C28AE9-4D1A-9AF6-E840-F3D28FDE9932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4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AC585-841A-B209-9F5F-2E4C53A44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D4BFF8-EF18-222C-DA6D-D3382B0AD8DB}"/>
              </a:ext>
            </a:extLst>
          </p:cNvPr>
          <p:cNvSpPr/>
          <p:nvPr/>
        </p:nvSpPr>
        <p:spPr>
          <a:xfrm>
            <a:off x="819223" y="644552"/>
            <a:ext cx="39671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Built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966812-FC30-7ABA-0BA6-22820143AB3A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39D13710-9D39-C111-6308-0D802DDA9171}"/>
              </a:ext>
            </a:extLst>
          </p:cNvPr>
          <p:cNvSpPr/>
          <p:nvPr/>
        </p:nvSpPr>
        <p:spPr>
          <a:xfrm>
            <a:off x="1209190" y="2143299"/>
            <a:ext cx="5770763" cy="1103575"/>
          </a:xfrm>
          <a:prstGeom prst="homePlate">
            <a:avLst/>
          </a:prstGeom>
          <a:noFill/>
          <a:ln>
            <a:solidFill>
              <a:srgbClr val="FDEF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 Tic-Tac-Toe game in C programming language.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1D523824-A04F-4F1E-FB61-3396A5E8795D}"/>
              </a:ext>
            </a:extLst>
          </p:cNvPr>
          <p:cNvSpPr/>
          <p:nvPr/>
        </p:nvSpPr>
        <p:spPr>
          <a:xfrm>
            <a:off x="1195792" y="3685303"/>
            <a:ext cx="5770763" cy="1103575"/>
          </a:xfrm>
          <a:prstGeom prst="homePlate">
            <a:avLst/>
          </a:prstGeom>
          <a:noFill/>
          <a:ln>
            <a:solidFill>
              <a:srgbClr val="FDEF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CLI-based interface, modern UI/UX. Fully playable and interactive.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89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AF8E6-EDFB-7F8A-7773-E9E3B9F9F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65405A-E4C4-3F8E-7288-250EA1A69D65}"/>
              </a:ext>
            </a:extLst>
          </p:cNvPr>
          <p:cNvSpPr/>
          <p:nvPr/>
        </p:nvSpPr>
        <p:spPr>
          <a:xfrm>
            <a:off x="819223" y="644552"/>
            <a:ext cx="42611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Structure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CD42DE-2FB9-C9E4-4AC0-218D1C2C5D61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ED754DD7-A505-E746-48FE-33D6CC6BD2F2}"/>
              </a:ext>
            </a:extLst>
          </p:cNvPr>
          <p:cNvSpPr/>
          <p:nvPr/>
        </p:nvSpPr>
        <p:spPr>
          <a:xfrm>
            <a:off x="1346105" y="4160874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Controls flow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E20E2CE-D21E-159B-DBA6-3EE5426DAA88}"/>
              </a:ext>
            </a:extLst>
          </p:cNvPr>
          <p:cNvSpPr/>
          <p:nvPr/>
        </p:nvSpPr>
        <p:spPr>
          <a:xfrm>
            <a:off x="4425042" y="4160874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support/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game.c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Logic + turn management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86850950-5B9B-1AA5-0F6C-5B101956ABFB}"/>
              </a:ext>
            </a:extLst>
          </p:cNvPr>
          <p:cNvSpPr/>
          <p:nvPr/>
        </p:nvSpPr>
        <p:spPr>
          <a:xfrm>
            <a:off x="7503979" y="4160874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support/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board.c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Display + update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8E688855-B6C0-DC4C-B8E0-74F0F50E5D45}"/>
              </a:ext>
            </a:extLst>
          </p:cNvPr>
          <p:cNvSpPr/>
          <p:nvPr/>
        </p:nvSpPr>
        <p:spPr>
          <a:xfrm>
            <a:off x="1346105" y="1997090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README.md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Docs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9A32E689-1BA4-D786-237A-0EAF9014B589}"/>
              </a:ext>
            </a:extLst>
          </p:cNvPr>
          <p:cNvSpPr/>
          <p:nvPr/>
        </p:nvSpPr>
        <p:spPr>
          <a:xfrm>
            <a:off x="4425043" y="1997090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Automated compilation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743B43E4-CE3E-0AD8-8D1B-17B3584222CF}"/>
              </a:ext>
            </a:extLst>
          </p:cNvPr>
          <p:cNvSpPr/>
          <p:nvPr/>
        </p:nvSpPr>
        <p:spPr>
          <a:xfrm>
            <a:off x="7503980" y="1997090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 files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Header files</a:t>
            </a:r>
          </a:p>
        </p:txBody>
      </p:sp>
    </p:spTree>
    <p:extLst>
      <p:ext uri="{BB962C8B-B14F-4D97-AF65-F5344CB8AC3E}">
        <p14:creationId xmlns:p14="http://schemas.microsoft.com/office/powerpoint/2010/main" val="347755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B1B3B-28BC-C386-5C09-8DA2550BD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One Rounded and One Snipped 10">
            <a:extLst>
              <a:ext uri="{FF2B5EF4-FFF2-40B4-BE49-F238E27FC236}">
                <a16:creationId xmlns:a16="http://schemas.microsoft.com/office/drawing/2014/main" id="{47817932-B6F0-4380-F295-9E10F8D0C243}"/>
              </a:ext>
            </a:extLst>
          </p:cNvPr>
          <p:cNvSpPr/>
          <p:nvPr/>
        </p:nvSpPr>
        <p:spPr>
          <a:xfrm>
            <a:off x="7341953" y="1872637"/>
            <a:ext cx="2560286" cy="1791849"/>
          </a:xfrm>
          <a:prstGeom prst="snipRoundRect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or Win</a:t>
            </a:r>
          </a:p>
          <a:p>
            <a:pPr algn="ctr"/>
            <a:r>
              <a:rPr lang="en-US" dirty="0"/>
              <a:t>-&gt; Replay Option</a:t>
            </a:r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35778EA0-4C65-FEF5-A5A9-01C22B28A24F}"/>
              </a:ext>
            </a:extLst>
          </p:cNvPr>
          <p:cNvSpPr/>
          <p:nvPr/>
        </p:nvSpPr>
        <p:spPr>
          <a:xfrm>
            <a:off x="7387470" y="4042584"/>
            <a:ext cx="2560286" cy="1791849"/>
          </a:xfrm>
          <a:prstGeom prst="snipRoundRect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Uses Clear + ANSI + Unicode for clean updates and display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880E2-88B9-6C11-76DD-426619DB5CEF}"/>
              </a:ext>
            </a:extLst>
          </p:cNvPr>
          <p:cNvGrpSpPr/>
          <p:nvPr/>
        </p:nvGrpSpPr>
        <p:grpSpPr>
          <a:xfrm>
            <a:off x="2176554" y="1960804"/>
            <a:ext cx="3433032" cy="3860953"/>
            <a:chOff x="1639085" y="1867670"/>
            <a:chExt cx="3433032" cy="3860953"/>
          </a:xfrm>
        </p:grpSpPr>
        <p:sp>
          <p:nvSpPr>
            <p:cNvPr id="6" name="Rectangle: Top Corners One Rounded and One Snipped 5">
              <a:extLst>
                <a:ext uri="{FF2B5EF4-FFF2-40B4-BE49-F238E27FC236}">
                  <a16:creationId xmlns:a16="http://schemas.microsoft.com/office/drawing/2014/main" id="{A162EBE9-76D6-C3D4-4CED-B7BCD166726D}"/>
                </a:ext>
              </a:extLst>
            </p:cNvPr>
            <p:cNvSpPr/>
            <p:nvPr/>
          </p:nvSpPr>
          <p:spPr>
            <a:xfrm>
              <a:off x="2298100" y="1867670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Menu</a:t>
              </a:r>
            </a:p>
          </p:txBody>
        </p:sp>
        <p:sp>
          <p:nvSpPr>
            <p:cNvPr id="7" name="Rectangle: Top Corners One Rounded and One Snipped 6">
              <a:extLst>
                <a:ext uri="{FF2B5EF4-FFF2-40B4-BE49-F238E27FC236}">
                  <a16:creationId xmlns:a16="http://schemas.microsoft.com/office/drawing/2014/main" id="{66463279-5D3A-AF09-BBAB-8B8FB423B564}"/>
                </a:ext>
              </a:extLst>
            </p:cNvPr>
            <p:cNvSpPr/>
            <p:nvPr/>
          </p:nvSpPr>
          <p:spPr>
            <a:xfrm>
              <a:off x="2317158" y="3521895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Validation</a:t>
              </a:r>
            </a:p>
          </p:txBody>
        </p:sp>
        <p:sp>
          <p:nvSpPr>
            <p:cNvPr id="9" name="Rectangle: Top Corners One Rounded and One Snipped 8">
              <a:extLst>
                <a:ext uri="{FF2B5EF4-FFF2-40B4-BE49-F238E27FC236}">
                  <a16:creationId xmlns:a16="http://schemas.microsoft.com/office/drawing/2014/main" id="{EE73CC4E-F1B7-1550-B5FD-74624F1A0A9B}"/>
                </a:ext>
              </a:extLst>
            </p:cNvPr>
            <p:cNvSpPr/>
            <p:nvPr/>
          </p:nvSpPr>
          <p:spPr>
            <a:xfrm>
              <a:off x="2307629" y="5169824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Result</a:t>
              </a:r>
            </a:p>
          </p:txBody>
        </p:sp>
        <p:sp>
          <p:nvSpPr>
            <p:cNvPr id="13" name="Rectangle: Top Corners One Rounded and One Snipped 12">
              <a:extLst>
                <a:ext uri="{FF2B5EF4-FFF2-40B4-BE49-F238E27FC236}">
                  <a16:creationId xmlns:a16="http://schemas.microsoft.com/office/drawing/2014/main" id="{75A564CE-9356-29C4-AF1F-BAF69AB1321C}"/>
                </a:ext>
              </a:extLst>
            </p:cNvPr>
            <p:cNvSpPr/>
            <p:nvPr/>
          </p:nvSpPr>
          <p:spPr>
            <a:xfrm>
              <a:off x="2298100" y="4359219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14" name="Rectangle: Top Corners One Rounded and One Snipped 13">
              <a:extLst>
                <a:ext uri="{FF2B5EF4-FFF2-40B4-BE49-F238E27FC236}">
                  <a16:creationId xmlns:a16="http://schemas.microsoft.com/office/drawing/2014/main" id="{DAB1B4CC-05CD-D67C-3566-0FB28616B6AF}"/>
                </a:ext>
              </a:extLst>
            </p:cNvPr>
            <p:cNvSpPr/>
            <p:nvPr/>
          </p:nvSpPr>
          <p:spPr>
            <a:xfrm>
              <a:off x="2298100" y="2693570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</p:txBody>
        </p:sp>
        <p:sp>
          <p:nvSpPr>
            <p:cNvPr id="25" name="Arrow: Curved Right 24">
              <a:extLst>
                <a:ext uri="{FF2B5EF4-FFF2-40B4-BE49-F238E27FC236}">
                  <a16:creationId xmlns:a16="http://schemas.microsoft.com/office/drawing/2014/main" id="{5A2A768B-A341-0A24-317F-1884CC2F9963}"/>
                </a:ext>
              </a:extLst>
            </p:cNvPr>
            <p:cNvSpPr/>
            <p:nvPr/>
          </p:nvSpPr>
          <p:spPr>
            <a:xfrm>
              <a:off x="1645843" y="3767011"/>
              <a:ext cx="662767" cy="1014051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Arrow: Curved Right 25">
              <a:extLst>
                <a:ext uri="{FF2B5EF4-FFF2-40B4-BE49-F238E27FC236}">
                  <a16:creationId xmlns:a16="http://schemas.microsoft.com/office/drawing/2014/main" id="{3AE7BB7F-51F6-68A3-E7FB-4FF6F4AB03A1}"/>
                </a:ext>
              </a:extLst>
            </p:cNvPr>
            <p:cNvSpPr/>
            <p:nvPr/>
          </p:nvSpPr>
          <p:spPr>
            <a:xfrm>
              <a:off x="1639085" y="2076936"/>
              <a:ext cx="662767" cy="1014050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Arrow: Curved Left 27">
              <a:extLst>
                <a:ext uri="{FF2B5EF4-FFF2-40B4-BE49-F238E27FC236}">
                  <a16:creationId xmlns:a16="http://schemas.microsoft.com/office/drawing/2014/main" id="{7E89236C-F6CC-7CE7-76D8-EE31D5489306}"/>
                </a:ext>
              </a:extLst>
            </p:cNvPr>
            <p:cNvSpPr/>
            <p:nvPr/>
          </p:nvSpPr>
          <p:spPr>
            <a:xfrm>
              <a:off x="4244253" y="2891491"/>
              <a:ext cx="824112" cy="1159828"/>
            </a:xfrm>
            <a:prstGeom prst="curvedLeftArrow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Arrow: Curved Left 28">
              <a:extLst>
                <a:ext uri="{FF2B5EF4-FFF2-40B4-BE49-F238E27FC236}">
                  <a16:creationId xmlns:a16="http://schemas.microsoft.com/office/drawing/2014/main" id="{ABD1C629-BFE9-5AA3-D5E4-68453153686B}"/>
                </a:ext>
              </a:extLst>
            </p:cNvPr>
            <p:cNvSpPr/>
            <p:nvPr/>
          </p:nvSpPr>
          <p:spPr>
            <a:xfrm>
              <a:off x="4248005" y="4587926"/>
              <a:ext cx="824112" cy="1095602"/>
            </a:xfrm>
            <a:prstGeom prst="curvedLeftArrow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E4E19FD-3814-7BBB-EFCE-C16838FEAFE5}"/>
              </a:ext>
            </a:extLst>
          </p:cNvPr>
          <p:cNvSpPr/>
          <p:nvPr/>
        </p:nvSpPr>
        <p:spPr>
          <a:xfrm>
            <a:off x="819223" y="644552"/>
            <a:ext cx="31967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Flow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A685A6-29BA-E14E-4AAC-782719698FBC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3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AE01F-6994-BDD2-C540-A01C2C819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DB252-83B5-6AA8-C3FE-9F43584B4E12}"/>
              </a:ext>
            </a:extLst>
          </p:cNvPr>
          <p:cNvSpPr/>
          <p:nvPr/>
        </p:nvSpPr>
        <p:spPr>
          <a:xfrm>
            <a:off x="819223" y="644552"/>
            <a:ext cx="34994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4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Play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9546B0-CB83-63C8-FDF7-8339CE94B13C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B9929225-5BEE-A466-54B6-50902032BB4C}"/>
              </a:ext>
            </a:extLst>
          </p:cNvPr>
          <p:cNvSpPr/>
          <p:nvPr/>
        </p:nvSpPr>
        <p:spPr>
          <a:xfrm>
            <a:off x="2134242" y="1977741"/>
            <a:ext cx="3961758" cy="3870399"/>
          </a:xfrm>
          <a:prstGeom prst="foldedCorner">
            <a:avLst>
              <a:gd name="adj" fmla="val 1839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A8348-7193-65A8-B526-06D3E8688B80}"/>
              </a:ext>
            </a:extLst>
          </p:cNvPr>
          <p:cNvSpPr txBox="1"/>
          <p:nvPr/>
        </p:nvSpPr>
        <p:spPr>
          <a:xfrm>
            <a:off x="2282811" y="2125604"/>
            <a:ext cx="3625620" cy="2169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Modes: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Human vs Human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Human vs AI (Planned)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Play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810A9CEA-D6BD-27C8-FD7B-F24B5D8F775C}"/>
              </a:ext>
            </a:extLst>
          </p:cNvPr>
          <p:cNvSpPr/>
          <p:nvPr/>
        </p:nvSpPr>
        <p:spPr>
          <a:xfrm>
            <a:off x="6908140" y="1977741"/>
            <a:ext cx="2897478" cy="1720052"/>
          </a:xfrm>
          <a:prstGeom prst="foldedCorner">
            <a:avLst>
              <a:gd name="adj" fmla="val 1839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FB896-2200-D212-87E9-D52AF6DF976F}"/>
              </a:ext>
            </a:extLst>
          </p:cNvPr>
          <p:cNvSpPr txBox="1"/>
          <p:nvPr/>
        </p:nvSpPr>
        <p:spPr>
          <a:xfrm>
            <a:off x="7056709" y="2125603"/>
            <a:ext cx="2600339" cy="1308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 Mode:</a:t>
            </a:r>
          </a:p>
          <a:p>
            <a:pPr>
              <a:spcAft>
                <a:spcPts val="600"/>
              </a:spcAft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play input Row and Column separated by a space; i.e. 2 3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74E75D6A-7E79-5E33-06D0-289DA8DA9CA1}"/>
              </a:ext>
            </a:extLst>
          </p:cNvPr>
          <p:cNvSpPr/>
          <p:nvPr/>
        </p:nvSpPr>
        <p:spPr>
          <a:xfrm>
            <a:off x="6908140" y="3999134"/>
            <a:ext cx="2897478" cy="1720052"/>
          </a:xfrm>
          <a:prstGeom prst="foldedCorner">
            <a:avLst>
              <a:gd name="adj" fmla="val 1839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B54325-8950-5255-1922-572BD8FA489F}"/>
              </a:ext>
            </a:extLst>
          </p:cNvPr>
          <p:cNvSpPr txBox="1"/>
          <p:nvPr/>
        </p:nvSpPr>
        <p:spPr>
          <a:xfrm>
            <a:off x="7056709" y="4146996"/>
            <a:ext cx="2600339" cy="12772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Exit Mode:</a:t>
            </a:r>
          </a:p>
          <a:p>
            <a:pPr>
              <a:spcAft>
                <a:spcPts val="600"/>
              </a:spcAft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exit from a mode press any key when prompted to exit…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45C716-F06C-E6E1-FE4A-5BFE1DDB7792}"/>
              </a:ext>
            </a:extLst>
          </p:cNvPr>
          <p:cNvSpPr txBox="1"/>
          <p:nvPr/>
        </p:nvSpPr>
        <p:spPr>
          <a:xfrm>
            <a:off x="2282811" y="4487009"/>
            <a:ext cx="36256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is written in modular and scalable approach</a:t>
            </a:r>
          </a:p>
        </p:txBody>
      </p:sp>
    </p:spTree>
    <p:extLst>
      <p:ext uri="{BB962C8B-B14F-4D97-AF65-F5344CB8AC3E}">
        <p14:creationId xmlns:p14="http://schemas.microsoft.com/office/powerpoint/2010/main" val="123150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E1024-BA54-76FC-72F0-E3F618AFB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ard 8">
            <a:extLst>
              <a:ext uri="{FF2B5EF4-FFF2-40B4-BE49-F238E27FC236}">
                <a16:creationId xmlns:a16="http://schemas.microsoft.com/office/drawing/2014/main" id="{A41DFE9F-64E2-5A1A-E266-7AC93693ED8D}"/>
              </a:ext>
            </a:extLst>
          </p:cNvPr>
          <p:cNvSpPr/>
          <p:nvPr/>
        </p:nvSpPr>
        <p:spPr>
          <a:xfrm flipH="1">
            <a:off x="1262986" y="1871453"/>
            <a:ext cx="5061778" cy="1828128"/>
          </a:xfrm>
          <a:prstGeom prst="flowChartPunchedCard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915C8E93-44B4-A460-CA24-6471903CED20}"/>
              </a:ext>
            </a:extLst>
          </p:cNvPr>
          <p:cNvSpPr/>
          <p:nvPr/>
        </p:nvSpPr>
        <p:spPr>
          <a:xfrm flipH="1">
            <a:off x="1262986" y="4042596"/>
            <a:ext cx="5061778" cy="1828128"/>
          </a:xfrm>
          <a:prstGeom prst="flowChartPunchedCard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44CBA9-7A51-9459-1C31-7B68021DDB47}"/>
              </a:ext>
            </a:extLst>
          </p:cNvPr>
          <p:cNvSpPr txBox="1"/>
          <p:nvPr/>
        </p:nvSpPr>
        <p:spPr>
          <a:xfrm>
            <a:off x="1343172" y="2103788"/>
            <a:ext cx="490140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Responsive CLI Design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Clean, minimal interface with neat formatting.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Makes it easy to view the board even in a basic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terminal.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4EE0D7B0-CF3E-CD70-CA62-9926257C9D8D}"/>
              </a:ext>
            </a:extLst>
          </p:cNvPr>
          <p:cNvSpPr/>
          <p:nvPr/>
        </p:nvSpPr>
        <p:spPr>
          <a:xfrm>
            <a:off x="7590496" y="2078225"/>
            <a:ext cx="2897478" cy="1621356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48E9E6-563F-D5C5-DF3D-DB267267A562}"/>
              </a:ext>
            </a:extLst>
          </p:cNvPr>
          <p:cNvSpPr txBox="1"/>
          <p:nvPr/>
        </p:nvSpPr>
        <p:spPr>
          <a:xfrm>
            <a:off x="7739065" y="2256232"/>
            <a:ext cx="260033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function handled both int and string input to avoid buffer issues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CE0446-1127-49F0-0436-E4DEE9494DDE}"/>
              </a:ext>
            </a:extLst>
          </p:cNvPr>
          <p:cNvSpPr/>
          <p:nvPr/>
        </p:nvSpPr>
        <p:spPr>
          <a:xfrm>
            <a:off x="819223" y="644552"/>
            <a:ext cx="56412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Handling &amp; UX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BD1D4D-7D40-8489-3C06-43995ECBD16E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22F218-A424-C4EB-B2EA-7966C483B697}"/>
              </a:ext>
            </a:extLst>
          </p:cNvPr>
          <p:cNvSpPr txBox="1"/>
          <p:nvPr/>
        </p:nvSpPr>
        <p:spPr>
          <a:xfrm>
            <a:off x="1343172" y="4299561"/>
            <a:ext cx="4901406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Invalid Input Handling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a user enters an invalid move, the program displays a clear error message and prompts the user to try again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1586DD08-A398-926F-02AA-8F7C421406DB}"/>
              </a:ext>
            </a:extLst>
          </p:cNvPr>
          <p:cNvSpPr/>
          <p:nvPr/>
        </p:nvSpPr>
        <p:spPr>
          <a:xfrm>
            <a:off x="7590496" y="4208984"/>
            <a:ext cx="2897478" cy="1621356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CE9B9C-5686-54AA-7B26-6D48784A31F9}"/>
              </a:ext>
            </a:extLst>
          </p:cNvPr>
          <p:cNvSpPr txBox="1"/>
          <p:nvPr/>
        </p:nvSpPr>
        <p:spPr>
          <a:xfrm>
            <a:off x="7739065" y="4633494"/>
            <a:ext cx="26003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else statement for invalid menu input</a:t>
            </a:r>
          </a:p>
        </p:txBody>
      </p:sp>
    </p:spTree>
    <p:extLst>
      <p:ext uri="{BB962C8B-B14F-4D97-AF65-F5344CB8AC3E}">
        <p14:creationId xmlns:p14="http://schemas.microsoft.com/office/powerpoint/2010/main" val="158929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D7A08-7C13-0C88-94B7-63F6F3836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95B470B-3112-9E35-9B78-A1946FB492C1}"/>
              </a:ext>
            </a:extLst>
          </p:cNvPr>
          <p:cNvSpPr/>
          <p:nvPr/>
        </p:nvSpPr>
        <p:spPr>
          <a:xfrm>
            <a:off x="819223" y="644552"/>
            <a:ext cx="43893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Challenges</a:t>
            </a:r>
          </a:p>
        </p:txBody>
      </p:sp>
      <p:sp>
        <p:nvSpPr>
          <p:cNvPr id="4" name="Flowchart: Stored Data 3">
            <a:extLst>
              <a:ext uri="{FF2B5EF4-FFF2-40B4-BE49-F238E27FC236}">
                <a16:creationId xmlns:a16="http://schemas.microsoft.com/office/drawing/2014/main" id="{E48C11CF-289D-25B9-BD2E-B5C9D358B45E}"/>
              </a:ext>
            </a:extLst>
          </p:cNvPr>
          <p:cNvSpPr/>
          <p:nvPr/>
        </p:nvSpPr>
        <p:spPr>
          <a:xfrm>
            <a:off x="1822221" y="1757083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Buffer Issues:</a:t>
            </a:r>
          </a:p>
          <a:p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using </a:t>
            </a:r>
            <a:r>
              <a:rPr lang="en-US" sz="16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left over newline characters caused unintended skips.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ED4C96-FC4A-F962-0B39-78EB95861500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Stored Data 29">
            <a:extLst>
              <a:ext uri="{FF2B5EF4-FFF2-40B4-BE49-F238E27FC236}">
                <a16:creationId xmlns:a16="http://schemas.microsoft.com/office/drawing/2014/main" id="{8183E6FF-F372-73D9-1B71-8760C0821B53}"/>
              </a:ext>
            </a:extLst>
          </p:cNvPr>
          <p:cNvSpPr/>
          <p:nvPr/>
        </p:nvSpPr>
        <p:spPr>
          <a:xfrm flipH="1">
            <a:off x="6164009" y="1757083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16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getchar</a:t>
            </a: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to flush the buffer before reading next input.</a:t>
            </a:r>
          </a:p>
        </p:txBody>
      </p:sp>
      <p:sp>
        <p:nvSpPr>
          <p:cNvPr id="35" name="Flowchart: Stored Data 34">
            <a:extLst>
              <a:ext uri="{FF2B5EF4-FFF2-40B4-BE49-F238E27FC236}">
                <a16:creationId xmlns:a16="http://schemas.microsoft.com/office/drawing/2014/main" id="{E88F0A6A-30A6-3A78-76D7-7B0304D0CA30}"/>
              </a:ext>
            </a:extLst>
          </p:cNvPr>
          <p:cNvSpPr/>
          <p:nvPr/>
        </p:nvSpPr>
        <p:spPr>
          <a:xfrm>
            <a:off x="1822221" y="3271429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Cross-Platform Color Issues:</a:t>
            </a:r>
          </a:p>
          <a:p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Unicode characters didn’t render properly on some terminals</a:t>
            </a:r>
          </a:p>
        </p:txBody>
      </p: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8258EA0F-F191-436C-39EE-58CCE0863DE9}"/>
              </a:ext>
            </a:extLst>
          </p:cNvPr>
          <p:cNvSpPr/>
          <p:nvPr/>
        </p:nvSpPr>
        <p:spPr>
          <a:xfrm flipH="1">
            <a:off x="6164009" y="3271429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Pre-checks Unicode-support before starting the main menu.</a:t>
            </a:r>
          </a:p>
        </p:txBody>
      </p:sp>
      <p:sp>
        <p:nvSpPr>
          <p:cNvPr id="37" name="Flowchart: Stored Data 36">
            <a:extLst>
              <a:ext uri="{FF2B5EF4-FFF2-40B4-BE49-F238E27FC236}">
                <a16:creationId xmlns:a16="http://schemas.microsoft.com/office/drawing/2014/main" id="{086D78A4-870F-EB39-DB75-349F3791E641}"/>
              </a:ext>
            </a:extLst>
          </p:cNvPr>
          <p:cNvSpPr/>
          <p:nvPr/>
        </p:nvSpPr>
        <p:spPr>
          <a:xfrm>
            <a:off x="1822221" y="4785775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 Fault During Replay:</a:t>
            </a:r>
          </a:p>
          <a:p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game crashed when restarting after a match.</a:t>
            </a:r>
          </a:p>
        </p:txBody>
      </p:sp>
      <p:sp>
        <p:nvSpPr>
          <p:cNvPr id="38" name="Flowchart: Stored Data 37">
            <a:extLst>
              <a:ext uri="{FF2B5EF4-FFF2-40B4-BE49-F238E27FC236}">
                <a16:creationId xmlns:a16="http://schemas.microsoft.com/office/drawing/2014/main" id="{A9ACF919-0274-597A-2611-48C69FC6E343}"/>
              </a:ext>
            </a:extLst>
          </p:cNvPr>
          <p:cNvSpPr/>
          <p:nvPr/>
        </p:nvSpPr>
        <p:spPr>
          <a:xfrm flipH="1">
            <a:off x="6164009" y="4785775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Properly reinitialized the board and all game variables at reply.</a:t>
            </a:r>
          </a:p>
        </p:txBody>
      </p:sp>
    </p:spTree>
    <p:extLst>
      <p:ext uri="{BB962C8B-B14F-4D97-AF65-F5344CB8AC3E}">
        <p14:creationId xmlns:p14="http://schemas.microsoft.com/office/powerpoint/2010/main" val="331718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DD704-B5E6-5C8B-6298-4541A382B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15949C-5236-F699-FBA5-BC723689527C}"/>
              </a:ext>
            </a:extLst>
          </p:cNvPr>
          <p:cNvSpPr/>
          <p:nvPr/>
        </p:nvSpPr>
        <p:spPr>
          <a:xfrm>
            <a:off x="819223" y="644552"/>
            <a:ext cx="32896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Plan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440A21-6096-109C-D6BC-35E830BF3178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800B6688-1F14-A589-2967-3D0B2B72AD62}"/>
              </a:ext>
            </a:extLst>
          </p:cNvPr>
          <p:cNvSpPr/>
          <p:nvPr/>
        </p:nvSpPr>
        <p:spPr>
          <a:xfrm flipH="1">
            <a:off x="1262986" y="1871452"/>
            <a:ext cx="9585842" cy="4036943"/>
          </a:xfrm>
          <a:prstGeom prst="flowChartPunchedCard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7F548-9F09-AE13-5378-5AA5D3393C3B}"/>
              </a:ext>
            </a:extLst>
          </p:cNvPr>
          <p:cNvSpPr txBox="1"/>
          <p:nvPr/>
        </p:nvSpPr>
        <p:spPr>
          <a:xfrm>
            <a:off x="1534090" y="2093740"/>
            <a:ext cx="49014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Human vs AI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3A6E4-1CFC-031C-4E48-8E542CAF8A9C}"/>
              </a:ext>
            </a:extLst>
          </p:cNvPr>
          <p:cNvSpPr txBox="1"/>
          <p:nvPr/>
        </p:nvSpPr>
        <p:spPr>
          <a:xfrm>
            <a:off x="1534090" y="2616036"/>
            <a:ext cx="4901406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Generate move using rand() function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Seed by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srand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and time() from &lt;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time.h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 file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Using pointer variables to return two values (row and column)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Scalable code – Hard AI and AI vs AI mode</a:t>
            </a:r>
          </a:p>
        </p:txBody>
      </p:sp>
    </p:spTree>
    <p:extLst>
      <p:ext uri="{BB962C8B-B14F-4D97-AF65-F5344CB8AC3E}">
        <p14:creationId xmlns:p14="http://schemas.microsoft.com/office/powerpoint/2010/main" val="3910344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380</TotalTime>
  <Words>433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Avishek Dutta</dc:creator>
  <cp:lastModifiedBy>Avishek Dutta</cp:lastModifiedBy>
  <cp:revision>11</cp:revision>
  <dcterms:created xsi:type="dcterms:W3CDTF">2025-07-03T04:23:39Z</dcterms:created>
  <dcterms:modified xsi:type="dcterms:W3CDTF">2025-07-05T08:41:08Z</dcterms:modified>
</cp:coreProperties>
</file>