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7" r:id="rId4"/>
    <p:sldId id="258" r:id="rId5"/>
    <p:sldId id="259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CAE8F6"/>
    <a:srgbClr val="FDEFE7"/>
    <a:srgbClr val="FBE5D9"/>
    <a:srgbClr val="F6F9D7"/>
    <a:srgbClr val="815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697F4-FBBD-4C19-8363-2A765E07F56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83C0C-FC36-481B-864C-9B998D89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9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074D-195A-46A7-0CE1-1620ECEFD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6B2EA-6358-E122-F68E-EEAF30AEC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EAEAD-2EB1-E086-3174-B60ABB08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9C29-3826-8B37-7BBF-1D1133DF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4695A-5E3F-B40E-5BD8-C2937101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89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5AC3-4F38-6041-87F2-0A95CF12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1B9BB-76BE-1785-0986-6D22046EF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9EF20-3CF8-AB57-41EF-0D896C99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EACD-9ACD-770B-5B19-BE7D35FE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61C3A-7692-4E01-C2E4-56CF5F86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8E8D5-DE25-8B24-5AEB-97D837B52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DFAFF-1E58-9FEA-5DE3-697B1CAE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06B78-9FF6-5BAA-386B-5E2616F6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2640-DF1C-2E4D-149B-75ED68EE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8E4C0-A108-09E5-E98A-0D18414C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6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DFB7-3CCA-C995-8E0E-4256A779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A724-EB95-9B23-EE2E-94E2AB376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FF4EC-2D37-11D1-F094-A499248A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5B932-A64F-5A08-2037-42A79711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2C52E-5EEF-B4CD-7552-9653589E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9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161F-6466-4930-06FA-94C950E7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0EA3C-9163-0D6D-10B8-BFFC737FE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9DB6A-B5F2-AE5C-1591-EA926357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4F4C1-9BB3-7A84-13C9-8D51CEA9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A0C1A-149E-C5EA-E0D1-3935305E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DC8F-58EA-AA19-E072-F486FC69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5D3C-ED83-4FE0-3D8D-1C1A7E32E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EC9B4-2B02-5328-92E2-C4F55C167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B0AB5-FF93-7586-FFF5-6DC0E5ED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972DC-A0FF-D791-03FC-CF6E00CF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222D7-4DE7-71AB-A533-916AB60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02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09D7-0777-901F-44A3-BDC9E562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B89BB-6DE8-92F8-D9BF-2317180F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30E11-AB97-7F7D-0A4F-F94668498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CEFEE-F981-1813-354C-CBE762A0B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0D1B8-D399-395A-0036-555F9E6D1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C17D0-6FD8-D8A7-CB88-8A3AED73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4DD5D-2ACE-F83B-6D50-D38D8222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B725C-4EEF-7A76-D8A6-0D670538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92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D206-E5B4-6FF1-B58C-C065F0D9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B3B19-D70E-CADF-7D95-5448C744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DB938-D943-980F-E66E-5DAC6981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9A9FD-924F-C0B4-2564-E8270B08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32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0BA5F-CDD0-6800-1279-AE6F23C7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99116" y="6356349"/>
            <a:ext cx="2743200" cy="3651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                           Group 2</a:t>
            </a:r>
            <a:endParaRPr lang="en-GB" sz="1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D33FD-8055-8896-36B6-64E038F2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695" y="5943600"/>
            <a:ext cx="4732257" cy="914400"/>
          </a:xfrm>
        </p:spPr>
        <p:txBody>
          <a:bodyPr/>
          <a:lstStyle>
            <a:lvl1pPr>
              <a:defRPr b="1"/>
            </a:lvl1pPr>
          </a:lstStyle>
          <a:p>
            <a:r>
              <a:rPr lang="en-GB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2B6A3-5FB0-EF06-E5C0-78BB2E3F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2030-F6A0-2863-57DE-2B6B2F8C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F938-BCAB-B897-B86C-1E109BC9B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75D32-F720-988A-EEF1-48E602390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6EE9-4EDC-4CF1-2F51-7BF8969E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0EC35-30E3-BFBA-8B63-4246769E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2FA23-644C-9580-8452-CD12632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67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39FC-F436-1382-6612-8A85FCA1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DA031-B30C-23F9-7E24-178A289E6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BA892-1C6B-4B65-E9FE-EAAA397FB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6CC85-34AB-6C2A-CC07-DC704525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CDDCB-1C1C-9D58-A8DF-2799AF58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D6086-12A5-772C-4EFB-964DE3D7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02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CD12D-15E9-521D-11D5-E4D5807E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B2688-9F77-EE39-49B8-714882A10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7F5EE-E7A1-0811-0FF5-685A63D2F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7883" y="6042581"/>
            <a:ext cx="2668571" cy="678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E060-8638-DBD7-FB54-924A5BE9C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146C-EF55-C17C-87A0-2EF3E6113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74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5AC15A-7FEE-130E-FEDE-B5DF55B2E8DC}"/>
              </a:ext>
            </a:extLst>
          </p:cNvPr>
          <p:cNvCxnSpPr>
            <a:cxnSpLocks/>
          </p:cNvCxnSpPr>
          <p:nvPr/>
        </p:nvCxnSpPr>
        <p:spPr>
          <a:xfrm>
            <a:off x="233680" y="660934"/>
            <a:ext cx="115316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5BA55E-61DF-ADB2-A43D-268E731E7FEE}"/>
              </a:ext>
            </a:extLst>
          </p:cNvPr>
          <p:cNvCxnSpPr>
            <a:cxnSpLocks/>
          </p:cNvCxnSpPr>
          <p:nvPr/>
        </p:nvCxnSpPr>
        <p:spPr>
          <a:xfrm>
            <a:off x="426720" y="6431814"/>
            <a:ext cx="1133856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532A23-6F1C-4590-22F4-E94229711BF8}"/>
              </a:ext>
            </a:extLst>
          </p:cNvPr>
          <p:cNvCxnSpPr>
            <a:cxnSpLocks/>
          </p:cNvCxnSpPr>
          <p:nvPr/>
        </p:nvCxnSpPr>
        <p:spPr>
          <a:xfrm flipV="1">
            <a:off x="533934" y="660934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1057EA-A75C-0334-9E60-34D042B5731C}"/>
              </a:ext>
            </a:extLst>
          </p:cNvPr>
          <p:cNvCxnSpPr>
            <a:cxnSpLocks/>
          </p:cNvCxnSpPr>
          <p:nvPr/>
        </p:nvCxnSpPr>
        <p:spPr>
          <a:xfrm flipV="1">
            <a:off x="11598709" y="662597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5B1CEB02-B4FA-26F4-F211-3033AD78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49934" y="5049544"/>
            <a:ext cx="4704079" cy="1284583"/>
          </a:xfrm>
        </p:spPr>
        <p:txBody>
          <a:bodyPr/>
          <a:lstStyle/>
          <a:p>
            <a:r>
              <a:rPr lang="en-GB" dirty="0"/>
              <a:t>Group 2 </a:t>
            </a:r>
          </a:p>
          <a:p>
            <a:r>
              <a:rPr lang="en-GB" dirty="0"/>
              <a:t>Abhishek Dutta </a:t>
            </a:r>
          </a:p>
          <a:p>
            <a:r>
              <a:rPr lang="en-GB" dirty="0"/>
              <a:t>Md Ishrak </a:t>
            </a:r>
            <a:r>
              <a:rPr lang="en-GB" dirty="0" err="1"/>
              <a:t>Mashroor</a:t>
            </a:r>
            <a:r>
              <a:rPr lang="en-GB" dirty="0"/>
              <a:t>  </a:t>
            </a:r>
          </a:p>
          <a:p>
            <a:r>
              <a:rPr lang="en-GB" dirty="0"/>
              <a:t>Ashab Mahmud Raseen</a:t>
            </a:r>
          </a:p>
          <a:p>
            <a:r>
              <a:rPr lang="en-GB" dirty="0"/>
              <a:t>  Sneha Nandy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83E092-03DF-76BF-376C-CACD6A42ABAF}"/>
              </a:ext>
            </a:extLst>
          </p:cNvPr>
          <p:cNvSpPr txBox="1"/>
          <p:nvPr/>
        </p:nvSpPr>
        <p:spPr>
          <a:xfrm>
            <a:off x="3311934" y="1112740"/>
            <a:ext cx="5100539" cy="36009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            </a:t>
            </a:r>
            <a:r>
              <a:rPr lang="en-US" sz="36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TicTacx</a:t>
            </a:r>
            <a:endParaRPr lang="en-US" sz="36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r"/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Course Code: CSE115.4</a:t>
            </a:r>
          </a:p>
          <a:p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              Group: 2</a:t>
            </a:r>
          </a:p>
          <a:p>
            <a:endParaRPr lang="en-US" sz="3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3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3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sz="3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B17B78A-79A9-80F8-056F-5E1F0C7AC2F7}"/>
              </a:ext>
            </a:extLst>
          </p:cNvPr>
          <p:cNvSpPr/>
          <p:nvPr/>
        </p:nvSpPr>
        <p:spPr>
          <a:xfrm>
            <a:off x="1390882" y="3245628"/>
            <a:ext cx="9307588" cy="991031"/>
          </a:xfrm>
          <a:prstGeom prst="round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DCF876-022F-4AB2-B70F-B5033425CF36}"/>
              </a:ext>
            </a:extLst>
          </p:cNvPr>
          <p:cNvSpPr txBox="1"/>
          <p:nvPr/>
        </p:nvSpPr>
        <p:spPr>
          <a:xfrm rot="10800000" flipV="1">
            <a:off x="1651004" y="3373120"/>
            <a:ext cx="88899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Project Description:</a:t>
            </a:r>
            <a:r>
              <a:rPr lang="en-US" dirty="0"/>
              <a:t> Developing a console-based version of the classic Tic-Tac-Toe game where two players can compete against each other.</a:t>
            </a:r>
          </a:p>
        </p:txBody>
      </p:sp>
    </p:spTree>
    <p:extLst>
      <p:ext uri="{BB962C8B-B14F-4D97-AF65-F5344CB8AC3E}">
        <p14:creationId xmlns:p14="http://schemas.microsoft.com/office/powerpoint/2010/main" val="391633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AC585-841A-B209-9F5F-2E4C53A44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5F2D35-4453-6372-D6A6-D4F93B11F9CB}"/>
              </a:ext>
            </a:extLst>
          </p:cNvPr>
          <p:cNvCxnSpPr>
            <a:cxnSpLocks/>
          </p:cNvCxnSpPr>
          <p:nvPr/>
        </p:nvCxnSpPr>
        <p:spPr>
          <a:xfrm>
            <a:off x="284480" y="487680"/>
            <a:ext cx="115316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3E8E78-4BBD-0777-077D-62887565D46A}"/>
              </a:ext>
            </a:extLst>
          </p:cNvPr>
          <p:cNvCxnSpPr>
            <a:cxnSpLocks/>
          </p:cNvCxnSpPr>
          <p:nvPr/>
        </p:nvCxnSpPr>
        <p:spPr>
          <a:xfrm>
            <a:off x="406400" y="6258560"/>
            <a:ext cx="1133856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A35592-31E3-AFD6-9C1B-230DBCF3CAE5}"/>
              </a:ext>
            </a:extLst>
          </p:cNvPr>
          <p:cNvCxnSpPr>
            <a:cxnSpLocks/>
          </p:cNvCxnSpPr>
          <p:nvPr/>
        </p:nvCxnSpPr>
        <p:spPr>
          <a:xfrm flipV="1">
            <a:off x="5435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8BACE1-A191-5E7E-D967-44289AD5673C}"/>
              </a:ext>
            </a:extLst>
          </p:cNvPr>
          <p:cNvCxnSpPr>
            <a:cxnSpLocks/>
          </p:cNvCxnSpPr>
          <p:nvPr/>
        </p:nvCxnSpPr>
        <p:spPr>
          <a:xfrm flipV="1">
            <a:off x="116179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D770F236-A383-7165-2032-172CD2A1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5527" y="4919764"/>
            <a:ext cx="4704079" cy="1284583"/>
          </a:xfrm>
        </p:spPr>
        <p:txBody>
          <a:bodyPr/>
          <a:lstStyle/>
          <a:p>
            <a:r>
              <a:rPr lang="en-GB" dirty="0"/>
              <a:t>Group 2 </a:t>
            </a:r>
          </a:p>
          <a:p>
            <a:r>
              <a:rPr lang="en-GB" dirty="0"/>
              <a:t>Abhishek Dutta</a:t>
            </a:r>
          </a:p>
          <a:p>
            <a:r>
              <a:rPr lang="en-GB" dirty="0"/>
              <a:t> Md Ishrak </a:t>
            </a:r>
            <a:r>
              <a:rPr lang="en-GB" dirty="0" err="1"/>
              <a:t>Mashroor</a:t>
            </a:r>
            <a:r>
              <a:rPr lang="en-GB" dirty="0"/>
              <a:t>  </a:t>
            </a:r>
          </a:p>
          <a:p>
            <a:r>
              <a:rPr lang="en-GB" dirty="0"/>
              <a:t>Ashab Mahmud Raseen  </a:t>
            </a:r>
          </a:p>
          <a:p>
            <a:r>
              <a:rPr lang="en-GB" dirty="0"/>
              <a:t>Sneha Nandy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11906-AACC-7B38-07EA-A2376650C057}"/>
              </a:ext>
            </a:extLst>
          </p:cNvPr>
          <p:cNvSpPr txBox="1"/>
          <p:nvPr/>
        </p:nvSpPr>
        <p:spPr>
          <a:xfrm>
            <a:off x="1559293" y="934970"/>
            <a:ext cx="4947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What we built: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0A95B0-8E91-831F-B1F0-80532A4C1A42}"/>
              </a:ext>
            </a:extLst>
          </p:cNvPr>
          <p:cNvGrpSpPr/>
          <p:nvPr/>
        </p:nvGrpSpPr>
        <p:grpSpPr>
          <a:xfrm>
            <a:off x="3898411" y="1835285"/>
            <a:ext cx="3874138" cy="1371873"/>
            <a:chOff x="2420225" y="1830537"/>
            <a:chExt cx="3874159" cy="1731670"/>
          </a:xfrm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091DE2D5-D1D8-C1F9-42DF-9B379D80F4B5}"/>
                </a:ext>
              </a:extLst>
            </p:cNvPr>
            <p:cNvSpPr/>
            <p:nvPr/>
          </p:nvSpPr>
          <p:spPr>
            <a:xfrm>
              <a:off x="2420225" y="1830537"/>
              <a:ext cx="3874140" cy="1731670"/>
            </a:xfrm>
            <a:prstGeom prst="wedgeRoundRectCallout">
              <a:avLst>
                <a:gd name="adj1" fmla="val -21459"/>
                <a:gd name="adj2" fmla="val 78773"/>
                <a:gd name="adj3" fmla="val 16667"/>
              </a:avLst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989C90-E2BB-E012-BAA3-45EB2B0BC5DC}"/>
                </a:ext>
              </a:extLst>
            </p:cNvPr>
            <p:cNvSpPr txBox="1"/>
            <p:nvPr/>
          </p:nvSpPr>
          <p:spPr>
            <a:xfrm>
              <a:off x="2420225" y="2282924"/>
              <a:ext cx="3874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3x3 Tic-Tac-Toe game in 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1F583F-C746-C7E9-43D5-1BC16A952754}"/>
              </a:ext>
            </a:extLst>
          </p:cNvPr>
          <p:cNvGrpSpPr/>
          <p:nvPr/>
        </p:nvGrpSpPr>
        <p:grpSpPr>
          <a:xfrm>
            <a:off x="4005993" y="3762579"/>
            <a:ext cx="4149534" cy="1432949"/>
            <a:chOff x="2420226" y="1609730"/>
            <a:chExt cx="4149552" cy="1755310"/>
          </a:xfrm>
        </p:grpSpPr>
        <p:sp>
          <p:nvSpPr>
            <p:cNvPr id="14" name="Speech Bubble: Rectangle with Corners Rounded 13">
              <a:extLst>
                <a:ext uri="{FF2B5EF4-FFF2-40B4-BE49-F238E27FC236}">
                  <a16:creationId xmlns:a16="http://schemas.microsoft.com/office/drawing/2014/main" id="{3B85D862-32E5-8244-7DD7-A5B8E9E23F5F}"/>
                </a:ext>
              </a:extLst>
            </p:cNvPr>
            <p:cNvSpPr/>
            <p:nvPr/>
          </p:nvSpPr>
          <p:spPr>
            <a:xfrm>
              <a:off x="2420226" y="1609730"/>
              <a:ext cx="3795299" cy="1755310"/>
            </a:xfrm>
            <a:prstGeom prst="wedgeRoundRectCallout">
              <a:avLst>
                <a:gd name="adj1" fmla="val -22204"/>
                <a:gd name="adj2" fmla="val 80197"/>
                <a:gd name="adj3" fmla="val 16667"/>
              </a:avLst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4DF2E1-CD28-100B-EB18-B8CDCD783C60}"/>
                </a:ext>
              </a:extLst>
            </p:cNvPr>
            <p:cNvSpPr txBox="1"/>
            <p:nvPr/>
          </p:nvSpPr>
          <p:spPr>
            <a:xfrm>
              <a:off x="2695619" y="2062812"/>
              <a:ext cx="3874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CLI-based interface, fully playable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589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AF8E6-EDFB-7F8A-7773-E9E3B9F9F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D68B0B-B9A2-B128-9819-2C349F3434A4}"/>
              </a:ext>
            </a:extLst>
          </p:cNvPr>
          <p:cNvCxnSpPr>
            <a:cxnSpLocks/>
          </p:cNvCxnSpPr>
          <p:nvPr/>
        </p:nvCxnSpPr>
        <p:spPr>
          <a:xfrm>
            <a:off x="284480" y="487680"/>
            <a:ext cx="115316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B955DD-0ED7-8E78-D8D3-5EC461F4D7C8}"/>
              </a:ext>
            </a:extLst>
          </p:cNvPr>
          <p:cNvCxnSpPr>
            <a:cxnSpLocks/>
          </p:cNvCxnSpPr>
          <p:nvPr/>
        </p:nvCxnSpPr>
        <p:spPr>
          <a:xfrm>
            <a:off x="406400" y="6258560"/>
            <a:ext cx="1133856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D5FD3F-8E8A-3AD2-E534-A02908DEA698}"/>
              </a:ext>
            </a:extLst>
          </p:cNvPr>
          <p:cNvCxnSpPr>
            <a:cxnSpLocks/>
          </p:cNvCxnSpPr>
          <p:nvPr/>
        </p:nvCxnSpPr>
        <p:spPr>
          <a:xfrm flipV="1">
            <a:off x="5435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29E95F-801F-8DB1-62F1-A2DAF3805B69}"/>
              </a:ext>
            </a:extLst>
          </p:cNvPr>
          <p:cNvCxnSpPr>
            <a:cxnSpLocks/>
          </p:cNvCxnSpPr>
          <p:nvPr/>
        </p:nvCxnSpPr>
        <p:spPr>
          <a:xfrm flipV="1">
            <a:off x="116179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7F51774-6E14-6A94-DD0C-47E4928E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54952" y="5006482"/>
            <a:ext cx="4742541" cy="1197479"/>
          </a:xfrm>
        </p:spPr>
        <p:txBody>
          <a:bodyPr/>
          <a:lstStyle/>
          <a:p>
            <a:r>
              <a:rPr lang="en-GB" dirty="0"/>
              <a:t>Group 2 </a:t>
            </a:r>
          </a:p>
          <a:p>
            <a:r>
              <a:rPr lang="en-GB" dirty="0"/>
              <a:t>Abhishek Dutta </a:t>
            </a:r>
          </a:p>
          <a:p>
            <a:r>
              <a:rPr lang="en-GB" dirty="0"/>
              <a:t>Md Ishrak </a:t>
            </a:r>
            <a:r>
              <a:rPr lang="en-GB" dirty="0" err="1"/>
              <a:t>Mashroor</a:t>
            </a:r>
            <a:r>
              <a:rPr lang="en-GB" dirty="0"/>
              <a:t>  </a:t>
            </a:r>
          </a:p>
          <a:p>
            <a:r>
              <a:rPr lang="en-GB" dirty="0"/>
              <a:t>Ashab Mahmud Raseen </a:t>
            </a:r>
          </a:p>
          <a:p>
            <a:r>
              <a:rPr lang="en-GB" dirty="0"/>
              <a:t> Sneha Nandy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22EC19-860F-8005-7606-5D663E3D8B42}"/>
              </a:ext>
            </a:extLst>
          </p:cNvPr>
          <p:cNvSpPr txBox="1"/>
          <p:nvPr/>
        </p:nvSpPr>
        <p:spPr>
          <a:xfrm>
            <a:off x="4701211" y="1109989"/>
            <a:ext cx="4825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Code Structure: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09D8047-187D-90A4-81AB-9CA6AE88FD76}"/>
              </a:ext>
            </a:extLst>
          </p:cNvPr>
          <p:cNvSpPr/>
          <p:nvPr/>
        </p:nvSpPr>
        <p:spPr>
          <a:xfrm rot="16200000">
            <a:off x="7423432" y="3314002"/>
            <a:ext cx="484632" cy="978408"/>
          </a:xfrm>
          <a:prstGeom prst="down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EFCED4-1C96-A366-594E-FF6A89998679}"/>
              </a:ext>
            </a:extLst>
          </p:cNvPr>
          <p:cNvSpPr/>
          <p:nvPr/>
        </p:nvSpPr>
        <p:spPr>
          <a:xfrm rot="16200000">
            <a:off x="4176516" y="3280578"/>
            <a:ext cx="484632" cy="978408"/>
          </a:xfrm>
          <a:prstGeom prst="downArrow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13450A-F431-2373-3156-0D608CDF4268}"/>
              </a:ext>
            </a:extLst>
          </p:cNvPr>
          <p:cNvGrpSpPr/>
          <p:nvPr/>
        </p:nvGrpSpPr>
        <p:grpSpPr>
          <a:xfrm>
            <a:off x="1869548" y="2282418"/>
            <a:ext cx="1865915" cy="2556946"/>
            <a:chOff x="1884589" y="1861044"/>
            <a:chExt cx="1865915" cy="2556946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096CB6E4-E14B-BB07-E103-77A0F499C93F}"/>
                </a:ext>
              </a:extLst>
            </p:cNvPr>
            <p:cNvSpPr/>
            <p:nvPr/>
          </p:nvSpPr>
          <p:spPr>
            <a:xfrm rot="16200000">
              <a:off x="1528111" y="2217522"/>
              <a:ext cx="2556946" cy="1843989"/>
            </a:xfrm>
            <a:prstGeom prst="homePlat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568AE6-87C0-E442-A4D1-C21A4F5E1600}"/>
                </a:ext>
              </a:extLst>
            </p:cNvPr>
            <p:cNvSpPr txBox="1"/>
            <p:nvPr/>
          </p:nvSpPr>
          <p:spPr>
            <a:xfrm>
              <a:off x="1980699" y="2864045"/>
              <a:ext cx="17698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>
                      <a:lumMod val="50000"/>
                    </a:schemeClr>
                  </a:solidFill>
                </a:rPr>
                <a:t>main.c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 : Controls flow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A549FC-5DF4-3A8E-BC33-241705189617}"/>
              </a:ext>
            </a:extLst>
          </p:cNvPr>
          <p:cNvGrpSpPr/>
          <p:nvPr/>
        </p:nvGrpSpPr>
        <p:grpSpPr>
          <a:xfrm>
            <a:off x="5110569" y="2294728"/>
            <a:ext cx="1843989" cy="2556946"/>
            <a:chOff x="5086241" y="1861043"/>
            <a:chExt cx="1843989" cy="2556946"/>
          </a:xfrm>
        </p:grpSpPr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7DC0E0BB-B5CA-9418-40E7-47184CBC1A66}"/>
                </a:ext>
              </a:extLst>
            </p:cNvPr>
            <p:cNvSpPr/>
            <p:nvPr/>
          </p:nvSpPr>
          <p:spPr>
            <a:xfrm rot="16200000">
              <a:off x="4729763" y="2217521"/>
              <a:ext cx="2556946" cy="1843989"/>
            </a:xfrm>
            <a:prstGeom prst="homePlat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FD642-4EDE-EDE6-11F9-0B498AFCF01E}"/>
                </a:ext>
              </a:extLst>
            </p:cNvPr>
            <p:cNvSpPr txBox="1"/>
            <p:nvPr/>
          </p:nvSpPr>
          <p:spPr>
            <a:xfrm>
              <a:off x="5141049" y="2843416"/>
              <a:ext cx="17698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>
                      <a:lumMod val="50000"/>
                    </a:schemeClr>
                  </a:solidFill>
                </a:rPr>
                <a:t>game.c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 : </a:t>
              </a:r>
            </a:p>
            <a:p>
              <a:r>
                <a:rPr lang="en-US" sz="2000" b="1" dirty="0" err="1">
                  <a:solidFill>
                    <a:schemeClr val="bg1">
                      <a:lumMod val="50000"/>
                    </a:schemeClr>
                  </a:solidFill>
                </a:rPr>
                <a:t>Logic+Turn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 management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2E70C7-AAF3-ECF4-F811-E89EFBD1ECB3}"/>
              </a:ext>
            </a:extLst>
          </p:cNvPr>
          <p:cNvGrpSpPr/>
          <p:nvPr/>
        </p:nvGrpSpPr>
        <p:grpSpPr>
          <a:xfrm>
            <a:off x="8280547" y="2294729"/>
            <a:ext cx="1843990" cy="2556946"/>
            <a:chOff x="8232352" y="1873076"/>
            <a:chExt cx="1843990" cy="2556946"/>
          </a:xfrm>
        </p:grpSpPr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143B5D90-3686-065C-B8F1-FD3685018F43}"/>
                </a:ext>
              </a:extLst>
            </p:cNvPr>
            <p:cNvSpPr/>
            <p:nvPr/>
          </p:nvSpPr>
          <p:spPr>
            <a:xfrm rot="16200000">
              <a:off x="7875874" y="2229554"/>
              <a:ext cx="2556946" cy="1843989"/>
            </a:xfrm>
            <a:prstGeom prst="homePlat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79B62D-5078-B566-CFEA-33F6253D4CF8}"/>
                </a:ext>
              </a:extLst>
            </p:cNvPr>
            <p:cNvSpPr txBox="1"/>
            <p:nvPr/>
          </p:nvSpPr>
          <p:spPr>
            <a:xfrm>
              <a:off x="8306537" y="2871470"/>
              <a:ext cx="17698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bg1">
                      <a:lumMod val="50000"/>
                    </a:schemeClr>
                  </a:solidFill>
                </a:rPr>
                <a:t>board.c</a:t>
              </a:r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 : </a:t>
              </a:r>
            </a:p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Display+ update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0C436EE-0D71-4D4B-0A52-C5397C0D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083" y="898483"/>
            <a:ext cx="1075749" cy="10757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D4FBD0-194F-ECA8-751B-9E41F356B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170" y="910766"/>
            <a:ext cx="1075749" cy="107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5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B1B3B-28BC-C386-5C09-8DA2550BD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4D422E-7C2E-1624-556B-DB241E54394E}"/>
              </a:ext>
            </a:extLst>
          </p:cNvPr>
          <p:cNvCxnSpPr>
            <a:cxnSpLocks/>
          </p:cNvCxnSpPr>
          <p:nvPr/>
        </p:nvCxnSpPr>
        <p:spPr>
          <a:xfrm>
            <a:off x="284480" y="487680"/>
            <a:ext cx="115316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449451-DDDC-F491-82DE-5D59543135BA}"/>
              </a:ext>
            </a:extLst>
          </p:cNvPr>
          <p:cNvCxnSpPr>
            <a:cxnSpLocks/>
          </p:cNvCxnSpPr>
          <p:nvPr/>
        </p:nvCxnSpPr>
        <p:spPr>
          <a:xfrm>
            <a:off x="406400" y="6258560"/>
            <a:ext cx="1133856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470014-838A-7A89-1821-4E35F0CC8BAA}"/>
              </a:ext>
            </a:extLst>
          </p:cNvPr>
          <p:cNvCxnSpPr>
            <a:cxnSpLocks/>
          </p:cNvCxnSpPr>
          <p:nvPr/>
        </p:nvCxnSpPr>
        <p:spPr>
          <a:xfrm flipV="1">
            <a:off x="5435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FB781A-6695-EF15-CD1E-6147C3594A5C}"/>
              </a:ext>
            </a:extLst>
          </p:cNvPr>
          <p:cNvCxnSpPr>
            <a:cxnSpLocks/>
          </p:cNvCxnSpPr>
          <p:nvPr/>
        </p:nvCxnSpPr>
        <p:spPr>
          <a:xfrm flipV="1">
            <a:off x="116179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45E9415D-8FC9-2FC2-D04E-69C3011C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4659" y="4803560"/>
            <a:ext cx="4764810" cy="1523998"/>
          </a:xfrm>
        </p:spPr>
        <p:txBody>
          <a:bodyPr/>
          <a:lstStyle/>
          <a:p>
            <a:r>
              <a:rPr lang="en-GB" dirty="0"/>
              <a:t>Group 2 </a:t>
            </a:r>
          </a:p>
          <a:p>
            <a:r>
              <a:rPr lang="en-GB" dirty="0"/>
              <a:t>Abhishek Dutta </a:t>
            </a:r>
          </a:p>
          <a:p>
            <a:r>
              <a:rPr lang="en-GB" dirty="0"/>
              <a:t>Md Ishrak </a:t>
            </a:r>
            <a:r>
              <a:rPr lang="en-GB" dirty="0" err="1"/>
              <a:t>Mashroor</a:t>
            </a:r>
            <a:r>
              <a:rPr lang="en-GB" dirty="0"/>
              <a:t>  </a:t>
            </a:r>
          </a:p>
          <a:p>
            <a:r>
              <a:rPr lang="en-GB" dirty="0"/>
              <a:t>Ashab Mahmud Raseen  </a:t>
            </a:r>
          </a:p>
          <a:p>
            <a:r>
              <a:rPr lang="en-GB" dirty="0"/>
              <a:t>Sneha Nandy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3DB854-03B9-1CD5-0DFB-FC5B8505CE0A}"/>
              </a:ext>
            </a:extLst>
          </p:cNvPr>
          <p:cNvSpPr txBox="1"/>
          <p:nvPr/>
        </p:nvSpPr>
        <p:spPr>
          <a:xfrm>
            <a:off x="1049154" y="779645"/>
            <a:ext cx="321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Game Flow:</a:t>
            </a: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A162EBE9-76D6-C3D4-4CED-B7BCD166726D}"/>
              </a:ext>
            </a:extLst>
          </p:cNvPr>
          <p:cNvSpPr/>
          <p:nvPr/>
        </p:nvSpPr>
        <p:spPr>
          <a:xfrm>
            <a:off x="4802216" y="1366130"/>
            <a:ext cx="1949905" cy="558799"/>
          </a:xfrm>
          <a:prstGeom prst="snipRoundRect">
            <a:avLst/>
          </a:prstGeom>
          <a:solidFill>
            <a:srgbClr val="F6F9D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One Rounded and One Snipped 6">
            <a:extLst>
              <a:ext uri="{FF2B5EF4-FFF2-40B4-BE49-F238E27FC236}">
                <a16:creationId xmlns:a16="http://schemas.microsoft.com/office/drawing/2014/main" id="{66463279-5D3A-AF09-BBAB-8B8FB423B564}"/>
              </a:ext>
            </a:extLst>
          </p:cNvPr>
          <p:cNvSpPr/>
          <p:nvPr/>
        </p:nvSpPr>
        <p:spPr>
          <a:xfrm>
            <a:off x="4814247" y="3157986"/>
            <a:ext cx="1949905" cy="558799"/>
          </a:xfrm>
          <a:prstGeom prst="snipRoundRect">
            <a:avLst/>
          </a:prstGeom>
          <a:solidFill>
            <a:srgbClr val="F6F9D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One Rounded and One Snipped 8">
            <a:extLst>
              <a:ext uri="{FF2B5EF4-FFF2-40B4-BE49-F238E27FC236}">
                <a16:creationId xmlns:a16="http://schemas.microsoft.com/office/drawing/2014/main" id="{EE73CC4E-F1B7-1550-B5FD-74624F1A0A9B}"/>
              </a:ext>
            </a:extLst>
          </p:cNvPr>
          <p:cNvSpPr/>
          <p:nvPr/>
        </p:nvSpPr>
        <p:spPr>
          <a:xfrm>
            <a:off x="4814247" y="4937676"/>
            <a:ext cx="1949905" cy="558799"/>
          </a:xfrm>
          <a:prstGeom prst="snipRoundRect">
            <a:avLst/>
          </a:prstGeom>
          <a:solidFill>
            <a:srgbClr val="F6F9D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Top Corners One Rounded and One Snipped 10">
            <a:extLst>
              <a:ext uri="{FF2B5EF4-FFF2-40B4-BE49-F238E27FC236}">
                <a16:creationId xmlns:a16="http://schemas.microsoft.com/office/drawing/2014/main" id="{47817932-B6F0-4380-F295-9E10F8D0C243}"/>
              </a:ext>
            </a:extLst>
          </p:cNvPr>
          <p:cNvSpPr/>
          <p:nvPr/>
        </p:nvSpPr>
        <p:spPr>
          <a:xfrm>
            <a:off x="1356668" y="1652632"/>
            <a:ext cx="2560286" cy="1791849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Top Corners One Rounded and One Snipped 12">
            <a:extLst>
              <a:ext uri="{FF2B5EF4-FFF2-40B4-BE49-F238E27FC236}">
                <a16:creationId xmlns:a16="http://schemas.microsoft.com/office/drawing/2014/main" id="{75A564CE-9356-29C4-AF1F-BAF69AB1321C}"/>
              </a:ext>
            </a:extLst>
          </p:cNvPr>
          <p:cNvSpPr/>
          <p:nvPr/>
        </p:nvSpPr>
        <p:spPr>
          <a:xfrm>
            <a:off x="4802216" y="4035311"/>
            <a:ext cx="1949905" cy="558799"/>
          </a:xfrm>
          <a:prstGeom prst="snipRoundRect">
            <a:avLst/>
          </a:prstGeom>
          <a:solidFill>
            <a:srgbClr val="F6F9D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Top Corners One Rounded and One Snipped 13">
            <a:extLst>
              <a:ext uri="{FF2B5EF4-FFF2-40B4-BE49-F238E27FC236}">
                <a16:creationId xmlns:a16="http://schemas.microsoft.com/office/drawing/2014/main" id="{DAB1B4CC-05CD-D67C-3566-0FB28616B6AF}"/>
              </a:ext>
            </a:extLst>
          </p:cNvPr>
          <p:cNvSpPr/>
          <p:nvPr/>
        </p:nvSpPr>
        <p:spPr>
          <a:xfrm>
            <a:off x="4802216" y="2253650"/>
            <a:ext cx="1949905" cy="558799"/>
          </a:xfrm>
          <a:prstGeom prst="snipRoundRect">
            <a:avLst/>
          </a:prstGeom>
          <a:solidFill>
            <a:srgbClr val="F6F9D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35778EA0-4C65-FEF5-A5A9-01C22B28A24F}"/>
              </a:ext>
            </a:extLst>
          </p:cNvPr>
          <p:cNvSpPr/>
          <p:nvPr/>
        </p:nvSpPr>
        <p:spPr>
          <a:xfrm>
            <a:off x="8096567" y="2802261"/>
            <a:ext cx="2560286" cy="1791849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4C18E-8125-7325-8FDE-9EC95F410A37}"/>
              </a:ext>
            </a:extLst>
          </p:cNvPr>
          <p:cNvSpPr txBox="1"/>
          <p:nvPr/>
        </p:nvSpPr>
        <p:spPr>
          <a:xfrm>
            <a:off x="5309998" y="1404215"/>
            <a:ext cx="153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15917"/>
                </a:solidFill>
              </a:rPr>
              <a:t>Menu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C73BB1-9F46-5B44-7B24-9CF71CE85984}"/>
              </a:ext>
            </a:extLst>
          </p:cNvPr>
          <p:cNvSpPr txBox="1"/>
          <p:nvPr/>
        </p:nvSpPr>
        <p:spPr>
          <a:xfrm>
            <a:off x="5284258" y="2279671"/>
            <a:ext cx="153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15917"/>
                </a:solidFill>
              </a:rPr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374918-2E9B-ED24-89D1-A72CBC2FCB6F}"/>
              </a:ext>
            </a:extLst>
          </p:cNvPr>
          <p:cNvSpPr txBox="1"/>
          <p:nvPr/>
        </p:nvSpPr>
        <p:spPr>
          <a:xfrm>
            <a:off x="5296289" y="4992120"/>
            <a:ext cx="153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15917"/>
                </a:solidFill>
              </a:rPr>
              <a:t>Result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76EAB6-919E-96E9-F8E7-38825CEEB274}"/>
              </a:ext>
            </a:extLst>
          </p:cNvPr>
          <p:cNvSpPr txBox="1"/>
          <p:nvPr/>
        </p:nvSpPr>
        <p:spPr>
          <a:xfrm>
            <a:off x="5175664" y="4060351"/>
            <a:ext cx="1531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15917"/>
                </a:solidFill>
              </a:rPr>
              <a:t>Update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C41215-A0AB-5C87-28F4-2969ECD9A420}"/>
              </a:ext>
            </a:extLst>
          </p:cNvPr>
          <p:cNvSpPr txBox="1"/>
          <p:nvPr/>
        </p:nvSpPr>
        <p:spPr>
          <a:xfrm>
            <a:off x="4970564" y="3206901"/>
            <a:ext cx="166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15917"/>
                </a:solidFill>
              </a:rPr>
              <a:t>Validation</a:t>
            </a:r>
          </a:p>
        </p:txBody>
      </p:sp>
      <p:sp>
        <p:nvSpPr>
          <p:cNvPr id="25" name="Arrow: Curved Right 24">
            <a:extLst>
              <a:ext uri="{FF2B5EF4-FFF2-40B4-BE49-F238E27FC236}">
                <a16:creationId xmlns:a16="http://schemas.microsoft.com/office/drawing/2014/main" id="{5A2A768B-A341-0A24-317F-1884CC2F9963}"/>
              </a:ext>
            </a:extLst>
          </p:cNvPr>
          <p:cNvSpPr/>
          <p:nvPr/>
        </p:nvSpPr>
        <p:spPr>
          <a:xfrm>
            <a:off x="4139449" y="3522661"/>
            <a:ext cx="662767" cy="818897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6F9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urved Right 25">
            <a:extLst>
              <a:ext uri="{FF2B5EF4-FFF2-40B4-BE49-F238E27FC236}">
                <a16:creationId xmlns:a16="http://schemas.microsoft.com/office/drawing/2014/main" id="{3AE7BB7F-51F6-68A3-E7FB-4FF6F4AB03A1}"/>
              </a:ext>
            </a:extLst>
          </p:cNvPr>
          <p:cNvSpPr/>
          <p:nvPr/>
        </p:nvSpPr>
        <p:spPr>
          <a:xfrm>
            <a:off x="4132691" y="1742682"/>
            <a:ext cx="662767" cy="818897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6F9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7E89236C-F6CC-7CE7-76D8-EE31D5489306}"/>
              </a:ext>
            </a:extLst>
          </p:cNvPr>
          <p:cNvSpPr/>
          <p:nvPr/>
        </p:nvSpPr>
        <p:spPr>
          <a:xfrm>
            <a:off x="6758879" y="2548556"/>
            <a:ext cx="824112" cy="946566"/>
          </a:xfrm>
          <a:prstGeom prst="curvedLeftArrow">
            <a:avLst/>
          </a:prstGeom>
          <a:solidFill>
            <a:srgbClr val="F6F9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Left 28">
            <a:extLst>
              <a:ext uri="{FF2B5EF4-FFF2-40B4-BE49-F238E27FC236}">
                <a16:creationId xmlns:a16="http://schemas.microsoft.com/office/drawing/2014/main" id="{ABD1C629-BFE9-5AA3-D5E4-68453153686B}"/>
              </a:ext>
            </a:extLst>
          </p:cNvPr>
          <p:cNvSpPr/>
          <p:nvPr/>
        </p:nvSpPr>
        <p:spPr>
          <a:xfrm>
            <a:off x="6771179" y="4297174"/>
            <a:ext cx="824112" cy="946566"/>
          </a:xfrm>
          <a:prstGeom prst="curvedLeftArrow">
            <a:avLst/>
          </a:prstGeom>
          <a:solidFill>
            <a:srgbClr val="F6F9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EA3BED-B360-47B5-A0D4-196CB9440C09}"/>
              </a:ext>
            </a:extLst>
          </p:cNvPr>
          <p:cNvSpPr txBox="1"/>
          <p:nvPr/>
        </p:nvSpPr>
        <p:spPr>
          <a:xfrm>
            <a:off x="1356668" y="2058185"/>
            <a:ext cx="2649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Draw or Win </a:t>
            </a:r>
            <a:r>
              <a:rPr lang="en-US" sz="2400" b="1" dirty="0">
                <a:solidFill>
                  <a:schemeClr val="accent3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>
                <a:solidFill>
                  <a:schemeClr val="accent3"/>
                </a:solidFill>
              </a:rPr>
              <a:t>Replay Option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71B41B-0690-A612-95A9-7DE40D8D0400}"/>
              </a:ext>
            </a:extLst>
          </p:cNvPr>
          <p:cNvSpPr txBox="1"/>
          <p:nvPr/>
        </p:nvSpPr>
        <p:spPr>
          <a:xfrm>
            <a:off x="8306478" y="3107613"/>
            <a:ext cx="2596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Uses clear+ ANSI for clean updates</a:t>
            </a:r>
          </a:p>
        </p:txBody>
      </p:sp>
    </p:spTree>
    <p:extLst>
      <p:ext uri="{BB962C8B-B14F-4D97-AF65-F5344CB8AC3E}">
        <p14:creationId xmlns:p14="http://schemas.microsoft.com/office/powerpoint/2010/main" val="382803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E1024-BA54-76FC-72F0-E3F618AFB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2EDC45-CDE4-C3A2-3D2A-319E45F9C0B7}"/>
              </a:ext>
            </a:extLst>
          </p:cNvPr>
          <p:cNvCxnSpPr>
            <a:cxnSpLocks/>
          </p:cNvCxnSpPr>
          <p:nvPr/>
        </p:nvCxnSpPr>
        <p:spPr>
          <a:xfrm>
            <a:off x="284480" y="487680"/>
            <a:ext cx="115316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2C83C-7822-ADD0-EEF6-D8329EDF0E54}"/>
              </a:ext>
            </a:extLst>
          </p:cNvPr>
          <p:cNvCxnSpPr>
            <a:cxnSpLocks/>
          </p:cNvCxnSpPr>
          <p:nvPr/>
        </p:nvCxnSpPr>
        <p:spPr>
          <a:xfrm>
            <a:off x="406400" y="6258560"/>
            <a:ext cx="1133856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C4DFCC-C828-19FA-9500-39DEE170345A}"/>
              </a:ext>
            </a:extLst>
          </p:cNvPr>
          <p:cNvCxnSpPr>
            <a:cxnSpLocks/>
          </p:cNvCxnSpPr>
          <p:nvPr/>
        </p:nvCxnSpPr>
        <p:spPr>
          <a:xfrm flipV="1">
            <a:off x="5435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E79E08-FE7E-93DE-97F3-1EAAC5CA316B}"/>
              </a:ext>
            </a:extLst>
          </p:cNvPr>
          <p:cNvCxnSpPr>
            <a:cxnSpLocks/>
          </p:cNvCxnSpPr>
          <p:nvPr/>
        </p:nvCxnSpPr>
        <p:spPr>
          <a:xfrm flipV="1">
            <a:off x="116179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1BB132F-017D-181C-566E-5DA49E5D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9416" y="4846322"/>
            <a:ext cx="4764810" cy="1523998"/>
          </a:xfrm>
        </p:spPr>
        <p:txBody>
          <a:bodyPr/>
          <a:lstStyle/>
          <a:p>
            <a:r>
              <a:rPr lang="en-GB" dirty="0"/>
              <a:t>Group 2 </a:t>
            </a:r>
          </a:p>
          <a:p>
            <a:r>
              <a:rPr lang="en-GB" dirty="0"/>
              <a:t>Abhishek Dutta </a:t>
            </a:r>
          </a:p>
          <a:p>
            <a:r>
              <a:rPr lang="en-GB" dirty="0"/>
              <a:t>Md Ishrak </a:t>
            </a:r>
            <a:r>
              <a:rPr lang="en-GB" dirty="0" err="1"/>
              <a:t>Mashroor</a:t>
            </a:r>
            <a:r>
              <a:rPr lang="en-GB" dirty="0"/>
              <a:t>  </a:t>
            </a:r>
          </a:p>
          <a:p>
            <a:r>
              <a:rPr lang="en-GB" dirty="0"/>
              <a:t>Ashab Mahmud Raseen </a:t>
            </a:r>
          </a:p>
          <a:p>
            <a:r>
              <a:rPr lang="en-GB" dirty="0"/>
              <a:t> Sneha Nandy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F0963D-FEDE-4596-F287-2F3C2F556828}"/>
              </a:ext>
            </a:extLst>
          </p:cNvPr>
          <p:cNvSpPr txBox="1"/>
          <p:nvPr/>
        </p:nvSpPr>
        <p:spPr>
          <a:xfrm>
            <a:off x="4745254" y="842447"/>
            <a:ext cx="3304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Error Handling &amp; UX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CA56FD-C8DE-2B31-F894-DE7A216C729B}"/>
              </a:ext>
            </a:extLst>
          </p:cNvPr>
          <p:cNvGrpSpPr/>
          <p:nvPr/>
        </p:nvGrpSpPr>
        <p:grpSpPr>
          <a:xfrm>
            <a:off x="1970418" y="1651664"/>
            <a:ext cx="5125278" cy="1828128"/>
            <a:chOff x="3377077" y="3314738"/>
            <a:chExt cx="5125278" cy="1828128"/>
          </a:xfrm>
        </p:grpSpPr>
        <p:sp>
          <p:nvSpPr>
            <p:cNvPr id="9" name="Flowchart: Card 8">
              <a:extLst>
                <a:ext uri="{FF2B5EF4-FFF2-40B4-BE49-F238E27FC236}">
                  <a16:creationId xmlns:a16="http://schemas.microsoft.com/office/drawing/2014/main" id="{A41DFE9F-64E2-5A1A-E266-7AC93693ED8D}"/>
                </a:ext>
              </a:extLst>
            </p:cNvPr>
            <p:cNvSpPr/>
            <p:nvPr/>
          </p:nvSpPr>
          <p:spPr>
            <a:xfrm>
              <a:off x="3377077" y="3314738"/>
              <a:ext cx="5061778" cy="1828128"/>
            </a:xfrm>
            <a:prstGeom prst="flowChartPunchedCard">
              <a:avLst/>
            </a:prstGeom>
            <a:solidFill>
              <a:srgbClr val="FDEFE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D3D3DB-82D6-1D32-3901-A4646223CFF3}"/>
                </a:ext>
              </a:extLst>
            </p:cNvPr>
            <p:cNvSpPr txBox="1"/>
            <p:nvPr/>
          </p:nvSpPr>
          <p:spPr>
            <a:xfrm>
              <a:off x="3379468" y="3659415"/>
              <a:ext cx="512288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      Invalid Input Handling</a:t>
              </a:r>
            </a:p>
            <a:p>
              <a:r>
                <a:rPr lang="en-US" sz="1600" dirty="0"/>
                <a:t>If a user enters a non-integer or an invalid move (such as an already filled cell), the program displays a clear error message and prompts the user to try again.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75BAE8-A8F4-9B7D-C1ED-1090668159AC}"/>
              </a:ext>
            </a:extLst>
          </p:cNvPr>
          <p:cNvGrpSpPr/>
          <p:nvPr/>
        </p:nvGrpSpPr>
        <p:grpSpPr>
          <a:xfrm>
            <a:off x="3308143" y="3642702"/>
            <a:ext cx="5125278" cy="1828128"/>
            <a:chOff x="3377077" y="3314738"/>
            <a:chExt cx="5125278" cy="1828128"/>
          </a:xfrm>
        </p:grpSpPr>
        <p:sp>
          <p:nvSpPr>
            <p:cNvPr id="15" name="Flowchart: Card 14">
              <a:extLst>
                <a:ext uri="{FF2B5EF4-FFF2-40B4-BE49-F238E27FC236}">
                  <a16:creationId xmlns:a16="http://schemas.microsoft.com/office/drawing/2014/main" id="{915C8E93-44B4-A460-CA24-6471903CED20}"/>
                </a:ext>
              </a:extLst>
            </p:cNvPr>
            <p:cNvSpPr/>
            <p:nvPr/>
          </p:nvSpPr>
          <p:spPr>
            <a:xfrm>
              <a:off x="3377077" y="3314738"/>
              <a:ext cx="5061778" cy="1828128"/>
            </a:xfrm>
            <a:prstGeom prst="flowChartPunchedCard">
              <a:avLst/>
            </a:prstGeom>
            <a:solidFill>
              <a:srgbClr val="FDEFE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7DA1D6-A45F-DBA8-6C62-F4B211C91D46}"/>
                </a:ext>
              </a:extLst>
            </p:cNvPr>
            <p:cNvSpPr txBox="1"/>
            <p:nvPr/>
          </p:nvSpPr>
          <p:spPr>
            <a:xfrm>
              <a:off x="3379468" y="3659415"/>
              <a:ext cx="51228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F44CBA9-7A51-9459-1C31-7B68021DDB47}"/>
              </a:ext>
            </a:extLst>
          </p:cNvPr>
          <p:cNvSpPr txBox="1"/>
          <p:nvPr/>
        </p:nvSpPr>
        <p:spPr>
          <a:xfrm>
            <a:off x="3728098" y="3938625"/>
            <a:ext cx="574315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Responsive CLI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Clean, minimal interface with neat formatting.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Makes it easy to view the board even in a basic</a:t>
            </a:r>
          </a:p>
          <a:p>
            <a:r>
              <a:rPr lang="en-US" sz="1600" dirty="0"/>
              <a:t> terminal</a:t>
            </a:r>
            <a:r>
              <a:rPr lang="en-US" dirty="0"/>
              <a:t>.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4EE0D7B0-CF3E-CD70-CA62-9926257C9D8D}"/>
              </a:ext>
            </a:extLst>
          </p:cNvPr>
          <p:cNvSpPr/>
          <p:nvPr/>
        </p:nvSpPr>
        <p:spPr>
          <a:xfrm>
            <a:off x="9197309" y="1993145"/>
            <a:ext cx="1880980" cy="2304531"/>
          </a:xfrm>
          <a:prstGeom prst="foldedCorner">
            <a:avLst>
              <a:gd name="adj" fmla="val 32360"/>
            </a:avLst>
          </a:prstGeom>
          <a:solidFill>
            <a:srgbClr val="E0E0E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48E9E6-563F-D5C5-DF3D-DB267267A562}"/>
              </a:ext>
            </a:extLst>
          </p:cNvPr>
          <p:cNvSpPr txBox="1"/>
          <p:nvPr/>
        </p:nvSpPr>
        <p:spPr>
          <a:xfrm>
            <a:off x="9242398" y="2386428"/>
            <a:ext cx="1880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scanf</a:t>
            </a:r>
            <a:r>
              <a:rPr lang="en-US" b="1" dirty="0"/>
              <a:t>() handled both int and string input to avoid buffer issues.</a:t>
            </a:r>
          </a:p>
        </p:txBody>
      </p:sp>
    </p:spTree>
    <p:extLst>
      <p:ext uri="{BB962C8B-B14F-4D97-AF65-F5344CB8AC3E}">
        <p14:creationId xmlns:p14="http://schemas.microsoft.com/office/powerpoint/2010/main" val="1589292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D7A08-7C13-0C88-94B7-63F6F3836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77BDA1-A82E-0756-FEFC-BB0D58570698}"/>
              </a:ext>
            </a:extLst>
          </p:cNvPr>
          <p:cNvCxnSpPr>
            <a:cxnSpLocks/>
          </p:cNvCxnSpPr>
          <p:nvPr/>
        </p:nvCxnSpPr>
        <p:spPr>
          <a:xfrm>
            <a:off x="284480" y="487680"/>
            <a:ext cx="115316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8E80B5-AB98-FAD7-373E-BD6D63C10FB4}"/>
              </a:ext>
            </a:extLst>
          </p:cNvPr>
          <p:cNvCxnSpPr>
            <a:cxnSpLocks/>
          </p:cNvCxnSpPr>
          <p:nvPr/>
        </p:nvCxnSpPr>
        <p:spPr>
          <a:xfrm>
            <a:off x="406400" y="6258560"/>
            <a:ext cx="1133856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4C4350-DB6C-46F0-EBF4-86E8DDE10B99}"/>
              </a:ext>
            </a:extLst>
          </p:cNvPr>
          <p:cNvCxnSpPr>
            <a:cxnSpLocks/>
          </p:cNvCxnSpPr>
          <p:nvPr/>
        </p:nvCxnSpPr>
        <p:spPr>
          <a:xfrm flipV="1">
            <a:off x="5435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62E46-5775-8019-036D-F607F9D074D8}"/>
              </a:ext>
            </a:extLst>
          </p:cNvPr>
          <p:cNvCxnSpPr>
            <a:cxnSpLocks/>
          </p:cNvCxnSpPr>
          <p:nvPr/>
        </p:nvCxnSpPr>
        <p:spPr>
          <a:xfrm flipV="1">
            <a:off x="116179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96B4E64-7827-4446-46B5-924C0805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84947" y="4864304"/>
            <a:ext cx="4764810" cy="1523998"/>
          </a:xfrm>
        </p:spPr>
        <p:txBody>
          <a:bodyPr/>
          <a:lstStyle/>
          <a:p>
            <a:r>
              <a:rPr lang="en-GB" dirty="0"/>
              <a:t>Group 2 </a:t>
            </a:r>
          </a:p>
          <a:p>
            <a:r>
              <a:rPr lang="en-GB" dirty="0"/>
              <a:t>Abhishek Dutta </a:t>
            </a:r>
          </a:p>
          <a:p>
            <a:r>
              <a:rPr lang="en-GB" dirty="0"/>
              <a:t>Md Ishrak </a:t>
            </a:r>
            <a:r>
              <a:rPr lang="en-GB" dirty="0" err="1"/>
              <a:t>Mashroor</a:t>
            </a:r>
            <a:r>
              <a:rPr lang="en-GB" dirty="0"/>
              <a:t>  </a:t>
            </a:r>
          </a:p>
          <a:p>
            <a:r>
              <a:rPr lang="en-GB" dirty="0"/>
              <a:t>Ashab Mahmud Raseen </a:t>
            </a:r>
          </a:p>
          <a:p>
            <a:r>
              <a:rPr lang="en-GB" dirty="0"/>
              <a:t>Sneha Nandy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37DB0-3466-A183-3A49-C3458CC096A5}"/>
              </a:ext>
            </a:extLst>
          </p:cNvPr>
          <p:cNvSpPr txBox="1"/>
          <p:nvPr/>
        </p:nvSpPr>
        <p:spPr>
          <a:xfrm>
            <a:off x="943275" y="798896"/>
            <a:ext cx="285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Key Challenges:</a:t>
            </a:r>
          </a:p>
        </p:txBody>
      </p:sp>
      <p:sp>
        <p:nvSpPr>
          <p:cNvPr id="4" name="Flowchart: Stored Data 3">
            <a:extLst>
              <a:ext uri="{FF2B5EF4-FFF2-40B4-BE49-F238E27FC236}">
                <a16:creationId xmlns:a16="http://schemas.microsoft.com/office/drawing/2014/main" id="{E48C11CF-289D-25B9-BD2E-B5C9D358B45E}"/>
              </a:ext>
            </a:extLst>
          </p:cNvPr>
          <p:cNvSpPr/>
          <p:nvPr/>
        </p:nvSpPr>
        <p:spPr>
          <a:xfrm>
            <a:off x="1479498" y="1374152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E2B44F-4D02-F606-4B60-7D3B6581B1F5}"/>
              </a:ext>
            </a:extLst>
          </p:cNvPr>
          <p:cNvSpPr txBox="1"/>
          <p:nvPr/>
        </p:nvSpPr>
        <p:spPr>
          <a:xfrm>
            <a:off x="2025383" y="1472009"/>
            <a:ext cx="3395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Buffer Issues:</a:t>
            </a:r>
          </a:p>
          <a:p>
            <a:r>
              <a:rPr lang="en-US" dirty="0"/>
              <a:t>After using </a:t>
            </a:r>
            <a:r>
              <a:rPr lang="en-US" dirty="0" err="1"/>
              <a:t>scanf</a:t>
            </a:r>
            <a:r>
              <a:rPr lang="en-US" dirty="0"/>
              <a:t>(), leftover newline characters caused unintended skips.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A2B284-B5D8-0197-295B-0DD65637BDFF}"/>
              </a:ext>
            </a:extLst>
          </p:cNvPr>
          <p:cNvGrpSpPr/>
          <p:nvPr/>
        </p:nvGrpSpPr>
        <p:grpSpPr>
          <a:xfrm>
            <a:off x="6031579" y="1378007"/>
            <a:ext cx="3896713" cy="1621032"/>
            <a:chOff x="6382391" y="1346701"/>
            <a:chExt cx="3680941" cy="1655437"/>
          </a:xfrm>
        </p:grpSpPr>
        <p:sp>
          <p:nvSpPr>
            <p:cNvPr id="13" name="Flowchart: Stored Data 12">
              <a:extLst>
                <a:ext uri="{FF2B5EF4-FFF2-40B4-BE49-F238E27FC236}">
                  <a16:creationId xmlns:a16="http://schemas.microsoft.com/office/drawing/2014/main" id="{4C709557-C1E2-2C05-E751-D24E529041D3}"/>
                </a:ext>
              </a:extLst>
            </p:cNvPr>
            <p:cNvSpPr/>
            <p:nvPr/>
          </p:nvSpPr>
          <p:spPr>
            <a:xfrm rot="10800000">
              <a:off x="6382391" y="1346701"/>
              <a:ext cx="3680941" cy="1302754"/>
            </a:xfrm>
            <a:prstGeom prst="flowChartOnlineStorage">
              <a:avLst/>
            </a:prstGeom>
            <a:solidFill>
              <a:srgbClr val="F6EAEE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38E7B4-41B6-A0E2-0455-08C823C27C95}"/>
                </a:ext>
              </a:extLst>
            </p:cNvPr>
            <p:cNvSpPr txBox="1"/>
            <p:nvPr/>
          </p:nvSpPr>
          <p:spPr>
            <a:xfrm>
              <a:off x="6974486" y="1524810"/>
              <a:ext cx="293475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Used </a:t>
              </a:r>
              <a:r>
                <a:rPr lang="en-US" dirty="0" err="1"/>
                <a:t>getchar</a:t>
              </a:r>
              <a:r>
                <a:rPr lang="en-US" dirty="0"/>
                <a:t>() to flush the buffer before reading the next input.</a:t>
              </a:r>
            </a:p>
            <a:p>
              <a:br>
                <a:rPr lang="en-US" dirty="0"/>
              </a:b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8B7CE72-6F0F-EE3B-7D9D-18A90CE37579}"/>
              </a:ext>
            </a:extLst>
          </p:cNvPr>
          <p:cNvGrpSpPr/>
          <p:nvPr/>
        </p:nvGrpSpPr>
        <p:grpSpPr>
          <a:xfrm>
            <a:off x="1510383" y="2754787"/>
            <a:ext cx="4133057" cy="1246259"/>
            <a:chOff x="2053491" y="2782905"/>
            <a:chExt cx="4133057" cy="1246259"/>
          </a:xfrm>
        </p:grpSpPr>
        <p:sp>
          <p:nvSpPr>
            <p:cNvPr id="9" name="Flowchart: Stored Data 8">
              <a:extLst>
                <a:ext uri="{FF2B5EF4-FFF2-40B4-BE49-F238E27FC236}">
                  <a16:creationId xmlns:a16="http://schemas.microsoft.com/office/drawing/2014/main" id="{368790E3-8BA6-B319-09C7-DAEA776D3E3E}"/>
                </a:ext>
              </a:extLst>
            </p:cNvPr>
            <p:cNvSpPr/>
            <p:nvPr/>
          </p:nvSpPr>
          <p:spPr>
            <a:xfrm>
              <a:off x="2053491" y="2782905"/>
              <a:ext cx="4133057" cy="1225739"/>
            </a:xfrm>
            <a:prstGeom prst="flowChartOnlineStorage">
              <a:avLst/>
            </a:prstGeom>
            <a:solidFill>
              <a:srgbClr val="F6EAEE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D426C1-4C85-E41C-4048-8D959C015780}"/>
                </a:ext>
              </a:extLst>
            </p:cNvPr>
            <p:cNvSpPr txBox="1"/>
            <p:nvPr/>
          </p:nvSpPr>
          <p:spPr>
            <a:xfrm>
              <a:off x="2372626" y="2828835"/>
              <a:ext cx="31802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Segmentation Fault </a:t>
              </a:r>
            </a:p>
            <a:p>
              <a:r>
                <a:rPr lang="en-US" b="1" dirty="0"/>
                <a:t>During Replay:</a:t>
              </a:r>
            </a:p>
            <a:p>
              <a:r>
                <a:rPr lang="en-US" dirty="0"/>
                <a:t>The game crashed when </a:t>
              </a:r>
            </a:p>
            <a:p>
              <a:r>
                <a:rPr lang="en-US" dirty="0"/>
                <a:t>restarting after a match.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23E1BA-CCF3-EBFB-2A9C-1721E9099DE5}"/>
              </a:ext>
            </a:extLst>
          </p:cNvPr>
          <p:cNvGrpSpPr/>
          <p:nvPr/>
        </p:nvGrpSpPr>
        <p:grpSpPr>
          <a:xfrm>
            <a:off x="1534442" y="4097218"/>
            <a:ext cx="4133057" cy="1225742"/>
            <a:chOff x="2094148" y="4108105"/>
            <a:chExt cx="4133057" cy="1225742"/>
          </a:xfrm>
        </p:grpSpPr>
        <p:sp>
          <p:nvSpPr>
            <p:cNvPr id="11" name="Flowchart: Stored Data 10">
              <a:extLst>
                <a:ext uri="{FF2B5EF4-FFF2-40B4-BE49-F238E27FC236}">
                  <a16:creationId xmlns:a16="http://schemas.microsoft.com/office/drawing/2014/main" id="{5D3D84D9-B0E8-F528-1C4C-9F8313E1D1EA}"/>
                </a:ext>
              </a:extLst>
            </p:cNvPr>
            <p:cNvSpPr/>
            <p:nvPr/>
          </p:nvSpPr>
          <p:spPr>
            <a:xfrm>
              <a:off x="2094148" y="4108105"/>
              <a:ext cx="4133057" cy="1225742"/>
            </a:xfrm>
            <a:prstGeom prst="flowChartOnlineStorage">
              <a:avLst/>
            </a:prstGeom>
            <a:solidFill>
              <a:srgbClr val="F6EAEE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8564E5-3FA1-F099-DB13-DE39D90F6164}"/>
                </a:ext>
              </a:extLst>
            </p:cNvPr>
            <p:cNvSpPr txBox="1"/>
            <p:nvPr/>
          </p:nvSpPr>
          <p:spPr>
            <a:xfrm rot="10800000" flipV="1">
              <a:off x="2210742" y="4248782"/>
              <a:ext cx="37642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 Cross-Platform Color Issues:</a:t>
              </a:r>
            </a:p>
            <a:p>
              <a:r>
                <a:rPr lang="en-US" dirty="0"/>
                <a:t>ANSI color codes didn’t render properly on some terminals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EA0FA2-C8B3-064F-200E-B45231707475}"/>
              </a:ext>
            </a:extLst>
          </p:cNvPr>
          <p:cNvGrpSpPr/>
          <p:nvPr/>
        </p:nvGrpSpPr>
        <p:grpSpPr>
          <a:xfrm>
            <a:off x="6091650" y="2754786"/>
            <a:ext cx="3933497" cy="1225739"/>
            <a:chOff x="6270826" y="2737926"/>
            <a:chExt cx="3957111" cy="1317739"/>
          </a:xfrm>
        </p:grpSpPr>
        <p:sp>
          <p:nvSpPr>
            <p:cNvPr id="19" name="Flowchart: Stored Data 18">
              <a:extLst>
                <a:ext uri="{FF2B5EF4-FFF2-40B4-BE49-F238E27FC236}">
                  <a16:creationId xmlns:a16="http://schemas.microsoft.com/office/drawing/2014/main" id="{50759E01-6720-B556-C4FF-D5F36E6ACACC}"/>
                </a:ext>
              </a:extLst>
            </p:cNvPr>
            <p:cNvSpPr/>
            <p:nvPr/>
          </p:nvSpPr>
          <p:spPr>
            <a:xfrm rot="10800000">
              <a:off x="6270826" y="2737926"/>
              <a:ext cx="3957111" cy="1317739"/>
            </a:xfrm>
            <a:prstGeom prst="flowChartOnlineStorage">
              <a:avLst/>
            </a:prstGeom>
            <a:solidFill>
              <a:srgbClr val="F6EAEE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4B2E59-9E6E-5FAB-8900-E5C91E8276C1}"/>
                </a:ext>
              </a:extLst>
            </p:cNvPr>
            <p:cNvSpPr txBox="1"/>
            <p:nvPr/>
          </p:nvSpPr>
          <p:spPr>
            <a:xfrm rot="10800000" flipV="1">
              <a:off x="7050952" y="2882360"/>
              <a:ext cx="27636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Properly reinitialized the board and all game variables at replay.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4EAE79-AFBD-32AF-8AFA-C33ECDB358B2}"/>
              </a:ext>
            </a:extLst>
          </p:cNvPr>
          <p:cNvGrpSpPr/>
          <p:nvPr/>
        </p:nvGrpSpPr>
        <p:grpSpPr>
          <a:xfrm>
            <a:off x="6149181" y="4092555"/>
            <a:ext cx="4182995" cy="1230404"/>
            <a:chOff x="6294436" y="4148615"/>
            <a:chExt cx="4182995" cy="1230404"/>
          </a:xfrm>
        </p:grpSpPr>
        <p:sp>
          <p:nvSpPr>
            <p:cNvPr id="22" name="Flowchart: Stored Data 21">
              <a:extLst>
                <a:ext uri="{FF2B5EF4-FFF2-40B4-BE49-F238E27FC236}">
                  <a16:creationId xmlns:a16="http://schemas.microsoft.com/office/drawing/2014/main" id="{EB4A557B-140D-FA0D-38CB-2D018E01FDB3}"/>
                </a:ext>
              </a:extLst>
            </p:cNvPr>
            <p:cNvSpPr/>
            <p:nvPr/>
          </p:nvSpPr>
          <p:spPr>
            <a:xfrm rot="10800000">
              <a:off x="6294436" y="4148615"/>
              <a:ext cx="3933497" cy="1230404"/>
            </a:xfrm>
            <a:prstGeom prst="flowChartOnlineStorage">
              <a:avLst/>
            </a:prstGeom>
            <a:solidFill>
              <a:srgbClr val="F6EAEE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58E61F-00AF-D56D-431B-60B4320124E1}"/>
                </a:ext>
              </a:extLst>
            </p:cNvPr>
            <p:cNvSpPr txBox="1"/>
            <p:nvPr/>
          </p:nvSpPr>
          <p:spPr>
            <a:xfrm rot="10800000" flipV="1">
              <a:off x="6991225" y="4338855"/>
              <a:ext cx="34862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Used simple fallback colors or none, depending on system capability.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718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DD704-B5E6-5C8B-6298-4541A382B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8A52D2-7D34-E1A0-4CB7-6B923858BBE0}"/>
              </a:ext>
            </a:extLst>
          </p:cNvPr>
          <p:cNvCxnSpPr>
            <a:cxnSpLocks/>
          </p:cNvCxnSpPr>
          <p:nvPr/>
        </p:nvCxnSpPr>
        <p:spPr>
          <a:xfrm>
            <a:off x="284480" y="487680"/>
            <a:ext cx="115316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16993-F7AF-5A7D-6285-32E1E18C0240}"/>
              </a:ext>
            </a:extLst>
          </p:cNvPr>
          <p:cNvCxnSpPr>
            <a:cxnSpLocks/>
          </p:cNvCxnSpPr>
          <p:nvPr/>
        </p:nvCxnSpPr>
        <p:spPr>
          <a:xfrm>
            <a:off x="406400" y="6258560"/>
            <a:ext cx="1133856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52B348-1E28-50D5-2B50-9C5B7368707D}"/>
              </a:ext>
            </a:extLst>
          </p:cNvPr>
          <p:cNvCxnSpPr>
            <a:cxnSpLocks/>
          </p:cNvCxnSpPr>
          <p:nvPr/>
        </p:nvCxnSpPr>
        <p:spPr>
          <a:xfrm flipV="1">
            <a:off x="5435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1F4E29-7B11-F952-B7C0-DBD1029F5534}"/>
              </a:ext>
            </a:extLst>
          </p:cNvPr>
          <p:cNvCxnSpPr>
            <a:cxnSpLocks/>
          </p:cNvCxnSpPr>
          <p:nvPr/>
        </p:nvCxnSpPr>
        <p:spPr>
          <a:xfrm flipV="1">
            <a:off x="116179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175C964A-4988-04B1-8A97-03A4D588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6418" y="4846322"/>
            <a:ext cx="4764810" cy="1523998"/>
          </a:xfrm>
        </p:spPr>
        <p:txBody>
          <a:bodyPr/>
          <a:lstStyle/>
          <a:p>
            <a:r>
              <a:rPr lang="en-GB" dirty="0"/>
              <a:t>Group 2 </a:t>
            </a:r>
          </a:p>
          <a:p>
            <a:r>
              <a:rPr lang="en-GB" dirty="0"/>
              <a:t>Abhishek Dutta </a:t>
            </a:r>
          </a:p>
          <a:p>
            <a:r>
              <a:rPr lang="en-GB" dirty="0"/>
              <a:t>Md Ishrak </a:t>
            </a:r>
            <a:r>
              <a:rPr lang="en-GB" dirty="0" err="1"/>
              <a:t>Mashroor</a:t>
            </a:r>
            <a:r>
              <a:rPr lang="en-GB" dirty="0"/>
              <a:t>  </a:t>
            </a:r>
          </a:p>
          <a:p>
            <a:r>
              <a:rPr lang="en-GB" dirty="0"/>
              <a:t>Ashab Mahmud Raseen </a:t>
            </a:r>
          </a:p>
          <a:p>
            <a:r>
              <a:rPr lang="en-GB" dirty="0"/>
              <a:t> Sneha Nandy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394E75-BD4D-F10E-E7BD-A9938B9BA58E}"/>
              </a:ext>
            </a:extLst>
          </p:cNvPr>
          <p:cNvSpPr txBox="1"/>
          <p:nvPr/>
        </p:nvSpPr>
        <p:spPr>
          <a:xfrm>
            <a:off x="962527" y="798896"/>
            <a:ext cx="1909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Future Plan</a:t>
            </a:r>
          </a:p>
        </p:txBody>
      </p:sp>
    </p:spTree>
    <p:extLst>
      <p:ext uri="{BB962C8B-B14F-4D97-AF65-F5344CB8AC3E}">
        <p14:creationId xmlns:p14="http://schemas.microsoft.com/office/powerpoint/2010/main" val="391034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1E92C-405B-AA1A-CE69-78590E77F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FB01A14-817A-A76E-7143-4FE934CF6580}"/>
              </a:ext>
            </a:extLst>
          </p:cNvPr>
          <p:cNvCxnSpPr>
            <a:cxnSpLocks/>
          </p:cNvCxnSpPr>
          <p:nvPr/>
        </p:nvCxnSpPr>
        <p:spPr>
          <a:xfrm>
            <a:off x="284480" y="487680"/>
            <a:ext cx="115316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A033D0-D886-9871-26A2-ACEE2E812F73}"/>
              </a:ext>
            </a:extLst>
          </p:cNvPr>
          <p:cNvCxnSpPr>
            <a:cxnSpLocks/>
          </p:cNvCxnSpPr>
          <p:nvPr/>
        </p:nvCxnSpPr>
        <p:spPr>
          <a:xfrm>
            <a:off x="406400" y="6258560"/>
            <a:ext cx="1133856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E04C21-2A43-7626-F630-9EB5661D59BA}"/>
              </a:ext>
            </a:extLst>
          </p:cNvPr>
          <p:cNvCxnSpPr>
            <a:cxnSpLocks/>
          </p:cNvCxnSpPr>
          <p:nvPr/>
        </p:nvCxnSpPr>
        <p:spPr>
          <a:xfrm flipV="1">
            <a:off x="5435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061854-F043-E49D-8935-3F58D745992A}"/>
              </a:ext>
            </a:extLst>
          </p:cNvPr>
          <p:cNvCxnSpPr>
            <a:cxnSpLocks/>
          </p:cNvCxnSpPr>
          <p:nvPr/>
        </p:nvCxnSpPr>
        <p:spPr>
          <a:xfrm flipV="1">
            <a:off x="116179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41E4BD7-3018-8235-9754-94A5D65E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6418" y="4846322"/>
            <a:ext cx="4764810" cy="1523998"/>
          </a:xfrm>
        </p:spPr>
        <p:txBody>
          <a:bodyPr/>
          <a:lstStyle/>
          <a:p>
            <a:r>
              <a:rPr lang="en-GB" dirty="0"/>
              <a:t>Group 2 </a:t>
            </a:r>
          </a:p>
          <a:p>
            <a:r>
              <a:rPr lang="en-GB" dirty="0"/>
              <a:t>Abhishek Dutta </a:t>
            </a:r>
          </a:p>
          <a:p>
            <a:r>
              <a:rPr lang="en-GB" dirty="0"/>
              <a:t>Md Ishrak </a:t>
            </a:r>
            <a:r>
              <a:rPr lang="en-GB" dirty="0" err="1"/>
              <a:t>Mashroor</a:t>
            </a:r>
            <a:r>
              <a:rPr lang="en-GB" dirty="0"/>
              <a:t> </a:t>
            </a:r>
          </a:p>
          <a:p>
            <a:r>
              <a:rPr lang="en-GB" dirty="0"/>
              <a:t> Ashab Mahmud Raseen  </a:t>
            </a:r>
          </a:p>
          <a:p>
            <a:r>
              <a:rPr lang="en-GB" dirty="0"/>
              <a:t>Sneha Nandy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F82502-3D25-2120-D0ED-07E7C67CA2C3}"/>
              </a:ext>
            </a:extLst>
          </p:cNvPr>
          <p:cNvSpPr txBox="1"/>
          <p:nvPr/>
        </p:nvSpPr>
        <p:spPr>
          <a:xfrm>
            <a:off x="4186989" y="827772"/>
            <a:ext cx="285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GitHub Report Link</a:t>
            </a:r>
          </a:p>
        </p:txBody>
      </p:sp>
    </p:spTree>
    <p:extLst>
      <p:ext uri="{BB962C8B-B14F-4D97-AF65-F5344CB8AC3E}">
        <p14:creationId xmlns:p14="http://schemas.microsoft.com/office/powerpoint/2010/main" val="47698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361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Avishek Dutta</dc:creator>
  <cp:lastModifiedBy>THINKPAD</cp:lastModifiedBy>
  <cp:revision>10</cp:revision>
  <dcterms:created xsi:type="dcterms:W3CDTF">2025-07-03T04:23:39Z</dcterms:created>
  <dcterms:modified xsi:type="dcterms:W3CDTF">2025-07-05T06:29:56Z</dcterms:modified>
</cp:coreProperties>
</file>