
<file path=[Content_Types].xml><?xml version="1.0" encoding="utf-8"?>
<Types xmlns="http://schemas.openxmlformats.org/package/2006/content-types">
  <Default ContentType="application/vnd.openxmlformats-officedocument.oleObject" Extension="bin"/>
  <Default ContentType="image/x-emf" Extension="emf"/>
  <Default ContentType="image/jpeg" Extension="jpeg"/>
  <Default ContentType="image/png" Extension="png"/>
  <Default ContentType="application/vnd.openxmlformats-package.relationships+xml" Extension="rels"/>
  <Default ContentType="image/svg+xml" Extension="svg"/>
  <Default ContentType="application/vnd.openxmlformats-officedocument.vmlDrawing" Extension="vml"/>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drawingml.diagramColors+xml" PartName="/ppt/diagrams/colors1.xml"/>
  <Override ContentType="application/vnd.openxmlformats-officedocument.drawingml.diagramData+xml" PartName="/ppt/diagrams/data1.xml"/>
  <Override ContentType="application/vnd.ms-office.drawingml.diagramDrawing+xml" PartName="/ppt/diagrams/drawing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autoCompressPictures="0" saveSubsetFonts="1">
  <p:sldMasterIdLst>
    <p:sldMasterId r:id="rId4" id="2147483648"/>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 r:id="rId23" id="273"/>
    <p:sldId r:id="rId24" id="274"/>
    <p:sldId r:id="rId25" id="275"/>
    <p:sldId r:id="rId26" id="276"/>
    <p:sldId r:id="rId27" id="277"/>
    <p:sldId r:id="rId28" id="278"/>
    <p:sldId r:id="rId29" id="279"/>
    <p:sldId r:id="rId30" id="280"/>
    <p:sldId r:id="rId31" id="281"/>
    <p:sldId r:id="rId32" id="282"/>
    <p:sldId r:id="rId33" id="283"/>
    <p:sldId r:id="rId34" id="284"/>
    <p:sldId r:id="rId35" id="285"/>
    <p:sldId r:id="rId36" id="286"/>
    <p:sldId r:id="rId37" id="287"/>
    <p:sldId r:id="rId38" id="288"/>
    <p:sldId r:id="rId39" id="289"/>
    <p:sldId r:id="rId40" id="290"/>
    <p:sldId r:id="rId41" id="291"/>
    <p:sldId r:id="rId42" id="292"/>
    <p:sldId r:id="rId43" id="293"/>
    <p:sldId r:id="rId44" id="294"/>
    <p:sldId r:id="rId45" id="295"/>
    <p:sldId r:id="rId46" id="296"/>
    <p:sldId r:id="rId47" id="297"/>
    <p:sldId r:id="rId48" id="298"/>
    <p:sldId r:id="rId49" id="299"/>
    <p:sldId r:id="rId50" id="300"/>
    <p:sldId r:id="rId51" id="301"/>
    <p:sldId r:id="rId52" id="302"/>
    <p:sldId r:id="rId53" id="303"/>
    <p:sldId r:id="rId54" id="304"/>
    <p:sldId r:id="rId55" id="305"/>
    <p:sldId r:id="rId56" id="306"/>
    <p:sldId r:id="rId57" id="307"/>
    <p:sldId r:id="rId58" id="308"/>
    <p:sldId r:id="rId59" id="309"/>
    <p:sldId r:id="rId60" id="310"/>
    <p:sldId r:id="rId61" id="311"/>
    <p:sldId r:id="rId62" id="312"/>
    <p:sldId r:id="rId63" id="313"/>
    <p:sldId r:id="rId64" id="314"/>
    <p:sldId r:id="rId65" id="315"/>
    <p:sldId r:id="rId66" id="316"/>
    <p:sldId r:id="rId67" id="317"/>
    <p:sldId r:id="rId68" id="318"/>
    <p:sldId r:id="rId69" id="319"/>
    <p:sldId r:id="rId70" id="320"/>
    <p:sldId r:id="rId71" id="321"/>
    <p:sldId r:id="rId72" id="322"/>
    <p:sldId r:id="rId73" id="323"/>
    <p:sldId r:id="rId74" id="324"/>
    <p:sldId r:id="rId75" id="325"/>
    <p:sldId r:id="rId76" id="326"/>
    <p:sldId r:id="rId77" id="327"/>
    <p:sldId r:id="rId78" id="328"/>
    <p:sldId r:id="rId79" id="329"/>
    <p:sldId r:id="rId80" id="330"/>
    <p:sldId r:id="rId81" id="331"/>
    <p:sldId r:id="rId82" id="332"/>
    <p:sldId r:id="rId83" id="333"/>
    <p:sldId r:id="rId84" id="334"/>
    <p:sldId r:id="rId85" id="335"/>
    <p:sldId r:id="rId86" id="336"/>
    <p:sldId r:id="rId87" id="337"/>
    <p:sldId r:id="rId88" id="338"/>
    <p:sldId r:id="rId89" id="339"/>
  </p:sldIdLst>
  <p:sldSz cx="12192000" cy="6858000"/>
  <p:notesSz xmlns:c="http://schemas.openxmlformats.org/drawingml/2006/chart" xmlns:pic="http://schemas.openxmlformats.org/drawingml/2006/picture" xmlns:dgm="http://schemas.openxmlformats.org/drawingml/2006/diagram" cx="6858000" cy="9144000"/>
  <p:defaultTextStyle xmlns:c="http://schemas.openxmlformats.org/drawingml/2006/chart" xmlns:pic="http://schemas.openxmlformats.org/drawingml/2006/picture" xmlns:dgm="http://schemas.openxmlformats.org/drawingml/2006/diagram">
    <a:defPPr>
      <a:defRPr lang="en-US">
        <a:uFillTx/>
      </a:defRPr>
    </a:defPPr>
    <a:lvl1pPr algn="l" defTabSz="457200" eaLnBrk="1" hangingPunct="1" latinLnBrk="0" marL="0" rtl="0">
      <a:defRPr kern="1200" sz="1800">
        <a:solidFill>
          <a:schemeClr val="tx1"/>
        </a:solidFill>
        <a:uFillTx/>
        <a:latin typeface="+mn-lt"/>
        <a:ea typeface="+mn-ea"/>
        <a:cs typeface="+mn-cs"/>
      </a:defRPr>
    </a:lvl1pPr>
    <a:lvl2pPr algn="l" defTabSz="457200" eaLnBrk="1" hangingPunct="1" latinLnBrk="0" marL="457200" rtl="0">
      <a:defRPr kern="1200" sz="1800">
        <a:solidFill>
          <a:schemeClr val="tx1"/>
        </a:solidFill>
        <a:uFillTx/>
        <a:latin typeface="+mn-lt"/>
        <a:ea typeface="+mn-ea"/>
        <a:cs typeface="+mn-cs"/>
      </a:defRPr>
    </a:lvl2pPr>
    <a:lvl3pPr algn="l" defTabSz="457200" eaLnBrk="1" hangingPunct="1" latinLnBrk="0" marL="914400" rtl="0">
      <a:defRPr kern="1200" sz="1800">
        <a:solidFill>
          <a:schemeClr val="tx1"/>
        </a:solidFill>
        <a:uFillTx/>
        <a:latin typeface="+mn-lt"/>
        <a:ea typeface="+mn-ea"/>
        <a:cs typeface="+mn-cs"/>
      </a:defRPr>
    </a:lvl3pPr>
    <a:lvl4pPr algn="l" defTabSz="457200" eaLnBrk="1" hangingPunct="1" latinLnBrk="0" marL="1371600" rtl="0">
      <a:defRPr kern="1200" sz="1800">
        <a:solidFill>
          <a:schemeClr val="tx1"/>
        </a:solidFill>
        <a:uFillTx/>
        <a:latin typeface="+mn-lt"/>
        <a:ea typeface="+mn-ea"/>
        <a:cs typeface="+mn-cs"/>
      </a:defRPr>
    </a:lvl4pPr>
    <a:lvl5pPr algn="l" defTabSz="457200" eaLnBrk="1" hangingPunct="1" latinLnBrk="0" marL="1828800" rtl="0">
      <a:defRPr kern="1200" sz="1800">
        <a:solidFill>
          <a:schemeClr val="tx1"/>
        </a:solidFill>
        <a:uFillTx/>
        <a:latin typeface="+mn-lt"/>
        <a:ea typeface="+mn-ea"/>
        <a:cs typeface="+mn-cs"/>
      </a:defRPr>
    </a:lvl5pPr>
    <a:lvl6pPr algn="l" defTabSz="457200" eaLnBrk="1" hangingPunct="1" latinLnBrk="0" marL="2286000" rtl="0">
      <a:defRPr kern="1200" sz="1800">
        <a:solidFill>
          <a:schemeClr val="tx1"/>
        </a:solidFill>
        <a:uFillTx/>
        <a:latin typeface="+mn-lt"/>
        <a:ea typeface="+mn-ea"/>
        <a:cs typeface="+mn-cs"/>
      </a:defRPr>
    </a:lvl6pPr>
    <a:lvl7pPr algn="l" defTabSz="457200" eaLnBrk="1" hangingPunct="1" latinLnBrk="0" marL="2743200" rtl="0">
      <a:defRPr kern="1200" sz="1800">
        <a:solidFill>
          <a:schemeClr val="tx1"/>
        </a:solidFill>
        <a:uFillTx/>
        <a:latin typeface="+mn-lt"/>
        <a:ea typeface="+mn-ea"/>
        <a:cs typeface="+mn-cs"/>
      </a:defRPr>
    </a:lvl7pPr>
    <a:lvl8pPr algn="l" defTabSz="457200" eaLnBrk="1" hangingPunct="1" latinLnBrk="0" marL="3200400" rtl="0">
      <a:defRPr kern="1200" sz="1800">
        <a:solidFill>
          <a:schemeClr val="tx1"/>
        </a:solidFill>
        <a:uFillTx/>
        <a:latin typeface="+mn-lt"/>
        <a:ea typeface="+mn-ea"/>
        <a:cs typeface="+mn-cs"/>
      </a:defRPr>
    </a:lvl8pPr>
    <a:lvl9pPr algn="l" defTabSz="457200" eaLnBrk="1" hangingPunct="1" latinLnBrk="0" marL="3657600" rtl="0">
      <a:defRPr kern="1200" sz="1800">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p:showPr showNarration="1">
    <p:present/>
    <p:sldAll/>
    <p:penClr xmlns:c="http://schemas.openxmlformats.org/drawingml/2006/chart" xmlns:pic="http://schemas.openxmlformats.org/drawingml/2006/picture" xmlns:dgm="http://schemas.openxmlformats.org/drawingml/2006/diagram">
      <a:srgbClr val="FF0000"/>
    </p:penClr>
  </p:showPr>
</p:presentationPr>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5C22544A-7EE6-4342-B048-85BDC9FD1C3A}">
  <a:tblStyle styleId="{5C22544A-7EE6-4342-B048-85BDC9FD1C3A}" styleName="Medium Style 2 - Accent 1">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cmpd="sng" w="38100">
              <a:solidFill>
                <a:schemeClr val="lt1"/>
              </a:solidFill>
            </a:ln>
          </a:top>
        </a:tcBdr>
        <a:fill>
          <a:solidFill>
            <a:schemeClr val="accent1"/>
          </a:solidFill>
        </a:fill>
      </a:tcStyle>
    </a:lastRow>
    <a:firstRow>
      <a:tcTxStyle b="on">
        <a:fontRef idx="minor">
          <a:srgbClr val="000000"/>
        </a:fontRef>
        <a:schemeClr val="lt1"/>
      </a:tcTxStyle>
      <a:tcStyle>
        <a:tcBdr>
          <a:bottom>
            <a:ln cmpd="sng" w="38100">
              <a:solidFill>
                <a:schemeClr val="lt1"/>
              </a:solidFill>
            </a:ln>
          </a:bottom>
        </a:tcBdr>
        <a:fill>
          <a:solidFill>
            <a:schemeClr val="accent1"/>
          </a:solidFill>
        </a:fill>
      </a:tcStyle>
    </a:firstRow>
  </a:tblStyle>
  <a:tblStyle styleId="{073A0DAA-6AF3-43AB-8588-CEC1D06C72B9}" styleName="Medium Style 2">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srgbClr val="000000"/>
        </a:fontRef>
        <a:schemeClr val="lt1"/>
      </a:tcTxStyle>
      <a:tcStyle>
        <a:tcBdr/>
        <a:fill>
          <a:solidFill>
            <a:schemeClr val="dk1"/>
          </a:solidFill>
        </a:fill>
      </a:tcStyle>
    </a:lastCol>
    <a:firstCol>
      <a:tcTxStyle b="on">
        <a:fontRef idx="minor">
          <a:srgbClr val="000000"/>
        </a:fontRef>
        <a:schemeClr val="lt1"/>
      </a:tcTxStyle>
      <a:tcStyle>
        <a:tcBdr/>
        <a:fill>
          <a:solidFill>
            <a:schemeClr val="dk1"/>
          </a:solidFill>
        </a:fill>
      </a:tcStyle>
    </a:firstCol>
    <a:lastRow>
      <a:tcTxStyle b="on">
        <a:fontRef idx="minor">
          <a:srgbClr val="000000"/>
        </a:fontRef>
        <a:schemeClr val="lt1"/>
      </a:tcTxStyle>
      <a:tcStyle>
        <a:tcBdr>
          <a:top>
            <a:ln cmpd="sng" w="38100">
              <a:solidFill>
                <a:schemeClr val="lt1"/>
              </a:solidFill>
            </a:ln>
          </a:top>
        </a:tcBdr>
        <a:fill>
          <a:solidFill>
            <a:schemeClr val="dk1"/>
          </a:solidFill>
        </a:fill>
      </a:tcStyle>
    </a:lastRow>
    <a:firstRow>
      <a:tcTxStyle b="on">
        <a:fontRef idx="minor">
          <a:srgbClr val="000000"/>
        </a:fontRef>
        <a:schemeClr val="lt1"/>
      </a:tcTxStyle>
      <a:tcStyle>
        <a:tcBdr>
          <a:bottom>
            <a:ln cmpd="sng" w="38100">
              <a:solidFill>
                <a:schemeClr val="lt1"/>
              </a:solidFill>
            </a:ln>
          </a:bottom>
        </a:tcBdr>
        <a:fill>
          <a:solidFill>
            <a:schemeClr val="dk1"/>
          </a:solidFill>
        </a:fill>
      </a:tcStyle>
    </a:firstRow>
  </a:tblStyle>
  <a:tblStyle styleId="{F5AB1C69-6EDB-4FF4-983F-18BD219EF322}" styleName="Medium Style 2 - Accent 3">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srgbClr val="000000"/>
        </a:fontRef>
        <a:schemeClr val="lt1"/>
      </a:tcTxStyle>
      <a:tcStyle>
        <a:tcBdr/>
        <a:fill>
          <a:solidFill>
            <a:schemeClr val="accent3"/>
          </a:solidFill>
        </a:fill>
      </a:tcStyle>
    </a:lastCol>
    <a:firstCol>
      <a:tcTxStyle b="on">
        <a:fontRef idx="minor">
          <a:srgbClr val="000000"/>
        </a:fontRef>
        <a:schemeClr val="lt1"/>
      </a:tcTxStyle>
      <a:tcStyle>
        <a:tcBdr/>
        <a:fill>
          <a:solidFill>
            <a:schemeClr val="accent3"/>
          </a:solidFill>
        </a:fill>
      </a:tcStyle>
    </a:firstCol>
    <a:lastRow>
      <a:tcTxStyle b="on">
        <a:fontRef idx="minor">
          <a:srgbClr val="000000"/>
        </a:fontRef>
        <a:schemeClr val="lt1"/>
      </a:tcTxStyle>
      <a:tcStyle>
        <a:tcBdr>
          <a:top>
            <a:ln cmpd="sng" w="38100">
              <a:solidFill>
                <a:schemeClr val="lt1"/>
              </a:solidFill>
            </a:ln>
          </a:top>
        </a:tcBdr>
        <a:fill>
          <a:solidFill>
            <a:schemeClr val="accent3"/>
          </a:solidFill>
        </a:fill>
      </a:tcStyle>
    </a:lastRow>
    <a:firstRow>
      <a:tcTxStyle b="on">
        <a:fontRef idx="minor">
          <a:srgbClr val="000000"/>
        </a:fontRef>
        <a:schemeClr val="lt1"/>
      </a:tcTxStyle>
      <a:tcStyle>
        <a:tcBdr>
          <a:bottom>
            <a:ln cmpd="sng" w="38100">
              <a:solidFill>
                <a:schemeClr val="lt1"/>
              </a:solidFill>
            </a:ln>
          </a:bottom>
        </a:tcBdr>
        <a:fill>
          <a:solidFill>
            <a:schemeClr val="accent3"/>
          </a:solidFill>
        </a:fill>
      </a:tcStyle>
    </a:firstRow>
  </a:tblStyle>
  <a:tblStyle styleId="{21E4AEA4-8DFA-4A89-87EB-49C32662AFE0}" styleName="Medium Style 2 - Accent 2">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fontRef idx="minor">
          <a:srgbClr val="000000"/>
        </a:fontRef>
        <a:schemeClr val="lt1"/>
      </a:tcTxStyle>
      <a:tcStyle>
        <a:tcBdr>
          <a:top>
            <a:ln cmpd="sng" w="38100">
              <a:solidFill>
                <a:schemeClr val="lt1"/>
              </a:solidFill>
            </a:ln>
          </a:top>
        </a:tcBdr>
        <a:fill>
          <a:solidFill>
            <a:schemeClr val="accent2"/>
          </a:solidFill>
        </a:fill>
      </a:tcStyle>
    </a:lastRow>
    <a:firstRow>
      <a:tcTxStyle b="on">
        <a:fontRef idx="minor">
          <a:srgbClr val="000000"/>
        </a:fontRef>
        <a:schemeClr val="lt1"/>
      </a:tcTxStyle>
      <a:tcStyle>
        <a:tcBdr>
          <a:bottom>
            <a:ln cmpd="sng" w="38100">
              <a:solidFill>
                <a:schemeClr val="lt1"/>
              </a:solidFill>
            </a:ln>
          </a:bottom>
        </a:tcBdr>
        <a:fill>
          <a:solidFill>
            <a:schemeClr val="accent2"/>
          </a:solidFill>
        </a:fill>
      </a:tcStyle>
    </a:firstRow>
  </a:tblStyle>
  <a:tblStyle styleId="{7DF18680-E054-41AD-8BC1-D1AEF772440D}" styleName="Medium Style 2 - Accent 5">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srgbClr val="000000"/>
        </a:fontRef>
        <a:schemeClr val="lt1"/>
      </a:tcTxStyle>
      <a:tcStyle>
        <a:tcBdr/>
        <a:fill>
          <a:solidFill>
            <a:schemeClr val="accent5"/>
          </a:solidFill>
        </a:fill>
      </a:tcStyle>
    </a:lastCol>
    <a:firstCol>
      <a:tcTxStyle b="on">
        <a:fontRef idx="minor">
          <a:srgbClr val="000000"/>
        </a:fontRef>
        <a:schemeClr val="lt1"/>
      </a:tcTxStyle>
      <a:tcStyle>
        <a:tcBdr/>
        <a:fill>
          <a:solidFill>
            <a:schemeClr val="accent5"/>
          </a:solidFill>
        </a:fill>
      </a:tcStyle>
    </a:firstCol>
    <a:lastRow>
      <a:tcTxStyle b="on">
        <a:fontRef idx="minor">
          <a:srgbClr val="000000"/>
        </a:fontRef>
        <a:schemeClr val="lt1"/>
      </a:tcTxStyle>
      <a:tcStyle>
        <a:tcBdr>
          <a:top>
            <a:ln cmpd="sng" w="38100">
              <a:solidFill>
                <a:schemeClr val="lt1"/>
              </a:solidFill>
            </a:ln>
          </a:top>
        </a:tcBdr>
        <a:fill>
          <a:solidFill>
            <a:schemeClr val="accent5"/>
          </a:solidFill>
        </a:fill>
      </a:tcStyle>
    </a:lastRow>
    <a:firstRow>
      <a:tcTxStyle b="on">
        <a:fontRef idx="minor">
          <a:srgbClr val="000000"/>
        </a:fontRef>
        <a:schemeClr val="lt1"/>
      </a:tcTxStyle>
      <a:tcStyle>
        <a:tcBdr>
          <a:bottom>
            <a:ln cmpd="sng" w="38100">
              <a:solidFill>
                <a:schemeClr val="lt1"/>
              </a:solidFill>
            </a:ln>
          </a:bottom>
        </a:tcBdr>
        <a:fill>
          <a:solidFill>
            <a:schemeClr val="accent5"/>
          </a:solidFill>
        </a:fill>
      </a:tcStyle>
    </a:firstRow>
  </a:tblStyle>
  <a:tblStyle styleId="{00A15C55-8517-42AA-B614-E9B94910E393}" styleName="Medium Style 2 - Accent 4">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srgbClr val="000000"/>
        </a:fontRef>
        <a:schemeClr val="lt1"/>
      </a:tcTxStyle>
      <a:tcStyle>
        <a:tcBdr/>
        <a:fill>
          <a:solidFill>
            <a:schemeClr val="accent4"/>
          </a:solidFill>
        </a:fill>
      </a:tcStyle>
    </a:lastCol>
    <a:firstCol>
      <a:tcTxStyle b="on">
        <a:fontRef idx="minor">
          <a:srgbClr val="000000"/>
        </a:fontRef>
        <a:schemeClr val="lt1"/>
      </a:tcTxStyle>
      <a:tcStyle>
        <a:tcBdr/>
        <a:fill>
          <a:solidFill>
            <a:schemeClr val="accent4"/>
          </a:solidFill>
        </a:fill>
      </a:tcStyle>
    </a:firstCol>
    <a:lastRow>
      <a:tcTxStyle b="on">
        <a:fontRef idx="minor">
          <a:srgbClr val="000000"/>
        </a:fontRef>
        <a:schemeClr val="lt1"/>
      </a:tcTxStyle>
      <a:tcStyle>
        <a:tcBdr>
          <a:top>
            <a:ln cmpd="sng" w="38100">
              <a:solidFill>
                <a:schemeClr val="lt1"/>
              </a:solidFill>
            </a:ln>
          </a:top>
        </a:tcBdr>
        <a:fill>
          <a:solidFill>
            <a:schemeClr val="accent4"/>
          </a:solidFill>
        </a:fill>
      </a:tcStyle>
    </a:lastRow>
    <a:firstRow>
      <a:tcTxStyle b="on">
        <a:fontRef idx="minor">
          <a:srgbClr val="000000"/>
        </a:fontRef>
        <a:schemeClr val="lt1"/>
      </a:tcTxStyle>
      <a:tcStyle>
        <a:tcBdr>
          <a:bottom>
            <a:ln cmpd="sng" w="38100">
              <a:solidFill>
                <a:schemeClr val="lt1"/>
              </a:solidFill>
            </a:ln>
          </a:bottom>
        </a:tcBdr>
        <a:fill>
          <a:solidFill>
            <a:schemeClr val="accent4"/>
          </a:solidFill>
        </a:fill>
      </a:tcStyle>
    </a:firstRow>
  </a:tblStyle>
</a:tblStyleLst>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p:normalViewPr horzBarState="maximized">
    <p:restoredLeft autoAdjust="0" sz="13868"/>
    <p:restoredTop sz="94660"/>
  </p:normalViewPr>
  <p:slideViewPr>
    <p:cSldViewPr snapToGrid="0">
      <p:cViewPr>
        <p:scale xmlns:c="http://schemas.openxmlformats.org/drawingml/2006/chart" xmlns:pic="http://schemas.openxmlformats.org/drawingml/2006/picture" xmlns:dgm="http://schemas.openxmlformats.org/drawingml/2006/diagram">
          <a:sx d="100" n="42"/>
          <a:sy d="100" n="42"/>
        </p:scale>
        <p:origin xmlns:c="http://schemas.openxmlformats.org/drawingml/2006/chart" xmlns:pic="http://schemas.openxmlformats.org/drawingml/2006/picture" xmlns:dgm="http://schemas.openxmlformats.org/drawingml/2006/diagram" x="456" y="2056"/>
      </p:cViewPr>
      <p:guideLst>
        <p:guide orient="horz" pos="2160"/>
        <p:guide pos="3840"/>
      </p:guideLst>
    </p:cSldViewPr>
  </p:slideViewPr>
  <p:notesTextViewPr>
    <p:cViewPr>
      <p:scale xmlns:c="http://schemas.openxmlformats.org/drawingml/2006/chart" xmlns:pic="http://schemas.openxmlformats.org/drawingml/2006/picture" xmlns:dgm="http://schemas.openxmlformats.org/drawingml/2006/diagram">
        <a:sx d="1" n="1"/>
        <a:sy d="1" n="1"/>
      </p:scale>
      <p:origin xmlns:c="http://schemas.openxmlformats.org/drawingml/2006/chart" xmlns:pic="http://schemas.openxmlformats.org/drawingml/2006/picture" xmlns:dgm="http://schemas.openxmlformats.org/drawingml/2006/diagram" x="0" y="0"/>
    </p:cViewPr>
  </p:notesTextViewPr>
  <p:gridSpacing xmlns:c="http://schemas.openxmlformats.org/drawingml/2006/chart" xmlns:pic="http://schemas.openxmlformats.org/drawingml/2006/picture" xmlns:dgm="http://schemas.openxmlformats.org/drawingml/2006/diagram" cx="72008" cy="72008"/>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notesMasters/notesMaster1.xml" Type="http://schemas.openxmlformats.org/officeDocument/2006/relationships/notesMaster"></Relationship><Relationship Id="rId6" Target="slides/slide1.xml" Type="http://schemas.openxmlformats.org/officeDocument/2006/relationships/slide"></Relationship><Relationship Id="rId7" Target="slides/slide2.xml" Type="http://schemas.openxmlformats.org/officeDocument/2006/relationships/slide"></Relationship><Relationship Id="rId8" Target="slides/slide3.xml" Type="http://schemas.openxmlformats.org/officeDocument/2006/relationships/slide"></Relationship><Relationship Id="rId9" Target="slides/slide4.xml" Type="http://schemas.openxmlformats.org/officeDocument/2006/relationships/slide"></Relationship><Relationship Id="rId10" Target="slides/slide5.xml" Type="http://schemas.openxmlformats.org/officeDocument/2006/relationships/slide"></Relationship><Relationship Id="rId11" Target="slides/slide6.xml" Type="http://schemas.openxmlformats.org/officeDocument/2006/relationships/slide"></Relationship><Relationship Id="rId12" Target="slides/slide7.xml" Type="http://schemas.openxmlformats.org/officeDocument/2006/relationships/slide"></Relationship><Relationship Id="rId13" Target="slides/slide8.xml" Type="http://schemas.openxmlformats.org/officeDocument/2006/relationships/slide"></Relationship><Relationship Id="rId14" Target="slides/slide9.xml" Type="http://schemas.openxmlformats.org/officeDocument/2006/relationships/slide"></Relationship><Relationship Id="rId15" Target="slides/slide10.xml" Type="http://schemas.openxmlformats.org/officeDocument/2006/relationships/slide"></Relationship><Relationship Id="rId16" Target="slides/slide11.xml" Type="http://schemas.openxmlformats.org/officeDocument/2006/relationships/slide"></Relationship><Relationship Id="rId17" Target="slides/slide12.xml" Type="http://schemas.openxmlformats.org/officeDocument/2006/relationships/slide"></Relationship><Relationship Id="rId18" Target="slides/slide13.xml" Type="http://schemas.openxmlformats.org/officeDocument/2006/relationships/slide"></Relationship><Relationship Id="rId19" Target="slides/slide14.xml" Type="http://schemas.openxmlformats.org/officeDocument/2006/relationships/slide"></Relationship><Relationship Id="rId20" Target="slides/slide15.xml" Type="http://schemas.openxmlformats.org/officeDocument/2006/relationships/slide"></Relationship><Relationship Id="rId21" Target="slides/slide16.xml" Type="http://schemas.openxmlformats.org/officeDocument/2006/relationships/slide"></Relationship><Relationship Id="rId22" Target="slides/slide17.xml" Type="http://schemas.openxmlformats.org/officeDocument/2006/relationships/slide"></Relationship><Relationship Id="rId23" Target="slides/slide18.xml" Type="http://schemas.openxmlformats.org/officeDocument/2006/relationships/slide"></Relationship><Relationship Id="rId24" Target="slides/slide19.xml" Type="http://schemas.openxmlformats.org/officeDocument/2006/relationships/slide"></Relationship><Relationship Id="rId25" Target="slides/slide20.xml" Type="http://schemas.openxmlformats.org/officeDocument/2006/relationships/slide"></Relationship><Relationship Id="rId26" Target="slides/slide21.xml" Type="http://schemas.openxmlformats.org/officeDocument/2006/relationships/slide"></Relationship><Relationship Id="rId27" Target="slides/slide22.xml" Type="http://schemas.openxmlformats.org/officeDocument/2006/relationships/slide"></Relationship><Relationship Id="rId28" Target="slides/slide23.xml" Type="http://schemas.openxmlformats.org/officeDocument/2006/relationships/slide"></Relationship><Relationship Id="rId29" Target="slides/slide24.xml" Type="http://schemas.openxmlformats.org/officeDocument/2006/relationships/slide"></Relationship><Relationship Id="rId30" Target="slides/slide25.xml" Type="http://schemas.openxmlformats.org/officeDocument/2006/relationships/slide"></Relationship><Relationship Id="rId31" Target="slides/slide26.xml" Type="http://schemas.openxmlformats.org/officeDocument/2006/relationships/slide"></Relationship><Relationship Id="rId32" Target="slides/slide27.xml" Type="http://schemas.openxmlformats.org/officeDocument/2006/relationships/slide"></Relationship><Relationship Id="rId33" Target="slides/slide28.xml" Type="http://schemas.openxmlformats.org/officeDocument/2006/relationships/slide"></Relationship><Relationship Id="rId34" Target="slides/slide29.xml" Type="http://schemas.openxmlformats.org/officeDocument/2006/relationships/slide"></Relationship><Relationship Id="rId35" Target="slides/slide30.xml" Type="http://schemas.openxmlformats.org/officeDocument/2006/relationships/slide"></Relationship><Relationship Id="rId36" Target="slides/slide31.xml" Type="http://schemas.openxmlformats.org/officeDocument/2006/relationships/slide"></Relationship><Relationship Id="rId37" Target="slides/slide32.xml" Type="http://schemas.openxmlformats.org/officeDocument/2006/relationships/slide"></Relationship><Relationship Id="rId38" Target="slides/slide33.xml" Type="http://schemas.openxmlformats.org/officeDocument/2006/relationships/slide"></Relationship><Relationship Id="rId39" Target="slides/slide34.xml" Type="http://schemas.openxmlformats.org/officeDocument/2006/relationships/slide"></Relationship><Relationship Id="rId40" Target="slides/slide35.xml" Type="http://schemas.openxmlformats.org/officeDocument/2006/relationships/slide"></Relationship><Relationship Id="rId41" Target="slides/slide36.xml" Type="http://schemas.openxmlformats.org/officeDocument/2006/relationships/slide"></Relationship><Relationship Id="rId42" Target="slides/slide37.xml" Type="http://schemas.openxmlformats.org/officeDocument/2006/relationships/slide"></Relationship><Relationship Id="rId43" Target="slides/slide38.xml" Type="http://schemas.openxmlformats.org/officeDocument/2006/relationships/slide"></Relationship><Relationship Id="rId44" Target="slides/slide39.xml" Type="http://schemas.openxmlformats.org/officeDocument/2006/relationships/slide"></Relationship><Relationship Id="rId45" Target="slides/slide40.xml" Type="http://schemas.openxmlformats.org/officeDocument/2006/relationships/slide"></Relationship><Relationship Id="rId46" Target="slides/slide41.xml" Type="http://schemas.openxmlformats.org/officeDocument/2006/relationships/slide"></Relationship><Relationship Id="rId47" Target="slides/slide42.xml" Type="http://schemas.openxmlformats.org/officeDocument/2006/relationships/slide"></Relationship><Relationship Id="rId48" Target="slides/slide43.xml" Type="http://schemas.openxmlformats.org/officeDocument/2006/relationships/slide"></Relationship><Relationship Id="rId49" Target="slides/slide44.xml" Type="http://schemas.openxmlformats.org/officeDocument/2006/relationships/slide"></Relationship><Relationship Id="rId50" Target="slides/slide45.xml" Type="http://schemas.openxmlformats.org/officeDocument/2006/relationships/slide"></Relationship><Relationship Id="rId51" Target="slides/slide46.xml" Type="http://schemas.openxmlformats.org/officeDocument/2006/relationships/slide"></Relationship><Relationship Id="rId52" Target="slides/slide47.xml" Type="http://schemas.openxmlformats.org/officeDocument/2006/relationships/slide"></Relationship><Relationship Id="rId53" Target="slides/slide48.xml" Type="http://schemas.openxmlformats.org/officeDocument/2006/relationships/slide"></Relationship><Relationship Id="rId54" Target="slides/slide49.xml" Type="http://schemas.openxmlformats.org/officeDocument/2006/relationships/slide"></Relationship><Relationship Id="rId55" Target="slides/slide50.xml" Type="http://schemas.openxmlformats.org/officeDocument/2006/relationships/slide"></Relationship><Relationship Id="rId56" Target="slides/slide51.xml" Type="http://schemas.openxmlformats.org/officeDocument/2006/relationships/slide"></Relationship><Relationship Id="rId57" Target="slides/slide52.xml" Type="http://schemas.openxmlformats.org/officeDocument/2006/relationships/slide"></Relationship><Relationship Id="rId58" Target="slides/slide53.xml" Type="http://schemas.openxmlformats.org/officeDocument/2006/relationships/slide"></Relationship><Relationship Id="rId59" Target="slides/slide54.xml" Type="http://schemas.openxmlformats.org/officeDocument/2006/relationships/slide"></Relationship><Relationship Id="rId60" Target="slides/slide55.xml" Type="http://schemas.openxmlformats.org/officeDocument/2006/relationships/slide"></Relationship><Relationship Id="rId61" Target="slides/slide56.xml" Type="http://schemas.openxmlformats.org/officeDocument/2006/relationships/slide"></Relationship><Relationship Id="rId62" Target="slides/slide57.xml" Type="http://schemas.openxmlformats.org/officeDocument/2006/relationships/slide"></Relationship><Relationship Id="rId63" Target="slides/slide58.xml" Type="http://schemas.openxmlformats.org/officeDocument/2006/relationships/slide"></Relationship><Relationship Id="rId64" Target="slides/slide59.xml" Type="http://schemas.openxmlformats.org/officeDocument/2006/relationships/slide"></Relationship><Relationship Id="rId65" Target="slides/slide60.xml" Type="http://schemas.openxmlformats.org/officeDocument/2006/relationships/slide"></Relationship><Relationship Id="rId66" Target="slides/slide61.xml" Type="http://schemas.openxmlformats.org/officeDocument/2006/relationships/slide"></Relationship><Relationship Id="rId67" Target="slides/slide62.xml" Type="http://schemas.openxmlformats.org/officeDocument/2006/relationships/slide"></Relationship><Relationship Id="rId68" Target="slides/slide63.xml" Type="http://schemas.openxmlformats.org/officeDocument/2006/relationships/slide"></Relationship><Relationship Id="rId69" Target="slides/slide64.xml" Type="http://schemas.openxmlformats.org/officeDocument/2006/relationships/slide"></Relationship><Relationship Id="rId70" Target="slides/slide65.xml" Type="http://schemas.openxmlformats.org/officeDocument/2006/relationships/slide"></Relationship><Relationship Id="rId71" Target="slides/slide66.xml" Type="http://schemas.openxmlformats.org/officeDocument/2006/relationships/slide"></Relationship><Relationship Id="rId72" Target="slides/slide67.xml" Type="http://schemas.openxmlformats.org/officeDocument/2006/relationships/slide"></Relationship><Relationship Id="rId73" Target="slides/slide68.xml" Type="http://schemas.openxmlformats.org/officeDocument/2006/relationships/slide"></Relationship><Relationship Id="rId74" Target="slides/slide69.xml" Type="http://schemas.openxmlformats.org/officeDocument/2006/relationships/slide"></Relationship><Relationship Id="rId75" Target="slides/slide70.xml" Type="http://schemas.openxmlformats.org/officeDocument/2006/relationships/slide"></Relationship><Relationship Id="rId76" Target="slides/slide71.xml" Type="http://schemas.openxmlformats.org/officeDocument/2006/relationships/slide"></Relationship><Relationship Id="rId77" Target="slides/slide72.xml" Type="http://schemas.openxmlformats.org/officeDocument/2006/relationships/slide"></Relationship><Relationship Id="rId78" Target="slides/slide73.xml" Type="http://schemas.openxmlformats.org/officeDocument/2006/relationships/slide"></Relationship><Relationship Id="rId79" Target="slides/slide74.xml" Type="http://schemas.openxmlformats.org/officeDocument/2006/relationships/slide"></Relationship><Relationship Id="rId80" Target="slides/slide75.xml" Type="http://schemas.openxmlformats.org/officeDocument/2006/relationships/slide"></Relationship><Relationship Id="rId81" Target="slides/slide76.xml" Type="http://schemas.openxmlformats.org/officeDocument/2006/relationships/slide"></Relationship><Relationship Id="rId82" Target="slides/slide77.xml" Type="http://schemas.openxmlformats.org/officeDocument/2006/relationships/slide"></Relationship><Relationship Id="rId83" Target="slides/slide78.xml" Type="http://schemas.openxmlformats.org/officeDocument/2006/relationships/slide"></Relationship><Relationship Id="rId84" Target="slides/slide79.xml" Type="http://schemas.openxmlformats.org/officeDocument/2006/relationships/slide"></Relationship><Relationship Id="rId85" Target="slides/slide80.xml" Type="http://schemas.openxmlformats.org/officeDocument/2006/relationships/slide"></Relationship><Relationship Id="rId86" Target="slides/slide81.xml" Type="http://schemas.openxmlformats.org/officeDocument/2006/relationships/slide"></Relationship><Relationship Id="rId87" Target="slides/slide82.xml" Type="http://schemas.openxmlformats.org/officeDocument/2006/relationships/slide"></Relationship><Relationship Id="rId88" Target="slides/slide83.xml" Type="http://schemas.openxmlformats.org/officeDocument/2006/relationships/slide"></Relationship><Relationship Id="rId89" Target="slides/slide84.xml" Type="http://schemas.openxmlformats.org/officeDocument/2006/relationships/slide"></Relationship><Relationship Id="rId90" Target="theme/theme1.xml" Type="http://schemas.openxmlformats.org/officeDocument/2006/relationships/theme"></Relationshi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a="http://schemas.openxmlformats.org/drawingml/2006/main" xmlns:dgm="http://schemas.openxmlformats.org/drawingml/2006/diagram" xmlns:s="http://schemas.openxmlformats.org/officeDocument/2006/sharedTypes" xmlns:r="http://schemas.openxmlformats.org/officeDocument/2006/relationships">
  <dgm:ptLst>
    <dgm:pt modelId="{3FCBFF82-43A6-4FBF-9CF7-199B6B629B7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2291EA0-36FC-424E-8E03-FE4526E65B93}">
      <dgm:prSet/>
      <dgm:spPr/>
      <dgm:t>
        <a:bodyPr/>
        <a:lstStyle/>
        <a:p>
          <a:pPr rtl="0"/>
          <a:r>
            <a:rPr lang="en-US" dirty="0"/>
            <a:t>Selection of parents</a:t>
          </a:r>
        </a:p>
      </dgm:t>
    </dgm:pt>
    <dgm:pt modelId="{D823243F-A2E9-4A52-AEBC-80D931870B2E}" type="parTrans" cxnId="{312B9D7F-747E-4C9D-AC70-C6479DCFAB4F}">
      <dgm:prSet/>
      <dgm:spPr/>
      <dgm:t>
        <a:bodyPr/>
        <a:lstStyle/>
        <a:p>
          <a:endParaRPr lang="en-US"/>
        </a:p>
      </dgm:t>
    </dgm:pt>
    <dgm:pt modelId="{7AF38E87-AC80-42F2-A1A0-38A3E9ED5155}" type="sibTrans" cxnId="{312B9D7F-747E-4C9D-AC70-C6479DCFAB4F}">
      <dgm:prSet/>
      <dgm:spPr/>
      <dgm:t>
        <a:bodyPr/>
        <a:lstStyle/>
        <a:p>
          <a:endParaRPr lang="en-US"/>
        </a:p>
      </dgm:t>
    </dgm:pt>
    <dgm:pt modelId="{E4256A29-BD66-4C6C-8A4B-CA6BFC0C11FB}">
      <dgm:prSet/>
      <dgm:spPr/>
      <dgm:t>
        <a:bodyPr/>
        <a:lstStyle/>
        <a:p>
          <a:pPr rtl="0"/>
          <a:r>
            <a:rPr lang="en-US" dirty="0"/>
            <a:t>Mutation</a:t>
          </a:r>
        </a:p>
      </dgm:t>
    </dgm:pt>
    <dgm:pt modelId="{D1AD9DD2-B10B-4216-8ACD-AA6C0FB5FFE6}" type="parTrans" cxnId="{76BA704B-C692-477E-828C-BAFDBBF6001E}">
      <dgm:prSet/>
      <dgm:spPr/>
      <dgm:t>
        <a:bodyPr/>
        <a:lstStyle/>
        <a:p>
          <a:endParaRPr lang="en-US"/>
        </a:p>
      </dgm:t>
    </dgm:pt>
    <dgm:pt modelId="{BB1BB3B3-180E-4740-B702-6AD5F936EBDC}" type="sibTrans" cxnId="{76BA704B-C692-477E-828C-BAFDBBF6001E}">
      <dgm:prSet/>
      <dgm:spPr/>
      <dgm:t>
        <a:bodyPr/>
        <a:lstStyle/>
        <a:p>
          <a:endParaRPr lang="en-US"/>
        </a:p>
      </dgm:t>
    </dgm:pt>
    <dgm:pt modelId="{FF2BA5C4-19B8-43EA-A46F-5A44933CDAB8}">
      <dgm:prSet/>
      <dgm:spPr/>
      <dgm:t>
        <a:bodyPr/>
        <a:lstStyle/>
        <a:p>
          <a:pPr rtl="0"/>
          <a:r>
            <a:rPr lang="en-US" dirty="0"/>
            <a:t>Crossover</a:t>
          </a:r>
        </a:p>
      </dgm:t>
    </dgm:pt>
    <dgm:pt modelId="{D54BF7FC-903D-4BBE-890E-C4C6699810F0}" type="parTrans" cxnId="{AC6EE5A7-65AA-4960-BEF2-10901F48820F}">
      <dgm:prSet/>
      <dgm:spPr/>
      <dgm:t>
        <a:bodyPr/>
        <a:lstStyle/>
        <a:p>
          <a:endParaRPr lang="en-US"/>
        </a:p>
      </dgm:t>
    </dgm:pt>
    <dgm:pt modelId="{8C01C216-5485-451B-AD31-A1D10A8ACF06}" type="sibTrans" cxnId="{AC6EE5A7-65AA-4960-BEF2-10901F48820F}">
      <dgm:prSet/>
      <dgm:spPr/>
      <dgm:t>
        <a:bodyPr/>
        <a:lstStyle/>
        <a:p>
          <a:endParaRPr lang="en-US"/>
        </a:p>
      </dgm:t>
    </dgm:pt>
    <dgm:pt modelId="{6792745C-715D-48D7-8394-9DC05EABF7A1}">
      <dgm:prSet/>
      <dgm:spPr/>
      <dgm:t>
        <a:bodyPr/>
        <a:lstStyle/>
        <a:p>
          <a:pPr rtl="0"/>
          <a:r>
            <a:rPr lang="en-US" dirty="0"/>
            <a:t>Check</a:t>
          </a:r>
        </a:p>
      </dgm:t>
    </dgm:pt>
    <dgm:pt modelId="{91597904-D028-4BBC-A1D9-A83D4D5F217A}" type="parTrans" cxnId="{7CEAE83F-B983-4218-AB06-162E63FDA7D0}">
      <dgm:prSet/>
      <dgm:spPr/>
      <dgm:t>
        <a:bodyPr/>
        <a:lstStyle/>
        <a:p>
          <a:endParaRPr lang="en-US"/>
        </a:p>
      </dgm:t>
    </dgm:pt>
    <dgm:pt modelId="{989AD727-8D4C-4A74-B7C6-E5991CBE62E8}" type="sibTrans" cxnId="{7CEAE83F-B983-4218-AB06-162E63FDA7D0}">
      <dgm:prSet/>
      <dgm:spPr/>
      <dgm:t>
        <a:bodyPr/>
        <a:lstStyle/>
        <a:p>
          <a:endParaRPr lang="en-US"/>
        </a:p>
      </dgm:t>
    </dgm:pt>
    <dgm:pt modelId="{E264FABC-606D-4FD1-B4EF-B0A84D9D459F}">
      <dgm:prSet/>
      <dgm:spPr/>
      <dgm:t>
        <a:bodyPr/>
        <a:lstStyle/>
        <a:p>
          <a:pPr rtl="0"/>
          <a:r>
            <a:rPr lang="en-US" dirty="0"/>
            <a:t>Next generation</a:t>
          </a:r>
        </a:p>
      </dgm:t>
    </dgm:pt>
    <dgm:pt modelId="{2F22FF4D-2989-4041-91EE-A438A21A3008}" type="parTrans" cxnId="{65E19A92-60FB-4A22-BBB9-41A45A9F0B6E}">
      <dgm:prSet/>
      <dgm:spPr/>
      <dgm:t>
        <a:bodyPr/>
        <a:lstStyle/>
        <a:p>
          <a:endParaRPr lang="en-US"/>
        </a:p>
      </dgm:t>
    </dgm:pt>
    <dgm:pt modelId="{D5794575-6EDF-4E2A-8029-FFA649738AC2}" type="sibTrans" cxnId="{65E19A92-60FB-4A22-BBB9-41A45A9F0B6E}">
      <dgm:prSet/>
      <dgm:spPr/>
      <dgm:t>
        <a:bodyPr/>
        <a:lstStyle/>
        <a:p>
          <a:endParaRPr lang="en-US"/>
        </a:p>
      </dgm:t>
    </dgm:pt>
    <dgm:pt modelId="{A7C287E3-64E4-4F7C-AD8D-22588D4ACAC7}" type="pres">
      <dgm:prSet presAssocID="{3FCBFF82-43A6-4FBF-9CF7-199B6B629B75}" presName="cycle" presStyleCnt="0">
        <dgm:presLayoutVars>
          <dgm:dir/>
          <dgm:resizeHandles val="exact"/>
        </dgm:presLayoutVars>
      </dgm:prSet>
      <dgm:spPr/>
      <dgm:t>
        <a:bodyPr/>
        <a:lstStyle/>
        <a:p>
          <a:endParaRPr lang="en-US"/>
        </a:p>
      </dgm:t>
    </dgm:pt>
    <dgm:pt modelId="{31379FFE-CD04-4C59-8542-6F467E9628F9}" type="pres">
      <dgm:prSet presAssocID="{B2291EA0-36FC-424E-8E03-FE4526E65B93}" presName="node" presStyleLbl="node1" presStyleIdx="0" presStyleCnt="5">
        <dgm:presLayoutVars>
          <dgm:bulletEnabled val="1"/>
        </dgm:presLayoutVars>
      </dgm:prSet>
      <dgm:spPr/>
      <dgm:t>
        <a:bodyPr/>
        <a:lstStyle/>
        <a:p>
          <a:endParaRPr lang="en-US"/>
        </a:p>
      </dgm:t>
    </dgm:pt>
    <dgm:pt modelId="{EEF62559-7B92-4CE9-B322-9B63B631EE31}" type="pres">
      <dgm:prSet presAssocID="{7AF38E87-AC80-42F2-A1A0-38A3E9ED5155}" presName="sibTrans" presStyleLbl="sibTrans2D1" presStyleIdx="0" presStyleCnt="5"/>
      <dgm:spPr/>
      <dgm:t>
        <a:bodyPr/>
        <a:lstStyle/>
        <a:p>
          <a:endParaRPr lang="en-US"/>
        </a:p>
      </dgm:t>
    </dgm:pt>
    <dgm:pt modelId="{96216523-660E-49A8-8EF0-70B8ABD7BA7C}" type="pres">
      <dgm:prSet presAssocID="{7AF38E87-AC80-42F2-A1A0-38A3E9ED5155}" presName="connectorText" presStyleLbl="sibTrans2D1" presStyleIdx="0" presStyleCnt="5"/>
      <dgm:spPr/>
      <dgm:t>
        <a:bodyPr/>
        <a:lstStyle/>
        <a:p>
          <a:endParaRPr lang="en-US"/>
        </a:p>
      </dgm:t>
    </dgm:pt>
    <dgm:pt modelId="{F39C0AD0-9987-4098-88E2-7C6874FC8832}" type="pres">
      <dgm:prSet presAssocID="{FF2BA5C4-19B8-43EA-A46F-5A44933CDAB8}" presName="node" presStyleLbl="node1" presStyleIdx="1" presStyleCnt="5">
        <dgm:presLayoutVars>
          <dgm:bulletEnabled val="1"/>
        </dgm:presLayoutVars>
      </dgm:prSet>
      <dgm:spPr/>
      <dgm:t>
        <a:bodyPr/>
        <a:lstStyle/>
        <a:p>
          <a:endParaRPr lang="en-US"/>
        </a:p>
      </dgm:t>
    </dgm:pt>
    <dgm:pt modelId="{B6CC79ED-CD82-435C-A325-504FDACF0B58}" type="pres">
      <dgm:prSet presAssocID="{8C01C216-5485-451B-AD31-A1D10A8ACF06}" presName="sibTrans" presStyleLbl="sibTrans2D1" presStyleIdx="1" presStyleCnt="5"/>
      <dgm:spPr/>
      <dgm:t>
        <a:bodyPr/>
        <a:lstStyle/>
        <a:p>
          <a:endParaRPr lang="en-US"/>
        </a:p>
      </dgm:t>
    </dgm:pt>
    <dgm:pt modelId="{CAF22807-F8E9-40D2-AC1B-7F2120A61ED3}" type="pres">
      <dgm:prSet presAssocID="{8C01C216-5485-451B-AD31-A1D10A8ACF06}" presName="connectorText" presStyleLbl="sibTrans2D1" presStyleIdx="1" presStyleCnt="5"/>
      <dgm:spPr/>
      <dgm:t>
        <a:bodyPr/>
        <a:lstStyle/>
        <a:p>
          <a:endParaRPr lang="en-US"/>
        </a:p>
      </dgm:t>
    </dgm:pt>
    <dgm:pt modelId="{F9D5F785-B514-4C62-B918-71E1568C6152}" type="pres">
      <dgm:prSet presAssocID="{E4256A29-BD66-4C6C-8A4B-CA6BFC0C11FB}" presName="node" presStyleLbl="node1" presStyleIdx="2" presStyleCnt="5">
        <dgm:presLayoutVars>
          <dgm:bulletEnabled val="1"/>
        </dgm:presLayoutVars>
      </dgm:prSet>
      <dgm:spPr/>
      <dgm:t>
        <a:bodyPr/>
        <a:lstStyle/>
        <a:p>
          <a:endParaRPr lang="en-US"/>
        </a:p>
      </dgm:t>
    </dgm:pt>
    <dgm:pt modelId="{28822607-F8CD-4061-8C78-5F4411E3CCF4}" type="pres">
      <dgm:prSet presAssocID="{BB1BB3B3-180E-4740-B702-6AD5F936EBDC}" presName="sibTrans" presStyleLbl="sibTrans2D1" presStyleIdx="2" presStyleCnt="5"/>
      <dgm:spPr/>
      <dgm:t>
        <a:bodyPr/>
        <a:lstStyle/>
        <a:p>
          <a:endParaRPr lang="en-US"/>
        </a:p>
      </dgm:t>
    </dgm:pt>
    <dgm:pt modelId="{EFC31B15-CC6A-49AC-917F-0CA985ACD047}" type="pres">
      <dgm:prSet presAssocID="{BB1BB3B3-180E-4740-B702-6AD5F936EBDC}" presName="connectorText" presStyleLbl="sibTrans2D1" presStyleIdx="2" presStyleCnt="5"/>
      <dgm:spPr/>
      <dgm:t>
        <a:bodyPr/>
        <a:lstStyle/>
        <a:p>
          <a:endParaRPr lang="en-US"/>
        </a:p>
      </dgm:t>
    </dgm:pt>
    <dgm:pt modelId="{69E1A573-FB82-41C9-BE3C-BC1A3810BA33}" type="pres">
      <dgm:prSet presAssocID="{6792745C-715D-48D7-8394-9DC05EABF7A1}" presName="node" presStyleLbl="node1" presStyleIdx="3" presStyleCnt="5">
        <dgm:presLayoutVars>
          <dgm:bulletEnabled val="1"/>
        </dgm:presLayoutVars>
      </dgm:prSet>
      <dgm:spPr/>
      <dgm:t>
        <a:bodyPr/>
        <a:lstStyle/>
        <a:p>
          <a:endParaRPr lang="en-US"/>
        </a:p>
      </dgm:t>
    </dgm:pt>
    <dgm:pt modelId="{1CFCF06C-19CC-40B5-B468-7381404D6760}" type="pres">
      <dgm:prSet presAssocID="{989AD727-8D4C-4A74-B7C6-E5991CBE62E8}" presName="sibTrans" presStyleLbl="sibTrans2D1" presStyleIdx="3" presStyleCnt="5"/>
      <dgm:spPr/>
      <dgm:t>
        <a:bodyPr/>
        <a:lstStyle/>
        <a:p>
          <a:endParaRPr lang="en-US"/>
        </a:p>
      </dgm:t>
    </dgm:pt>
    <dgm:pt modelId="{9B3E6763-B79C-46EA-9516-3E096307D657}" type="pres">
      <dgm:prSet presAssocID="{989AD727-8D4C-4A74-B7C6-E5991CBE62E8}" presName="connectorText" presStyleLbl="sibTrans2D1" presStyleIdx="3" presStyleCnt="5"/>
      <dgm:spPr/>
      <dgm:t>
        <a:bodyPr/>
        <a:lstStyle/>
        <a:p>
          <a:endParaRPr lang="en-US"/>
        </a:p>
      </dgm:t>
    </dgm:pt>
    <dgm:pt modelId="{DC7D405B-4285-4D3C-B46D-98D14FBE40A5}" type="pres">
      <dgm:prSet presAssocID="{E264FABC-606D-4FD1-B4EF-B0A84D9D459F}" presName="node" presStyleLbl="node1" presStyleIdx="4" presStyleCnt="5">
        <dgm:presLayoutVars>
          <dgm:bulletEnabled val="1"/>
        </dgm:presLayoutVars>
      </dgm:prSet>
      <dgm:spPr/>
      <dgm:t>
        <a:bodyPr/>
        <a:lstStyle/>
        <a:p>
          <a:endParaRPr lang="en-US"/>
        </a:p>
      </dgm:t>
    </dgm:pt>
    <dgm:pt modelId="{965678DC-1F30-4BB9-B37E-9F27D0D2D67F}" type="pres">
      <dgm:prSet presAssocID="{D5794575-6EDF-4E2A-8029-FFA649738AC2}" presName="sibTrans" presStyleLbl="sibTrans2D1" presStyleIdx="4" presStyleCnt="5"/>
      <dgm:spPr/>
      <dgm:t>
        <a:bodyPr/>
        <a:lstStyle/>
        <a:p>
          <a:endParaRPr lang="en-US"/>
        </a:p>
      </dgm:t>
    </dgm:pt>
    <dgm:pt modelId="{A27900E2-2751-446B-9DB4-7C1C2DA40ABB}" type="pres">
      <dgm:prSet presAssocID="{D5794575-6EDF-4E2A-8029-FFA649738AC2}" presName="connectorText" presStyleLbl="sibTrans2D1" presStyleIdx="4" presStyleCnt="5"/>
      <dgm:spPr/>
      <dgm:t>
        <a:bodyPr/>
        <a:lstStyle/>
        <a:p>
          <a:endParaRPr lang="en-US"/>
        </a:p>
      </dgm:t>
    </dgm:pt>
  </dgm:ptLst>
  <dgm:cxnLst>
    <dgm:cxn modelId="{1648CFD8-9319-4B99-A708-10B95B195088}" type="presOf" srcId="{6792745C-715D-48D7-8394-9DC05EABF7A1}" destId="{69E1A573-FB82-41C9-BE3C-BC1A3810BA33}" srcOrd="0" destOrd="0" presId="urn:microsoft.com/office/officeart/2005/8/layout/cycle2"/>
    <dgm:cxn modelId="{C58D136A-2B51-495E-9E6B-395F44D4A2F8}" type="presOf" srcId="{B2291EA0-36FC-424E-8E03-FE4526E65B93}" destId="{31379FFE-CD04-4C59-8542-6F467E9628F9}" srcOrd="0" destOrd="0" presId="urn:microsoft.com/office/officeart/2005/8/layout/cycle2"/>
    <dgm:cxn modelId="{611E8037-82D3-4BF1-9E5F-EE9888C3B420}" type="presOf" srcId="{FF2BA5C4-19B8-43EA-A46F-5A44933CDAB8}" destId="{F39C0AD0-9987-4098-88E2-7C6874FC8832}" srcOrd="0" destOrd="0" presId="urn:microsoft.com/office/officeart/2005/8/layout/cycle2"/>
    <dgm:cxn modelId="{46A974CF-B459-442B-A2D4-4382D4E309D2}" type="presOf" srcId="{989AD727-8D4C-4A74-B7C6-E5991CBE62E8}" destId="{9B3E6763-B79C-46EA-9516-3E096307D657}" srcOrd="1" destOrd="0" presId="urn:microsoft.com/office/officeart/2005/8/layout/cycle2"/>
    <dgm:cxn modelId="{82EABE3F-B385-4A1E-A3F7-DA1826C690BA}" type="presOf" srcId="{8C01C216-5485-451B-AD31-A1D10A8ACF06}" destId="{B6CC79ED-CD82-435C-A325-504FDACF0B58}" srcOrd="0" destOrd="0" presId="urn:microsoft.com/office/officeart/2005/8/layout/cycle2"/>
    <dgm:cxn modelId="{B544263B-2DDB-4663-BDAB-1234CD518045}" type="presOf" srcId="{E264FABC-606D-4FD1-B4EF-B0A84D9D459F}" destId="{DC7D405B-4285-4D3C-B46D-98D14FBE40A5}" srcOrd="0" destOrd="0" presId="urn:microsoft.com/office/officeart/2005/8/layout/cycle2"/>
    <dgm:cxn modelId="{FD84532B-2AA1-4AD6-9FD0-7AF2CA922661}" type="presOf" srcId="{BB1BB3B3-180E-4740-B702-6AD5F936EBDC}" destId="{28822607-F8CD-4061-8C78-5F4411E3CCF4}" srcOrd="0" destOrd="0" presId="urn:microsoft.com/office/officeart/2005/8/layout/cycle2"/>
    <dgm:cxn modelId="{E71F3B33-BEA4-42AB-8C3D-5C1D5FF34D2C}" type="presOf" srcId="{7AF38E87-AC80-42F2-A1A0-38A3E9ED5155}" destId="{EEF62559-7B92-4CE9-B322-9B63B631EE31}" srcOrd="0" destOrd="0" presId="urn:microsoft.com/office/officeart/2005/8/layout/cycle2"/>
    <dgm:cxn modelId="{65E19A92-60FB-4A22-BBB9-41A45A9F0B6E}" srcId="{3FCBFF82-43A6-4FBF-9CF7-199B6B629B75}" destId="{E264FABC-606D-4FD1-B4EF-B0A84D9D459F}" srcOrd="4" destOrd="0" parTransId="{2F22FF4D-2989-4041-91EE-A438A21A3008}" sibTransId="{D5794575-6EDF-4E2A-8029-FFA649738AC2}"/>
    <dgm:cxn modelId="{7CEAE83F-B983-4218-AB06-162E63FDA7D0}" srcId="{3FCBFF82-43A6-4FBF-9CF7-199B6B629B75}" destId="{6792745C-715D-48D7-8394-9DC05EABF7A1}" srcOrd="3" destOrd="0" parTransId="{91597904-D028-4BBC-A1D9-A83D4D5F217A}" sibTransId="{989AD727-8D4C-4A74-B7C6-E5991CBE62E8}"/>
    <dgm:cxn modelId="{AC6EE5A7-65AA-4960-BEF2-10901F48820F}" srcId="{3FCBFF82-43A6-4FBF-9CF7-199B6B629B75}" destId="{FF2BA5C4-19B8-43EA-A46F-5A44933CDAB8}" srcOrd="1" destOrd="0" parTransId="{D54BF7FC-903D-4BBE-890E-C4C6699810F0}" sibTransId="{8C01C216-5485-451B-AD31-A1D10A8ACF06}"/>
    <dgm:cxn modelId="{312B9D7F-747E-4C9D-AC70-C6479DCFAB4F}" srcId="{3FCBFF82-43A6-4FBF-9CF7-199B6B629B75}" destId="{B2291EA0-36FC-424E-8E03-FE4526E65B93}" srcOrd="0" destOrd="0" parTransId="{D823243F-A2E9-4A52-AEBC-80D931870B2E}" sibTransId="{7AF38E87-AC80-42F2-A1A0-38A3E9ED5155}"/>
    <dgm:cxn modelId="{2BDF01D1-BDB3-49E6-91FD-79D03C03D1BB}" type="presOf" srcId="{BB1BB3B3-180E-4740-B702-6AD5F936EBDC}" destId="{EFC31B15-CC6A-49AC-917F-0CA985ACD047}" srcOrd="1" destOrd="0" presId="urn:microsoft.com/office/officeart/2005/8/layout/cycle2"/>
    <dgm:cxn modelId="{452338F7-3F29-4EA1-9C84-96246CDE1478}" type="presOf" srcId="{8C01C216-5485-451B-AD31-A1D10A8ACF06}" destId="{CAF22807-F8E9-40D2-AC1B-7F2120A61ED3}" srcOrd="1" destOrd="0" presId="urn:microsoft.com/office/officeart/2005/8/layout/cycle2"/>
    <dgm:cxn modelId="{A399EDF5-8908-48AC-B0D7-9C3EE9BED28B}" type="presOf" srcId="{D5794575-6EDF-4E2A-8029-FFA649738AC2}" destId="{965678DC-1F30-4BB9-B37E-9F27D0D2D67F}" srcOrd="0" destOrd="0" presId="urn:microsoft.com/office/officeart/2005/8/layout/cycle2"/>
    <dgm:cxn modelId="{FE7ADDD7-56C4-4A98-A28D-E087F71B8BFB}" type="presOf" srcId="{D5794575-6EDF-4E2A-8029-FFA649738AC2}" destId="{A27900E2-2751-446B-9DB4-7C1C2DA40ABB}" srcOrd="1" destOrd="0" presId="urn:microsoft.com/office/officeart/2005/8/layout/cycle2"/>
    <dgm:cxn modelId="{97CCD550-6940-4FD6-8601-E40BD47D8103}" type="presOf" srcId="{989AD727-8D4C-4A74-B7C6-E5991CBE62E8}" destId="{1CFCF06C-19CC-40B5-B468-7381404D6760}" srcOrd="0" destOrd="0" presId="urn:microsoft.com/office/officeart/2005/8/layout/cycle2"/>
    <dgm:cxn modelId="{5F7CE5F2-3364-4630-964C-9CB8AFA9265E}" type="presOf" srcId="{3FCBFF82-43A6-4FBF-9CF7-199B6B629B75}" destId="{A7C287E3-64E4-4F7C-AD8D-22588D4ACAC7}" srcOrd="0" destOrd="0" presId="urn:microsoft.com/office/officeart/2005/8/layout/cycle2"/>
    <dgm:cxn modelId="{3F00648B-A905-428C-B6B1-0119A3CFB84F}" type="presOf" srcId="{7AF38E87-AC80-42F2-A1A0-38A3E9ED5155}" destId="{96216523-660E-49A8-8EF0-70B8ABD7BA7C}" srcOrd="1" destOrd="0" presId="urn:microsoft.com/office/officeart/2005/8/layout/cycle2"/>
    <dgm:cxn modelId="{76BA704B-C692-477E-828C-BAFDBBF6001E}" srcId="{3FCBFF82-43A6-4FBF-9CF7-199B6B629B75}" destId="{E4256A29-BD66-4C6C-8A4B-CA6BFC0C11FB}" srcOrd="2" destOrd="0" parTransId="{D1AD9DD2-B10B-4216-8ACD-AA6C0FB5FFE6}" sibTransId="{BB1BB3B3-180E-4740-B702-6AD5F936EBDC}"/>
    <dgm:cxn modelId="{ADBCA2E0-748A-4B93-842A-7473F8DBDEF0}" type="presOf" srcId="{E4256A29-BD66-4C6C-8A4B-CA6BFC0C11FB}" destId="{F9D5F785-B514-4C62-B918-71E1568C6152}" srcOrd="0" destOrd="0" presId="urn:microsoft.com/office/officeart/2005/8/layout/cycle2"/>
    <dgm:cxn modelId="{86F1070C-FE0D-4A9D-9647-64384CC9202B}" type="presParOf" srcId="{A7C287E3-64E4-4F7C-AD8D-22588D4ACAC7}" destId="{31379FFE-CD04-4C59-8542-6F467E9628F9}" srcOrd="0" destOrd="0" presId="urn:microsoft.com/office/officeart/2005/8/layout/cycle2"/>
    <dgm:cxn modelId="{9544990C-8D43-4C57-924E-A476901BCE66}" type="presParOf" srcId="{A7C287E3-64E4-4F7C-AD8D-22588D4ACAC7}" destId="{EEF62559-7B92-4CE9-B322-9B63B631EE31}" srcOrd="1" destOrd="0" presId="urn:microsoft.com/office/officeart/2005/8/layout/cycle2"/>
    <dgm:cxn modelId="{4403894B-9A37-4CCE-920A-3A84624B88E9}" type="presParOf" srcId="{EEF62559-7B92-4CE9-B322-9B63B631EE31}" destId="{96216523-660E-49A8-8EF0-70B8ABD7BA7C}" srcOrd="0" destOrd="0" presId="urn:microsoft.com/office/officeart/2005/8/layout/cycle2"/>
    <dgm:cxn modelId="{49BD5B54-C909-4A0B-AC5A-0BA9751A265E}" type="presParOf" srcId="{A7C287E3-64E4-4F7C-AD8D-22588D4ACAC7}" destId="{F39C0AD0-9987-4098-88E2-7C6874FC8832}" srcOrd="2" destOrd="0" presId="urn:microsoft.com/office/officeart/2005/8/layout/cycle2"/>
    <dgm:cxn modelId="{04B6A35F-30F5-423E-8A61-80010F582204}" type="presParOf" srcId="{A7C287E3-64E4-4F7C-AD8D-22588D4ACAC7}" destId="{B6CC79ED-CD82-435C-A325-504FDACF0B58}" srcOrd="3" destOrd="0" presId="urn:microsoft.com/office/officeart/2005/8/layout/cycle2"/>
    <dgm:cxn modelId="{BBD6D3FF-9A1F-4CB8-99A3-5E75E4DD801D}" type="presParOf" srcId="{B6CC79ED-CD82-435C-A325-504FDACF0B58}" destId="{CAF22807-F8E9-40D2-AC1B-7F2120A61ED3}" srcOrd="0" destOrd="0" presId="urn:microsoft.com/office/officeart/2005/8/layout/cycle2"/>
    <dgm:cxn modelId="{08834E25-DDDC-40E5-A46D-A529C6267735}" type="presParOf" srcId="{A7C287E3-64E4-4F7C-AD8D-22588D4ACAC7}" destId="{F9D5F785-B514-4C62-B918-71E1568C6152}" srcOrd="4" destOrd="0" presId="urn:microsoft.com/office/officeart/2005/8/layout/cycle2"/>
    <dgm:cxn modelId="{93FB0109-7D11-40C9-89E8-DCE0F0B9C832}" type="presParOf" srcId="{A7C287E3-64E4-4F7C-AD8D-22588D4ACAC7}" destId="{28822607-F8CD-4061-8C78-5F4411E3CCF4}" srcOrd="5" destOrd="0" presId="urn:microsoft.com/office/officeart/2005/8/layout/cycle2"/>
    <dgm:cxn modelId="{94E04813-F184-4736-A5E8-83E155D05877}" type="presParOf" srcId="{28822607-F8CD-4061-8C78-5F4411E3CCF4}" destId="{EFC31B15-CC6A-49AC-917F-0CA985ACD047}" srcOrd="0" destOrd="0" presId="urn:microsoft.com/office/officeart/2005/8/layout/cycle2"/>
    <dgm:cxn modelId="{AB5981D0-F943-4045-B404-A1167036E5F7}" type="presParOf" srcId="{A7C287E3-64E4-4F7C-AD8D-22588D4ACAC7}" destId="{69E1A573-FB82-41C9-BE3C-BC1A3810BA33}" srcOrd="6" destOrd="0" presId="urn:microsoft.com/office/officeart/2005/8/layout/cycle2"/>
    <dgm:cxn modelId="{481569F2-D269-4279-A5C4-D12018E7B8C5}" type="presParOf" srcId="{A7C287E3-64E4-4F7C-AD8D-22588D4ACAC7}" destId="{1CFCF06C-19CC-40B5-B468-7381404D6760}" srcOrd="7" destOrd="0" presId="urn:microsoft.com/office/officeart/2005/8/layout/cycle2"/>
    <dgm:cxn modelId="{95091250-5DD0-4E4B-8367-7AE7D90AAA4A}" type="presParOf" srcId="{1CFCF06C-19CC-40B5-B468-7381404D6760}" destId="{9B3E6763-B79C-46EA-9516-3E096307D657}" srcOrd="0" destOrd="0" presId="urn:microsoft.com/office/officeart/2005/8/layout/cycle2"/>
    <dgm:cxn modelId="{B79C8AFE-C99F-402F-96B3-71ED629D5B4F}" type="presParOf" srcId="{A7C287E3-64E4-4F7C-AD8D-22588D4ACAC7}" destId="{DC7D405B-4285-4D3C-B46D-98D14FBE40A5}" srcOrd="8" destOrd="0" presId="urn:microsoft.com/office/officeart/2005/8/layout/cycle2"/>
    <dgm:cxn modelId="{DBB2C500-69AC-4527-868F-FFA87CB9ED30}" type="presParOf" srcId="{A7C287E3-64E4-4F7C-AD8D-22588D4ACAC7}" destId="{965678DC-1F30-4BB9-B37E-9F27D0D2D67F}" srcOrd="9" destOrd="0" presId="urn:microsoft.com/office/officeart/2005/8/layout/cycle2"/>
    <dgm:cxn modelId="{70403599-DD23-479A-ADE1-5B453C7A9733}" type="presParOf" srcId="{965678DC-1F30-4BB9-B37E-9F27D0D2D67F}" destId="{A27900E2-2751-446B-9DB4-7C1C2DA40ABB}" srcOrd="0" destOrd="0" presId="urn:microsoft.com/office/officeart/2005/8/layout/cycle2"/>
  </dgm:cxnLst>
  <dgm:bg/>
  <dgm:whole/>
  <dgm:extLst>
    <a:ext xmlns:dsp="http://schemas.microsoft.com/office/drawing/2008/diagram" uri="http://schemas.microsoft.com/office/drawing/2008/diagram">
      <dsp:dataModelExt minVer="http://schemas.openxmlformats.org/drawingml/2006/diagram" relId="rId6"/>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79FFE-CD04-4C59-8542-6F467E9628F9}">
      <dsp:nvSpPr>
        <dsp:cNvPr id="0" name=""/>
        <dsp:cNvSpPr/>
      </dsp:nvSpPr>
      <dsp:spPr>
        <a:xfrm>
          <a:off x="3181689" y="1065"/>
          <a:ext cx="1329773" cy="1329773"/>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kern="1200" dirty="0"/>
            <a:t>Selection of parents</a:t>
          </a:r>
        </a:p>
      </dsp:txBody>
      <dsp:txXfrm>
        <a:off x="3376430" y="195806"/>
        <a:ext cx="940291" cy="940291"/>
      </dsp:txXfrm>
    </dsp:sp>
    <dsp:sp modelId="{EEF62559-7B92-4CE9-B322-9B63B631EE31}">
      <dsp:nvSpPr>
        <dsp:cNvPr id="0" name=""/>
        <dsp:cNvSpPr/>
      </dsp:nvSpPr>
      <dsp:spPr>
        <a:xfrm rot="2160000">
          <a:off x="4469596" y="1022863"/>
          <a:ext cx="354168" cy="4487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479742" y="1081397"/>
        <a:ext cx="247918" cy="269278"/>
      </dsp:txXfrm>
    </dsp:sp>
    <dsp:sp modelId="{F39C0AD0-9987-4098-88E2-7C6874FC8832}">
      <dsp:nvSpPr>
        <dsp:cNvPr id="0" name=""/>
        <dsp:cNvSpPr/>
      </dsp:nvSpPr>
      <dsp:spPr>
        <a:xfrm>
          <a:off x="4798118" y="1175470"/>
          <a:ext cx="1329773" cy="1329773"/>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kern="1200" dirty="0"/>
            <a:t>Crossover</a:t>
          </a:r>
        </a:p>
      </dsp:txBody>
      <dsp:txXfrm>
        <a:off x="4992859" y="1370211"/>
        <a:ext cx="940291" cy="940291"/>
      </dsp:txXfrm>
    </dsp:sp>
    <dsp:sp modelId="{B6CC79ED-CD82-435C-A325-504FDACF0B58}">
      <dsp:nvSpPr>
        <dsp:cNvPr id="0" name=""/>
        <dsp:cNvSpPr/>
      </dsp:nvSpPr>
      <dsp:spPr>
        <a:xfrm rot="6480000">
          <a:off x="4980307" y="2556537"/>
          <a:ext cx="354168" cy="4487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5049849" y="2595772"/>
        <a:ext cx="247918" cy="269278"/>
      </dsp:txXfrm>
    </dsp:sp>
    <dsp:sp modelId="{F9D5F785-B514-4C62-B918-71E1568C6152}">
      <dsp:nvSpPr>
        <dsp:cNvPr id="0" name=""/>
        <dsp:cNvSpPr/>
      </dsp:nvSpPr>
      <dsp:spPr>
        <a:xfrm>
          <a:off x="4180697" y="3075696"/>
          <a:ext cx="1329773" cy="1329773"/>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kern="1200" dirty="0"/>
            <a:t>Mutation</a:t>
          </a:r>
        </a:p>
      </dsp:txBody>
      <dsp:txXfrm>
        <a:off x="4375438" y="3270437"/>
        <a:ext cx="940291" cy="940291"/>
      </dsp:txXfrm>
    </dsp:sp>
    <dsp:sp modelId="{28822607-F8CD-4061-8C78-5F4411E3CCF4}">
      <dsp:nvSpPr>
        <dsp:cNvPr id="0" name=""/>
        <dsp:cNvSpPr/>
      </dsp:nvSpPr>
      <dsp:spPr>
        <a:xfrm rot="10800000">
          <a:off x="3679515" y="3516184"/>
          <a:ext cx="354168" cy="4487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785765" y="3605944"/>
        <a:ext cx="247918" cy="269278"/>
      </dsp:txXfrm>
    </dsp:sp>
    <dsp:sp modelId="{69E1A573-FB82-41C9-BE3C-BC1A3810BA33}">
      <dsp:nvSpPr>
        <dsp:cNvPr id="0" name=""/>
        <dsp:cNvSpPr/>
      </dsp:nvSpPr>
      <dsp:spPr>
        <a:xfrm>
          <a:off x="2182681" y="3075696"/>
          <a:ext cx="1329773" cy="1329773"/>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kern="1200" dirty="0"/>
            <a:t>Check</a:t>
          </a:r>
        </a:p>
      </dsp:txBody>
      <dsp:txXfrm>
        <a:off x="2377422" y="3270437"/>
        <a:ext cx="940291" cy="940291"/>
      </dsp:txXfrm>
    </dsp:sp>
    <dsp:sp modelId="{1CFCF06C-19CC-40B5-B468-7381404D6760}">
      <dsp:nvSpPr>
        <dsp:cNvPr id="0" name=""/>
        <dsp:cNvSpPr/>
      </dsp:nvSpPr>
      <dsp:spPr>
        <a:xfrm rot="15120000">
          <a:off x="2364870" y="2575604"/>
          <a:ext cx="354168" cy="4487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2434412" y="2715889"/>
        <a:ext cx="247918" cy="269278"/>
      </dsp:txXfrm>
    </dsp:sp>
    <dsp:sp modelId="{DC7D405B-4285-4D3C-B46D-98D14FBE40A5}">
      <dsp:nvSpPr>
        <dsp:cNvPr id="0" name=""/>
        <dsp:cNvSpPr/>
      </dsp:nvSpPr>
      <dsp:spPr>
        <a:xfrm>
          <a:off x="1565260" y="1175470"/>
          <a:ext cx="1329773" cy="1329773"/>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kern="1200" dirty="0"/>
            <a:t>Next generation</a:t>
          </a:r>
        </a:p>
      </dsp:txBody>
      <dsp:txXfrm>
        <a:off x="1760001" y="1370211"/>
        <a:ext cx="940291" cy="940291"/>
      </dsp:txXfrm>
    </dsp:sp>
    <dsp:sp modelId="{965678DC-1F30-4BB9-B37E-9F27D0D2D67F}">
      <dsp:nvSpPr>
        <dsp:cNvPr id="0" name=""/>
        <dsp:cNvSpPr/>
      </dsp:nvSpPr>
      <dsp:spPr>
        <a:xfrm rot="19440000">
          <a:off x="2853167" y="1034647"/>
          <a:ext cx="354168" cy="4487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863313" y="1155633"/>
        <a:ext cx="247918" cy="26927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eader Placeholder 1"/>
          <p:cNvSpPr xmlns:c="http://schemas.openxmlformats.org/drawingml/2006/chart" xmlns:pic="http://schemas.openxmlformats.org/drawingml/2006/picture" xmlns:dgm="http://schemas.openxmlformats.org/drawingml/2006/diagram">
            <a:spLocks noGrp="1"/>
          </p:cNvSpPr>
          <p:nvPr>
            <p:ph sz="quarter" type="hdr"/>
          </p:nvPr>
        </p:nvSpPr>
        <p:spPr xmlns:c="http://schemas.openxmlformats.org/drawingml/2006/chart" xmlns:pic="http://schemas.openxmlformats.org/drawingml/2006/picture" xmlns:dgm="http://schemas.openxmlformats.org/drawingml/2006/diagram">
          <a:xfrm>
            <a:off x="0" y="0"/>
            <a:ext cx="2971800" cy="45878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l">
              <a:defRPr sz="1200">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 type="dt"/>
          </p:nvPr>
        </p:nvSpPr>
        <p:spPr xmlns:c="http://schemas.openxmlformats.org/drawingml/2006/chart" xmlns:pic="http://schemas.openxmlformats.org/drawingml/2006/picture" xmlns:dgm="http://schemas.openxmlformats.org/drawingml/2006/diagram">
          <a:xfrm>
            <a:off x="3884613" y="0"/>
            <a:ext cx="2971800" cy="45878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r">
              <a:defRPr sz="1200">
                <a:uFillTx/>
              </a:defRPr>
            </a:lvl1pPr>
          </a:lstStyle>
          <a:p>
            <a:fld id="{707E57D7-2A24-40FF-8262-B7C769F98F69}" type="datetimeFigureOut">
              <a:rPr lang="en-US" smtClean="0">
                <a:uFillTx/>
              </a:rPr>
              <a:t>3/2/18</a:t>
            </a:fld>
            <a:endParaRPr lang="en-US">
              <a:uFillTx/>
            </a:endParaRPr>
          </a:p>
        </p:txBody>
      </p:sp>
      <p:sp>
        <p:nvSpPr>
          <p:cNvPr xmlns:c="http://schemas.openxmlformats.org/drawingml/2006/chart" xmlns:pic="http://schemas.openxmlformats.org/drawingml/2006/picture" xmlns:dgm="http://schemas.openxmlformats.org/drawingml/2006/diagram" id="4" name="Slide Image Placeholder 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685800" y="1143000"/>
            <a:ext cx="5486400" cy="3086100"/>
          </a:xfrm>
          <a:prstGeom prst="rect">
            <a:avLst/>
          </a:prstGeom>
          <a:noFill/>
          <a:ln w="12700">
            <a:solidFill>
              <a:srgbClr val="000000"/>
            </a:solidFill>
          </a:ln>
        </p:spPr>
        <p:txBody xmlns:c="http://schemas.openxmlformats.org/drawingml/2006/chart" xmlns:pic="http://schemas.openxmlformats.org/drawingml/2006/picture" xmlns:dgm="http://schemas.openxmlformats.org/drawingml/2006/diagram">
          <a:bodyPr anchor="ctr" bIns="45720" lIns="91440" rIns="91440" rtlCol="0" tIns="45720" vert="horz"/>
          <a:lstStyle/>
          <a:p>
            <a:endParaRPr lang="en-US">
              <a:uFillTx/>
            </a:endParaRPr>
          </a:p>
        </p:txBody>
      </p:sp>
      <p:sp>
        <p:nvSpPr>
          <p:cNvPr xmlns:c="http://schemas.openxmlformats.org/drawingml/2006/chart" xmlns:pic="http://schemas.openxmlformats.org/drawingml/2006/picture" xmlns:dgm="http://schemas.openxmlformats.org/drawingml/2006/diagram" id="5" name="Notes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685800" y="4400550"/>
            <a:ext cx="5486400" cy="360045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4" sz="quarter" type="ftr"/>
          </p:nvPr>
        </p:nvSpPr>
        <p:spPr xmlns:c="http://schemas.openxmlformats.org/drawingml/2006/chart" xmlns:pic="http://schemas.openxmlformats.org/drawingml/2006/picture" xmlns:dgm="http://schemas.openxmlformats.org/drawingml/2006/diagram">
          <a:xfrm>
            <a:off x="0" y="8685213"/>
            <a:ext cx="2971800" cy="458787"/>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l">
              <a:defRPr sz="1200">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a:xfrm>
            <a:off x="3884613" y="8685213"/>
            <a:ext cx="2971800" cy="458787"/>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r">
              <a:defRPr sz="1200">
                <a:uFillTx/>
              </a:defRPr>
            </a:lvl1pPr>
          </a:lstStyle>
          <a:p>
            <a:fld id="{3AF790ED-3965-45E2-9E76-BF92E487B50F}" type="slidenum">
              <a:rPr lang="en-US" smtClean="0">
                <a:uFillTx/>
              </a:rPr>
              <a:t>‹#›</a:t>
            </a:fld>
            <a:endParaRPr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notesStyle xmlns:c="http://schemas.openxmlformats.org/drawingml/2006/chart" xmlns:pic="http://schemas.openxmlformats.org/drawingml/2006/picture" xmlns:dgm="http://schemas.openxmlformats.org/drawingml/2006/diagram">
    <a:lvl1pPr algn="l" defTabSz="914400" eaLnBrk="1" hangingPunct="1" latinLnBrk="0" marL="0" rtl="0">
      <a:defRPr kern="1200" sz="1200">
        <a:solidFill>
          <a:schemeClr val="tx1"/>
        </a:solidFill>
        <a:uFillTx/>
        <a:latin typeface="+mn-lt"/>
        <a:ea typeface="+mn-ea"/>
        <a:cs typeface="+mn-cs"/>
      </a:defRPr>
    </a:lvl1pPr>
    <a:lvl2pPr algn="l" defTabSz="914400" eaLnBrk="1" hangingPunct="1" latinLnBrk="0" marL="457200" rtl="0">
      <a:defRPr kern="1200" sz="1200">
        <a:solidFill>
          <a:schemeClr val="tx1"/>
        </a:solidFill>
        <a:uFillTx/>
        <a:latin typeface="+mn-lt"/>
        <a:ea typeface="+mn-ea"/>
        <a:cs typeface="+mn-cs"/>
      </a:defRPr>
    </a:lvl2pPr>
    <a:lvl3pPr algn="l" defTabSz="914400" eaLnBrk="1" hangingPunct="1" latinLnBrk="0" marL="914400" rtl="0">
      <a:defRPr kern="1200" sz="1200">
        <a:solidFill>
          <a:schemeClr val="tx1"/>
        </a:solidFill>
        <a:uFillTx/>
        <a:latin typeface="+mn-lt"/>
        <a:ea typeface="+mn-ea"/>
        <a:cs typeface="+mn-cs"/>
      </a:defRPr>
    </a:lvl3pPr>
    <a:lvl4pPr algn="l" defTabSz="914400" eaLnBrk="1" hangingPunct="1" latinLnBrk="0" marL="1371600" rtl="0">
      <a:defRPr kern="1200" sz="1200">
        <a:solidFill>
          <a:schemeClr val="tx1"/>
        </a:solidFill>
        <a:uFillTx/>
        <a:latin typeface="+mn-lt"/>
        <a:ea typeface="+mn-ea"/>
        <a:cs typeface="+mn-cs"/>
      </a:defRPr>
    </a:lvl4pPr>
    <a:lvl5pPr algn="l" defTabSz="914400" eaLnBrk="1" hangingPunct="1" latinLnBrk="0" marL="1828800" rtl="0">
      <a:defRPr kern="1200" sz="1200">
        <a:solidFill>
          <a:schemeClr val="tx1"/>
        </a:solidFill>
        <a:uFillTx/>
        <a:latin typeface="+mn-lt"/>
        <a:ea typeface="+mn-ea"/>
        <a:cs typeface="+mn-cs"/>
      </a:defRPr>
    </a:lvl5pPr>
    <a:lvl6pPr algn="l" defTabSz="914400" eaLnBrk="1" hangingPunct="1" latinLnBrk="0" marL="2286000" rtl="0">
      <a:defRPr kern="1200" sz="1200">
        <a:solidFill>
          <a:schemeClr val="tx1"/>
        </a:solidFill>
        <a:uFillTx/>
        <a:latin typeface="+mn-lt"/>
        <a:ea typeface="+mn-ea"/>
        <a:cs typeface="+mn-cs"/>
      </a:defRPr>
    </a:lvl6pPr>
    <a:lvl7pPr algn="l" defTabSz="914400" eaLnBrk="1" hangingPunct="1" latinLnBrk="0" marL="2743200" rtl="0">
      <a:defRPr kern="1200" sz="1200">
        <a:solidFill>
          <a:schemeClr val="tx1"/>
        </a:solidFill>
        <a:uFillTx/>
        <a:latin typeface="+mn-lt"/>
        <a:ea typeface="+mn-ea"/>
        <a:cs typeface="+mn-cs"/>
      </a:defRPr>
    </a:lvl7pPr>
    <a:lvl8pPr algn="l" defTabSz="914400" eaLnBrk="1" hangingPunct="1" latinLnBrk="0" marL="3200400" rtl="0">
      <a:defRPr kern="1200" sz="1200">
        <a:solidFill>
          <a:schemeClr val="tx1"/>
        </a:solidFill>
        <a:uFillTx/>
        <a:latin typeface="+mn-lt"/>
        <a:ea typeface="+mn-ea"/>
        <a:cs typeface="+mn-cs"/>
      </a:defRPr>
    </a:lvl8pPr>
    <a:lvl9pPr algn="l" defTabSz="914400" eaLnBrk="1" hangingPunct="1" latinLnBrk="0" marL="3657600" rtl="0">
      <a:defRPr kern="1200" sz="1200">
        <a:solidFill>
          <a:schemeClr val="tx1"/>
        </a:solidFill>
        <a:uFillTx/>
        <a:latin typeface="+mn-lt"/>
        <a:ea typeface="+mn-ea"/>
        <a:cs typeface="+mn-cs"/>
      </a:defRPr>
    </a:lvl9pPr>
  </p:notesStyle>
</p:notesMaster>
</file>

<file path=ppt/notesSlides/_rels/notesSlide1.xml.rels><?xml version="1.0" standalone="yes" ?><Relationships xmlns="http://schemas.openxmlformats.org/package/2006/relationships"><Relationship Id="rId1" Target="../slides/slide2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7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77.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5" name="Header Placeholder 4"/>
          <p:cNvSpPr xmlns:c="http://schemas.openxmlformats.org/drawingml/2006/chart" xmlns:pic="http://schemas.openxmlformats.org/drawingml/2006/picture" xmlns:dgm="http://schemas.openxmlformats.org/drawingml/2006/diagram">
            <a:spLocks noGrp="1"/>
          </p:cNvSpPr>
          <p:nvPr>
            <p:ph idx="11" sz="quarter" type="hd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5" name="Header Placeholder 4"/>
          <p:cNvSpPr xmlns:c="http://schemas.openxmlformats.org/drawingml/2006/chart" xmlns:pic="http://schemas.openxmlformats.org/drawingml/2006/picture" xmlns:dgm="http://schemas.openxmlformats.org/drawingml/2006/diagram">
            <a:spLocks noGrp="1"/>
          </p:cNvSpPr>
          <p:nvPr>
            <p:ph idx="11" sz="quarter" type="hd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03BE182-8135-41F1-B306-C901BD0425AC}" type="slidenum">
              <a:rPr lang="en-US" smtClean="0">
                <a:uFillTx/>
              </a:rPr>
              <a:t>77</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title">
  <p:cSld name="Title Slide">
    <p:bg>
      <p:bgPr>
        <a:solidFill>
          <a:schemeClr val="bg2"/>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915128" y="1788454"/>
            <a:ext cx="8361229" cy="2098226"/>
          </a:xfrm>
        </p:spPr>
        <p:txBody xmlns:c="http://schemas.openxmlformats.org/drawingml/2006/chart" xmlns:pic="http://schemas.openxmlformats.org/drawingml/2006/picture" xmlns:dgm="http://schemas.openxmlformats.org/drawingml/2006/diagram">
          <a:bodyPr anchor="b">
            <a:noAutofit/>
          </a:bodyPr>
          <a:lstStyle>
            <a:lvl1pPr algn="ctr">
              <a:defRPr baseline="0" cap="all" sz="7200">
                <a:solidFill>
                  <a:schemeClr val="tx2"/>
                </a:solidFill>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2679906" y="3956279"/>
            <a:ext cx="6831673" cy="1086237"/>
          </a:xfrm>
        </p:spPr>
        <p:txBody xmlns:c="http://schemas.openxmlformats.org/drawingml/2006/chart" xmlns:pic="http://schemas.openxmlformats.org/drawingml/2006/picture" xmlns:dgm="http://schemas.openxmlformats.org/drawingml/2006/diagram">
          <a:bodyPr>
            <a:normAutofit/>
          </a:bodyPr>
          <a:lstStyle>
            <a:lvl1pPr algn="ctr" indent="0" marL="0">
              <a:lnSpc>
                <a:spcPct val="112000"/>
              </a:lnSpc>
              <a:spcBef>
                <a:spcPts val="0"/>
              </a:spcBef>
              <a:spcAft>
                <a:spcPts val="0"/>
              </a:spcAft>
              <a:buNone/>
              <a:defRPr sz="2300">
                <a:uFillTx/>
              </a:defRPr>
            </a:lvl1pPr>
            <a:lvl2pPr algn="ctr" indent="0" marL="457200">
              <a:buNone/>
              <a:defRPr sz="2000">
                <a:uFillTx/>
              </a:defRPr>
            </a:lvl2pPr>
            <a:lvl3pPr algn="ctr" indent="0" marL="914400">
              <a:buNone/>
              <a:defRPr sz="1800">
                <a:uFillTx/>
              </a:defRPr>
            </a:lvl3pPr>
            <a:lvl4pPr algn="ctr" indent="0" marL="1371600">
              <a:buNone/>
              <a:defRPr sz="1600">
                <a:uFillTx/>
              </a:defRPr>
            </a:lvl4pPr>
            <a:lvl5pPr algn="ctr" indent="0" marL="1828800">
              <a:buNone/>
              <a:defRPr sz="1600">
                <a:uFillTx/>
              </a:defRPr>
            </a:lvl5pPr>
            <a:lvl6pPr algn="ctr" indent="0" marL="2286000">
              <a:buNone/>
              <a:defRPr sz="1600">
                <a:uFillTx/>
              </a:defRPr>
            </a:lvl6pPr>
            <a:lvl7pPr algn="ctr" indent="0" marL="2743200">
              <a:buNone/>
              <a:defRPr sz="1600">
                <a:uFillTx/>
              </a:defRPr>
            </a:lvl7pPr>
            <a:lvl8pPr algn="ctr" indent="0" marL="3200400">
              <a:buNone/>
              <a:defRPr sz="1600">
                <a:uFillTx/>
              </a:defRPr>
            </a:lvl8pPr>
            <a:lvl9pPr algn="ctr" indent="0" marL="3657600">
              <a:buNone/>
              <a:defRPr sz="1600">
                <a:uFillTx/>
              </a:defRPr>
            </a:lvl9pPr>
          </a:lstStyle>
          <a:p>
            <a:r>
              <a:rPr lang="en-US">
                <a:uFillTx/>
              </a:rPr>
              <a:t>Click to edit Master subtitle style</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a:xfrm>
            <a:off x="752858" y="6453386"/>
            <a:ext cx="1607944" cy="404614"/>
          </a:xfrm>
        </p:spPr>
        <p:txBody xmlns:c="http://schemas.openxmlformats.org/drawingml/2006/chart" xmlns:pic="http://schemas.openxmlformats.org/drawingml/2006/picture" xmlns:dgm="http://schemas.openxmlformats.org/drawingml/2006/diagram">
          <a:bodyPr/>
          <a:lstStyle>
            <a:lvl1pPr>
              <a:defRPr baseline="0">
                <a:solidFill>
                  <a:schemeClr val="tx2"/>
                </a:solidFill>
                <a:uFillTx/>
              </a:defRPr>
            </a:lvl1pPr>
          </a:lstStyle>
          <a:p>
            <a:fld id="{2822791C-88A6-4D53-A662-BC7F94562E63}" type="datetime1">
              <a:rPr lang="en-US" smtClean="0">
                <a:uFillTx/>
              </a:rPr>
              <a:t>3/2/18</a:t>
            </a:fld>
            <a:endParaRPr dirty="0"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a:xfrm>
            <a:off x="2584054" y="6453386"/>
            <a:ext cx="7023377" cy="404614"/>
          </a:xfrm>
        </p:spPr>
        <p:txBody xmlns:c="http://schemas.openxmlformats.org/drawingml/2006/chart" xmlns:pic="http://schemas.openxmlformats.org/drawingml/2006/picture" xmlns:dgm="http://schemas.openxmlformats.org/drawingml/2006/diagram">
          <a:bodyPr/>
          <a:lstStyle>
            <a:lvl1pPr algn="ctr">
              <a:defRPr baseline="0">
                <a:solidFill>
                  <a:schemeClr val="tx2"/>
                </a:solidFill>
                <a:uFillTx/>
              </a:defRPr>
            </a:lvl1pPr>
          </a:lstStyle>
          <a:p>
            <a:r>
              <a:rPr lang="en-US">
                <a:uFillTx/>
              </a:rPr>
              <a:t>Q2 Genetic Algorithm</a:t>
            </a:r>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a:xfrm>
            <a:off x="9830683" y="6453386"/>
            <a:ext cx="1596292" cy="404614"/>
          </a:xfrm>
        </p:spPr>
        <p:txBody xmlns:c="http://schemas.openxmlformats.org/drawingml/2006/chart" xmlns:pic="http://schemas.openxmlformats.org/drawingml/2006/picture" xmlns:dgm="http://schemas.openxmlformats.org/drawingml/2006/diagram">
          <a:bodyPr/>
          <a:lstStyle>
            <a:lvl1pPr>
              <a:defRPr baseline="0">
                <a:solidFill>
                  <a:schemeClr val="tx2"/>
                </a:solidFill>
                <a:uFillTx/>
              </a:defRPr>
            </a:lvl1pPr>
          </a:lstStyle>
          <a:p>
            <a:fld id="{69E57DC2-970A-4B3E-BB1C-7A09969E49DF}" type="slidenum">
              <a:rPr dirty="0" lang="en-US">
                <a:uFillTx/>
              </a:rPr>
              <a:pPr/>
              <a:t>‹#›</a:t>
            </a:fld>
            <a:endParaRPr dirty="0" lang="en-US">
              <a:uFillTx/>
            </a:endParaRPr>
          </a:p>
        </p:txBody>
      </p:sp>
      <p:grpSp>
        <p:nvGrpSpPr>
          <p:cNvPr xmlns:c="http://schemas.openxmlformats.org/drawingml/2006/chart" xmlns:pic="http://schemas.openxmlformats.org/drawingml/2006/picture" xmlns:dgm="http://schemas.openxmlformats.org/drawingml/2006/diagram" id="7" name="Group 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752858" y="744469"/>
            <a:ext cx="10674117" cy="5349671"/>
            <a:chOff x="752858" y="744469"/>
            <a:chExt cx="10674117" cy="5349671"/>
          </a:xfrm>
        </p:grpSpPr>
        <p:sp>
          <p:nvSpPr>
            <p:cNvPr xmlns:c="http://schemas.openxmlformats.org/drawingml/2006/chart" xmlns:pic="http://schemas.openxmlformats.org/drawingml/2006/picture" xmlns:dgm="http://schemas.openxmlformats.org/drawingml/2006/diagram" id="11" name="Freeform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8151962" y="1685652"/>
              <a:ext cx="3275013" cy="4408488"/>
            </a:xfrm>
            <a:custGeom>
              <a:avLst/>
              <a:gdLst/>
              <a:ahLst/>
              <a:cxnLst/>
              <a:rect b="b" l="l" r="r" t="t"/>
              <a:pathLst>
                <a:path h="10000" w="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xmlns:c="http://schemas.openxmlformats.org/drawingml/2006/chart" xmlns:pic="http://schemas.openxmlformats.org/drawingml/2006/picture" xmlns:dgm="http://schemas.openxmlformats.org/drawingml/2006/diagram" id="14" name="Freeform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flipH="1" flipV="1">
              <a:off x="752858" y="744469"/>
              <a:ext cx="3275668" cy="4408488"/>
            </a:xfrm>
            <a:custGeom>
              <a:avLst/>
              <a:gdLst/>
              <a:ahLst/>
              <a:cxnLst/>
              <a:rect b="b" l="l" r="r" t="t"/>
              <a:pathLst>
                <a:path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lt1" bg2="lt2" folHlink="folHlink" hlink="hlink" tx1="dk1" tx2="dk2"/>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Title and Vertical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1371600" y="2295525"/>
            <a:ext cx="9601200" cy="3571875"/>
          </a:xfrm>
        </p:spPr>
        <p:txBody xmlns:c="http://schemas.openxmlformats.org/drawingml/2006/chart" xmlns:pic="http://schemas.openxmlformats.org/drawingml/2006/picture" xmlns:dgm="http://schemas.openxmlformats.org/drawingml/2006/diagram">
          <a:bodyPr vert="eaVert"/>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68A727F6-2DA7-4FD6-8614-4DD648B3AC39}" type="datetime1">
              <a:rPr lang="en-US" smtClean="0">
                <a:uFillTx/>
              </a:rPr>
              <a:t>3/2/18</a:t>
            </a:fld>
            <a:endParaRPr dirty="0"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Q2 Genetic Algorithm</a:t>
            </a:r>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69E57DC2-970A-4B3E-BB1C-7A09969E49DF}" type="slidenum">
              <a:rPr dirty="0" lang="en-US">
                <a:uFillTx/>
              </a:r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Vertical Title and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Vertical Title 1"/>
          <p:cNvSpPr xmlns:c="http://schemas.openxmlformats.org/drawingml/2006/chart" xmlns:pic="http://schemas.openxmlformats.org/drawingml/2006/picture" xmlns:dgm="http://schemas.openxmlformats.org/drawingml/2006/diagram">
            <a:spLocks noGrp="1"/>
          </p:cNvSpPr>
          <p:nvPr>
            <p:ph orient="vert" type="title"/>
          </p:nvPr>
        </p:nvSpPr>
        <p:spPr xmlns:c="http://schemas.openxmlformats.org/drawingml/2006/chart" xmlns:pic="http://schemas.openxmlformats.org/drawingml/2006/picture" xmlns:dgm="http://schemas.openxmlformats.org/drawingml/2006/diagram">
          <a:xfrm>
            <a:off x="9596561" y="624156"/>
            <a:ext cx="1565766" cy="5243244"/>
          </a:xfrm>
        </p:spPr>
        <p:txBody xmlns:c="http://schemas.openxmlformats.org/drawingml/2006/chart" xmlns:pic="http://schemas.openxmlformats.org/drawingml/2006/picture" xmlns:dgm="http://schemas.openxmlformats.org/drawingml/2006/diagram">
          <a:bodyPr vert="eaVert"/>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1371600" y="624156"/>
            <a:ext cx="8179641" cy="5243244"/>
          </a:xfrm>
        </p:spPr>
        <p:txBody xmlns:c="http://schemas.openxmlformats.org/drawingml/2006/chart" xmlns:pic="http://schemas.openxmlformats.org/drawingml/2006/picture" xmlns:dgm="http://schemas.openxmlformats.org/drawingml/2006/diagram">
          <a:bodyPr vert="eaVert"/>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EDB5BF35-26A3-4ED4-AF67-D29250453C78}" type="datetime1">
              <a:rPr lang="en-US" smtClean="0">
                <a:uFillTx/>
              </a:rPr>
              <a:t>3/2/18</a:t>
            </a:fld>
            <a:endParaRPr dirty="0"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Q2 Genetic Algorithm</a:t>
            </a:r>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69E57DC2-970A-4B3E-BB1C-7A09969E49DF}" type="slidenum">
              <a:rPr dirty="0" lang="en-US">
                <a:uFillTx/>
              </a:r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tle and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42352FE-201E-4AFC-9C8D-7280607E7937}" type="datetime1">
              <a:rPr lang="en-US" smtClean="0">
                <a:uFillTx/>
              </a:rPr>
              <a:t>3/2/18</a:t>
            </a:fld>
            <a:endParaRPr dirty="0"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Q2 Genetic Algorithm</a:t>
            </a:r>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69E57DC2-970A-4B3E-BB1C-7A09969E49DF}" type="slidenum">
              <a:rPr dirty="0" lang="en-US">
                <a:uFillTx/>
              </a:r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secHead">
  <p:cSld name="Section Header">
    <p:bg>
      <p:bgRef xmlns:c="http://schemas.openxmlformats.org/drawingml/2006/chart" xmlns:pic="http://schemas.openxmlformats.org/drawingml/2006/picture" xmlns:dgm="http://schemas.openxmlformats.org/drawingml/2006/diagram" idx="1001">
        <a:schemeClr val="bg2"/>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765025" y="1301360"/>
            <a:ext cx="9612971" cy="2852737"/>
          </a:xfrm>
        </p:spPr>
        <p:txBody xmlns:c="http://schemas.openxmlformats.org/drawingml/2006/chart" xmlns:pic="http://schemas.openxmlformats.org/drawingml/2006/picture" xmlns:dgm="http://schemas.openxmlformats.org/drawingml/2006/diagram">
          <a:bodyPr anchor="b">
            <a:normAutofit/>
          </a:bodyPr>
          <a:lstStyle>
            <a:lvl1pPr algn="r">
              <a:defRPr baseline="0" cap="all" sz="7200">
                <a:solidFill>
                  <a:schemeClr val="tx2"/>
                </a:solidFill>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765025" y="4216328"/>
            <a:ext cx="9612971" cy="1143324"/>
          </a:xfrm>
        </p:spPr>
        <p:txBody xmlns:c="http://schemas.openxmlformats.org/drawingml/2006/chart" xmlns:pic="http://schemas.openxmlformats.org/drawingml/2006/picture" xmlns:dgm="http://schemas.openxmlformats.org/drawingml/2006/diagram">
          <a:bodyPr/>
          <a:lstStyle>
            <a:lvl1pPr algn="r" indent="0" marL="0">
              <a:lnSpc>
                <a:spcPct val="112000"/>
              </a:lnSpc>
              <a:spcBef>
                <a:spcPts val="0"/>
              </a:spcBef>
              <a:spcAft>
                <a:spcPts val="0"/>
              </a:spcAft>
              <a:buNone/>
              <a:defRPr sz="2400">
                <a:solidFill>
                  <a:schemeClr val="tx2"/>
                </a:solidFill>
                <a:uFillTx/>
              </a:defRPr>
            </a:lvl1pPr>
            <a:lvl2pPr indent="0" marL="457200">
              <a:buNone/>
              <a:defRPr sz="2000">
                <a:solidFill>
                  <a:schemeClr val="tx1">
                    <a:tint val="75000"/>
                  </a:schemeClr>
                </a:solidFill>
                <a:uFillTx/>
              </a:defRPr>
            </a:lvl2pPr>
            <a:lvl3pPr indent="0" marL="914400">
              <a:buNone/>
              <a:defRPr sz="1800">
                <a:solidFill>
                  <a:schemeClr val="tx1">
                    <a:tint val="75000"/>
                  </a:schemeClr>
                </a:solidFill>
                <a:uFillTx/>
              </a:defRPr>
            </a:lvl3pPr>
            <a:lvl4pPr indent="0" marL="1371600">
              <a:buNone/>
              <a:defRPr sz="1600">
                <a:solidFill>
                  <a:schemeClr val="tx1">
                    <a:tint val="75000"/>
                  </a:schemeClr>
                </a:solidFill>
                <a:uFillTx/>
              </a:defRPr>
            </a:lvl4pPr>
            <a:lvl5pPr indent="0" marL="1828800">
              <a:buNone/>
              <a:defRPr sz="1600">
                <a:solidFill>
                  <a:schemeClr val="tx1">
                    <a:tint val="75000"/>
                  </a:schemeClr>
                </a:solidFill>
                <a:uFillTx/>
              </a:defRPr>
            </a:lvl5pPr>
            <a:lvl6pPr indent="0" marL="2286000">
              <a:buNone/>
              <a:defRPr sz="1600">
                <a:solidFill>
                  <a:schemeClr val="tx1">
                    <a:tint val="75000"/>
                  </a:schemeClr>
                </a:solidFill>
                <a:uFillTx/>
              </a:defRPr>
            </a:lvl6pPr>
            <a:lvl7pPr indent="0" marL="2743200">
              <a:buNone/>
              <a:defRPr sz="1600">
                <a:solidFill>
                  <a:schemeClr val="tx1">
                    <a:tint val="75000"/>
                  </a:schemeClr>
                </a:solidFill>
                <a:uFillTx/>
              </a:defRPr>
            </a:lvl7pPr>
            <a:lvl8pPr indent="0" marL="3200400">
              <a:buNone/>
              <a:defRPr sz="1600">
                <a:solidFill>
                  <a:schemeClr val="tx1">
                    <a:tint val="75000"/>
                  </a:schemeClr>
                </a:solidFill>
                <a:uFillTx/>
              </a:defRPr>
            </a:lvl8pPr>
            <a:lvl9pPr indent="0" marL="3657600">
              <a:buNone/>
              <a:defRPr sz="1600">
                <a:solidFill>
                  <a:schemeClr val="tx1">
                    <a:tint val="75000"/>
                  </a:schemeClr>
                </a:solidFill>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a:xfrm>
            <a:off x="738908" y="6453386"/>
            <a:ext cx="1622409" cy="404614"/>
          </a:xfrm>
        </p:spPr>
        <p:txBody xmlns:c="http://schemas.openxmlformats.org/drawingml/2006/chart" xmlns:pic="http://schemas.openxmlformats.org/drawingml/2006/picture" xmlns:dgm="http://schemas.openxmlformats.org/drawingml/2006/diagram">
          <a:bodyPr/>
          <a:lstStyle>
            <a:lvl1pPr>
              <a:defRPr>
                <a:solidFill>
                  <a:schemeClr val="tx2"/>
                </a:solidFill>
                <a:uFillTx/>
              </a:defRPr>
            </a:lvl1pPr>
          </a:lstStyle>
          <a:p>
            <a:fld id="{D23A607D-F635-4B78-AD24-91BA45C61E30}" type="datetime1">
              <a:rPr lang="en-US" smtClean="0">
                <a:uFillTx/>
              </a:rPr>
              <a:t>3/2/18</a:t>
            </a:fld>
            <a:endParaRPr dirty="0"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a:xfrm>
            <a:off x="2584312" y="6453386"/>
            <a:ext cx="7023377" cy="404614"/>
          </a:xfrm>
        </p:spPr>
        <p:txBody xmlns:c="http://schemas.openxmlformats.org/drawingml/2006/chart" xmlns:pic="http://schemas.openxmlformats.org/drawingml/2006/picture" xmlns:dgm="http://schemas.openxmlformats.org/drawingml/2006/diagram">
          <a:bodyPr/>
          <a:lstStyle>
            <a:lvl1pPr algn="ctr">
              <a:defRPr>
                <a:solidFill>
                  <a:schemeClr val="tx2"/>
                </a:solidFill>
                <a:uFillTx/>
              </a:defRPr>
            </a:lvl1pPr>
          </a:lstStyle>
          <a:p>
            <a:r>
              <a:rPr lang="en-US">
                <a:uFillTx/>
              </a:rPr>
              <a:t>Q2 Genetic Algorithm</a:t>
            </a:r>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a:xfrm>
            <a:off x="9830683" y="6453386"/>
            <a:ext cx="1596292" cy="404614"/>
          </a:xfrm>
        </p:spPr>
        <p:txBody xmlns:c="http://schemas.openxmlformats.org/drawingml/2006/chart" xmlns:pic="http://schemas.openxmlformats.org/drawingml/2006/picture" xmlns:dgm="http://schemas.openxmlformats.org/drawingml/2006/diagram">
          <a:bodyPr/>
          <a:lstStyle>
            <a:lvl1pPr>
              <a:defRPr>
                <a:solidFill>
                  <a:schemeClr val="tx2"/>
                </a:solidFill>
                <a:uFillTx/>
              </a:defRPr>
            </a:lvl1pPr>
          </a:lstStyle>
          <a:p>
            <a:fld id="{69E57DC2-970A-4B3E-BB1C-7A09969E49DF}" type="slidenum">
              <a:rPr dirty="0" lang="en-US">
                <a:uFillTx/>
              </a:rPr>
              <a:pPr/>
              <a:t>‹#›</a:t>
            </a:fld>
            <a:endParaRPr dirty="0" lang="en-US">
              <a:uFillTx/>
            </a:endParaRPr>
          </a:p>
        </p:txBody>
      </p:sp>
      <p:sp>
        <p:nvSpPr>
          <p:cNvPr xmlns:c="http://schemas.openxmlformats.org/drawingml/2006/chart" xmlns:pic="http://schemas.openxmlformats.org/drawingml/2006/picture" xmlns:dgm="http://schemas.openxmlformats.org/drawingml/2006/diagram" id="7" name="Freeform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8151962" y="1685652"/>
            <a:ext cx="3275013" cy="4408488"/>
          </a:xfrm>
          <a:custGeom>
            <a:avLst/>
            <a:gdLst/>
            <a:ahLst/>
            <a:cxnLst/>
            <a:rect b="b" l="0" r="r" t="0"/>
            <a:pathLst>
              <a:path h="5554" w="4125">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Two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solidFill>
                  <a:schemeClr val="tx2"/>
                </a:solidFill>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1371600" y="2285999"/>
            <a:ext cx="4447786" cy="3581401"/>
          </a:xfrm>
        </p:spPr>
        <p:txBody xmlns:c="http://schemas.openxmlformats.org/drawingml/2006/chart" xmlns:pic="http://schemas.openxmlformats.org/drawingml/2006/picture" xmlns:dgm="http://schemas.openxmlformats.org/drawingml/2006/diagram">
          <a:bodyPr/>
          <a:lstStyle>
            <a:lvl1pPr>
              <a:defRPr baseline="0">
                <a:solidFill>
                  <a:schemeClr val="tx2"/>
                </a:solidFill>
                <a:uFillTx/>
              </a:defRPr>
            </a:lvl1pPr>
            <a:lvl2pPr>
              <a:defRPr baseline="0">
                <a:solidFill>
                  <a:schemeClr val="tx2"/>
                </a:solidFill>
                <a:uFillTx/>
              </a:defRPr>
            </a:lvl2pPr>
            <a:lvl3pPr>
              <a:defRPr baseline="0">
                <a:solidFill>
                  <a:schemeClr val="tx2"/>
                </a:solidFill>
                <a:uFillTx/>
              </a:defRPr>
            </a:lvl3pPr>
            <a:lvl4pPr>
              <a:defRPr baseline="0">
                <a:solidFill>
                  <a:schemeClr val="tx2"/>
                </a:solidFill>
                <a:uFillTx/>
              </a:defRPr>
            </a:lvl4pPr>
            <a:lvl5pPr>
              <a:defRPr baseline="0">
                <a:solidFill>
                  <a:schemeClr val="tx2"/>
                </a:solidFill>
                <a:uFillTx/>
              </a:defRPr>
            </a:lvl5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6525403" y="2285999"/>
            <a:ext cx="4447786" cy="3581401"/>
          </a:xfrm>
        </p:spPr>
        <p:txBody xmlns:c="http://schemas.openxmlformats.org/drawingml/2006/chart" xmlns:pic="http://schemas.openxmlformats.org/drawingml/2006/picture" xmlns:dgm="http://schemas.openxmlformats.org/drawingml/2006/diagram">
          <a:bodyPr/>
          <a:lstStyle>
            <a:lvl1pPr>
              <a:defRPr>
                <a:solidFill>
                  <a:schemeClr val="tx2"/>
                </a:solidFill>
                <a:uFillTx/>
              </a:defRPr>
            </a:lvl1pPr>
            <a:lvl2pPr>
              <a:defRPr>
                <a:solidFill>
                  <a:schemeClr val="tx2"/>
                </a:solidFill>
                <a:uFillTx/>
              </a:defRPr>
            </a:lvl2pPr>
            <a:lvl3pPr>
              <a:defRPr>
                <a:solidFill>
                  <a:schemeClr val="tx2"/>
                </a:solidFill>
                <a:uFillTx/>
              </a:defRPr>
            </a:lvl3pPr>
            <a:lvl4pPr>
              <a:defRPr>
                <a:solidFill>
                  <a:schemeClr val="tx2"/>
                </a:solidFill>
                <a:uFillTx/>
              </a:defRPr>
            </a:lvl4pPr>
            <a:lvl5pPr>
              <a:defRPr>
                <a:solidFill>
                  <a:schemeClr val="tx2"/>
                </a:solidFill>
                <a:uFillTx/>
              </a:defRPr>
            </a:lvl5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86672122-8559-4A7E-AE14-CA8E6ED35935}" type="datetime1">
              <a:rPr lang="en-US" smtClean="0">
                <a:uFillTx/>
              </a:rPr>
              <a:t>3/2/18</a:t>
            </a:fld>
            <a:endParaRPr dirty="0"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Q2 Genetic Algorithm</a:t>
            </a:r>
            <a:endParaRPr dirty="0"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69E57DC2-970A-4B3E-BB1C-7A09969E49DF}" type="slidenum">
              <a:rPr dirty="0" lang="en-US">
                <a:uFillTx/>
              </a:r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Comparis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371600" y="685800"/>
            <a:ext cx="9601200" cy="1485900"/>
          </a:xfrm>
        </p:spPr>
        <p:txBody xmlns:c="http://schemas.openxmlformats.org/drawingml/2006/chart" xmlns:pic="http://schemas.openxmlformats.org/drawingml/2006/picture" xmlns:dgm="http://schemas.openxmlformats.org/drawingml/2006/diagram">
          <a:bodyPr/>
          <a:lstStyle>
            <a:lvl1pPr>
              <a:defRPr>
                <a:solidFill>
                  <a:schemeClr val="tx2"/>
                </a:solidFill>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1371600" y="2340864"/>
            <a:ext cx="4443984" cy="823912"/>
          </a:xfrm>
        </p:spPr>
        <p:txBody xmlns:c="http://schemas.openxmlformats.org/drawingml/2006/chart" xmlns:pic="http://schemas.openxmlformats.org/drawingml/2006/picture" xmlns:dgm="http://schemas.openxmlformats.org/drawingml/2006/diagram">
          <a:bodyPr anchor="b">
            <a:noAutofit/>
          </a:bodyPr>
          <a:lstStyle>
            <a:lvl1pPr indent="0" marL="0">
              <a:lnSpc>
                <a:spcPct val="84000"/>
              </a:lnSpc>
              <a:spcBef>
                <a:spcPts val="0"/>
              </a:spcBef>
              <a:spcAft>
                <a:spcPts val="0"/>
              </a:spcAft>
              <a:buNone/>
              <a:defRPr b="0" baseline="0" sz="3000">
                <a:solidFill>
                  <a:schemeClr val="tx2"/>
                </a:solidFill>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1371600" y="3305207"/>
            <a:ext cx="4443984" cy="2562193"/>
          </a:xfrm>
        </p:spPr>
        <p:txBody xmlns:c="http://schemas.openxmlformats.org/drawingml/2006/chart" xmlns:pic="http://schemas.openxmlformats.org/drawingml/2006/picture" xmlns:dgm="http://schemas.openxmlformats.org/drawingml/2006/diagram">
          <a:bodyPr/>
          <a:lstStyle>
            <a:lvl1pPr>
              <a:defRPr baseline="0">
                <a:solidFill>
                  <a:schemeClr val="tx2"/>
                </a:solidFill>
                <a:uFillTx/>
              </a:defRPr>
            </a:lvl1pPr>
            <a:lvl2pPr>
              <a:defRPr baseline="0">
                <a:solidFill>
                  <a:schemeClr val="tx2"/>
                </a:solidFill>
                <a:uFillTx/>
              </a:defRPr>
            </a:lvl2pPr>
            <a:lvl3pPr>
              <a:defRPr baseline="0">
                <a:solidFill>
                  <a:schemeClr val="tx2"/>
                </a:solidFill>
                <a:uFillTx/>
              </a:defRPr>
            </a:lvl3pPr>
            <a:lvl4pPr>
              <a:defRPr baseline="0">
                <a:solidFill>
                  <a:schemeClr val="tx2"/>
                </a:solidFill>
                <a:uFillTx/>
              </a:defRPr>
            </a:lvl4pPr>
            <a:lvl5pPr>
              <a:defRPr baseline="0">
                <a:solidFill>
                  <a:schemeClr val="tx2"/>
                </a:solidFill>
                <a:uFillTx/>
              </a:defRPr>
            </a:lvl5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6525014" y="2340864"/>
            <a:ext cx="4443984" cy="823912"/>
          </a:xfrm>
        </p:spPr>
        <p:txBody xmlns:c="http://schemas.openxmlformats.org/drawingml/2006/chart" xmlns:pic="http://schemas.openxmlformats.org/drawingml/2006/picture" xmlns:dgm="http://schemas.openxmlformats.org/drawingml/2006/diagram">
          <a:bodyPr anchor="b">
            <a:noAutofit/>
          </a:bodyPr>
          <a:lstStyle>
            <a:lvl1pPr indent="0" marL="0">
              <a:lnSpc>
                <a:spcPct val="84000"/>
              </a:lnSpc>
              <a:spcBef>
                <a:spcPts val="0"/>
              </a:spcBef>
              <a:spcAft>
                <a:spcPts val="0"/>
              </a:spcAft>
              <a:buNone/>
              <a:defRPr b="0" baseline="0" sz="3000">
                <a:solidFill>
                  <a:schemeClr val="tx2"/>
                </a:solidFill>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4" sz="quarter"/>
          </p:nvPr>
        </p:nvSpPr>
        <p:spPr xmlns:c="http://schemas.openxmlformats.org/drawingml/2006/chart" xmlns:pic="http://schemas.openxmlformats.org/drawingml/2006/picture" xmlns:dgm="http://schemas.openxmlformats.org/drawingml/2006/diagram">
          <a:xfrm>
            <a:off x="6525014" y="3305207"/>
            <a:ext cx="4443984" cy="2562193"/>
          </a:xfrm>
        </p:spPr>
        <p:txBody xmlns:c="http://schemas.openxmlformats.org/drawingml/2006/chart" xmlns:pic="http://schemas.openxmlformats.org/drawingml/2006/picture" xmlns:dgm="http://schemas.openxmlformats.org/drawingml/2006/diagram">
          <a:bodyPr/>
          <a:lstStyle>
            <a:lvl1pPr>
              <a:defRPr baseline="0">
                <a:solidFill>
                  <a:schemeClr val="tx2"/>
                </a:solidFill>
                <a:uFillTx/>
              </a:defRPr>
            </a:lvl1pPr>
            <a:lvl2pPr>
              <a:defRPr baseline="0">
                <a:solidFill>
                  <a:schemeClr val="tx2"/>
                </a:solidFill>
                <a:uFillTx/>
              </a:defRPr>
            </a:lvl2pPr>
            <a:lvl3pPr>
              <a:defRPr baseline="0">
                <a:solidFill>
                  <a:schemeClr val="tx2"/>
                </a:solidFill>
                <a:uFillTx/>
              </a:defRPr>
            </a:lvl3pPr>
            <a:lvl4pPr>
              <a:defRPr baseline="0">
                <a:solidFill>
                  <a:schemeClr val="tx2"/>
                </a:solidFill>
                <a:uFillTx/>
              </a:defRPr>
            </a:lvl4pPr>
            <a:lvl5pPr>
              <a:defRPr baseline="0">
                <a:solidFill>
                  <a:schemeClr val="tx2"/>
                </a:solidFill>
                <a:uFillTx/>
              </a:defRPr>
            </a:lvl5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7" name="Date Placeholder 6"/>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9094FD7-55FA-428E-BF23-57932769E7A2}" type="datetime1">
              <a:rPr lang="en-US" smtClean="0">
                <a:uFillTx/>
              </a:rPr>
              <a:t>3/2/18</a:t>
            </a:fld>
            <a:endParaRPr dirty="0" lang="en-US">
              <a:uFillTx/>
            </a:endParaRPr>
          </a:p>
        </p:txBody>
      </p:sp>
      <p:sp>
        <p:nvSpPr>
          <p:cNvPr xmlns:c="http://schemas.openxmlformats.org/drawingml/2006/chart" xmlns:pic="http://schemas.openxmlformats.org/drawingml/2006/picture" xmlns:dgm="http://schemas.openxmlformats.org/drawingml/2006/diagram" id="8" name="Footer Placeholder 7"/>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Q2 Genetic Algorithm</a:t>
            </a:r>
            <a:endParaRPr dirty="0" lang="en-US">
              <a:uFillTx/>
            </a:endParaRPr>
          </a:p>
        </p:txBody>
      </p:sp>
      <p:sp>
        <p:nvSpPr>
          <p:cNvPr xmlns:c="http://schemas.openxmlformats.org/drawingml/2006/chart" xmlns:pic="http://schemas.openxmlformats.org/drawingml/2006/picture" xmlns:dgm="http://schemas.openxmlformats.org/drawingml/2006/diagram" id="9" name="Slide Number Placeholder 8"/>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69E57DC2-970A-4B3E-BB1C-7A09969E49DF}" type="slidenum">
              <a:rPr dirty="0" lang="en-US">
                <a:uFillTx/>
              </a:r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Title Only">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465C6DAC-593F-4929-8E22-235FDD417DC3}" type="datetime1">
              <a:rPr lang="en-US" smtClean="0">
                <a:uFillTx/>
              </a:rPr>
              <a:t>3/2/18</a:t>
            </a:fld>
            <a:endParaRPr dirty="0" lang="en-US">
              <a:uFillTx/>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Q2 Genetic Algorithm</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69E57DC2-970A-4B3E-BB1C-7A09969E49DF}" type="slidenum">
              <a:rPr dirty="0" lang="en-US">
                <a:uFillTx/>
              </a:r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Date Placeholder 1"/>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6886100F-46E5-4412-B5CB-76AF8535ED7D}" type="datetime1">
              <a:rPr lang="en-US" smtClean="0">
                <a:uFillTx/>
              </a:rPr>
              <a:t>3/2/18</a:t>
            </a:fld>
            <a:endParaRPr dirty="0" lang="en-US">
              <a:uFillTx/>
            </a:endParaRPr>
          </a:p>
        </p:txBody>
      </p:sp>
      <p:sp>
        <p:nvSpPr>
          <p:cNvPr xmlns:c="http://schemas.openxmlformats.org/drawingml/2006/chart" xmlns:pic="http://schemas.openxmlformats.org/drawingml/2006/picture" xmlns:dgm="http://schemas.openxmlformats.org/drawingml/2006/diagram" id="3" name="Footer Placeholder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Q2 Genetic Algorithm</a:t>
            </a: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69E57DC2-970A-4B3E-BB1C-7A09969E49DF}" type="slidenum">
              <a:rPr dirty="0" lang="en-US">
                <a:uFillTx/>
              </a:r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objTx">
  <p:cSld name="Content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8" name="Rectangle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376"/>
            <a:ext cx="5303520" cy="6857624"/>
          </a:xfrm>
          <a:prstGeom prst="rect">
            <a:avLst/>
          </a:prstGeom>
          <a:solidFill>
            <a:schemeClr val="accent1"/>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723900" y="685800"/>
            <a:ext cx="3855720" cy="2157884"/>
          </a:xfrm>
        </p:spPr>
        <p:txBody xmlns:c="http://schemas.openxmlformats.org/drawingml/2006/chart" xmlns:pic="http://schemas.openxmlformats.org/drawingml/2006/picture" xmlns:dgm="http://schemas.openxmlformats.org/drawingml/2006/diagram">
          <a:bodyPr anchor="t">
            <a:noAutofit/>
          </a:bodyPr>
          <a:lstStyle>
            <a:lvl1pPr>
              <a:lnSpc>
                <a:spcPct val="84000"/>
              </a:lnSpc>
              <a:defRPr baseline="0" sz="4800">
                <a:solidFill>
                  <a:schemeClr val="tx2"/>
                </a:solidFill>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6256020" y="685801"/>
            <a:ext cx="5212080" cy="5175250"/>
          </a:xfrm>
        </p:spPr>
        <p:txBody xmlns:c="http://schemas.openxmlformats.org/drawingml/2006/chart" xmlns:pic="http://schemas.openxmlformats.org/drawingml/2006/picture" xmlns:dgm="http://schemas.openxmlformats.org/drawingml/2006/diagram">
          <a:bodyPr/>
          <a:lstStyle>
            <a:lvl1pPr>
              <a:defRPr sz="2000">
                <a:uFillTx/>
              </a:defRPr>
            </a:lvl1pPr>
            <a:lvl2pPr>
              <a:defRPr sz="2000">
                <a:uFillTx/>
              </a:defRPr>
            </a:lvl2pPr>
            <a:lvl3pPr>
              <a:defRPr sz="1800">
                <a:uFillTx/>
              </a:defRPr>
            </a:lvl3pPr>
            <a:lvl4pPr>
              <a:defRPr sz="18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723900" y="2856344"/>
            <a:ext cx="3855720" cy="3011056"/>
          </a:xfrm>
        </p:spPr>
        <p:txBody xmlns:c="http://schemas.openxmlformats.org/drawingml/2006/chart" xmlns:pic="http://schemas.openxmlformats.org/drawingml/2006/picture" xmlns:dgm="http://schemas.openxmlformats.org/drawingml/2006/diagram">
          <a:bodyPr/>
          <a:lstStyle>
            <a:lvl1pPr indent="0" marL="0">
              <a:lnSpc>
                <a:spcPct val="113000"/>
              </a:lnSpc>
              <a:spcBef>
                <a:spcPts val="0"/>
              </a:spcBef>
              <a:spcAft>
                <a:spcPts val="1500"/>
              </a:spcAft>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a:xfrm>
            <a:off x="723900" y="6453386"/>
            <a:ext cx="1204572" cy="404614"/>
          </a:xfrm>
        </p:spPr>
        <p:txBody xmlns:c="http://schemas.openxmlformats.org/drawingml/2006/chart" xmlns:pic="http://schemas.openxmlformats.org/drawingml/2006/picture" xmlns:dgm="http://schemas.openxmlformats.org/drawingml/2006/diagram">
          <a:bodyPr/>
          <a:lstStyle>
            <a:lvl1pPr>
              <a:defRPr>
                <a:solidFill>
                  <a:schemeClr val="tx2"/>
                </a:solidFill>
                <a:uFillTx/>
              </a:defRPr>
            </a:lvl1pPr>
          </a:lstStyle>
          <a:p>
            <a:fld id="{CFA5B5FD-1762-4399-A2F1-806F517F5DB8}" type="datetime1">
              <a:rPr lang="en-US" smtClean="0">
                <a:uFillTx/>
              </a:rPr>
              <a:t>3/2/18</a:t>
            </a:fld>
            <a:endParaRPr dirty="0"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a:xfrm>
            <a:off x="2205945" y="6453386"/>
            <a:ext cx="2373675" cy="404614"/>
          </a:xfrm>
        </p:spPr>
        <p:txBody xmlns:c="http://schemas.openxmlformats.org/drawingml/2006/chart" xmlns:pic="http://schemas.openxmlformats.org/drawingml/2006/picture" xmlns:dgm="http://schemas.openxmlformats.org/drawingml/2006/diagram">
          <a:bodyPr/>
          <a:lstStyle>
            <a:lvl1pPr>
              <a:defRPr>
                <a:solidFill>
                  <a:schemeClr val="tx2"/>
                </a:solidFill>
                <a:uFillTx/>
              </a:defRPr>
            </a:lvl1pPr>
          </a:lstStyle>
          <a:p>
            <a:r>
              <a:rPr lang="en-US">
                <a:uFillTx/>
              </a:rPr>
              <a:t>Q2 Genetic Algorithm</a:t>
            </a:r>
            <a:endParaRPr dirty="0"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a:xfrm>
            <a:off x="9883140" y="6453386"/>
            <a:ext cx="1596292" cy="404614"/>
          </a:xfrm>
        </p:spPr>
        <p:txBody xmlns:c="http://schemas.openxmlformats.org/drawingml/2006/chart" xmlns:pic="http://schemas.openxmlformats.org/drawingml/2006/picture" xmlns:dgm="http://schemas.openxmlformats.org/drawingml/2006/diagram">
          <a:bodyPr/>
          <a:lstStyle>
            <a:lvl1pPr>
              <a:defRPr>
                <a:solidFill>
                  <a:schemeClr val="tx2"/>
                </a:solidFill>
                <a:uFillTx/>
              </a:defRPr>
            </a:lvl1pPr>
          </a:lstStyle>
          <a:p>
            <a:fld id="{69E57DC2-970A-4B3E-BB1C-7A09969E49DF}" type="slidenum">
              <a:rPr dirty="0" lang="en-US">
                <a:uFillTx/>
              </a:rPr>
              <a:pPr/>
              <a:t>‹#›</a:t>
            </a:fld>
            <a:endParaRPr dirty="0" lang="en-US">
              <a:uFillTx/>
            </a:endParaRPr>
          </a:p>
        </p:txBody>
      </p:sp>
      <p:sp>
        <p:nvSpPr>
          <p:cNvPr xmlns:c="http://schemas.openxmlformats.org/drawingml/2006/chart" xmlns:pic="http://schemas.openxmlformats.org/drawingml/2006/picture" xmlns:dgm="http://schemas.openxmlformats.org/drawingml/2006/diagram" id="9" name="Rectangle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303520" y="376"/>
            <a:ext cx="228600" cy="6858000"/>
          </a:xfrm>
          <a:prstGeom prst="rect">
            <a:avLst/>
          </a:prstGeom>
          <a:solidFill>
            <a:schemeClr val="tx2"/>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sp>
    </p:spTree>
  </p:cSld>
  <p:clrMapOvr xmlns:c="http://schemas.openxmlformats.org/drawingml/2006/chart" xmlns:pic="http://schemas.openxmlformats.org/drawingml/2006/picture" xmlns:dgm="http://schemas.openxmlformats.org/drawingml/2006/diagram">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picTx">
  <p:cSld name="Picture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8" name="Rectangle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376"/>
            <a:ext cx="5303520" cy="6857624"/>
          </a:xfrm>
          <a:prstGeom prst="rect">
            <a:avLst/>
          </a:prstGeom>
          <a:solidFill>
            <a:schemeClr val="accent1"/>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723900" y="685800"/>
            <a:ext cx="3855720" cy="2157884"/>
          </a:xfrm>
        </p:spPr>
        <p:txBody xmlns:c="http://schemas.openxmlformats.org/drawingml/2006/chart" xmlns:pic="http://schemas.openxmlformats.org/drawingml/2006/picture" xmlns:dgm="http://schemas.openxmlformats.org/drawingml/2006/diagram">
          <a:bodyPr anchor="t">
            <a:normAutofit/>
          </a:bodyPr>
          <a:lstStyle>
            <a:lvl1pPr>
              <a:lnSpc>
                <a:spcPct val="84000"/>
              </a:lnSpc>
              <a:defRPr baseline="0" sz="4800">
                <a:uFillTx/>
              </a:defRPr>
            </a:lvl1p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Picture Placeholder 2"/>
          <p:cNvSpPr xmlns:c="http://schemas.openxmlformats.org/drawingml/2006/chart" xmlns:pic="http://schemas.openxmlformats.org/drawingml/2006/picture" xmlns:dgm="http://schemas.openxmlformats.org/drawingml/2006/diagram">
            <a:spLocks noChangeAspect="1" noGrp="1"/>
          </p:cNvSpPr>
          <p:nvPr>
            <p:ph idx="1" type="pic"/>
          </p:nvPr>
        </p:nvSpPr>
        <p:spPr xmlns:c="http://schemas.openxmlformats.org/drawingml/2006/chart" xmlns:pic="http://schemas.openxmlformats.org/drawingml/2006/picture" xmlns:dgm="http://schemas.openxmlformats.org/drawingml/2006/diagram">
          <a:xfrm>
            <a:off x="5532120" y="0"/>
            <a:ext cx="6659880" cy="6857999"/>
          </a:xfrm>
        </p:spPr>
        <p:txBody xmlns:c="http://schemas.openxmlformats.org/drawingml/2006/chart" xmlns:pic="http://schemas.openxmlformats.org/drawingml/2006/picture" xmlns:dgm="http://schemas.openxmlformats.org/drawingml/2006/diagram">
          <a:bodyPr anchor="t">
            <a:normAutofit/>
          </a:bodyPr>
          <a:lstStyle>
            <a:lvl1pPr indent="0" marL="0">
              <a:buNone/>
              <a:defRPr sz="2000">
                <a:uFillTx/>
              </a:defRPr>
            </a:lvl1pPr>
            <a:lvl2pPr indent="0" marL="457200">
              <a:buNone/>
              <a:defRPr sz="2000">
                <a:uFillTx/>
              </a:defRPr>
            </a:lvl2pPr>
            <a:lvl3pPr indent="0" marL="914400">
              <a:buNone/>
              <a:defRPr sz="2000">
                <a:uFillTx/>
              </a:defRPr>
            </a:lvl3pPr>
            <a:lvl4pPr indent="0" marL="1371600">
              <a:buNone/>
              <a:defRPr sz="2000">
                <a:uFillTx/>
              </a:defRPr>
            </a:lvl4pPr>
            <a:lvl5pPr indent="0" marL="1828800">
              <a:buNone/>
              <a:defRPr sz="2000">
                <a:uFillTx/>
              </a:defRPr>
            </a:lvl5pPr>
            <a:lvl6pPr indent="0" marL="2286000">
              <a:buNone/>
              <a:defRPr sz="2000">
                <a:uFillTx/>
              </a:defRPr>
            </a:lvl6pPr>
            <a:lvl7pPr indent="0" marL="2743200">
              <a:buNone/>
              <a:defRPr sz="2000">
                <a:uFillTx/>
              </a:defRPr>
            </a:lvl7pPr>
            <a:lvl8pPr indent="0" marL="3200400">
              <a:buNone/>
              <a:defRPr sz="2000">
                <a:uFillTx/>
              </a:defRPr>
            </a:lvl8pPr>
            <a:lvl9pPr indent="0" marL="3657600">
              <a:buNone/>
              <a:defRPr sz="2000">
                <a:uFillTx/>
              </a:defRPr>
            </a:lvl9pPr>
          </a:lstStyle>
          <a:p>
            <a:r>
              <a:rPr lang="en-US">
                <a:uFillTx/>
              </a:rPr>
              <a:t>Click icon to add picture</a:t>
            </a:r>
            <a:endParaRPr dirty="0"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723900" y="2855968"/>
            <a:ext cx="3855720" cy="3011432"/>
          </a:xfrm>
        </p:spPr>
        <p:txBody xmlns:c="http://schemas.openxmlformats.org/drawingml/2006/chart" xmlns:pic="http://schemas.openxmlformats.org/drawingml/2006/picture" xmlns:dgm="http://schemas.openxmlformats.org/drawingml/2006/diagram">
          <a:bodyPr/>
          <a:lstStyle>
            <a:lvl1pPr indent="0" marL="0">
              <a:lnSpc>
                <a:spcPct val="113000"/>
              </a:lnSpc>
              <a:spcBef>
                <a:spcPts val="0"/>
              </a:spcBef>
              <a:spcAft>
                <a:spcPts val="1500"/>
              </a:spcAft>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a:xfrm>
            <a:off x="723900" y="6453386"/>
            <a:ext cx="1204572" cy="404614"/>
          </a:xfrm>
        </p:spPr>
        <p:txBody xmlns:c="http://schemas.openxmlformats.org/drawingml/2006/chart" xmlns:pic="http://schemas.openxmlformats.org/drawingml/2006/picture" xmlns:dgm="http://schemas.openxmlformats.org/drawingml/2006/diagram">
          <a:bodyPr/>
          <a:lstStyle>
            <a:lvl1pPr>
              <a:defRPr>
                <a:solidFill>
                  <a:schemeClr val="tx2"/>
                </a:solidFill>
                <a:uFillTx/>
              </a:defRPr>
            </a:lvl1pPr>
          </a:lstStyle>
          <a:p>
            <a:fld id="{05D62F7B-85C7-4954-A40E-E9FD0E0AAF36}" type="datetime1">
              <a:rPr lang="en-US" smtClean="0">
                <a:uFillTx/>
              </a:rPr>
              <a:t>3/2/18</a:t>
            </a:fld>
            <a:endParaRPr dirty="0"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a:xfrm>
            <a:off x="2205945" y="6453386"/>
            <a:ext cx="2373675" cy="404614"/>
          </a:xfrm>
        </p:spPr>
        <p:txBody xmlns:c="http://schemas.openxmlformats.org/drawingml/2006/chart" xmlns:pic="http://schemas.openxmlformats.org/drawingml/2006/picture" xmlns:dgm="http://schemas.openxmlformats.org/drawingml/2006/diagram">
          <a:bodyPr/>
          <a:lstStyle>
            <a:lvl1pPr>
              <a:defRPr>
                <a:solidFill>
                  <a:schemeClr val="tx2"/>
                </a:solidFill>
                <a:uFillTx/>
              </a:defRPr>
            </a:lvl1pPr>
          </a:lstStyle>
          <a:p>
            <a:r>
              <a:rPr lang="en-US">
                <a:uFillTx/>
              </a:rPr>
              <a:t>Q2 Genetic Algorithm</a:t>
            </a:r>
            <a:endParaRPr dirty="0"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a:xfrm>
            <a:off x="9883140" y="6453386"/>
            <a:ext cx="1596292" cy="404614"/>
          </a:xfrm>
        </p:spPr>
        <p:txBody xmlns:c="http://schemas.openxmlformats.org/drawingml/2006/chart" xmlns:pic="http://schemas.openxmlformats.org/drawingml/2006/picture" xmlns:dgm="http://schemas.openxmlformats.org/drawingml/2006/diagram">
          <a:bodyPr/>
          <a:lstStyle>
            <a:lvl1pPr>
              <a:defRPr>
                <a:solidFill>
                  <a:schemeClr val="tx2"/>
                </a:solidFill>
                <a:uFillTx/>
              </a:defRPr>
            </a:lvl1pPr>
          </a:lstStyle>
          <a:p>
            <a:fld id="{69E57DC2-970A-4B3E-BB1C-7A09969E49DF}" type="slidenum">
              <a:rPr dirty="0" lang="en-US">
                <a:uFillTx/>
              </a:rPr>
              <a:pPr/>
              <a:t>‹#›</a:t>
            </a:fld>
            <a:endParaRPr dirty="0" lang="en-US">
              <a:uFillTx/>
            </a:endParaRPr>
          </a:p>
        </p:txBody>
      </p:sp>
      <p:sp>
        <p:nvSpPr>
          <p:cNvPr xmlns:c="http://schemas.openxmlformats.org/drawingml/2006/chart" xmlns:pic="http://schemas.openxmlformats.org/drawingml/2006/picture" xmlns:dgm="http://schemas.openxmlformats.org/drawingml/2006/diagram" id="9" name="Rectangle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303520" y="376"/>
            <a:ext cx="228600" cy="6858000"/>
          </a:xfrm>
          <a:prstGeom prst="rect">
            <a:avLst/>
          </a:prstGeom>
          <a:solidFill>
            <a:schemeClr val="tx2"/>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2"/>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Placeholder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371600" y="685800"/>
            <a:ext cx="9601200" cy="1485900"/>
          </a:xfrm>
          <a:prstGeom prst="rect">
            <a:avLst/>
          </a:prstGeom>
        </p:spPr>
        <p:txBody xmlns:c="http://schemas.openxmlformats.org/drawingml/2006/chart" xmlns:pic="http://schemas.openxmlformats.org/drawingml/2006/picture" xmlns:dgm="http://schemas.openxmlformats.org/drawingml/2006/diagram">
          <a:bodyPr anchor="t" bIns="45720" lIns="91440" rIns="91440" rtlCol="0" tIns="45720" vert="horz">
            <a:normAutofit/>
          </a:bodyPr>
          <a:lstStyle/>
          <a:p>
            <a:r>
              <a:rPr lang="en-US">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1371600" y="2286000"/>
            <a:ext cx="9601200" cy="358140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normAutofit/>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2" sz="half" type="dt"/>
          </p:nvPr>
        </p:nvSpPr>
        <p:spPr xmlns:c="http://schemas.openxmlformats.org/drawingml/2006/chart" xmlns:pic="http://schemas.openxmlformats.org/drawingml/2006/picture" xmlns:dgm="http://schemas.openxmlformats.org/drawingml/2006/diagram">
          <a:xfrm>
            <a:off x="1390650" y="6453386"/>
            <a:ext cx="1204572" cy="404614"/>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l">
              <a:defRPr baseline="0" sz="1200">
                <a:solidFill>
                  <a:schemeClr val="tx2"/>
                </a:solidFill>
                <a:uFillTx/>
              </a:defRPr>
            </a:lvl1pPr>
          </a:lstStyle>
          <a:p>
            <a:fld id="{706D5391-EDE8-419B-9D18-9734C8FC2948}" type="datetime1">
              <a:rPr lang="en-US" smtClean="0">
                <a:uFillTx/>
              </a:rPr>
              <a:t>3/2/18</a:t>
            </a:fld>
            <a:endParaRPr dirty="0"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3" sz="quarter" type="ftr"/>
          </p:nvPr>
        </p:nvSpPr>
        <p:spPr xmlns:c="http://schemas.openxmlformats.org/drawingml/2006/chart" xmlns:pic="http://schemas.openxmlformats.org/drawingml/2006/picture" xmlns:dgm="http://schemas.openxmlformats.org/drawingml/2006/diagram">
          <a:xfrm>
            <a:off x="2893564" y="6453386"/>
            <a:ext cx="6280830" cy="404614"/>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l">
              <a:defRPr baseline="0" sz="1200">
                <a:solidFill>
                  <a:schemeClr val="tx2"/>
                </a:solidFill>
                <a:uFillTx/>
              </a:defRPr>
            </a:lvl1pPr>
          </a:lstStyle>
          <a:p>
            <a:r>
              <a:rPr lang="en-US">
                <a:uFillTx/>
              </a:rPr>
              <a:t>Q2 Genetic Algorithm</a:t>
            </a:r>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4" sz="quarter" type="sldNum"/>
          </p:nvPr>
        </p:nvSpPr>
        <p:spPr xmlns:c="http://schemas.openxmlformats.org/drawingml/2006/chart" xmlns:pic="http://schemas.openxmlformats.org/drawingml/2006/picture" xmlns:dgm="http://schemas.openxmlformats.org/drawingml/2006/diagram">
          <a:xfrm>
            <a:off x="9472736" y="6453386"/>
            <a:ext cx="1596292" cy="404614"/>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r">
              <a:defRPr baseline="0" sz="1200">
                <a:solidFill>
                  <a:schemeClr val="tx2"/>
                </a:solidFill>
                <a:uFillTx/>
              </a:defRPr>
            </a:lvl1pPr>
          </a:lstStyle>
          <a:p>
            <a:fld id="{69E57DC2-970A-4B3E-BB1C-7A09969E49DF}" type="slidenum">
              <a:rPr dirty="0" lang="en-US">
                <a:uFillTx/>
              </a:rPr>
              <a:pPr/>
              <a:t>‹#›</a:t>
            </a:fld>
            <a:endParaRPr dirty="0" lang="en-US">
              <a:uFillTx/>
            </a:endParaRPr>
          </a:p>
        </p:txBody>
      </p:sp>
      <p:sp>
        <p:nvSpPr>
          <p:cNvPr xmlns:c="http://schemas.openxmlformats.org/drawingml/2006/chart" xmlns:pic="http://schemas.openxmlformats.org/drawingml/2006/picture" xmlns:dgm="http://schemas.openxmlformats.org/drawingml/2006/diagram" id="9" name="Rectangle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78095" y="376"/>
            <a:ext cx="228600" cy="6858000"/>
          </a:xfrm>
          <a:prstGeom prst="rect">
            <a:avLst/>
          </a:prstGeom>
          <a:solidFill>
            <a:schemeClr val="tx2"/>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hf dt="0" hdr="0" sldNum="0"/>
  <p:txStyles>
    <p:titleStyle xmlns:c="http://schemas.openxmlformats.org/drawingml/2006/chart" xmlns:pic="http://schemas.openxmlformats.org/drawingml/2006/picture" xmlns:dgm="http://schemas.openxmlformats.org/drawingml/2006/diagram">
      <a:lvl1pPr algn="l" defTabSz="914400" eaLnBrk="1" hangingPunct="1" latinLnBrk="0" rtl="0">
        <a:lnSpc>
          <a:spcPct val="89000"/>
        </a:lnSpc>
        <a:spcBef>
          <a:spcPct val="0"/>
        </a:spcBef>
        <a:buNone/>
        <a:defRPr baseline="0" kern="1200" sz="4400">
          <a:solidFill>
            <a:schemeClr val="tx2"/>
          </a:solidFill>
          <a:uFillTx/>
          <a:latin typeface="+mj-lt"/>
          <a:ea typeface="+mj-ea"/>
          <a:cs typeface="+mj-cs"/>
        </a:defRPr>
      </a:lvl1pPr>
    </p:titleStyle>
    <p:bodyStyle xmlns:c="http://schemas.openxmlformats.org/drawingml/2006/chart" xmlns:pic="http://schemas.openxmlformats.org/drawingml/2006/picture" xmlns:dgm="http://schemas.openxmlformats.org/drawingml/2006/diagram">
      <a:lvl1pPr algn="l" defTabSz="914400" eaLnBrk="1" hangingPunct="1" indent="-384048" latinLnBrk="0" marL="384048" rtl="0">
        <a:lnSpc>
          <a:spcPct val="94000"/>
        </a:lnSpc>
        <a:spcBef>
          <a:spcPts val="1000"/>
        </a:spcBef>
        <a:spcAft>
          <a:spcPts val="200"/>
        </a:spcAft>
        <a:buFont charset="0" panose="020B0503020102020204" pitchFamily="34" typeface="Franklin Gothic Book"/>
        <a:buChar char="■"/>
        <a:defRPr baseline="0" kern="1200" sz="2000">
          <a:solidFill>
            <a:schemeClr val="tx2"/>
          </a:solidFill>
          <a:uFillTx/>
          <a:latin typeface="+mn-lt"/>
          <a:ea typeface="+mn-ea"/>
          <a:cs typeface="+mn-cs"/>
        </a:defRPr>
      </a:lvl1pPr>
      <a:lvl2pPr algn="l" defTabSz="914400" eaLnBrk="1" hangingPunct="1" indent="-384048" latinLnBrk="0" marL="914400" rtl="0">
        <a:lnSpc>
          <a:spcPct val="94000"/>
        </a:lnSpc>
        <a:spcBef>
          <a:spcPts val="500"/>
        </a:spcBef>
        <a:spcAft>
          <a:spcPts val="200"/>
        </a:spcAft>
        <a:buFont charset="0" panose="020B0503020102020204" pitchFamily="34" typeface="Franklin Gothic Book"/>
        <a:buChar char="–"/>
        <a:defRPr baseline="0" i="1" kern="1200" sz="2000">
          <a:solidFill>
            <a:schemeClr val="tx2"/>
          </a:solidFill>
          <a:uFillTx/>
          <a:latin typeface="+mn-lt"/>
          <a:ea typeface="+mn-ea"/>
          <a:cs typeface="+mn-cs"/>
        </a:defRPr>
      </a:lvl2pPr>
      <a:lvl3pPr algn="l" defTabSz="914400" eaLnBrk="1" hangingPunct="1" indent="-384048" latinLnBrk="0" marL="1371600" rtl="0">
        <a:lnSpc>
          <a:spcPct val="94000"/>
        </a:lnSpc>
        <a:spcBef>
          <a:spcPts val="500"/>
        </a:spcBef>
        <a:spcAft>
          <a:spcPts val="200"/>
        </a:spcAft>
        <a:buFont charset="0" panose="020B0503020102020204" pitchFamily="34" typeface="Franklin Gothic Book"/>
        <a:buChar char="■"/>
        <a:defRPr baseline="0" kern="1200" sz="1800">
          <a:solidFill>
            <a:schemeClr val="tx2"/>
          </a:solidFill>
          <a:uFillTx/>
          <a:latin typeface="+mn-lt"/>
          <a:ea typeface="+mn-ea"/>
          <a:cs typeface="+mn-cs"/>
        </a:defRPr>
      </a:lvl3pPr>
      <a:lvl4pPr algn="l" defTabSz="914400" eaLnBrk="1" hangingPunct="1" indent="-384048" latinLnBrk="0" marL="1828800" rtl="0">
        <a:lnSpc>
          <a:spcPct val="94000"/>
        </a:lnSpc>
        <a:spcBef>
          <a:spcPts val="500"/>
        </a:spcBef>
        <a:spcAft>
          <a:spcPts val="200"/>
        </a:spcAft>
        <a:buFont charset="0" panose="020B0503020102020204" pitchFamily="34" typeface="Franklin Gothic Book"/>
        <a:buChar char="–"/>
        <a:defRPr baseline="0" i="1" kern="1200" sz="1800">
          <a:solidFill>
            <a:schemeClr val="tx2"/>
          </a:solidFill>
          <a:uFillTx/>
          <a:latin typeface="+mn-lt"/>
          <a:ea typeface="+mn-ea"/>
          <a:cs typeface="+mn-cs"/>
        </a:defRPr>
      </a:lvl4pPr>
      <a:lvl5pPr algn="l" defTabSz="914400" eaLnBrk="1" hangingPunct="1" indent="-384048" latinLnBrk="0" marL="2286000" rtl="0">
        <a:lnSpc>
          <a:spcPct val="94000"/>
        </a:lnSpc>
        <a:spcBef>
          <a:spcPts val="500"/>
        </a:spcBef>
        <a:spcAft>
          <a:spcPts val="200"/>
        </a:spcAft>
        <a:buFont charset="0" panose="020B0503020102020204" pitchFamily="34" typeface="Franklin Gothic Book"/>
        <a:buChar char="■"/>
        <a:defRPr baseline="0" kern="1200" sz="1600">
          <a:solidFill>
            <a:schemeClr val="tx2"/>
          </a:solidFill>
          <a:uFillTx/>
          <a:latin typeface="+mn-lt"/>
          <a:ea typeface="+mn-ea"/>
          <a:cs typeface="+mn-cs"/>
        </a:defRPr>
      </a:lvl5pPr>
      <a:lvl6pPr algn="l" defTabSz="914400" eaLnBrk="1" hangingPunct="1" indent="-384048" latinLnBrk="0" marL="2743200" rtl="0">
        <a:lnSpc>
          <a:spcPct val="94000"/>
        </a:lnSpc>
        <a:spcBef>
          <a:spcPts val="500"/>
        </a:spcBef>
        <a:spcAft>
          <a:spcPts val="200"/>
        </a:spcAft>
        <a:buFont charset="0" panose="020B0503020102020204" pitchFamily="34" typeface="Franklin Gothic Book"/>
        <a:buChar char="–"/>
        <a:defRPr baseline="0" i="1" kern="1200" sz="1600">
          <a:solidFill>
            <a:schemeClr val="tx2"/>
          </a:solidFill>
          <a:uFillTx/>
          <a:latin typeface="+mn-lt"/>
          <a:ea typeface="+mn-ea"/>
          <a:cs typeface="+mn-cs"/>
        </a:defRPr>
      </a:lvl6pPr>
      <a:lvl7pPr algn="l" defTabSz="914400" eaLnBrk="1" hangingPunct="1" indent="-384048" latinLnBrk="0" marL="3200400" rtl="0">
        <a:lnSpc>
          <a:spcPct val="94000"/>
        </a:lnSpc>
        <a:spcBef>
          <a:spcPts val="500"/>
        </a:spcBef>
        <a:spcAft>
          <a:spcPts val="200"/>
        </a:spcAft>
        <a:buFont charset="0" panose="020B0503020102020204" pitchFamily="34" typeface="Franklin Gothic Book"/>
        <a:buChar char="■"/>
        <a:defRPr baseline="0" kern="1200" sz="1400">
          <a:solidFill>
            <a:schemeClr val="tx2"/>
          </a:solidFill>
          <a:uFillTx/>
          <a:latin typeface="+mn-lt"/>
          <a:ea typeface="+mn-ea"/>
          <a:cs typeface="+mn-cs"/>
        </a:defRPr>
      </a:lvl7pPr>
      <a:lvl8pPr algn="l" defTabSz="914400" eaLnBrk="1" hangingPunct="1" indent="-384048" latinLnBrk="0" marL="3657600" rtl="0">
        <a:lnSpc>
          <a:spcPct val="94000"/>
        </a:lnSpc>
        <a:spcBef>
          <a:spcPts val="500"/>
        </a:spcBef>
        <a:spcAft>
          <a:spcPts val="200"/>
        </a:spcAft>
        <a:buFont charset="0" panose="020B0503020102020204" pitchFamily="34" typeface="Franklin Gothic Book"/>
        <a:buChar char="–"/>
        <a:defRPr baseline="0" i="1" kern="1200" sz="1400">
          <a:solidFill>
            <a:schemeClr val="tx2"/>
          </a:solidFill>
          <a:uFillTx/>
          <a:latin typeface="+mn-lt"/>
          <a:ea typeface="+mn-ea"/>
          <a:cs typeface="+mn-cs"/>
        </a:defRPr>
      </a:lvl8pPr>
      <a:lvl9pPr algn="l" defTabSz="914400" eaLnBrk="1" hangingPunct="1" indent="-384048" latinLnBrk="0" marL="4114800" rtl="0">
        <a:lnSpc>
          <a:spcPct val="94000"/>
        </a:lnSpc>
        <a:spcBef>
          <a:spcPts val="500"/>
        </a:spcBef>
        <a:spcAft>
          <a:spcPts val="200"/>
        </a:spcAft>
        <a:buFont charset="0" panose="020B0503020102020204" pitchFamily="34" typeface="Franklin Gothic Book"/>
        <a:buChar char="■"/>
        <a:defRPr baseline="0" kern="1200" sz="1400">
          <a:solidFill>
            <a:schemeClr val="tx2"/>
          </a:solidFill>
          <a:uFillTx/>
          <a:latin typeface="+mn-lt"/>
          <a:ea typeface="+mn-ea"/>
          <a:cs typeface="+mn-cs"/>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3.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4.xml.rels><?xml version="1.0" standalone="yes" ?><Relationships xmlns="http://schemas.openxmlformats.org/package/2006/relationships"><Relationship Id="rId1" Target="../slideLayouts/slideLayout7.xml" Type="http://schemas.openxmlformats.org/officeDocument/2006/relationships/slideLayout"></Relationship><Relationship Id="rId2" Target="../diagrams/data1.xml" Type="http://schemas.openxmlformats.org/officeDocument/2006/relationships/diagramData"></Relationship><Relationship Id="rId3" Target="../diagrams/layout1.xml" Type="http://schemas.openxmlformats.org/officeDocument/2006/relationships/diagramLayout"></Relationship><Relationship Id="rId4" Target="../diagrams/quickStyle1.xml" Type="http://schemas.openxmlformats.org/officeDocument/2006/relationships/diagramQuickStyle"></Relationship><Relationship Id="rId5" Target="../diagrams/colors1.xml" Type="http://schemas.openxmlformats.org/officeDocument/2006/relationships/diagramColors"></Relationship><Relationship Id="rId6" Target="../diagrams/drawing1.xml" Type="http://schemas.microsoft.com/office/2007/relationships/diagramDrawing"></Relationship></Relationships>
</file>

<file path=ppt/slides/_rels/slide1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6.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7.png" Type="http://schemas.openxmlformats.org/officeDocument/2006/relationships/image"></Relationship></Relationships>
</file>

<file path=ppt/slides/_rels/slide1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9.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8.png" Type="http://schemas.openxmlformats.org/officeDocument/2006/relationships/image"></Relationship></Relationships>
</file>

<file path=ppt/slides/_rels/slide2.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20.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9.png" Type="http://schemas.openxmlformats.org/officeDocument/2006/relationships/image"></Relationship></Relationships>
</file>

<file path=ppt/slides/_rels/slide2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2.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s>
</file>

<file path=ppt/slides/_rels/slide23.xml.rels><?xml version="1.0" standalone="yes" ?><Relationships xmlns="http://schemas.openxmlformats.org/package/2006/relationships"><Relationship Id="rId1" Target="../slideLayouts/slideLayout6.xml" Type="http://schemas.openxmlformats.org/officeDocument/2006/relationships/slideLayout"></Relationship><Relationship Id="rId2" Target="../media/image10.png" Type="http://schemas.openxmlformats.org/officeDocument/2006/relationships/image"></Relationship></Relationships>
</file>

<file path=ppt/slides/_rels/slide24.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1.png" Type="http://schemas.openxmlformats.org/officeDocument/2006/relationships/image"></Relationship></Relationships>
</file>

<file path=ppt/slides/_rels/slide25.xml.rels><?xml version="1.0" standalone="yes" ?><Relationships xmlns="http://schemas.openxmlformats.org/package/2006/relationships"><Relationship Id="rId1" Target="../slideLayouts/slideLayout6.xml" Type="http://schemas.openxmlformats.org/officeDocument/2006/relationships/slideLayout"></Relationship></Relationships>
</file>

<file path=ppt/slides/_rels/slide26.xml.rels><?xml version="1.0" standalone="yes" ?><Relationships xmlns="http://schemas.openxmlformats.org/package/2006/relationships"><Relationship Id="rId1" Target="../slideLayouts/slideLayout6.xml" Type="http://schemas.openxmlformats.org/officeDocument/2006/relationships/slideLayout"></Relationship></Relationships>
</file>

<file path=ppt/slides/_rels/slide2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9.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2.png" Type="http://schemas.openxmlformats.org/officeDocument/2006/relationships/image"></Relationship><Relationship Id="rId3" Target="../media/image13.png" Type="http://schemas.openxmlformats.org/officeDocument/2006/relationships/image"></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6.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8.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4.png" Type="http://schemas.openxmlformats.org/officeDocument/2006/relationships/image"></Relationship></Relationships>
</file>

<file path=ppt/slides/_rels/slide39.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1.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5.png" Type="http://schemas.openxmlformats.org/officeDocument/2006/relationships/image"></Relationship></Relationships>
</file>

<file path=ppt/slides/_rels/slide4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4.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8.png" Type="http://schemas.openxmlformats.org/officeDocument/2006/relationships/image"></Relationship></Relationships>
</file>

<file path=ppt/slides/_rels/slide4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6.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7.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9.png" Type="http://schemas.openxmlformats.org/officeDocument/2006/relationships/image"></Relationship></Relationships>
</file>

<file path=ppt/slides/_rels/slide4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9.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6.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9.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3.png" Type="http://schemas.openxmlformats.org/officeDocument/2006/relationships/image"></Relationship></Relationships>
</file>

<file path=ppt/slides/_rels/slide6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6.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9.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7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7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7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73.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2.xml" Type="http://schemas.openxmlformats.org/officeDocument/2006/relationships/notesSlide"></Relationship></Relationships>
</file>

<file path=ppt/slides/_rels/slide74.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75.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76.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77.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xml" Type="http://schemas.openxmlformats.org/officeDocument/2006/relationships/notesSlide"></Relationship><Relationship Id="rId3" Target="../media/image22.png" Type="http://schemas.openxmlformats.org/officeDocument/2006/relationships/image"></Relationship><Relationship Id="rId4" Target="../media/image24.png" Type="http://schemas.openxmlformats.org/officeDocument/2006/relationships/image"></Relationship><Relationship Id="rId5" Target="../media/image26.png" Type="http://schemas.openxmlformats.org/officeDocument/2006/relationships/image"></Relationship><Relationship Id="rId6" Target="../media/image27.png" Type="http://schemas.openxmlformats.org/officeDocument/2006/relationships/image"></Relationship><Relationship Id="rId7" Target="../media/image28.png" Type="http://schemas.openxmlformats.org/officeDocument/2006/relationships/image"></Relationship><Relationship Id="rId8" Target="../media/image29.png" Type="http://schemas.openxmlformats.org/officeDocument/2006/relationships/image"></Relationship></Relationships>
</file>

<file path=ppt/slides/_rels/slide78.xml.rels><?xml version="1.0" standalone="yes" ?><Relationships xmlns="http://schemas.openxmlformats.org/package/2006/relationships"><Relationship Id="rId1" Target="../slideLayouts/slideLayout1.xml" Type="http://schemas.openxmlformats.org/officeDocument/2006/relationships/slideLayout"></Relationship><Relationship Id="rId2" Target="../media/image30.png" Type="http://schemas.openxmlformats.org/officeDocument/2006/relationships/image"></Relationship><Relationship Id="rId3" Target="../media/image31.png" Type="http://schemas.openxmlformats.org/officeDocument/2006/relationships/image"></Relationship></Relationships>
</file>

<file path=ppt/slides/_rels/slide79.xml.rels><?xml version="1.0" standalone="yes" ?><Relationships xmlns="http://schemas.openxmlformats.org/package/2006/relationships"><Relationship Id="rId1" Target="../slideLayouts/slideLayout1.xml" Type="http://schemas.openxmlformats.org/officeDocument/2006/relationships/slideLayout"></Relationship><Relationship Id="rId2" Target="../media/image32.png" Type="http://schemas.openxmlformats.org/officeDocument/2006/relationships/image"></Relationship><Relationship Id="rId3" Target="../media/image33.png" Type="http://schemas.openxmlformats.org/officeDocument/2006/relationships/image"></Relationship></Relationships>
</file>

<file path=ppt/slides/_rels/slide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80.xml.rels><?xml version="1.0" standalone="yes" ?><Relationships xmlns="http://schemas.openxmlformats.org/package/2006/relationships"><Relationship Id="rId1" Target="../slideLayouts/slideLayout1.xml" Type="http://schemas.openxmlformats.org/officeDocument/2006/relationships/slideLayout"></Relationship><Relationship Id="rId2" Target="../media/image34.png" Type="http://schemas.openxmlformats.org/officeDocument/2006/relationships/image"></Relationship><Relationship Id="rId3" Target="../media/image35.png" Type="http://schemas.openxmlformats.org/officeDocument/2006/relationships/image"></Relationship></Relationships>
</file>

<file path=ppt/slides/_rels/slide81.xml.rels><?xml version="1.0" standalone="yes" ?><Relationships xmlns="http://schemas.openxmlformats.org/package/2006/relationships"><Relationship Id="rId1" Target="../slideLayouts/slideLayout1.xml" Type="http://schemas.openxmlformats.org/officeDocument/2006/relationships/slideLayout"></Relationship><Relationship Id="rId2" Target="../media/image36.png" Type="http://schemas.openxmlformats.org/officeDocument/2006/relationships/image"></Relationship><Relationship Id="rId3" Target="../media/image37.png" Type="http://schemas.openxmlformats.org/officeDocument/2006/relationships/image"></Relationship></Relationships>
</file>

<file path=ppt/slides/_rels/slide82.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83.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84.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959005" y="685800"/>
            <a:ext cx="10482145" cy="5181600"/>
          </a:xfrm>
        </p:spPr>
        <p:txBody xmlns:c="http://schemas.openxmlformats.org/drawingml/2006/chart" xmlns:pic="http://schemas.openxmlformats.org/drawingml/2006/picture" xmlns:dgm="http://schemas.openxmlformats.org/drawingml/2006/diagram">
          <a:bodyPr>
            <a:noAutofit/>
          </a:bodyPr>
          <a:lstStyle/>
          <a:p>
            <a:pPr algn="ctr"/>
            <a:r>
              <a:rPr b="1" dirty="0" lang="en-US" sz="6600">
                <a:uFillTx/>
              </a:rPr>
              <a:t>STAT3011 </a:t>
            </a:r>
            <a:br>
              <a:rPr b="1" dirty="0" lang="en-US" sz="6600">
                <a:uFillTx/>
              </a:rPr>
            </a:br>
            <a:r>
              <a:rPr b="1" dirty="0" lang="en-US" sz="5400">
                <a:uFillTx/>
              </a:rPr>
              <a:t> </a:t>
            </a:r>
            <a:br>
              <a:rPr b="1" dirty="0" lang="en-US" sz="5400">
                <a:uFillTx/>
              </a:rPr>
            </a:br>
            <a:r>
              <a:rPr b="1" dirty="0" lang="en-US" sz="6000">
                <a:uFillTx/>
              </a:rPr>
              <a:t>GROUP 1 PRESENTATION</a:t>
            </a:r>
            <a:br>
              <a:rPr b="1" dirty="0" lang="en-US" sz="6000">
                <a:uFillTx/>
              </a:rPr>
            </a:br>
            <a:r>
              <a:rPr b="1" dirty="0" lang="en-US" sz="6000">
                <a:uFillTx/>
              </a:rPr>
              <a:t/>
            </a:r>
            <a:br>
              <a:rPr b="1" dirty="0" lang="en-US" sz="6000">
                <a:uFillTx/>
              </a:rPr>
            </a:br>
            <a:r>
              <a:rPr b="1" dirty="0" lang="en-US" sz="2800">
                <a:uFillTx/>
              </a:rPr>
              <a:t>PENG ZHICHAO </a:t>
            </a:r>
            <a:br>
              <a:rPr b="1" dirty="0" lang="en-US" sz="2800">
                <a:uFillTx/>
              </a:rPr>
            </a:br>
            <a:r>
              <a:rPr b="1" dirty="0" lang="en-US" sz="2800">
                <a:uFillTx/>
              </a:rPr>
              <a:t> LI JINZHAO </a:t>
            </a:r>
            <a:br>
              <a:rPr b="1" dirty="0" lang="en-US" sz="2800">
                <a:uFillTx/>
              </a:rPr>
            </a:br>
            <a:r>
              <a:rPr b="1" dirty="0" lang="en-US" sz="2800">
                <a:uFillTx/>
              </a:rPr>
              <a:t>WONG KI YAN </a:t>
            </a:r>
            <a:br>
              <a:rPr b="1" dirty="0" lang="en-US" sz="2800">
                <a:uFillTx/>
              </a:rPr>
            </a:br>
            <a:r>
              <a:rPr b="1" dirty="0" lang="en-US" sz="2800">
                <a:uFillTx/>
              </a:rPr>
              <a:t>YUEN CHUN WING </a:t>
            </a:r>
            <a:br>
              <a:rPr b="1" dirty="0" lang="en-US" sz="2800">
                <a:uFillTx/>
              </a:rPr>
            </a:br>
            <a:r>
              <a:rPr b="1" dirty="0" lang="en-US" sz="2800">
                <a:uFillTx/>
              </a:rPr>
              <a:t>CHEUNG SIU FUNG </a:t>
            </a:r>
            <a:br>
              <a:rPr b="1" dirty="0" lang="en-US" sz="2800">
                <a:uFillTx/>
              </a:rPr>
            </a:br>
            <a:r>
              <a:rPr b="1" dirty="0" lang="en-US" sz="2800">
                <a:uFillTx/>
              </a:rPr>
              <a:t>WONG CHUN FAN</a:t>
            </a:r>
            <a:endParaRPr b="1" dirty="0" lang="en-US" sz="3200">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HK">
                <a:uFillTx/>
              </a:rPr>
              <a:t>Result</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HK">
                <a:uFillTx/>
              </a:rPr>
              <a:t>Comparison</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HK">
                <a:uFillTx/>
              </a:rPr>
              <a:t>Comparison</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The problem with newton’s method is that finding f’’(x) may be complicated and time-consuming</a:t>
            </a:r>
          </a:p>
          <a:p>
            <a:r>
              <a:rPr dirty="0" lang="en-US">
                <a:uFillTx/>
              </a:rPr>
              <a:t>Bisection method converges relatively slow</a:t>
            </a:r>
          </a:p>
          <a:p>
            <a:r>
              <a:rPr dirty="0" lang="en-US">
                <a:uFillTx/>
              </a:rPr>
              <a:t>Bisection method is easy to implement</a:t>
            </a:r>
          </a:p>
          <a:p>
            <a:pPr indent="0" marL="0">
              <a:buNone/>
            </a:pP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898503" y="2245654"/>
            <a:ext cx="8361229" cy="2098226"/>
          </a:xfrm>
        </p:spPr>
        <p:txBody xmlns:c="http://schemas.openxmlformats.org/drawingml/2006/chart" xmlns:pic="http://schemas.openxmlformats.org/drawingml/2006/picture" xmlns:dgm="http://schemas.openxmlformats.org/drawingml/2006/diagram">
          <a:bodyPr/>
          <a:lstStyle/>
          <a:p>
            <a:r>
              <a:rPr dirty="0" lang="en-US">
                <a:uFillTx/>
              </a:rPr>
              <a:t>Genetic algorithm</a:t>
            </a:r>
          </a:p>
        </p:txBody>
      </p:sp>
    </p:spTree>
  </p:cSld>
  <p:clrMapOvr xmlns:c="http://schemas.openxmlformats.org/drawingml/2006/chart" xmlns:pic="http://schemas.openxmlformats.org/drawingml/2006/picture" xmlns:dgm="http://schemas.openxmlformats.org/drawingml/2006/diagram">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aphicFrame>
        <p:nvGraphicFramePr>
          <p:cNvPr xmlns:c="http://schemas.openxmlformats.org/drawingml/2006/chart" xmlns:pic="http://schemas.openxmlformats.org/drawingml/2006/picture" xmlns:dgm="http://schemas.openxmlformats.org/drawingml/2006/diagram" id="14" name="Diagram 13"/>
          <p:cNvGraphicFramePr xmlns:c="http://schemas.openxmlformats.org/drawingml/2006/chart" xmlns:pic="http://schemas.openxmlformats.org/drawingml/2006/picture" xmlns:dgm="http://schemas.openxmlformats.org/drawingml/2006/diagram"/>
          <p:nvPr/>
        </p:nvGraphicFramePr>
        <p:xfrm xmlns:c="http://schemas.openxmlformats.org/drawingml/2006/chart" xmlns:pic="http://schemas.openxmlformats.org/drawingml/2006/picture" xmlns:dgm="http://schemas.openxmlformats.org/drawingml/2006/diagram">
          <a:off x="2611304" y="2279094"/>
          <a:ext cx="7693152" cy="4406536"/>
        </p:xfrm>
        <a:graphic xmlns:c="http://schemas.openxmlformats.org/drawingml/2006/chart" xmlns:pic="http://schemas.openxmlformats.org/drawingml/2006/picture" xmlns:dgm="http://schemas.openxmlformats.org/drawingml/2006/diagram">
          <a:graphicData uri="http://schemas.openxmlformats.org/drawingml/2006/diagram">
            <dgm:relIds r:dm="rId2" r:lo="rId3" r:qs="rId4" r:cs="rId5"/>
          </a:graphicData>
        </a:graphic>
      </p:graphicFrame>
      <p:sp>
        <p:nvSpPr>
          <p:cNvPr xmlns:c="http://schemas.openxmlformats.org/drawingml/2006/chart" xmlns:pic="http://schemas.openxmlformats.org/drawingml/2006/picture" xmlns:dgm="http://schemas.openxmlformats.org/drawingml/2006/diagram" id="2" name="Rectangle 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561768" y="276129"/>
            <a:ext cx="1792224" cy="941832"/>
          </a:xfrm>
          <a:prstGeom prst="rect">
            <a:avLst/>
          </a:prstGeom>
          <a:solidFill>
            <a:schemeClr val="accent1"/>
          </a:solidFill>
          <a:ln algn="ctr" cap="flat" cmpd="sng" w="38100">
            <a:solidFill>
              <a:schemeClr val="bg1"/>
            </a:solidFill>
            <a:prstDash val="solid"/>
            <a:round/>
            <a:headEnd len="med" type="none" w="med"/>
            <a:tailEnd len="med" type="none" w="med"/>
          </a:ln>
        </p:spPr>
        <p:style xmlns:c="http://schemas.openxmlformats.org/drawingml/2006/chart" xmlns:pic="http://schemas.openxmlformats.org/drawingml/2006/picture" xmlns:dgm="http://schemas.openxmlformats.org/drawingml/2006/diagram">
          <a:lnRef idx="0">
            <a:srgbClr val="000000"/>
          </a:lnRef>
          <a:fillRef idx="0">
            <a:srgbClr val="000000"/>
          </a:fillRef>
          <a:effectRef idx="0">
            <a:srgbClr val="000000"/>
          </a:effectRef>
          <a:fontRef idx="minor">
            <a:schemeClr val="accent1"/>
          </a:fontRef>
        </p:style>
        <p:txBody xmlns:c="http://schemas.openxmlformats.org/drawingml/2006/chart" xmlns:pic="http://schemas.openxmlformats.org/drawingml/2006/picture" xmlns:dgm="http://schemas.openxmlformats.org/drawingml/2006/diagram">
          <a:bodyPr anchor="ctr" rtlCol="0"/>
          <a:lstStyle/>
          <a:p>
            <a:pPr algn="ctr"/>
            <a:r>
              <a:rPr dirty="0" lang="en-US" sz="1500">
                <a:solidFill>
                  <a:schemeClr val="bg1"/>
                </a:solidFill>
                <a:uFillTx/>
              </a:rPr>
              <a:t>Generate initial population </a:t>
            </a:r>
          </a:p>
        </p:txBody>
      </p:sp>
      <p:grpSp>
        <p:nvGrpSpPr>
          <p:cNvPr xmlns:c="http://schemas.openxmlformats.org/drawingml/2006/chart" xmlns:pic="http://schemas.openxmlformats.org/drawingml/2006/picture" xmlns:dgm="http://schemas.openxmlformats.org/drawingml/2006/diagram" id="15" name="Group 1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rot="7602584">
            <a:off x="6117477" y="1366484"/>
            <a:ext cx="680806" cy="800769"/>
            <a:chOff x="1170694" y="1148397"/>
            <a:chExt cx="321238" cy="407823"/>
          </a:xfrm>
        </p:grpSpPr>
        <p:sp>
          <p:nvSpPr>
            <p:cNvPr xmlns:c="http://schemas.openxmlformats.org/drawingml/2006/chart" xmlns:pic="http://schemas.openxmlformats.org/drawingml/2006/picture" xmlns:dgm="http://schemas.openxmlformats.org/drawingml/2006/diagram" id="16" name="Right Arrow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19440000">
              <a:off x="1170694" y="1148397"/>
              <a:ext cx="321238" cy="407823"/>
            </a:xfrm>
            <a:prstGeom prst="rightArrow">
              <a:avLst>
                <a:gd fmla="val 60000" name="adj1"/>
                <a:gd fmla="val 50000" name="adj2"/>
              </a:avLst>
            </a:prstGeom>
          </p:spPr>
          <p:style xmlns:c="http://schemas.openxmlformats.org/drawingml/2006/chart" xmlns:pic="http://schemas.openxmlformats.org/drawingml/2006/picture" xmlns:dgm="http://schemas.openxmlformats.org/drawingml/2006/diagram">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xmlns:c="http://schemas.openxmlformats.org/drawingml/2006/chart" xmlns:pic="http://schemas.openxmlformats.org/drawingml/2006/picture" xmlns:dgm="http://schemas.openxmlformats.org/drawingml/2006/diagram" id="17" name="Right Arrow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rot="19440000">
              <a:off x="1179897" y="1258285"/>
              <a:ext cx="224867" cy="244693"/>
            </a:xfrm>
            <a:prstGeom prst="rect">
              <a:avLst/>
            </a:prstGeom>
          </p:spPr>
          <p:style xmlns:c="http://schemas.openxmlformats.org/drawingml/2006/chart" xmlns:pic="http://schemas.openxmlformats.org/drawingml/2006/picture" xmlns:dgm="http://schemas.openxmlformats.org/drawingml/2006/diagram">
            <a:lnRef idx="0">
              <a:srgbClr val="000000"/>
            </a:lnRef>
            <a:fillRef idx="0">
              <a:srgbClr val="000000"/>
            </a:fillRef>
            <a:effectRef idx="0">
              <a:srgbClr val="000000"/>
            </a:effectRef>
            <a:fontRef idx="minor">
              <a:schemeClr val="lt1"/>
            </a:fontRef>
          </p:style>
          <p:txBody xmlns:c="http://schemas.openxmlformats.org/drawingml/2006/chart" xmlns:pic="http://schemas.openxmlformats.org/drawingml/2006/picture" xmlns:dgm="http://schemas.openxmlformats.org/drawingml/2006/diagram">
            <a:bodyPr anchor="ctr" anchorCtr="0" bIns="0" lIns="0" numCol="1" rIns="0" spcFirstLastPara="0" tIns="0" vert="horz" wrap="square">
              <a:noAutofit/>
            </a:bodyPr>
            <a:lstStyle/>
            <a:p>
              <a:pPr algn="ctr" defTabSz="488950" lvl="0">
                <a:lnSpc>
                  <a:spcPct val="90000"/>
                </a:lnSpc>
                <a:spcBef>
                  <a:spcPct val="0"/>
                </a:spcBef>
                <a:spcAft>
                  <a:spcPct val="35000"/>
                </a:spcAft>
              </a:pPr>
              <a:endParaRPr kern="1200" lang="en-US" sz="1100">
                <a:uFillTx/>
              </a:endParaRPr>
            </a:p>
          </p:txBody>
        </p:sp>
      </p:grpSp>
    </p:spTree>
  </p:cSld>
  <p:clrMapOvr xmlns:c="http://schemas.openxmlformats.org/drawingml/2006/chart" xmlns:pic="http://schemas.openxmlformats.org/drawingml/2006/picture" xmlns:dgm="http://schemas.openxmlformats.org/drawingml/2006/diagram">
    <a:masterClrMapping/>
  </p:clrMapOvr>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Generate initial population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1371600" y="2286000"/>
            <a:ext cx="9601200" cy="3581400"/>
          </a:xfrm>
        </p:spPr>
        <p:txBody xmlns:c="http://schemas.openxmlformats.org/drawingml/2006/chart" xmlns:pic="http://schemas.openxmlformats.org/drawingml/2006/picture" xmlns:dgm="http://schemas.openxmlformats.org/drawingml/2006/diagram">
          <a:bodyPr/>
          <a:lstStyle/>
          <a:p>
            <a:r>
              <a:rPr b="1" dirty="0" lang="en-US">
                <a:uFillTx/>
              </a:rPr>
              <a:t>decimal</a:t>
            </a:r>
            <a:r>
              <a:rPr dirty="0" lang="en-US">
                <a:uFillTx/>
              </a:rPr>
              <a:t> : generate a series of  14 binary numbers</a:t>
            </a:r>
          </a:p>
          <a:p>
            <a:r>
              <a:rPr b="1" dirty="0" err="1" lang="en-US">
                <a:uFillTx/>
              </a:rPr>
              <a:t>gfunction</a:t>
            </a:r>
            <a:r>
              <a:rPr dirty="0" lang="en-US">
                <a:uFillTx/>
              </a:rPr>
              <a:t> : convert the binary numbers into decimal numbers with 4 significant figures which range between 0 to 10 </a:t>
            </a:r>
          </a:p>
          <a:p>
            <a:r>
              <a:rPr b="1" dirty="0" err="1" lang="en-US">
                <a:uFillTx/>
              </a:rPr>
              <a:t>ppcode</a:t>
            </a:r>
            <a:r>
              <a:rPr dirty="0" lang="en-US">
                <a:uFillTx/>
              </a:rPr>
              <a:t> : generate a complete set of X1 to X10 as the initial population, i.e. product of X1 to X10 is larger or equals to 0.75</a:t>
            </a:r>
          </a:p>
          <a:p>
            <a:endParaRPr dirty="0" lang="en-US">
              <a:uFillTx/>
            </a:endParaRPr>
          </a:p>
          <a:p>
            <a:r>
              <a:rPr dirty="0" lang="en-US">
                <a:uFillTx/>
              </a:rPr>
              <a:t>Population size: n = 21</a:t>
            </a: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Selection of parents</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1371600" y="2285999"/>
            <a:ext cx="9601200" cy="3876261"/>
          </a:xfrm>
        </p:spPr>
        <p:txBody xmlns:c="http://schemas.openxmlformats.org/drawingml/2006/chart" xmlns:pic="http://schemas.openxmlformats.org/drawingml/2006/picture" xmlns:dgm="http://schemas.openxmlformats.org/drawingml/2006/diagram">
          <a:bodyPr>
            <a:normAutofit lnSpcReduction="10000"/>
          </a:bodyPr>
          <a:lstStyle/>
          <a:p>
            <a:r>
              <a:rPr b="1" dirty="0" lang="en-US">
                <a:uFillTx/>
              </a:rPr>
              <a:t>fitness</a:t>
            </a:r>
            <a:r>
              <a:rPr dirty="0" lang="en-US">
                <a:uFillTx/>
              </a:rPr>
              <a:t> : calculate the value by substituting X1 to X10 into formula f(X)</a:t>
            </a:r>
          </a:p>
          <a:p>
            <a:endParaRPr dirty="0" lang="en-US">
              <a:uFillTx/>
            </a:endParaRPr>
          </a:p>
          <a:p>
            <a:endParaRPr dirty="0" lang="en-US">
              <a:uFillTx/>
            </a:endParaRPr>
          </a:p>
          <a:p>
            <a:endParaRPr dirty="0" lang="en-US">
              <a:uFillTx/>
            </a:endParaRPr>
          </a:p>
          <a:p>
            <a:endParaRPr dirty="0" lang="en-US">
              <a:uFillTx/>
            </a:endParaRPr>
          </a:p>
          <a:p>
            <a:endParaRPr dirty="0" lang="en-US">
              <a:uFillTx/>
            </a:endParaRPr>
          </a:p>
          <a:p>
            <a:r>
              <a:rPr b="1" dirty="0" err="1" lang="en-US">
                <a:uFillTx/>
              </a:rPr>
              <a:t>rangroup</a:t>
            </a:r>
            <a:r>
              <a:rPr dirty="0" lang="en-US">
                <a:uFillTx/>
              </a:rPr>
              <a:t> : randomly divide the population into 7 groups and select the maximum within the subgroup</a:t>
            </a:r>
          </a:p>
          <a:p>
            <a:r>
              <a:rPr b="1" dirty="0" lang="en-US">
                <a:uFillTx/>
              </a:rPr>
              <a:t>rangroup6</a:t>
            </a:r>
            <a:r>
              <a:rPr dirty="0" lang="en-US">
                <a:uFillTx/>
              </a:rPr>
              <a:t> : repeat the </a:t>
            </a:r>
            <a:r>
              <a:rPr dirty="0" err="1" lang="en-US">
                <a:uFillTx/>
              </a:rPr>
              <a:t>rangroup</a:t>
            </a:r>
            <a:r>
              <a:rPr dirty="0" lang="en-US">
                <a:uFillTx/>
              </a:rPr>
              <a:t> function for 6 times in order to get 21 pairs of parents</a:t>
            </a:r>
          </a:p>
        </p:txBody>
      </p:sp>
      <p:pic>
        <p:nvPicPr>
          <p:cNvPr xmlns:c="http://schemas.openxmlformats.org/drawingml/2006/chart" xmlns:pic="http://schemas.openxmlformats.org/drawingml/2006/picture" xmlns:dgm="http://schemas.openxmlformats.org/drawingml/2006/diagram" id="4" name="Picture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2"/>
          <a:srcRect b="17692" l="3738" r="60516" t="61058"/>
          <a:stretch/>
        </p:blipFill>
        <p:spPr xmlns:c="http://schemas.openxmlformats.org/drawingml/2006/chart" xmlns:pic="http://schemas.openxmlformats.org/drawingml/2006/picture" xmlns:dgm="http://schemas.openxmlformats.org/drawingml/2006/diagram">
          <a:xfrm>
            <a:off x="3412065" y="2675467"/>
            <a:ext cx="5291667" cy="1769533"/>
          </a:xfrm>
          <a:prstGeom prst="rect">
            <a:avLst/>
          </a:prstGeom>
        </p:spPr>
      </p:pic>
    </p:spTree>
  </p:cSld>
  <p:clrMapOvr xmlns:c="http://schemas.openxmlformats.org/drawingml/2006/chart" xmlns:pic="http://schemas.openxmlformats.org/drawingml/2006/picture" xmlns:dgm="http://schemas.openxmlformats.org/drawingml/2006/diagram">
    <a:masterClrMapping/>
  </p:clrMapOvr>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Crossover</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1371600" y="2044258"/>
            <a:ext cx="9601200" cy="3581400"/>
          </a:xfrm>
        </p:spPr>
        <p:txBody xmlns:c="http://schemas.openxmlformats.org/drawingml/2006/chart" xmlns:pic="http://schemas.openxmlformats.org/drawingml/2006/picture" xmlns:dgm="http://schemas.openxmlformats.org/drawingml/2006/diagram">
          <a:bodyPr/>
          <a:lstStyle/>
          <a:p>
            <a:r>
              <a:rPr b="1" dirty="0" err="1" lang="en-US">
                <a:uFillTx/>
              </a:rPr>
              <a:t>Nextgen</a:t>
            </a:r>
            <a:r>
              <a:rPr dirty="0" lang="en-US">
                <a:uFillTx/>
              </a:rPr>
              <a:t> : keep the binary digits of chromosome A (yellow) and replace the central part (the 5</a:t>
            </a:r>
            <a:r>
              <a:rPr baseline="30000" dirty="0" lang="en-US">
                <a:uFillTx/>
              </a:rPr>
              <a:t>th</a:t>
            </a:r>
            <a:r>
              <a:rPr dirty="0" lang="en-US">
                <a:uFillTx/>
              </a:rPr>
              <a:t> to 10</a:t>
            </a:r>
            <a:r>
              <a:rPr baseline="30000" dirty="0" lang="en-US">
                <a:uFillTx/>
              </a:rPr>
              <a:t>th</a:t>
            </a:r>
            <a:r>
              <a:rPr dirty="0" lang="en-US">
                <a:uFillTx/>
              </a:rPr>
              <a:t> digits) by chromosome B (blue)</a:t>
            </a:r>
          </a:p>
          <a:p>
            <a:r>
              <a:rPr b="1" dirty="0" lang="en-US">
                <a:uFillTx/>
              </a:rPr>
              <a:t>Nextgen3</a:t>
            </a:r>
            <a:r>
              <a:rPr dirty="0" lang="en-US">
                <a:uFillTx/>
              </a:rPr>
              <a:t> : select the parents by probability that higher the fitness, higher chance to be selected.</a:t>
            </a:r>
          </a:p>
        </p:txBody>
      </p:sp>
      <p:graphicFrame>
        <p:nvGraphicFramePr>
          <p:cNvPr xmlns:c="http://schemas.openxmlformats.org/drawingml/2006/chart" xmlns:pic="http://schemas.openxmlformats.org/drawingml/2006/picture" xmlns:dgm="http://schemas.openxmlformats.org/drawingml/2006/diagram" id="5" name="Table 4"/>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2001079" y="3755555"/>
          <a:ext cx="8971718" cy="370840"/>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{21E4AEA4-8DFA-4A89-87EB-49C32662AFE0}</a:tableStyleId>
              </a:tblPr>
              <a:tblGrid>
                <a:gridCol w="640837"/>
                <a:gridCol w="640837"/>
                <a:gridCol w="640837"/>
                <a:gridCol w="640837"/>
                <a:gridCol w="640837"/>
                <a:gridCol w="640837"/>
                <a:gridCol w="640837"/>
                <a:gridCol w="640837"/>
                <a:gridCol w="640837"/>
                <a:gridCol w="640837"/>
                <a:gridCol w="640837"/>
                <a:gridCol w="640837"/>
                <a:gridCol w="640837"/>
                <a:gridCol w="640837"/>
              </a:tblGrid>
              <a:tr h="370840">
                <a:tc>
                  <a:txBody>
                    <a:bodyPr/>
                    <a:lstStyle/>
                    <a:p>
                      <a:pPr algn="ctr"/>
                      <a:r>
                        <a:rPr dirty="0" lang="en-US" sz="1600">
                          <a:uFillTx/>
                        </a:rPr>
                        <a:t>1st</a:t>
                      </a:r>
                    </a:p>
                  </a:txBody>
                  <a:tcPr/>
                </a:tc>
                <a:tc>
                  <a:txBody>
                    <a:bodyPr/>
                    <a:lstStyle/>
                    <a:p>
                      <a:pPr algn="ctr"/>
                      <a:r>
                        <a:rPr dirty="0" lang="en-US" sz="1600">
                          <a:uFillTx/>
                        </a:rPr>
                        <a:t>2nd</a:t>
                      </a:r>
                    </a:p>
                  </a:txBody>
                  <a:tcPr/>
                </a:tc>
                <a:tc>
                  <a:txBody>
                    <a:bodyPr/>
                    <a:lstStyle/>
                    <a:p>
                      <a:pPr algn="ctr"/>
                      <a:r>
                        <a:rPr dirty="0" lang="en-US" sz="1600">
                          <a:uFillTx/>
                        </a:rPr>
                        <a:t>3rd</a:t>
                      </a:r>
                    </a:p>
                  </a:txBody>
                  <a:tcPr/>
                </a:tc>
                <a:tc>
                  <a:txBody>
                    <a:bodyPr/>
                    <a:lstStyle/>
                    <a:p>
                      <a:pPr algn="ctr"/>
                      <a:r>
                        <a:rPr dirty="0" lang="en-US" sz="1600">
                          <a:uFillTx/>
                        </a:rPr>
                        <a:t>4th</a:t>
                      </a:r>
                    </a:p>
                  </a:txBody>
                  <a:tcPr/>
                </a:tc>
                <a:tc>
                  <a:txBody>
                    <a:bodyPr/>
                    <a:lstStyle/>
                    <a:p>
                      <a:pPr algn="ctr"/>
                      <a:r>
                        <a:rPr dirty="0" lang="en-US" sz="1600">
                          <a:uFillTx/>
                        </a:rPr>
                        <a:t>5th</a:t>
                      </a:r>
                    </a:p>
                  </a:txBody>
                  <a:tcPr/>
                </a:tc>
                <a:tc>
                  <a:txBody>
                    <a:bodyPr/>
                    <a:lstStyle/>
                    <a:p>
                      <a:pPr algn="ctr"/>
                      <a:r>
                        <a:rPr dirty="0" lang="en-US" sz="1600">
                          <a:uFillTx/>
                        </a:rPr>
                        <a:t>6th</a:t>
                      </a:r>
                    </a:p>
                  </a:txBody>
                  <a:tcPr/>
                </a:tc>
                <a:tc>
                  <a:txBody>
                    <a:bodyPr/>
                    <a:lstStyle/>
                    <a:p>
                      <a:pPr algn="ctr"/>
                      <a:r>
                        <a:rPr dirty="0" lang="en-US" sz="1600">
                          <a:uFillTx/>
                        </a:rPr>
                        <a:t>7th</a:t>
                      </a:r>
                    </a:p>
                  </a:txBody>
                  <a:tcPr/>
                </a:tc>
                <a:tc>
                  <a:txBody>
                    <a:bodyPr/>
                    <a:lstStyle/>
                    <a:p>
                      <a:pPr algn="ctr"/>
                      <a:r>
                        <a:rPr dirty="0" lang="en-US" sz="1600">
                          <a:uFillTx/>
                        </a:rPr>
                        <a:t>8th</a:t>
                      </a:r>
                    </a:p>
                  </a:txBody>
                  <a:tcPr/>
                </a:tc>
                <a:tc>
                  <a:txBody>
                    <a:bodyPr/>
                    <a:lstStyle/>
                    <a:p>
                      <a:pPr algn="ctr"/>
                      <a:r>
                        <a:rPr dirty="0" lang="en-US" sz="1600">
                          <a:uFillTx/>
                        </a:rPr>
                        <a:t>9th</a:t>
                      </a:r>
                    </a:p>
                  </a:txBody>
                  <a:tcPr/>
                </a:tc>
                <a:tc>
                  <a:txBody>
                    <a:bodyPr/>
                    <a:lstStyle/>
                    <a:p>
                      <a:pPr algn="ctr"/>
                      <a:r>
                        <a:rPr dirty="0" lang="en-US" sz="1600">
                          <a:uFillTx/>
                        </a:rPr>
                        <a:t>10th</a:t>
                      </a:r>
                    </a:p>
                  </a:txBody>
                  <a:tcPr/>
                </a:tc>
                <a:tc>
                  <a:txBody>
                    <a:bodyPr/>
                    <a:lstStyle/>
                    <a:p>
                      <a:pPr algn="ctr"/>
                      <a:r>
                        <a:rPr dirty="0" lang="en-US" sz="1600">
                          <a:uFillTx/>
                        </a:rPr>
                        <a:t>11th</a:t>
                      </a:r>
                    </a:p>
                  </a:txBody>
                  <a:tcPr/>
                </a:tc>
                <a:tc>
                  <a:txBody>
                    <a:bodyPr/>
                    <a:lstStyle/>
                    <a:p>
                      <a:pPr algn="ctr"/>
                      <a:r>
                        <a:rPr dirty="0" lang="en-US" sz="1600">
                          <a:uFillTx/>
                        </a:rPr>
                        <a:t>12th</a:t>
                      </a:r>
                    </a:p>
                  </a:txBody>
                  <a:tcPr/>
                </a:tc>
                <a:tc>
                  <a:txBody>
                    <a:bodyPr/>
                    <a:lstStyle/>
                    <a:p>
                      <a:pPr algn="ctr"/>
                      <a:r>
                        <a:rPr dirty="0" lang="en-US" sz="1600">
                          <a:uFillTx/>
                        </a:rPr>
                        <a:t>13th</a:t>
                      </a:r>
                    </a:p>
                  </a:txBody>
                  <a:tcPr/>
                </a:tc>
                <a:tc>
                  <a:txBody>
                    <a:bodyPr/>
                    <a:lstStyle/>
                    <a:p>
                      <a:pPr algn="ctr"/>
                      <a:r>
                        <a:rPr dirty="0" lang="en-US" sz="1600">
                          <a:uFillTx/>
                        </a:rPr>
                        <a:t>14th</a:t>
                      </a:r>
                    </a:p>
                  </a:txBody>
                  <a:tcPr/>
                </a:tc>
              </a:tr>
            </a:tbl>
          </a:graphicData>
        </a:graphic>
      </p:graphicFrame>
      <p:graphicFrame>
        <p:nvGraphicFramePr>
          <p:cNvPr xmlns:c="http://schemas.openxmlformats.org/drawingml/2006/chart" xmlns:pic="http://schemas.openxmlformats.org/drawingml/2006/picture" xmlns:dgm="http://schemas.openxmlformats.org/drawingml/2006/diagram" id="8" name="Table 7"/>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2001079" y="4353339"/>
          <a:ext cx="8971718" cy="370840"/>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{7DF18680-E054-41AD-8BC1-D1AEF772440D}</a:tableStyleId>
              </a:tblPr>
              <a:tblGrid>
                <a:gridCol w="640837"/>
                <a:gridCol w="640837"/>
                <a:gridCol w="640837"/>
                <a:gridCol w="640837"/>
                <a:gridCol w="640837"/>
                <a:gridCol w="640837"/>
                <a:gridCol w="640837"/>
                <a:gridCol w="640837"/>
                <a:gridCol w="640837"/>
                <a:gridCol w="640837"/>
                <a:gridCol w="640837"/>
                <a:gridCol w="640837"/>
                <a:gridCol w="640837"/>
                <a:gridCol w="640837"/>
              </a:tblGrid>
              <a:tr h="370840">
                <a:tc>
                  <a:txBody>
                    <a:bodyPr/>
                    <a:lstStyle/>
                    <a:p>
                      <a:pPr algn="ctr"/>
                      <a:r>
                        <a:rPr dirty="0" lang="en-US" sz="1600">
                          <a:uFillTx/>
                        </a:rPr>
                        <a:t>1st</a:t>
                      </a:r>
                    </a:p>
                  </a:txBody>
                  <a:tcPr/>
                </a:tc>
                <a:tc>
                  <a:txBody>
                    <a:bodyPr/>
                    <a:lstStyle/>
                    <a:p>
                      <a:pPr algn="ctr"/>
                      <a:r>
                        <a:rPr dirty="0" lang="en-US" sz="1600">
                          <a:uFillTx/>
                        </a:rPr>
                        <a:t>2nd</a:t>
                      </a:r>
                    </a:p>
                  </a:txBody>
                  <a:tcPr/>
                </a:tc>
                <a:tc>
                  <a:txBody>
                    <a:bodyPr/>
                    <a:lstStyle/>
                    <a:p>
                      <a:pPr algn="ctr"/>
                      <a:r>
                        <a:rPr dirty="0" lang="en-US" sz="1600">
                          <a:uFillTx/>
                        </a:rPr>
                        <a:t>3rd</a:t>
                      </a:r>
                    </a:p>
                  </a:txBody>
                  <a:tcPr/>
                </a:tc>
                <a:tc>
                  <a:txBody>
                    <a:bodyPr/>
                    <a:lstStyle/>
                    <a:p>
                      <a:pPr algn="ctr"/>
                      <a:r>
                        <a:rPr dirty="0" lang="en-US" sz="1600">
                          <a:uFillTx/>
                        </a:rPr>
                        <a:t>4th</a:t>
                      </a:r>
                    </a:p>
                  </a:txBody>
                  <a:tcPr/>
                </a:tc>
                <a:tc>
                  <a:txBody>
                    <a:bodyPr/>
                    <a:lstStyle/>
                    <a:p>
                      <a:pPr algn="ctr"/>
                      <a:r>
                        <a:rPr dirty="0" lang="en-US" sz="1600">
                          <a:uFillTx/>
                        </a:rPr>
                        <a:t>5th</a:t>
                      </a:r>
                    </a:p>
                  </a:txBody>
                  <a:tcPr/>
                </a:tc>
                <a:tc>
                  <a:txBody>
                    <a:bodyPr/>
                    <a:lstStyle/>
                    <a:p>
                      <a:pPr algn="ctr"/>
                      <a:r>
                        <a:rPr dirty="0" lang="en-US" sz="1600">
                          <a:uFillTx/>
                        </a:rPr>
                        <a:t>6th</a:t>
                      </a:r>
                    </a:p>
                  </a:txBody>
                  <a:tcPr/>
                </a:tc>
                <a:tc>
                  <a:txBody>
                    <a:bodyPr/>
                    <a:lstStyle/>
                    <a:p>
                      <a:pPr algn="ctr"/>
                      <a:r>
                        <a:rPr dirty="0" lang="en-US" sz="1600">
                          <a:uFillTx/>
                        </a:rPr>
                        <a:t>7th</a:t>
                      </a:r>
                    </a:p>
                  </a:txBody>
                  <a:tcPr/>
                </a:tc>
                <a:tc>
                  <a:txBody>
                    <a:bodyPr/>
                    <a:lstStyle/>
                    <a:p>
                      <a:pPr algn="ctr"/>
                      <a:r>
                        <a:rPr dirty="0" lang="en-US" sz="1600">
                          <a:uFillTx/>
                        </a:rPr>
                        <a:t>8th</a:t>
                      </a:r>
                    </a:p>
                  </a:txBody>
                  <a:tcPr/>
                </a:tc>
                <a:tc>
                  <a:txBody>
                    <a:bodyPr/>
                    <a:lstStyle/>
                    <a:p>
                      <a:pPr algn="ctr"/>
                      <a:r>
                        <a:rPr dirty="0" lang="en-US" sz="1600">
                          <a:uFillTx/>
                        </a:rPr>
                        <a:t>9th</a:t>
                      </a:r>
                    </a:p>
                  </a:txBody>
                  <a:tcPr/>
                </a:tc>
                <a:tc>
                  <a:txBody>
                    <a:bodyPr/>
                    <a:lstStyle/>
                    <a:p>
                      <a:pPr algn="ctr"/>
                      <a:r>
                        <a:rPr dirty="0" lang="en-US" sz="1600">
                          <a:uFillTx/>
                        </a:rPr>
                        <a:t>10th</a:t>
                      </a:r>
                    </a:p>
                  </a:txBody>
                  <a:tcPr/>
                </a:tc>
                <a:tc>
                  <a:txBody>
                    <a:bodyPr/>
                    <a:lstStyle/>
                    <a:p>
                      <a:pPr algn="ctr"/>
                      <a:r>
                        <a:rPr dirty="0" lang="en-US" sz="1600">
                          <a:uFillTx/>
                        </a:rPr>
                        <a:t>11th</a:t>
                      </a:r>
                    </a:p>
                  </a:txBody>
                  <a:tcPr/>
                </a:tc>
                <a:tc>
                  <a:txBody>
                    <a:bodyPr/>
                    <a:lstStyle/>
                    <a:p>
                      <a:pPr algn="ctr"/>
                      <a:r>
                        <a:rPr dirty="0" lang="en-US" sz="1600">
                          <a:uFillTx/>
                        </a:rPr>
                        <a:t>12th</a:t>
                      </a:r>
                    </a:p>
                  </a:txBody>
                  <a:tcPr/>
                </a:tc>
                <a:tc>
                  <a:txBody>
                    <a:bodyPr/>
                    <a:lstStyle/>
                    <a:p>
                      <a:pPr algn="ctr"/>
                      <a:r>
                        <a:rPr dirty="0" lang="en-US" sz="1600">
                          <a:uFillTx/>
                        </a:rPr>
                        <a:t>13th</a:t>
                      </a:r>
                    </a:p>
                  </a:txBody>
                  <a:tcPr/>
                </a:tc>
                <a:tc>
                  <a:txBody>
                    <a:bodyPr/>
                    <a:lstStyle/>
                    <a:p>
                      <a:pPr algn="ctr"/>
                      <a:r>
                        <a:rPr dirty="0" lang="en-US" sz="1600">
                          <a:uFillTx/>
                        </a:rPr>
                        <a:t>14th</a:t>
                      </a:r>
                    </a:p>
                  </a:txBody>
                  <a:tcPr/>
                </a:tc>
              </a:tr>
            </a:tbl>
          </a:graphicData>
        </a:graphic>
      </p:graphicFrame>
      <p:graphicFrame>
        <p:nvGraphicFramePr>
          <p:cNvPr xmlns:c="http://schemas.openxmlformats.org/drawingml/2006/chart" xmlns:pic="http://schemas.openxmlformats.org/drawingml/2006/picture" xmlns:dgm="http://schemas.openxmlformats.org/drawingml/2006/diagram" id="9" name="Table 8"/>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2001079" y="5913506"/>
          <a:ext cx="8971718" cy="370840"/>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{7DF18680-E054-41AD-8BC1-D1AEF772440D}</a:tableStyleId>
              </a:tblPr>
              <a:tblGrid>
                <a:gridCol w="640837"/>
                <a:gridCol w="640837"/>
                <a:gridCol w="640837"/>
                <a:gridCol w="640837"/>
                <a:gridCol w="640837"/>
                <a:gridCol w="640837"/>
                <a:gridCol w="640837"/>
                <a:gridCol w="640837"/>
                <a:gridCol w="640837"/>
                <a:gridCol w="640837"/>
                <a:gridCol w="640837"/>
                <a:gridCol w="640837"/>
                <a:gridCol w="640837"/>
                <a:gridCol w="640837"/>
              </a:tblGrid>
              <a:tr h="370840">
                <a:tc>
                  <a:txBody>
                    <a:bodyPr/>
                    <a:lstStyle/>
                    <a:p>
                      <a:pPr algn="ctr"/>
                      <a:r>
                        <a:rPr dirty="0" lang="en-US" sz="1600">
                          <a:uFillTx/>
                        </a:rPr>
                        <a:t>1st</a:t>
                      </a:r>
                    </a:p>
                  </a:txBody>
                  <a:tcPr>
                    <a:solidFill>
                      <a:schemeClr val="accent2"/>
                    </a:solidFill>
                  </a:tcPr>
                </a:tc>
                <a:tc>
                  <a:txBody>
                    <a:bodyPr/>
                    <a:lstStyle/>
                    <a:p>
                      <a:pPr algn="ctr"/>
                      <a:r>
                        <a:rPr dirty="0" lang="en-US" sz="1600">
                          <a:uFillTx/>
                        </a:rPr>
                        <a:t>2nd</a:t>
                      </a:r>
                    </a:p>
                  </a:txBody>
                  <a:tcPr>
                    <a:solidFill>
                      <a:schemeClr val="accent2"/>
                    </a:solidFill>
                  </a:tcPr>
                </a:tc>
                <a:tc>
                  <a:txBody>
                    <a:bodyPr/>
                    <a:lstStyle/>
                    <a:p>
                      <a:pPr algn="ctr"/>
                      <a:r>
                        <a:rPr dirty="0" lang="en-US" sz="1600">
                          <a:uFillTx/>
                        </a:rPr>
                        <a:t>3rd</a:t>
                      </a:r>
                    </a:p>
                  </a:txBody>
                  <a:tcPr>
                    <a:solidFill>
                      <a:schemeClr val="accent2"/>
                    </a:solidFill>
                  </a:tcPr>
                </a:tc>
                <a:tc>
                  <a:txBody>
                    <a:bodyPr/>
                    <a:lstStyle/>
                    <a:p>
                      <a:pPr algn="ctr"/>
                      <a:r>
                        <a:rPr dirty="0" lang="en-US" sz="1600">
                          <a:uFillTx/>
                        </a:rPr>
                        <a:t>4th</a:t>
                      </a:r>
                    </a:p>
                  </a:txBody>
                  <a:tcPr>
                    <a:solidFill>
                      <a:schemeClr val="accent2"/>
                    </a:solidFill>
                  </a:tcPr>
                </a:tc>
                <a:tc>
                  <a:txBody>
                    <a:bodyPr/>
                    <a:lstStyle/>
                    <a:p>
                      <a:pPr algn="ctr"/>
                      <a:r>
                        <a:rPr dirty="0" lang="en-US" sz="1600">
                          <a:uFillTx/>
                        </a:rPr>
                        <a:t>5th</a:t>
                      </a:r>
                    </a:p>
                  </a:txBody>
                  <a:tcPr/>
                </a:tc>
                <a:tc>
                  <a:txBody>
                    <a:bodyPr/>
                    <a:lstStyle/>
                    <a:p>
                      <a:pPr algn="ctr"/>
                      <a:r>
                        <a:rPr dirty="0" lang="en-US" sz="1600">
                          <a:uFillTx/>
                        </a:rPr>
                        <a:t>6th</a:t>
                      </a:r>
                    </a:p>
                  </a:txBody>
                  <a:tcPr/>
                </a:tc>
                <a:tc>
                  <a:txBody>
                    <a:bodyPr/>
                    <a:lstStyle/>
                    <a:p>
                      <a:pPr algn="ctr"/>
                      <a:r>
                        <a:rPr dirty="0" lang="en-US" sz="1600">
                          <a:uFillTx/>
                        </a:rPr>
                        <a:t>7th</a:t>
                      </a:r>
                    </a:p>
                  </a:txBody>
                  <a:tcPr/>
                </a:tc>
                <a:tc>
                  <a:txBody>
                    <a:bodyPr/>
                    <a:lstStyle/>
                    <a:p>
                      <a:pPr algn="ctr"/>
                      <a:r>
                        <a:rPr dirty="0" lang="en-US" sz="1600">
                          <a:uFillTx/>
                        </a:rPr>
                        <a:t>8th</a:t>
                      </a:r>
                    </a:p>
                  </a:txBody>
                  <a:tcPr/>
                </a:tc>
                <a:tc>
                  <a:txBody>
                    <a:bodyPr/>
                    <a:lstStyle/>
                    <a:p>
                      <a:pPr algn="ctr"/>
                      <a:r>
                        <a:rPr dirty="0" lang="en-US" sz="1600">
                          <a:uFillTx/>
                        </a:rPr>
                        <a:t>9th</a:t>
                      </a:r>
                    </a:p>
                  </a:txBody>
                  <a:tcPr/>
                </a:tc>
                <a:tc>
                  <a:txBody>
                    <a:bodyPr/>
                    <a:lstStyle/>
                    <a:p>
                      <a:pPr algn="ctr"/>
                      <a:r>
                        <a:rPr dirty="0" lang="en-US" sz="1600">
                          <a:uFillTx/>
                        </a:rPr>
                        <a:t>10th</a:t>
                      </a:r>
                    </a:p>
                  </a:txBody>
                  <a:tcPr>
                    <a:solidFill>
                      <a:schemeClr val="accent5"/>
                    </a:solidFill>
                  </a:tcPr>
                </a:tc>
                <a:tc>
                  <a:txBody>
                    <a:bodyPr/>
                    <a:lstStyle/>
                    <a:p>
                      <a:pPr algn="ctr"/>
                      <a:r>
                        <a:rPr dirty="0" lang="en-US" sz="1600">
                          <a:uFillTx/>
                        </a:rPr>
                        <a:t>11th</a:t>
                      </a:r>
                    </a:p>
                  </a:txBody>
                  <a:tcPr>
                    <a:solidFill>
                      <a:schemeClr val="accent2"/>
                    </a:solidFill>
                  </a:tcPr>
                </a:tc>
                <a:tc>
                  <a:txBody>
                    <a:bodyPr/>
                    <a:lstStyle/>
                    <a:p>
                      <a:pPr algn="ctr"/>
                      <a:r>
                        <a:rPr dirty="0" lang="en-US" sz="1600">
                          <a:uFillTx/>
                        </a:rPr>
                        <a:t>12th</a:t>
                      </a:r>
                    </a:p>
                  </a:txBody>
                  <a:tcPr>
                    <a:solidFill>
                      <a:schemeClr val="accent2"/>
                    </a:solidFill>
                  </a:tcPr>
                </a:tc>
                <a:tc>
                  <a:txBody>
                    <a:bodyPr/>
                    <a:lstStyle/>
                    <a:p>
                      <a:pPr algn="ctr"/>
                      <a:r>
                        <a:rPr dirty="0" lang="en-US" sz="1600">
                          <a:uFillTx/>
                        </a:rPr>
                        <a:t>13th</a:t>
                      </a:r>
                    </a:p>
                  </a:txBody>
                  <a:tcPr>
                    <a:solidFill>
                      <a:schemeClr val="accent2"/>
                    </a:solidFill>
                  </a:tcPr>
                </a:tc>
                <a:tc>
                  <a:txBody>
                    <a:bodyPr/>
                    <a:lstStyle/>
                    <a:p>
                      <a:pPr algn="ctr"/>
                      <a:r>
                        <a:rPr dirty="0" lang="en-US" sz="1600">
                          <a:uFillTx/>
                        </a:rPr>
                        <a:t>14th</a:t>
                      </a:r>
                    </a:p>
                  </a:txBody>
                  <a:tcPr>
                    <a:solidFill>
                      <a:schemeClr val="accent2"/>
                    </a:solidFill>
                  </a:tcPr>
                </a:tc>
              </a:tr>
            </a:tbl>
          </a:graphicData>
        </a:graphic>
      </p:graphicFrame>
      <p:grpSp>
        <p:nvGrpSpPr>
          <p:cNvPr xmlns:c="http://schemas.openxmlformats.org/drawingml/2006/chart" xmlns:pic="http://schemas.openxmlformats.org/drawingml/2006/picture" xmlns:dgm="http://schemas.openxmlformats.org/drawingml/2006/diagram" id="4" name="Group 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222514" y="3940975"/>
            <a:ext cx="10452652" cy="2343371"/>
            <a:chOff x="1222514" y="3940975"/>
            <a:chExt cx="10452652" cy="2343371"/>
          </a:xfrm>
        </p:grpSpPr>
        <p:sp>
          <p:nvSpPr>
            <p:cNvPr xmlns:c="http://schemas.openxmlformats.org/drawingml/2006/chart" xmlns:pic="http://schemas.openxmlformats.org/drawingml/2006/picture" xmlns:dgm="http://schemas.openxmlformats.org/drawingml/2006/diagram" id="10" name="Arrow: Curved Right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22514" y="3940975"/>
              <a:ext cx="596348" cy="2343371"/>
            </a:xfrm>
            <a:prstGeom prst="curvedRightArrow">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solidFill>
                  <a:schemeClr val="tx1"/>
                </a:solidFill>
                <a:uFillTx/>
              </a:endParaRPr>
            </a:p>
          </p:txBody>
        </p:sp>
        <p:sp>
          <p:nvSpPr>
            <p:cNvPr xmlns:c="http://schemas.openxmlformats.org/drawingml/2006/chart" xmlns:pic="http://schemas.openxmlformats.org/drawingml/2006/picture" xmlns:dgm="http://schemas.openxmlformats.org/drawingml/2006/diagram" id="12" name="Arrow: Curved Left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065566" y="3940975"/>
              <a:ext cx="609600" cy="2343371"/>
            </a:xfrm>
            <a:prstGeom prst="curvedLeftArrow">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solidFill>
                  <a:schemeClr val="tx1"/>
                </a:solidFill>
                <a:uFillTx/>
              </a:endParaRPr>
            </a:p>
          </p:txBody>
        </p:sp>
        <p:sp>
          <p:nvSpPr>
            <p:cNvPr xmlns:c="http://schemas.openxmlformats.org/drawingml/2006/chart" xmlns:pic="http://schemas.openxmlformats.org/drawingml/2006/picture" xmlns:dgm="http://schemas.openxmlformats.org/drawingml/2006/diagram" id="14" name="Arrow: Down 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336196" y="4798225"/>
              <a:ext cx="212035" cy="940905"/>
            </a:xfrm>
            <a:prstGeom prst="downArrow">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grpSp>
    </p:spTree>
  </p:cSld>
  <p:clrMapOvr xmlns:c="http://schemas.openxmlformats.org/drawingml/2006/chart" xmlns:pic="http://schemas.openxmlformats.org/drawingml/2006/picture" xmlns:dgm="http://schemas.openxmlformats.org/drawingml/2006/diagram">
    <a:masterClrMapping/>
  </p:clrMapOvr>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371600" y="685800"/>
            <a:ext cx="9601200" cy="1485900"/>
          </a:xfrm>
        </p:spPr>
        <p:txBody xmlns:c="http://schemas.openxmlformats.org/drawingml/2006/chart" xmlns:pic="http://schemas.openxmlformats.org/drawingml/2006/picture" xmlns:dgm="http://schemas.openxmlformats.org/drawingml/2006/diagram">
          <a:bodyPr/>
          <a:lstStyle/>
          <a:p>
            <a:r>
              <a:rPr dirty="0" lang="en-US">
                <a:uFillTx/>
              </a:rPr>
              <a:t>Mutation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1" dirty="0" lang="en-US">
                <a:uFillTx/>
              </a:rPr>
              <a:t>Mutation</a:t>
            </a:r>
            <a:r>
              <a:rPr dirty="0" lang="en-US">
                <a:uFillTx/>
              </a:rPr>
              <a:t> : change on the binary digits, either from 0 to 1, or from 1 to 0, this leads to the change of the value of X1 to X10</a:t>
            </a:r>
          </a:p>
          <a:p>
            <a:r>
              <a:rPr dirty="0" lang="en-US">
                <a:uFillTx/>
              </a:rPr>
              <a:t>mutation rate = 0.02</a:t>
            </a:r>
          </a:p>
        </p:txBody>
      </p:sp>
    </p:spTree>
  </p:cSld>
  <p:clrMapOvr xmlns:c="http://schemas.openxmlformats.org/drawingml/2006/chart" xmlns:pic="http://schemas.openxmlformats.org/drawingml/2006/picture" xmlns:dgm="http://schemas.openxmlformats.org/drawingml/2006/diagram">
    <a:masterClrMapping/>
  </p:clrMapOvr>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Check</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1" dirty="0" lang="en-US">
                <a:uFillTx/>
              </a:rPr>
              <a:t>check</a:t>
            </a:r>
            <a:r>
              <a:rPr dirty="0" lang="en-US">
                <a:uFillTx/>
              </a:rPr>
              <a:t> : ensure there is no missing value within the next generation</a:t>
            </a:r>
          </a:p>
          <a:p>
            <a:r>
              <a:rPr b="1" dirty="0" err="1" lang="en-US">
                <a:uFillTx/>
              </a:rPr>
              <a:t>finstep</a:t>
            </a:r>
            <a:r>
              <a:rPr dirty="0" lang="en-US">
                <a:uFillTx/>
              </a:rPr>
              <a:t> : check product of X1 to X10 of the next generation is larger than or equals to 0.75 or not; if yes, the next generation is generated, if not, a new individual will be produced by function </a:t>
            </a:r>
            <a:r>
              <a:rPr b="1" dirty="0" lang="en-US">
                <a:uFillTx/>
              </a:rPr>
              <a:t>Nextgen3</a:t>
            </a:r>
          </a:p>
        </p:txBody>
      </p:sp>
      <p:pic>
        <p:nvPicPr>
          <p:cNvPr xmlns:c="http://schemas.openxmlformats.org/drawingml/2006/chart" xmlns:pic="http://schemas.openxmlformats.org/drawingml/2006/picture" xmlns:dgm="http://schemas.openxmlformats.org/drawingml/2006/diagram" descr="Checklist" id="4" name="Graphic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9147629" y="4156529"/>
            <a:ext cx="1825171" cy="1825171"/>
          </a:xfrm>
          <a:prstGeom prst="rect">
            <a:avLst/>
          </a:prstGeom>
        </p:spPr>
      </p:pic>
    </p:spTree>
  </p:cSld>
  <p:clrMapOvr xmlns:c="http://schemas.openxmlformats.org/drawingml/2006/chart" xmlns:pic="http://schemas.openxmlformats.org/drawingml/2006/picture" xmlns:dgm="http://schemas.openxmlformats.org/drawingml/2006/diagram">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876201" y="1866512"/>
            <a:ext cx="8361229" cy="2098226"/>
          </a:xfrm>
        </p:spPr>
        <p:txBody xmlns:c="http://schemas.openxmlformats.org/drawingml/2006/chart" xmlns:pic="http://schemas.openxmlformats.org/drawingml/2006/picture" xmlns:dgm="http://schemas.openxmlformats.org/drawingml/2006/diagram">
          <a:bodyPr/>
          <a:lstStyle/>
          <a:p>
            <a:r>
              <a:rPr lang="en-HK">
                <a:uFillTx/>
              </a:rPr>
              <a:t>Root finding</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Next generation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1" dirty="0" lang="en-US">
                <a:uFillTx/>
              </a:rPr>
              <a:t>GA </a:t>
            </a:r>
            <a:r>
              <a:rPr dirty="0" lang="en-US">
                <a:uFillTx/>
              </a:rPr>
              <a:t>: generate n generations by repeating the abovementioned steps to obtain the maximum</a:t>
            </a:r>
          </a:p>
          <a:p>
            <a:endParaRPr dirty="0" lang="en-US">
              <a:uFillTx/>
            </a:endParaRPr>
          </a:p>
          <a:p>
            <a:r>
              <a:rPr b="1" dirty="0" lang="en-US">
                <a:uFillTx/>
              </a:rPr>
              <a:t>Result</a:t>
            </a:r>
            <a:r>
              <a:rPr dirty="0" lang="en-US">
                <a:uFillTx/>
              </a:rPr>
              <a:t> : return the maximum value of f(x) and the corresponding X1 to X10 after having number of iterations</a:t>
            </a:r>
          </a:p>
        </p:txBody>
      </p:sp>
      <p:grpSp>
        <p:nvGrpSpPr>
          <p:cNvPr xmlns:c="http://schemas.openxmlformats.org/drawingml/2006/chart" xmlns:pic="http://schemas.openxmlformats.org/drawingml/2006/picture" xmlns:dgm="http://schemas.openxmlformats.org/drawingml/2006/diagram" id="12" name="Group 1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5693155" y="5008526"/>
            <a:ext cx="6498845" cy="1849474"/>
            <a:chOff x="5693155" y="5008526"/>
            <a:chExt cx="6498845" cy="1849474"/>
          </a:xfrm>
        </p:grpSpPr>
        <p:pic>
          <p:nvPicPr>
            <p:cNvPr xmlns:c="http://schemas.openxmlformats.org/drawingml/2006/chart" xmlns:pic="http://schemas.openxmlformats.org/drawingml/2006/picture" xmlns:dgm="http://schemas.openxmlformats.org/drawingml/2006/diagram" descr="Team" id="5" name="Graphic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5693155" y="5008526"/>
              <a:ext cx="1849474" cy="1849474"/>
            </a:xfrm>
            <a:prstGeom prst="rect">
              <a:avLst/>
            </a:prstGeom>
          </p:spPr>
        </p:pic>
        <p:pic>
          <p:nvPicPr>
            <p:cNvPr xmlns:c="http://schemas.openxmlformats.org/drawingml/2006/chart" xmlns:pic="http://schemas.openxmlformats.org/drawingml/2006/picture" xmlns:dgm="http://schemas.openxmlformats.org/drawingml/2006/diagram" descr="Team" id="7" name="Graphic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7272914" y="5008526"/>
              <a:ext cx="1849474" cy="1849474"/>
            </a:xfrm>
            <a:prstGeom prst="rect">
              <a:avLst/>
            </a:prstGeom>
          </p:spPr>
        </p:pic>
        <p:pic>
          <p:nvPicPr>
            <p:cNvPr xmlns:c="http://schemas.openxmlformats.org/drawingml/2006/chart" xmlns:pic="http://schemas.openxmlformats.org/drawingml/2006/picture" xmlns:dgm="http://schemas.openxmlformats.org/drawingml/2006/diagram" descr="Team" id="8" name="Graphic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8852673" y="5008526"/>
              <a:ext cx="1849474" cy="1849474"/>
            </a:xfrm>
            <a:prstGeom prst="rect">
              <a:avLst/>
            </a:prstGeom>
          </p:spPr>
        </p:pic>
        <p:pic>
          <p:nvPicPr>
            <p:cNvPr xmlns:c="http://schemas.openxmlformats.org/drawingml/2006/chart" xmlns:pic="http://schemas.openxmlformats.org/drawingml/2006/picture" xmlns:dgm="http://schemas.openxmlformats.org/drawingml/2006/diagram" descr="Team" id="9" name="Graphic 8"/>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0342526" y="5008526"/>
              <a:ext cx="1849474" cy="1849474"/>
            </a:xfrm>
            <a:prstGeom prst="rect">
              <a:avLst/>
            </a:prstGeom>
          </p:spPr>
        </p:pic>
      </p:grpSp>
    </p:spTree>
  </p:cSld>
  <p:clrMapOvr xmlns:c="http://schemas.openxmlformats.org/drawingml/2006/chart" xmlns:pic="http://schemas.openxmlformats.org/drawingml/2006/picture" xmlns:dgm="http://schemas.openxmlformats.org/drawingml/2006/diagram">
    <a:masterClrMapping/>
  </p:clrMapOvr>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371600" y="685800"/>
            <a:ext cx="9601200" cy="1485900"/>
          </a:xfrm>
        </p:spPr>
        <p:txBody xmlns:c="http://schemas.openxmlformats.org/drawingml/2006/chart" xmlns:pic="http://schemas.openxmlformats.org/drawingml/2006/picture" xmlns:dgm="http://schemas.openxmlformats.org/drawingml/2006/diagram">
          <a:bodyPr/>
          <a:lstStyle/>
          <a:p>
            <a:r>
              <a:rPr altLang="zh-HK" dirty="0" lang="en-US">
                <a:uFillTx/>
              </a:rPr>
              <a:t>Result</a:t>
            </a:r>
            <a:endParaRPr altLang="en-US" dirty="0" lang="zh-HK">
              <a:uFillTx/>
            </a:endParaRPr>
          </a:p>
        </p:txBody>
      </p:sp>
      <p:sp>
        <p:nvSpPr>
          <p:cNvPr xmlns:c="http://schemas.openxmlformats.org/drawingml/2006/chart" xmlns:pic="http://schemas.openxmlformats.org/drawingml/2006/picture" xmlns:dgm="http://schemas.openxmlformats.org/drawingml/2006/diagram" id="5" name="Rectangle 1"/>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0" y="0"/>
            <a:ext cx="12192000" cy="457200"/>
          </a:xfrm>
          <a:prstGeom prst="rect">
            <a:avLst/>
          </a:prstGeom>
          <a:noFill/>
          <a:ln>
            <a:noFill/>
          </a:ln>
          <a:effectLst/>
        </p:spPr>
        <p:txBody xmlns:c="http://schemas.openxmlformats.org/drawingml/2006/chart" xmlns:pic="http://schemas.openxmlformats.org/drawingml/2006/picture" xmlns:dgm="http://schemas.openxmlformats.org/drawingml/2006/diagram">
          <a:bodyPr anchor="ctr" anchorCtr="0" bIns="45720" compatLnSpc="1" lIns="91440" numCol="1" rIns="91440" tIns="45720" vert="horz" wrap="none">
            <a:prstTxWarp prst="textNoShape">
              <a:avLst/>
            </a:prstTxWarp>
            <a:spAutoFit/>
          </a:bodyPr>
          <a:lstStyle/>
          <a:p>
            <a:endParaRPr lang="en-US">
              <a:uFillTx/>
            </a:endParaRPr>
          </a:p>
        </p:txBody>
      </p:sp>
      <p:graphicFrame>
        <p:nvGraphicFramePr>
          <p:cNvPr xmlns:c="http://schemas.openxmlformats.org/drawingml/2006/chart" xmlns:pic="http://schemas.openxmlformats.org/drawingml/2006/picture" xmlns:dgm="http://schemas.openxmlformats.org/drawingml/2006/diagram" id="6" name="Table 5"/>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2108199" y="2296675"/>
          <a:ext cx="9063384" cy="3198895"/>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{5C22544A-7EE6-4342-B048-85BDC9FD1C3A}</a:tableStyleId>
              </a:tblPr>
              <a:tblGrid>
                <a:gridCol w="4531692"/>
                <a:gridCol w="4531692"/>
              </a:tblGrid>
              <a:tr h="376143">
                <a:tc gridSpan="2">
                  <a:txBody>
                    <a:bodyPr/>
                    <a:lstStyle/>
                    <a:p>
                      <a:pPr algn="ctr" defTabSz="914400" eaLnBrk="1" fontAlgn="auto" hangingPunct="1" indent="0" latinLnBrk="0" lvl="0" marL="0" marR="0" rtl="0">
                        <a:lnSpc>
                          <a:spcPct val="100000"/>
                        </a:lnSpc>
                        <a:spcBef>
                          <a:spcPts val="0"/>
                        </a:spcBef>
                        <a:spcAft>
                          <a:spcPts val="0"/>
                        </a:spcAft>
                        <a:buFontTx/>
                        <a:buNone/>
                        <a:defRPr>
                          <a:uFillTx/>
                        </a:defRPr>
                      </a:pPr>
                      <a:r>
                        <a:rPr b="1" dirty="0" i="0" lang="en-US" strike="noStrike" sz="2400" u="none">
                          <a:solidFill>
                            <a:schemeClr val="bg1"/>
                          </a:solidFill>
                          <a:effectLst/>
                          <a:uFillTx/>
                          <a:latin charset="0" panose="020B0604020202020204" pitchFamily="34" typeface="Arial"/>
                        </a:rPr>
                        <a:t>f(x) = 0.7441926</a:t>
                      </a:r>
                      <a:endParaRPr b="1" dirty="0" lang="en-US" sz="2400">
                        <a:solidFill>
                          <a:schemeClr val="bg1"/>
                        </a:solidFill>
                        <a:effectLst/>
                        <a:uFillTx/>
                      </a:endParaRPr>
                    </a:p>
                  </a:txBody>
                  <a:tcPr anchor="ctr"/>
                </a:tc>
                <a:tc hMerge="1">
                  <a:txBody>
                    <a:bodyPr/>
                    <a:lstStyle/>
                    <a:p>
                      <a:endParaRPr dirty="0" lang="en-US">
                        <a:uFillTx/>
                      </a:endParaRPr>
                    </a:p>
                  </a:txBody>
                  <a:tcPr/>
                </a:tc>
              </a:tr>
              <a:tr h="548339">
                <a:tc>
                  <a:txBody>
                    <a:bodyPr/>
                    <a:lstStyle/>
                    <a:p>
                      <a:pPr algn="ctr" fontAlgn="t" rtl="0">
                        <a:spcBef>
                          <a:spcPts val="0"/>
                        </a:spcBef>
                        <a:spcAft>
                          <a:spcPts val="0"/>
                        </a:spcAft>
                      </a:pPr>
                      <a:r>
                        <a:rPr b="0" dirty="0" i="0" lang="en-US" strike="noStrike" sz="1800" u="none">
                          <a:solidFill>
                            <a:srgbClr val="000000"/>
                          </a:solidFill>
                          <a:effectLst/>
                          <a:uFillTx/>
                          <a:latin charset="0" panose="020B0604020202020204" pitchFamily="34" typeface="Arial"/>
                        </a:rPr>
                        <a:t>3.1636</a:t>
                      </a:r>
                      <a:endParaRPr dirty="0" lang="en-US" sz="1800">
                        <a:effectLst/>
                        <a:uFillTx/>
                      </a:endParaRPr>
                    </a:p>
                  </a:txBody>
                  <a:tcPr anchor="ctr" marB="88900" marL="88900" marR="88900" marT="88900"/>
                </a:tc>
                <a:tc>
                  <a:txBody>
                    <a:bodyPr/>
                    <a:lstStyle/>
                    <a:p>
                      <a:pPr algn="ctr" fontAlgn="t" rtl="0">
                        <a:spcBef>
                          <a:spcPts val="0"/>
                        </a:spcBef>
                        <a:spcAft>
                          <a:spcPts val="0"/>
                        </a:spcAft>
                      </a:pPr>
                      <a:r>
                        <a:rPr b="0" dirty="0" i="0" lang="en-US" strike="noStrike" sz="1800" u="none">
                          <a:solidFill>
                            <a:srgbClr val="000000"/>
                          </a:solidFill>
                          <a:effectLst/>
                          <a:uFillTx/>
                          <a:latin charset="0" panose="020B0604020202020204" pitchFamily="34" typeface="Arial"/>
                        </a:rPr>
                        <a:t>0.3131</a:t>
                      </a:r>
                      <a:endParaRPr dirty="0" lang="en-US" sz="1800">
                        <a:effectLst/>
                        <a:uFillTx/>
                      </a:endParaRPr>
                    </a:p>
                  </a:txBody>
                  <a:tcPr anchor="ctr" marB="88900" marL="88900" marR="88900" marT="88900"/>
                </a:tc>
              </a:tr>
              <a:tr h="548339">
                <a:tc>
                  <a:txBody>
                    <a:bodyPr/>
                    <a:lstStyle/>
                    <a:p>
                      <a:pPr algn="ctr" fontAlgn="t" rtl="0">
                        <a:spcBef>
                          <a:spcPts val="0"/>
                        </a:spcBef>
                        <a:spcAft>
                          <a:spcPts val="0"/>
                        </a:spcAft>
                      </a:pPr>
                      <a:r>
                        <a:rPr b="0" dirty="0" i="0" lang="en-US" strike="noStrike" sz="1800" u="none">
                          <a:solidFill>
                            <a:srgbClr val="000000"/>
                          </a:solidFill>
                          <a:effectLst/>
                          <a:uFillTx/>
                          <a:latin charset="0" panose="020B0604020202020204" pitchFamily="34" typeface="Arial"/>
                        </a:rPr>
                        <a:t>3.1227</a:t>
                      </a:r>
                      <a:endParaRPr dirty="0" lang="en-US" sz="1800">
                        <a:effectLst/>
                        <a:uFillTx/>
                      </a:endParaRPr>
                    </a:p>
                  </a:txBody>
                  <a:tcPr anchor="ctr" marB="88900" marL="88900" marR="88900" marT="88900"/>
                </a:tc>
                <a:tc>
                  <a:txBody>
                    <a:bodyPr/>
                    <a:lstStyle/>
                    <a:p>
                      <a:pPr algn="ctr" fontAlgn="t" rtl="0">
                        <a:spcBef>
                          <a:spcPts val="0"/>
                        </a:spcBef>
                        <a:spcAft>
                          <a:spcPts val="0"/>
                        </a:spcAft>
                      </a:pPr>
                      <a:r>
                        <a:rPr b="0" dirty="0" i="0" lang="en-US" strike="noStrike" sz="1800" u="none">
                          <a:solidFill>
                            <a:srgbClr val="000000"/>
                          </a:solidFill>
                          <a:effectLst/>
                          <a:uFillTx/>
                          <a:latin charset="0" panose="020B0604020202020204" pitchFamily="34" typeface="Arial"/>
                        </a:rPr>
                        <a:t>0.3577</a:t>
                      </a:r>
                      <a:endParaRPr dirty="0" lang="en-US" sz="1800">
                        <a:effectLst/>
                        <a:uFillTx/>
                      </a:endParaRPr>
                    </a:p>
                  </a:txBody>
                  <a:tcPr anchor="ctr" marB="88900" marL="88900" marR="88900" marT="88900"/>
                </a:tc>
              </a:tr>
              <a:tr h="548339">
                <a:tc>
                  <a:txBody>
                    <a:bodyPr/>
                    <a:lstStyle/>
                    <a:p>
                      <a:pPr algn="ctr" fontAlgn="t" rtl="0">
                        <a:spcBef>
                          <a:spcPts val="0"/>
                        </a:spcBef>
                        <a:spcAft>
                          <a:spcPts val="0"/>
                        </a:spcAft>
                      </a:pPr>
                      <a:r>
                        <a:rPr b="0" dirty="0" i="0" lang="en-US" strike="noStrike" sz="1800" u="none">
                          <a:solidFill>
                            <a:srgbClr val="000000"/>
                          </a:solidFill>
                          <a:effectLst/>
                          <a:uFillTx/>
                          <a:latin charset="0" panose="020B0604020202020204" pitchFamily="34" typeface="Arial"/>
                        </a:rPr>
                        <a:t>3.0025</a:t>
                      </a:r>
                      <a:endParaRPr dirty="0" lang="en-US" sz="1800">
                        <a:effectLst/>
                        <a:uFillTx/>
                      </a:endParaRPr>
                    </a:p>
                  </a:txBody>
                  <a:tcPr anchor="ctr" marB="88900" marL="88900" marR="88900" marT="88900"/>
                </a:tc>
                <a:tc>
                  <a:txBody>
                    <a:bodyPr/>
                    <a:lstStyle/>
                    <a:p>
                      <a:pPr algn="ctr" fontAlgn="t" rtl="0">
                        <a:spcBef>
                          <a:spcPts val="0"/>
                        </a:spcBef>
                        <a:spcAft>
                          <a:spcPts val="0"/>
                        </a:spcAft>
                      </a:pPr>
                      <a:r>
                        <a:rPr b="0" dirty="0" i="0" lang="en-US" strike="noStrike" sz="1800" u="none">
                          <a:solidFill>
                            <a:srgbClr val="000000"/>
                          </a:solidFill>
                          <a:effectLst/>
                          <a:uFillTx/>
                          <a:latin charset="0" panose="020B0604020202020204" pitchFamily="34" typeface="Arial"/>
                        </a:rPr>
                        <a:t>0.4010</a:t>
                      </a:r>
                      <a:endParaRPr dirty="0" lang="en-US" sz="1800">
                        <a:effectLst/>
                        <a:uFillTx/>
                      </a:endParaRPr>
                    </a:p>
                  </a:txBody>
                  <a:tcPr anchor="ctr" marB="88900" marL="88900" marR="88900" marT="88900"/>
                </a:tc>
              </a:tr>
              <a:tr h="548339">
                <a:tc>
                  <a:txBody>
                    <a:bodyPr/>
                    <a:lstStyle/>
                    <a:p>
                      <a:pPr algn="ctr" fontAlgn="t" rtl="0">
                        <a:spcBef>
                          <a:spcPts val="0"/>
                        </a:spcBef>
                        <a:spcAft>
                          <a:spcPts val="0"/>
                        </a:spcAft>
                      </a:pPr>
                      <a:r>
                        <a:rPr b="0" dirty="0" i="0" lang="en-US" strike="noStrike" sz="1800" u="none">
                          <a:solidFill>
                            <a:srgbClr val="000000"/>
                          </a:solidFill>
                          <a:effectLst/>
                          <a:uFillTx/>
                          <a:latin charset="0" panose="020B0604020202020204" pitchFamily="34" typeface="Arial"/>
                        </a:rPr>
                        <a:t>2.9128</a:t>
                      </a:r>
                      <a:endParaRPr dirty="0" lang="en-US" sz="1800">
                        <a:effectLst/>
                        <a:uFillTx/>
                      </a:endParaRPr>
                    </a:p>
                  </a:txBody>
                  <a:tcPr anchor="ctr" marB="88900" marL="88900" marR="88900" marT="88900"/>
                </a:tc>
                <a:tc>
                  <a:txBody>
                    <a:bodyPr/>
                    <a:lstStyle/>
                    <a:p>
                      <a:pPr algn="ctr" fontAlgn="t" rtl="0">
                        <a:spcBef>
                          <a:spcPts val="0"/>
                        </a:spcBef>
                        <a:spcAft>
                          <a:spcPts val="0"/>
                        </a:spcAft>
                      </a:pPr>
                      <a:r>
                        <a:rPr b="0" dirty="0" i="0" lang="en-US" strike="noStrike" sz="1800" u="none">
                          <a:solidFill>
                            <a:srgbClr val="000000"/>
                          </a:solidFill>
                          <a:effectLst/>
                          <a:uFillTx/>
                          <a:latin charset="0" panose="020B0604020202020204" pitchFamily="34" typeface="Arial"/>
                        </a:rPr>
                        <a:t>0.3516</a:t>
                      </a:r>
                      <a:endParaRPr dirty="0" lang="en-US" sz="1800">
                        <a:effectLst/>
                        <a:uFillTx/>
                      </a:endParaRPr>
                    </a:p>
                  </a:txBody>
                  <a:tcPr anchor="ctr" marB="88900" marL="88900" marR="88900" marT="88900"/>
                </a:tc>
              </a:tr>
              <a:tr h="548339">
                <a:tc>
                  <a:txBody>
                    <a:bodyPr/>
                    <a:lstStyle/>
                    <a:p>
                      <a:pPr algn="ctr" fontAlgn="t" rtl="0">
                        <a:spcBef>
                          <a:spcPts val="0"/>
                        </a:spcBef>
                        <a:spcAft>
                          <a:spcPts val="0"/>
                        </a:spcAft>
                      </a:pPr>
                      <a:r>
                        <a:rPr b="0" dirty="0" i="0" lang="en-US" strike="noStrike" sz="1800" u="none">
                          <a:solidFill>
                            <a:srgbClr val="000000"/>
                          </a:solidFill>
                          <a:effectLst/>
                          <a:uFillTx/>
                          <a:latin charset="0" panose="020B0604020202020204" pitchFamily="34" typeface="Arial"/>
                        </a:rPr>
                        <a:t>1.4649</a:t>
                      </a:r>
                      <a:endParaRPr dirty="0" lang="en-US" sz="1800">
                        <a:effectLst/>
                        <a:uFillTx/>
                      </a:endParaRPr>
                    </a:p>
                  </a:txBody>
                  <a:tcPr anchor="ctr" marB="88900" marL="88900" marR="88900" marT="88900"/>
                </a:tc>
                <a:tc>
                  <a:txBody>
                    <a:bodyPr/>
                    <a:lstStyle/>
                    <a:p>
                      <a:pPr algn="ctr" fontAlgn="t" rtl="0">
                        <a:spcBef>
                          <a:spcPts val="0"/>
                        </a:spcBef>
                        <a:spcAft>
                          <a:spcPts val="0"/>
                        </a:spcAft>
                      </a:pPr>
                      <a:r>
                        <a:rPr b="0" dirty="0" i="0" lang="en-US" strike="noStrike" sz="1800" u="none">
                          <a:solidFill>
                            <a:srgbClr val="000000"/>
                          </a:solidFill>
                          <a:effectLst/>
                          <a:uFillTx/>
                          <a:latin charset="0" panose="020B0604020202020204" pitchFamily="34" typeface="Arial"/>
                        </a:rPr>
                        <a:t>0.3772</a:t>
                      </a:r>
                      <a:endParaRPr dirty="0" lang="en-US" sz="1800">
                        <a:effectLst/>
                        <a:uFillTx/>
                      </a:endParaRPr>
                    </a:p>
                  </a:txBody>
                  <a:tcPr anchor="ctr" marB="88900" marL="88900" marR="88900" marT="88900"/>
                </a:tc>
              </a:tr>
            </a:tbl>
          </a:graphicData>
        </a:graphic>
      </p:graphicFrame>
    </p:spTree>
  </p:cSld>
  <p:clrMapOvr xmlns:c="http://schemas.openxmlformats.org/drawingml/2006/chart" xmlns:pic="http://schemas.openxmlformats.org/drawingml/2006/picture" xmlns:dgm="http://schemas.openxmlformats.org/drawingml/2006/diagram">
    <a:masterClrMapping/>
  </p:clrMapOvr>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Footer Placeholder 1"/>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Q3 Monte Carlo Integration &amp; Quadrature</a:t>
            </a:r>
          </a:p>
        </p:txBody>
      </p:sp>
      <p:sp>
        <p:nvSpPr>
          <p:cNvPr xmlns:c="http://schemas.openxmlformats.org/drawingml/2006/chart" xmlns:pic="http://schemas.openxmlformats.org/drawingml/2006/picture" xmlns:dgm="http://schemas.openxmlformats.org/drawingml/2006/diagram" id="5"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898503" y="2245654"/>
            <a:ext cx="8361229" cy="2098226"/>
          </a:xfrm>
        </p:spPr>
        <p:txBody xmlns:c="http://schemas.openxmlformats.org/drawingml/2006/chart" xmlns:pic="http://schemas.openxmlformats.org/drawingml/2006/picture" xmlns:dgm="http://schemas.openxmlformats.org/drawingml/2006/diagram">
          <a:bodyPr/>
          <a:lstStyle/>
          <a:p>
            <a:r>
              <a:rPr dirty="0" lang="en-US">
                <a:uFillTx/>
              </a:rPr>
              <a:t>Integral Estimation</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3.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4" name="Picture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961245" y="0"/>
            <a:ext cx="10955936" cy="6806132"/>
          </a:xfrm>
          <a:prstGeom prst="rect">
            <a:avLst/>
          </a:prstGeom>
        </p:spPr>
      </p:pic>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4.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pic>
        <p:nvPicPr>
          <p:cNvPr xmlns:c="http://schemas.openxmlformats.org/drawingml/2006/chart" xmlns:pic="http://schemas.openxmlformats.org/drawingml/2006/picture" xmlns:dgm="http://schemas.openxmlformats.org/drawingml/2006/diagram" id="8" name="Picture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2476500" y="0"/>
            <a:ext cx="7232292" cy="6858000"/>
          </a:xfrm>
          <a:prstGeom prst="rect">
            <a:avLst/>
          </a:prstGeom>
        </p:spPr>
      </p:pic>
      <p:sp>
        <p:nvSpPr>
          <p:cNvPr xmlns:c="http://schemas.openxmlformats.org/drawingml/2006/chart" xmlns:pic="http://schemas.openxmlformats.org/drawingml/2006/picture" xmlns:dgm="http://schemas.openxmlformats.org/drawingml/2006/diagram" id="2" name="TextBox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95300" y="247650"/>
            <a:ext cx="7889339" cy="784830"/>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z="4500">
                <a:uFillTx/>
              </a:rPr>
              <a:t>Graph Illustration of the function</a:t>
            </a:r>
          </a:p>
        </p:txBody>
      </p:sp>
      <p:sp>
        <p:nvSpPr>
          <p:cNvPr xmlns:c="http://schemas.openxmlformats.org/drawingml/2006/chart" xmlns:pic="http://schemas.openxmlformats.org/drawingml/2006/picture" xmlns:dgm="http://schemas.openxmlformats.org/drawingml/2006/diagram" id="3" name="TextBox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378690" y="4648200"/>
            <a:ext cx="5578002"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lang="en-US" sz="3200">
                <a:uFillTx/>
              </a:rPr>
              <a:t>Y decreases </a:t>
            </a:r>
            <a:r>
              <a:rPr dirty="0" lang="en-US" sz="3200">
                <a:uFillTx/>
              </a:rPr>
              <a:t>as x tends to infinity</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5.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Monte Carlo Integration</a:t>
            </a:r>
          </a:p>
        </p:txBody>
      </p:sp>
      <p:sp>
        <p:nvSpPr>
          <p:cNvPr xmlns:c="http://schemas.openxmlformats.org/drawingml/2006/chart" xmlns:pic="http://schemas.openxmlformats.org/drawingml/2006/picture" xmlns:dgm="http://schemas.openxmlformats.org/drawingml/2006/diagram" id="3" name="Footer Placeholder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 y="1690688"/>
            <a:ext cx="9747733" cy="553998"/>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z="3000">
                <a:uFillTx/>
                <a:latin typeface="+mj-lt"/>
              </a:rPr>
              <a:t>Big Idea Behind is </a:t>
            </a:r>
            <a:r>
              <a:rPr b="1" dirty="0" lang="en-US" sz="3000">
                <a:solidFill>
                  <a:srgbClr val="FF0000"/>
                </a:solidFill>
                <a:uFillTx/>
                <a:latin typeface="+mj-lt"/>
              </a:rPr>
              <a:t>the Law of Large Numbers </a:t>
            </a:r>
            <a:r>
              <a:rPr dirty="0" lang="en-US" sz="3000">
                <a:uFillTx/>
                <a:latin typeface="+mj-lt"/>
              </a:rPr>
              <a:t>which states that</a:t>
            </a:r>
          </a:p>
        </p:txBody>
      </p:sp>
    </p:spTree>
  </p:cSld>
  <p:clrMapOvr xmlns:c="http://schemas.openxmlformats.org/drawingml/2006/chart" xmlns:pic="http://schemas.openxmlformats.org/drawingml/2006/picture" xmlns:dgm="http://schemas.openxmlformats.org/drawingml/2006/diagram">
    <a:masterClrMapping/>
  </p:clrMapOvr>
</p:sld>
</file>

<file path=ppt/slides/slide26.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Monte Carlo Integration</a:t>
            </a:r>
          </a:p>
        </p:txBody>
      </p:sp>
      <p:sp>
        <p:nvSpPr>
          <p:cNvPr xmlns:c="http://schemas.openxmlformats.org/drawingml/2006/chart" xmlns:pic="http://schemas.openxmlformats.org/drawingml/2006/picture" xmlns:dgm="http://schemas.openxmlformats.org/drawingml/2006/diagram" id="3" name="Footer Placeholder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27.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Procedure of Monte Carlo Integration</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28.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Error Analysis of Monte Carlo Integration</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29.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pic>
        <p:nvPicPr>
          <p:cNvPr xmlns:c="http://schemas.openxmlformats.org/drawingml/2006/chart" xmlns:pic="http://schemas.openxmlformats.org/drawingml/2006/picture" xmlns:dgm="http://schemas.openxmlformats.org/drawingml/2006/diagram" id="5" name="Picture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8973879" y="3794937"/>
            <a:ext cx="3063063" cy="3063063"/>
          </a:xfrm>
          <a:prstGeom prst="rect">
            <a:avLst/>
          </a:prstGeom>
        </p:spPr>
      </p:pic>
      <p:pic>
        <p:nvPicPr>
          <p:cNvPr xmlns:c="http://schemas.openxmlformats.org/drawingml/2006/chart" xmlns:pic="http://schemas.openxmlformats.org/drawingml/2006/picture" xmlns:dgm="http://schemas.openxmlformats.org/drawingml/2006/diagram" id="6" name="Picture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8950894" y="1323973"/>
            <a:ext cx="3241106" cy="2592885"/>
          </a:xfrm>
          <a:prstGeom prst="rect">
            <a:avLst/>
          </a:prstGeom>
        </p:spPr>
      </p:pic>
    </p:spTree>
  </p:cSld>
  <p:clrMapOvr xmlns:c="http://schemas.openxmlformats.org/drawingml/2006/chart" xmlns:pic="http://schemas.openxmlformats.org/drawingml/2006/picture" xmlns:dgm="http://schemas.openxmlformats.org/drawingml/2006/diagram">
    <a:masterClrMapping/>
  </p:clrMapOvr>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Bisection method</a:t>
            </a:r>
          </a:p>
        </p:txBody>
      </p:sp>
    </p:spTree>
  </p:cSld>
  <p:clrMapOvr xmlns:c="http://schemas.openxmlformats.org/drawingml/2006/chart" xmlns:pic="http://schemas.openxmlformats.org/drawingml/2006/picture" xmlns:dgm="http://schemas.openxmlformats.org/drawingml/2006/diagram">
    <a:masterClrMapping/>
  </p:clrMapOvr>
</p:sld>
</file>

<file path=ppt/slides/slide30.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Transformation of the formula</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31.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R code </a:t>
            </a:r>
            <a:r>
              <a:rPr dirty="0" lang="mr-IN">
                <a:uFillTx/>
              </a:rPr>
              <a:t>–</a:t>
            </a:r>
            <a:r>
              <a:rPr dirty="0" lang="en-US">
                <a:uFillTx/>
              </a:rPr>
              <a:t> Exponential Distribution (1)</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err="1" lang="en-GB">
                <a:uFillTx/>
                <a:latin typeface="+mj-lt"/>
              </a:rPr>
              <a:t>mcie</a:t>
            </a:r>
            <a:r>
              <a:rPr dirty="0" lang="en-GB">
                <a:uFillTx/>
                <a:latin typeface="+mj-lt"/>
              </a:rPr>
              <a:t> &lt;- function(</a:t>
            </a:r>
            <a:r>
              <a:rPr dirty="0" err="1" lang="en-GB">
                <a:uFillTx/>
                <a:latin typeface="+mj-lt"/>
              </a:rPr>
              <a:t>n,f</a:t>
            </a:r>
            <a:r>
              <a:rPr dirty="0" lang="en-GB">
                <a:uFillTx/>
                <a:latin typeface="+mj-lt"/>
              </a:rPr>
              <a:t>){          </a:t>
            </a:r>
            <a:r>
              <a:rPr dirty="0" lang="en-GB">
                <a:solidFill>
                  <a:schemeClr val="accent6"/>
                </a:solidFill>
                <a:uFillTx/>
                <a:latin typeface="+mj-lt"/>
              </a:rPr>
              <a:t>#Set up a function of simulation</a:t>
            </a:r>
          </a:p>
          <a:p>
            <a:r>
              <a:rPr dirty="0" lang="en-GB">
                <a:uFillTx/>
                <a:latin typeface="+mj-lt"/>
              </a:rPr>
              <a:t>  U &lt;- </a:t>
            </a:r>
            <a:r>
              <a:rPr dirty="0" err="1" lang="en-GB">
                <a:uFillTx/>
                <a:latin typeface="+mj-lt"/>
              </a:rPr>
              <a:t>runif</a:t>
            </a:r>
            <a:r>
              <a:rPr dirty="0" lang="en-GB">
                <a:uFillTx/>
                <a:latin typeface="+mj-lt"/>
              </a:rPr>
              <a:t>(n)    </a:t>
            </a:r>
            <a:r>
              <a:rPr dirty="0" lang="en-GB">
                <a:solidFill>
                  <a:schemeClr val="accent6"/>
                </a:solidFill>
                <a:uFillTx/>
                <a:latin typeface="+mj-lt"/>
              </a:rPr>
              <a:t># Simulate n random numbers </a:t>
            </a:r>
          </a:p>
          <a:p>
            <a:r>
              <a:rPr dirty="0" lang="en-GB">
                <a:uFillTx/>
                <a:latin typeface="+mj-lt"/>
              </a:rPr>
              <a:t>  X &lt;- -log((1-U))  </a:t>
            </a:r>
            <a:r>
              <a:rPr dirty="0" lang="en-GB">
                <a:solidFill>
                  <a:schemeClr val="accent6"/>
                </a:solidFill>
                <a:uFillTx/>
                <a:latin typeface="+mj-lt"/>
              </a:rPr>
              <a:t>#Simulate n values from </a:t>
            </a:r>
            <a:r>
              <a:rPr dirty="0" err="1" lang="en-GB">
                <a:solidFill>
                  <a:schemeClr val="accent6"/>
                </a:solidFill>
                <a:uFillTx/>
                <a:latin typeface="+mj-lt"/>
              </a:rPr>
              <a:t>Exp</a:t>
            </a:r>
            <a:r>
              <a:rPr dirty="0" lang="en-GB">
                <a:solidFill>
                  <a:schemeClr val="accent6"/>
                </a:solidFill>
                <a:uFillTx/>
                <a:latin typeface="+mj-lt"/>
              </a:rPr>
              <a:t>(1)</a:t>
            </a:r>
          </a:p>
          <a:p>
            <a:r>
              <a:rPr dirty="0" lang="en-GB">
                <a:uFillTx/>
                <a:latin typeface="+mj-lt"/>
              </a:rPr>
              <a:t>  </a:t>
            </a:r>
            <a:r>
              <a:rPr dirty="0" err="1" lang="en-GB">
                <a:uFillTx/>
                <a:latin typeface="+mj-lt"/>
              </a:rPr>
              <a:t>Int</a:t>
            </a:r>
            <a:r>
              <a:rPr dirty="0" lang="en-GB">
                <a:uFillTx/>
                <a:latin typeface="+mj-lt"/>
              </a:rPr>
              <a:t> &lt;- c(mean(f(X)), </a:t>
            </a:r>
            <a:r>
              <a:rPr dirty="0" err="1" lang="en-GB">
                <a:uFillTx/>
                <a:latin typeface="+mj-lt"/>
              </a:rPr>
              <a:t>var</a:t>
            </a:r>
            <a:r>
              <a:rPr dirty="0" lang="en-GB">
                <a:uFillTx/>
                <a:latin typeface="+mj-lt"/>
              </a:rPr>
              <a:t>(f(X))/n) </a:t>
            </a:r>
            <a:r>
              <a:rPr dirty="0" lang="en-GB">
                <a:solidFill>
                  <a:schemeClr val="accent6"/>
                </a:solidFill>
                <a:uFillTx/>
                <a:latin typeface="+mj-lt"/>
              </a:rPr>
              <a:t>#Compute g(</a:t>
            </a:r>
            <a:r>
              <a:rPr dirty="0" err="1" lang="en-GB">
                <a:solidFill>
                  <a:schemeClr val="accent6"/>
                </a:solidFill>
                <a:uFillTx/>
                <a:latin typeface="+mj-lt"/>
              </a:rPr>
              <a:t>x_i</a:t>
            </a:r>
            <a:r>
              <a:rPr dirty="0" lang="en-GB">
                <a:solidFill>
                  <a:schemeClr val="accent6"/>
                </a:solidFill>
                <a:uFillTx/>
                <a:latin typeface="+mj-lt"/>
              </a:rPr>
              <a:t>)/f(</a:t>
            </a:r>
            <a:r>
              <a:rPr dirty="0" err="1" lang="en-GB">
                <a:solidFill>
                  <a:schemeClr val="accent6"/>
                </a:solidFill>
                <a:uFillTx/>
                <a:latin typeface="+mj-lt"/>
              </a:rPr>
              <a:t>x_i</a:t>
            </a:r>
            <a:r>
              <a:rPr dirty="0" lang="en-GB">
                <a:solidFill>
                  <a:schemeClr val="accent6"/>
                </a:solidFill>
                <a:uFillTx/>
                <a:latin typeface="+mj-lt"/>
              </a:rPr>
              <a:t>)=x_1 for </a:t>
            </a:r>
            <a:r>
              <a:rPr dirty="0" err="1" lang="en-GB">
                <a:solidFill>
                  <a:schemeClr val="accent6"/>
                </a:solidFill>
                <a:uFillTx/>
                <a:latin typeface="+mj-lt"/>
              </a:rPr>
              <a:t>i</a:t>
            </a:r>
            <a:r>
              <a:rPr dirty="0" lang="en-GB">
                <a:solidFill>
                  <a:schemeClr val="accent6"/>
                </a:solidFill>
                <a:uFillTx/>
                <a:latin typeface="+mj-lt"/>
              </a:rPr>
              <a:t> = 1 to n and the error estimation</a:t>
            </a:r>
          </a:p>
          <a:p>
            <a:r>
              <a:rPr dirty="0" lang="en-GB">
                <a:uFillTx/>
                <a:latin typeface="+mj-lt"/>
              </a:rPr>
              <a:t>  </a:t>
            </a:r>
            <a:r>
              <a:rPr dirty="0" err="1" lang="en-GB">
                <a:uFillTx/>
                <a:latin typeface="+mj-lt"/>
              </a:rPr>
              <a:t>Int</a:t>
            </a:r>
            <a:r>
              <a:rPr dirty="0" lang="en-GB">
                <a:uFillTx/>
                <a:latin typeface="+mj-lt"/>
              </a:rPr>
              <a:t>} </a:t>
            </a:r>
            <a:r>
              <a:rPr dirty="0" lang="en-GB">
                <a:solidFill>
                  <a:schemeClr val="accent6"/>
                </a:solidFill>
                <a:uFillTx/>
                <a:latin typeface="+mj-lt"/>
              </a:rPr>
              <a:t>#Calculate the sample mean to estimate the population mean</a:t>
            </a:r>
          </a:p>
          <a:p>
            <a:r>
              <a:rPr dirty="0" err="1" lang="en-GB">
                <a:uFillTx/>
                <a:latin typeface="+mj-lt"/>
              </a:rPr>
              <a:t>set.seed</a:t>
            </a:r>
            <a:r>
              <a:rPr dirty="0" lang="en-GB">
                <a:uFillTx/>
                <a:latin typeface="+mj-lt"/>
              </a:rPr>
              <a:t>(77960)</a:t>
            </a:r>
          </a:p>
          <a:p>
            <a:r>
              <a:rPr dirty="0" err="1" lang="en-GB">
                <a:uFillTx/>
                <a:latin typeface="+mj-lt"/>
              </a:rPr>
              <a:t>mcie</a:t>
            </a:r>
            <a:r>
              <a:rPr dirty="0" lang="en-GB">
                <a:uFillTx/>
                <a:latin typeface="+mj-lt"/>
              </a:rPr>
              <a:t>(5000000,f3a)</a:t>
            </a:r>
          </a:p>
          <a:p>
            <a:endParaRPr dirty="0" lang="en-US">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32.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R code </a:t>
            </a:r>
            <a:r>
              <a:rPr dirty="0" lang="mr-IN">
                <a:uFillTx/>
              </a:rPr>
              <a:t>–</a:t>
            </a:r>
            <a:r>
              <a:rPr dirty="0" lang="en-US">
                <a:uFillTx/>
              </a:rPr>
              <a:t> Lognormal Distribution (3,1)</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GB">
                <a:uFillTx/>
                <a:latin typeface="+mj-lt"/>
              </a:rPr>
              <a:t>mciln</a:t>
            </a:r>
            <a:r>
              <a:rPr dirty="0" lang="en-GB">
                <a:uFillTx/>
                <a:latin typeface="+mj-lt"/>
              </a:rPr>
              <a:t> &lt;- function(</a:t>
            </a:r>
            <a:r>
              <a:rPr dirty="0" err="1" lang="en-GB">
                <a:uFillTx/>
                <a:latin typeface="+mj-lt"/>
              </a:rPr>
              <a:t>n,f</a:t>
            </a:r>
            <a:r>
              <a:rPr dirty="0" lang="en-GB">
                <a:uFillTx/>
                <a:latin typeface="+mj-lt"/>
              </a:rPr>
              <a:t>){          </a:t>
            </a:r>
            <a:r>
              <a:rPr dirty="0" lang="en-GB">
                <a:solidFill>
                  <a:schemeClr val="accent6"/>
                </a:solidFill>
                <a:uFillTx/>
                <a:latin typeface="+mj-lt"/>
              </a:rPr>
              <a:t>#Set up a function of simulation</a:t>
            </a:r>
          </a:p>
          <a:p>
            <a:r>
              <a:rPr dirty="0" lang="en-GB">
                <a:uFillTx/>
                <a:latin typeface="+mj-lt"/>
              </a:rPr>
              <a:t>  X &lt;- </a:t>
            </a:r>
            <a:r>
              <a:rPr dirty="0" err="1" lang="en-GB">
                <a:uFillTx/>
                <a:latin typeface="+mj-lt"/>
              </a:rPr>
              <a:t>rlnorm</a:t>
            </a:r>
            <a:r>
              <a:rPr dirty="0" lang="en-GB">
                <a:uFillTx/>
                <a:latin typeface="+mj-lt"/>
              </a:rPr>
              <a:t>(n, </a:t>
            </a:r>
            <a:r>
              <a:rPr dirty="0" err="1" lang="en-GB">
                <a:uFillTx/>
                <a:latin typeface="+mj-lt"/>
              </a:rPr>
              <a:t>meanlog</a:t>
            </a:r>
            <a:r>
              <a:rPr dirty="0" lang="en-GB">
                <a:uFillTx/>
                <a:latin typeface="+mj-lt"/>
              </a:rPr>
              <a:t>=3, </a:t>
            </a:r>
            <a:r>
              <a:rPr dirty="0" err="1" lang="en-GB">
                <a:uFillTx/>
                <a:latin typeface="+mj-lt"/>
              </a:rPr>
              <a:t>sdlog</a:t>
            </a:r>
            <a:r>
              <a:rPr dirty="0" lang="en-GB">
                <a:uFillTx/>
                <a:latin typeface="+mj-lt"/>
              </a:rPr>
              <a:t>=1</a:t>
            </a:r>
            <a:r>
              <a:rPr dirty="0" lang="en-GB">
                <a:solidFill>
                  <a:schemeClr val="accent6"/>
                </a:solidFill>
                <a:uFillTx/>
                <a:latin typeface="+mj-lt"/>
              </a:rPr>
              <a:t>)  #Simulate n values from Lognormal(0,1)</a:t>
            </a:r>
          </a:p>
          <a:p>
            <a:r>
              <a:rPr dirty="0" lang="en-GB">
                <a:uFillTx/>
                <a:latin typeface="+mj-lt"/>
              </a:rPr>
              <a:t>  </a:t>
            </a:r>
            <a:r>
              <a:rPr dirty="0" err="1" lang="en-GB">
                <a:uFillTx/>
                <a:latin typeface="+mj-lt"/>
              </a:rPr>
              <a:t>Int</a:t>
            </a:r>
            <a:r>
              <a:rPr dirty="0" lang="en-GB">
                <a:uFillTx/>
                <a:latin typeface="+mj-lt"/>
              </a:rPr>
              <a:t> &lt;- c(mean(f(X)), </a:t>
            </a:r>
            <a:r>
              <a:rPr dirty="0" err="1" lang="en-GB">
                <a:uFillTx/>
                <a:latin typeface="+mj-lt"/>
              </a:rPr>
              <a:t>var</a:t>
            </a:r>
            <a:r>
              <a:rPr dirty="0" lang="en-GB">
                <a:uFillTx/>
                <a:latin typeface="+mj-lt"/>
              </a:rPr>
              <a:t>(f(X))/n) </a:t>
            </a:r>
            <a:r>
              <a:rPr dirty="0" lang="en-GB">
                <a:solidFill>
                  <a:schemeClr val="accent6"/>
                </a:solidFill>
                <a:uFillTx/>
                <a:latin typeface="+mj-lt"/>
              </a:rPr>
              <a:t>#Compute g(</a:t>
            </a:r>
            <a:r>
              <a:rPr dirty="0" err="1" lang="en-GB">
                <a:solidFill>
                  <a:schemeClr val="accent6"/>
                </a:solidFill>
                <a:uFillTx/>
                <a:latin typeface="+mj-lt"/>
              </a:rPr>
              <a:t>x_i</a:t>
            </a:r>
            <a:r>
              <a:rPr dirty="0" lang="en-GB">
                <a:solidFill>
                  <a:schemeClr val="accent6"/>
                </a:solidFill>
                <a:uFillTx/>
                <a:latin typeface="+mj-lt"/>
              </a:rPr>
              <a:t>)/f(</a:t>
            </a:r>
            <a:r>
              <a:rPr dirty="0" err="1" lang="en-GB">
                <a:solidFill>
                  <a:schemeClr val="accent6"/>
                </a:solidFill>
                <a:uFillTx/>
                <a:latin typeface="+mj-lt"/>
              </a:rPr>
              <a:t>x_i</a:t>
            </a:r>
            <a:r>
              <a:rPr dirty="0" lang="en-GB">
                <a:solidFill>
                  <a:schemeClr val="accent6"/>
                </a:solidFill>
                <a:uFillTx/>
                <a:latin typeface="+mj-lt"/>
              </a:rPr>
              <a:t>)=x_1 for </a:t>
            </a:r>
            <a:r>
              <a:rPr dirty="0" err="1" lang="en-GB">
                <a:solidFill>
                  <a:schemeClr val="accent6"/>
                </a:solidFill>
                <a:uFillTx/>
                <a:latin typeface="+mj-lt"/>
              </a:rPr>
              <a:t>i</a:t>
            </a:r>
            <a:r>
              <a:rPr dirty="0" lang="en-GB">
                <a:solidFill>
                  <a:schemeClr val="accent6"/>
                </a:solidFill>
                <a:uFillTx/>
                <a:latin typeface="+mj-lt"/>
              </a:rPr>
              <a:t> = 1 to n and the error estimation</a:t>
            </a:r>
          </a:p>
          <a:p>
            <a:r>
              <a:rPr dirty="0" lang="en-GB">
                <a:uFillTx/>
                <a:latin typeface="+mj-lt"/>
              </a:rPr>
              <a:t>  </a:t>
            </a:r>
            <a:r>
              <a:rPr dirty="0" err="1" lang="en-GB">
                <a:uFillTx/>
                <a:latin typeface="+mj-lt"/>
              </a:rPr>
              <a:t>Int</a:t>
            </a:r>
            <a:r>
              <a:rPr dirty="0" lang="en-GB">
                <a:uFillTx/>
                <a:latin typeface="+mj-lt"/>
              </a:rPr>
              <a:t>} </a:t>
            </a:r>
            <a:r>
              <a:rPr dirty="0" lang="en-GB">
                <a:solidFill>
                  <a:schemeClr val="accent6"/>
                </a:solidFill>
                <a:uFillTx/>
                <a:latin typeface="+mj-lt"/>
              </a:rPr>
              <a:t>#Calculate the sample mean to estimate the population mean</a:t>
            </a:r>
          </a:p>
          <a:p>
            <a:r>
              <a:rPr dirty="0" err="1" lang="en-GB">
                <a:uFillTx/>
                <a:latin typeface="+mj-lt"/>
              </a:rPr>
              <a:t>set.seed</a:t>
            </a:r>
            <a:r>
              <a:rPr dirty="0" lang="en-GB">
                <a:uFillTx/>
                <a:latin typeface="+mj-lt"/>
              </a:rPr>
              <a:t>(77960)</a:t>
            </a:r>
          </a:p>
          <a:p>
            <a:r>
              <a:rPr dirty="0" err="1" lang="en-GB">
                <a:uFillTx/>
                <a:latin typeface="+mj-lt"/>
              </a:rPr>
              <a:t>mciln</a:t>
            </a:r>
            <a:r>
              <a:rPr dirty="0" lang="en-GB">
                <a:uFillTx/>
                <a:latin typeface="+mj-lt"/>
              </a:rPr>
              <a:t>(5000000,f3b)</a:t>
            </a:r>
          </a:p>
          <a:p>
            <a:endParaRPr dirty="0" lang="en-US">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33.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R code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2500" lnSpcReduction="10000"/>
          </a:bodyPr>
          <a:lstStyle/>
          <a:p>
            <a:r>
              <a:rPr dirty="0" lang="en-GB">
                <a:uFillTx/>
                <a:latin typeface="+mj-lt"/>
              </a:rPr>
              <a:t>#Calculate the running time</a:t>
            </a:r>
          </a:p>
          <a:p>
            <a:r>
              <a:rPr dirty="0" lang="en-GB">
                <a:uFillTx/>
                <a:latin typeface="+mj-lt"/>
              </a:rPr>
              <a:t>runtime=function(</a:t>
            </a:r>
            <a:r>
              <a:rPr dirty="0" err="1" lang="en-GB">
                <a:uFillTx/>
                <a:latin typeface="+mj-lt"/>
              </a:rPr>
              <a:t>fn</a:t>
            </a:r>
            <a:r>
              <a:rPr dirty="0" lang="en-GB">
                <a:uFillTx/>
                <a:latin typeface="+mj-lt"/>
              </a:rPr>
              <a:t>){ </a:t>
            </a:r>
          </a:p>
          <a:p>
            <a:r>
              <a:rPr dirty="0" lang="en-GB">
                <a:uFillTx/>
                <a:latin typeface="+mj-lt"/>
              </a:rPr>
              <a:t>  </a:t>
            </a:r>
            <a:r>
              <a:rPr dirty="0" err="1" lang="en-GB">
                <a:uFillTx/>
                <a:latin typeface="+mj-lt"/>
              </a:rPr>
              <a:t>start_time</a:t>
            </a:r>
            <a:r>
              <a:rPr dirty="0" lang="en-GB">
                <a:uFillTx/>
                <a:latin typeface="+mj-lt"/>
              </a:rPr>
              <a:t>=</a:t>
            </a:r>
            <a:r>
              <a:rPr dirty="0" err="1" lang="en-GB">
                <a:uFillTx/>
                <a:latin typeface="+mj-lt"/>
              </a:rPr>
              <a:t>Sys.time</a:t>
            </a:r>
            <a:r>
              <a:rPr dirty="0" lang="en-GB">
                <a:uFillTx/>
                <a:latin typeface="+mj-lt"/>
              </a:rPr>
              <a:t>()</a:t>
            </a:r>
          </a:p>
          <a:p>
            <a:r>
              <a:rPr dirty="0" lang="en-GB">
                <a:uFillTx/>
                <a:latin typeface="+mj-lt"/>
              </a:rPr>
              <a:t>  </a:t>
            </a:r>
            <a:r>
              <a:rPr dirty="0" err="1" lang="en-GB">
                <a:uFillTx/>
                <a:latin typeface="+mj-lt"/>
              </a:rPr>
              <a:t>fn</a:t>
            </a:r>
            <a:endParaRPr dirty="0" lang="en-GB">
              <a:uFillTx/>
              <a:latin typeface="+mj-lt"/>
            </a:endParaRPr>
          </a:p>
          <a:p>
            <a:r>
              <a:rPr dirty="0" lang="en-GB">
                <a:uFillTx/>
                <a:latin typeface="+mj-lt"/>
              </a:rPr>
              <a:t>  </a:t>
            </a:r>
            <a:r>
              <a:rPr dirty="0" err="1" lang="en-GB">
                <a:uFillTx/>
                <a:latin typeface="+mj-lt"/>
              </a:rPr>
              <a:t>end_time</a:t>
            </a:r>
            <a:r>
              <a:rPr dirty="0" lang="en-GB">
                <a:uFillTx/>
                <a:latin typeface="+mj-lt"/>
              </a:rPr>
              <a:t>=</a:t>
            </a:r>
            <a:r>
              <a:rPr dirty="0" err="1" lang="en-GB">
                <a:uFillTx/>
                <a:latin typeface="+mj-lt"/>
              </a:rPr>
              <a:t>Sys.time</a:t>
            </a:r>
            <a:r>
              <a:rPr dirty="0" lang="en-GB">
                <a:uFillTx/>
                <a:latin typeface="+mj-lt"/>
              </a:rPr>
              <a:t>()</a:t>
            </a:r>
          </a:p>
          <a:p>
            <a:r>
              <a:rPr dirty="0" lang="en-GB">
                <a:uFillTx/>
                <a:latin typeface="+mj-lt"/>
              </a:rPr>
              <a:t>  return(</a:t>
            </a:r>
            <a:r>
              <a:rPr dirty="0" err="1" lang="en-GB">
                <a:uFillTx/>
                <a:latin typeface="+mj-lt"/>
              </a:rPr>
              <a:t>start_time-end_time</a:t>
            </a:r>
            <a:r>
              <a:rPr dirty="0" lang="en-GB">
                <a:uFillTx/>
                <a:latin typeface="+mj-lt"/>
              </a:rPr>
              <a:t>)</a:t>
            </a:r>
          </a:p>
          <a:p>
            <a:r>
              <a:rPr dirty="0" lang="en-GB">
                <a:uFillTx/>
                <a:latin typeface="+mj-lt"/>
              </a:rPr>
              <a:t>}</a:t>
            </a:r>
          </a:p>
          <a:p>
            <a:r>
              <a:rPr dirty="0" lang="en-GB">
                <a:uFillTx/>
                <a:latin typeface="+mj-lt"/>
              </a:rPr>
              <a:t>runtime(</a:t>
            </a:r>
            <a:r>
              <a:rPr dirty="0" err="1" lang="en-GB">
                <a:uFillTx/>
                <a:latin typeface="+mj-lt"/>
              </a:rPr>
              <a:t>mcie</a:t>
            </a:r>
            <a:r>
              <a:rPr dirty="0" lang="en-GB">
                <a:uFillTx/>
                <a:latin typeface="+mj-lt"/>
              </a:rPr>
              <a:t>(100000,f3))</a:t>
            </a:r>
          </a:p>
          <a:p>
            <a:r>
              <a:rPr dirty="0" lang="en-GB">
                <a:uFillTx/>
                <a:latin typeface="+mj-lt"/>
              </a:rPr>
              <a:t>runtime(</a:t>
            </a:r>
            <a:r>
              <a:rPr dirty="0" err="1" lang="en-GB">
                <a:uFillTx/>
                <a:latin typeface="+mj-lt"/>
              </a:rPr>
              <a:t>mciln</a:t>
            </a:r>
            <a:r>
              <a:rPr dirty="0" lang="en-GB">
                <a:uFillTx/>
                <a:latin typeface="+mj-lt"/>
              </a:rPr>
              <a:t>(100000,f3))</a:t>
            </a:r>
          </a:p>
          <a:p>
            <a:endParaRPr dirty="0" lang="en-US">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34.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Results</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numCol="2">
            <a:normAutofit/>
          </a:bodyPr>
          <a:lstStyle/>
          <a:p>
            <a:r>
              <a:rPr dirty="0" lang="en-GB">
                <a:uFillTx/>
                <a:latin typeface="+mj-lt"/>
              </a:rPr>
              <a:t>&gt; </a:t>
            </a:r>
            <a:r>
              <a:rPr dirty="0" err="1" lang="en-GB">
                <a:uFillTx/>
                <a:latin typeface="+mj-lt"/>
              </a:rPr>
              <a:t>set.seed</a:t>
            </a:r>
            <a:r>
              <a:rPr dirty="0" lang="en-GB">
                <a:uFillTx/>
                <a:latin typeface="+mj-lt"/>
              </a:rPr>
              <a:t>(77960)</a:t>
            </a:r>
          </a:p>
          <a:p>
            <a:r>
              <a:rPr dirty="0" lang="en-GB">
                <a:uFillTx/>
                <a:latin typeface="+mj-lt"/>
              </a:rPr>
              <a:t>&gt; </a:t>
            </a:r>
            <a:r>
              <a:rPr dirty="0" err="1" lang="en-GB">
                <a:uFillTx/>
                <a:latin typeface="+mj-lt"/>
              </a:rPr>
              <a:t>mciln</a:t>
            </a:r>
            <a:r>
              <a:rPr dirty="0" lang="en-GB">
                <a:uFillTx/>
                <a:latin typeface="+mj-lt"/>
              </a:rPr>
              <a:t>(5000000,f3b)</a:t>
            </a:r>
          </a:p>
          <a:p>
            <a:r>
              <a:rPr dirty="0" lang="en-GB">
                <a:uFillTx/>
                <a:latin typeface="+mj-lt"/>
              </a:rPr>
              <a:t>[1] 1.128507e+00 1.079433e-07</a:t>
            </a:r>
          </a:p>
          <a:p>
            <a:endParaRPr dirty="0" lang="en-GB">
              <a:uFillTx/>
              <a:latin typeface="+mj-lt"/>
            </a:endParaRPr>
          </a:p>
          <a:p>
            <a:r>
              <a:rPr dirty="0" lang="en-GB">
                <a:uFillTx/>
                <a:latin typeface="+mj-lt"/>
              </a:rPr>
              <a:t>&gt; </a:t>
            </a:r>
            <a:r>
              <a:rPr dirty="0" err="1" lang="en-GB">
                <a:uFillTx/>
                <a:latin typeface="+mj-lt"/>
              </a:rPr>
              <a:t>set.seed</a:t>
            </a:r>
            <a:r>
              <a:rPr dirty="0" lang="en-GB">
                <a:uFillTx/>
                <a:latin typeface="+mj-lt"/>
              </a:rPr>
              <a:t>(77960)</a:t>
            </a:r>
          </a:p>
          <a:p>
            <a:r>
              <a:rPr dirty="0" lang="en-GB">
                <a:uFillTx/>
                <a:latin typeface="+mj-lt"/>
              </a:rPr>
              <a:t>&gt; </a:t>
            </a:r>
            <a:r>
              <a:rPr dirty="0" err="1" lang="en-GB">
                <a:uFillTx/>
                <a:latin typeface="+mj-lt"/>
              </a:rPr>
              <a:t>mcie</a:t>
            </a:r>
            <a:r>
              <a:rPr dirty="0" lang="en-GB">
                <a:uFillTx/>
                <a:latin typeface="+mj-lt"/>
              </a:rPr>
              <a:t>(5000000,f3a)</a:t>
            </a:r>
          </a:p>
          <a:p>
            <a:r>
              <a:rPr dirty="0" lang="en-GB">
                <a:uFillTx/>
                <a:latin typeface="+mj-lt"/>
              </a:rPr>
              <a:t>[1] 0.9318097 0.3014599</a:t>
            </a:r>
          </a:p>
          <a:p>
            <a:endParaRPr dirty="0" lang="en-GB">
              <a:uFillTx/>
              <a:latin typeface="+mj-lt"/>
            </a:endParaRPr>
          </a:p>
          <a:p>
            <a:r>
              <a:rPr dirty="0" lang="en-GB">
                <a:uFillTx/>
                <a:latin typeface="+mj-lt"/>
              </a:rPr>
              <a:t>&gt; runtime(</a:t>
            </a:r>
            <a:r>
              <a:rPr dirty="0" err="1" lang="en-GB">
                <a:uFillTx/>
                <a:latin typeface="+mj-lt"/>
              </a:rPr>
              <a:t>mcie</a:t>
            </a:r>
            <a:r>
              <a:rPr dirty="0" lang="en-GB">
                <a:uFillTx/>
                <a:latin typeface="+mj-lt"/>
              </a:rPr>
              <a:t>(100000,f3))</a:t>
            </a:r>
          </a:p>
          <a:p>
            <a:r>
              <a:rPr dirty="0" lang="en-GB">
                <a:uFillTx/>
                <a:latin typeface="+mj-lt"/>
              </a:rPr>
              <a:t>Time difference of -0.118232 secs</a:t>
            </a:r>
          </a:p>
          <a:p>
            <a:r>
              <a:rPr dirty="0" lang="en-GB">
                <a:uFillTx/>
                <a:latin typeface="+mj-lt"/>
              </a:rPr>
              <a:t>&gt; runtime(</a:t>
            </a:r>
            <a:r>
              <a:rPr dirty="0" err="1" lang="en-GB">
                <a:uFillTx/>
                <a:latin typeface="+mj-lt"/>
              </a:rPr>
              <a:t>mciln</a:t>
            </a:r>
            <a:r>
              <a:rPr dirty="0" lang="en-GB">
                <a:uFillTx/>
                <a:latin typeface="+mj-lt"/>
              </a:rPr>
              <a:t>(100000,f3))</a:t>
            </a:r>
          </a:p>
          <a:p>
            <a:r>
              <a:rPr dirty="0" lang="en-GB">
                <a:uFillTx/>
                <a:latin typeface="+mj-lt"/>
              </a:rPr>
              <a:t>Time difference of -0.03117204 secs</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35.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Results</a:t>
            </a:r>
          </a:p>
        </p:txBody>
      </p:sp>
      <p:graphicFrame>
        <p:nvGraphicFramePr>
          <p:cNvPr xmlns:c="http://schemas.openxmlformats.org/drawingml/2006/chart" xmlns:pic="http://schemas.openxmlformats.org/drawingml/2006/picture" xmlns:dgm="http://schemas.openxmlformats.org/drawingml/2006/diagram" id="5" name="Content Placeholder 4"/>
          <p:cNvGraphicFramePr xmlns:c="http://schemas.openxmlformats.org/drawingml/2006/chart" xmlns:pic="http://schemas.openxmlformats.org/drawingml/2006/picture" xmlns:dgm="http://schemas.openxmlformats.org/drawingml/2006/diagram">
            <a:graphicFrameLocks noGrp="1"/>
          </p:cNvGraphicFramePr>
          <p:nvPr>
            <p:ph idx="1"/>
          </p:nvPr>
        </p:nvGraphicFramePr>
        <p:xfrm xmlns:c="http://schemas.openxmlformats.org/drawingml/2006/chart" xmlns:pic="http://schemas.openxmlformats.org/drawingml/2006/picture" xmlns:dgm="http://schemas.openxmlformats.org/drawingml/2006/diagram">
          <a:off x="838200" y="1825625"/>
          <a:ext cx="10727724" cy="4426896"/>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{46F890A9-2807-4EBB-B81D-B2AA78EC7F39}</a:tableStyleId>
              </a:tblPr>
              <a:tblGrid>
                <a:gridCol w="3575908"/>
                <a:gridCol w="3575908"/>
                <a:gridCol w="3575908"/>
              </a:tblGrid>
              <a:tr h="1106724">
                <a:tc>
                  <a:txBody>
                    <a:bodyPr/>
                    <a:lstStyle/>
                    <a:p>
                      <a:pPr algn="ctr"/>
                      <a:endParaRPr dirty="0" lang="en-US" sz="2600">
                        <a:uFillTx/>
                        <a:latin typeface="+mj-lt"/>
                      </a:endParaRPr>
                    </a:p>
                  </a:txBody>
                  <a:tcPr anchor="ctr">
                    <a:lnR>
                      <a:noFill/>
                    </a:lnR>
                  </a:tcPr>
                </a:tc>
                <a:tc>
                  <a:txBody>
                    <a:bodyPr/>
                    <a:lstStyle/>
                    <a:p>
                      <a:pPr algn="ctr"/>
                      <a:r>
                        <a:rPr dirty="0" err="1" lang="en-US" sz="2600">
                          <a:uFillTx/>
                          <a:latin typeface="+mj-lt"/>
                        </a:rPr>
                        <a:t>X~Exp</a:t>
                      </a:r>
                      <a:r>
                        <a:rPr dirty="0" lang="en-US" sz="2600">
                          <a:uFillTx/>
                          <a:latin typeface="+mj-lt"/>
                        </a:rPr>
                        <a:t>(1)</a:t>
                      </a:r>
                    </a:p>
                  </a:txBody>
                  <a:tcPr anchor="ctr">
                    <a:lnL>
                      <a:noFill/>
                    </a:lnL>
                    <a:lnR>
                      <a:noFill/>
                    </a:lnR>
                    <a:lnT>
                      <a:noFill/>
                    </a:lnT>
                    <a:lnB>
                      <a:noFill/>
                    </a:lnB>
                    <a:lnTlToBr cmpd="sng" w="12700">
                      <a:noFill/>
                      <a:prstDash val="solid"/>
                    </a:lnTlToBr>
                    <a:lnBlToTr cmpd="sng" w="12700">
                      <a:noFill/>
                      <a:prstDash val="solid"/>
                    </a:lnBlToTr>
                  </a:tcPr>
                </a:tc>
                <a:tc>
                  <a:txBody>
                    <a:bodyPr/>
                    <a:lstStyle/>
                    <a:p>
                      <a:pPr algn="ctr"/>
                      <a:r>
                        <a:rPr dirty="0" err="1" lang="en-US" sz="2600">
                          <a:uFillTx/>
                          <a:latin typeface="+mj-lt"/>
                        </a:rPr>
                        <a:t>X~Lognormal</a:t>
                      </a:r>
                      <a:r>
                        <a:rPr dirty="0" lang="en-US" sz="2600">
                          <a:uFillTx/>
                          <a:latin typeface="+mj-lt"/>
                        </a:rPr>
                        <a:t>(3,1)</a:t>
                      </a:r>
                    </a:p>
                  </a:txBody>
                  <a:tcPr anchor="ctr">
                    <a:lnL>
                      <a:noFill/>
                    </a:lnL>
                  </a:tcPr>
                </a:tc>
              </a:tr>
              <a:tr h="1106724">
                <a:tc>
                  <a:txBody>
                    <a:bodyPr/>
                    <a:lstStyle/>
                    <a:p>
                      <a:pPr algn="ctr"/>
                      <a:r>
                        <a:rPr b="1" dirty="0" lang="en-US" sz="2600">
                          <a:uFillTx/>
                          <a:latin typeface="+mj-lt"/>
                        </a:rPr>
                        <a:t>Integral</a:t>
                      </a:r>
                    </a:p>
                  </a:txBody>
                  <a:tcPr anchor="ctr"/>
                </a:tc>
                <a:tc>
                  <a:txBody>
                    <a:bodyPr/>
                    <a:lstStyle/>
                    <a:p>
                      <a:pPr algn="ctr"/>
                      <a:r>
                        <a:rPr dirty="0" lang="en-GB" sz="2600">
                          <a:uFillTx/>
                          <a:latin typeface="+mj-lt"/>
                        </a:rPr>
                        <a:t>0.9318097</a:t>
                      </a:r>
                      <a:endParaRPr dirty="0" lang="en-US" sz="2600">
                        <a:uFillTx/>
                        <a:latin typeface="+mj-lt"/>
                      </a:endParaRPr>
                    </a:p>
                  </a:txBody>
                  <a:tcPr anchor="ctr">
                    <a:lnT>
                      <a:noFill/>
                    </a:lnT>
                  </a:tcPr>
                </a:tc>
                <a:tc>
                  <a:txBody>
                    <a:bodyPr/>
                    <a:lstStyle/>
                    <a:p>
                      <a:pPr algn="ctr"/>
                      <a:r>
                        <a:rPr dirty="0" lang="en-GB" sz="2600">
                          <a:uFillTx/>
                          <a:latin typeface="+mj-lt"/>
                        </a:rPr>
                        <a:t>1.128507</a:t>
                      </a:r>
                      <a:endParaRPr dirty="0" lang="en-US" sz="2600">
                        <a:uFillTx/>
                        <a:latin typeface="+mj-lt"/>
                      </a:endParaRPr>
                    </a:p>
                  </a:txBody>
                  <a:tcPr anchor="ctr"/>
                </a:tc>
              </a:tr>
              <a:tr h="1106724">
                <a:tc>
                  <a:txBody>
                    <a:bodyPr/>
                    <a:lstStyle/>
                    <a:p>
                      <a:pPr algn="ctr"/>
                      <a:r>
                        <a:rPr b="1" dirty="0" lang="en-US" sz="2600">
                          <a:uFillTx/>
                          <a:latin typeface="+mj-lt"/>
                        </a:rPr>
                        <a:t>Error Estimate</a:t>
                      </a:r>
                    </a:p>
                  </a:txBody>
                  <a:tcPr anchor="ctr"/>
                </a:tc>
                <a:tc>
                  <a:txBody>
                    <a:bodyPr/>
                    <a:lstStyle/>
                    <a:p>
                      <a:pPr algn="ctr" defTabSz="914400" eaLnBrk="1" fontAlgn="auto" hangingPunct="1" indent="0" latinLnBrk="0" marL="0" marR="0" rtl="0">
                        <a:lnSpc>
                          <a:spcPct val="100000"/>
                        </a:lnSpc>
                        <a:spcBef>
                          <a:spcPts val="0"/>
                        </a:spcBef>
                        <a:spcAft>
                          <a:spcPts val="0"/>
                        </a:spcAft>
                        <a:buFontTx/>
                        <a:buNone/>
                        <a:defRPr>
                          <a:uFillTx/>
                        </a:defRPr>
                      </a:pPr>
                      <a:r>
                        <a:rPr dirty="0" lang="en-GB" sz="2600">
                          <a:uFillTx/>
                          <a:latin typeface="+mj-lt"/>
                        </a:rPr>
                        <a:t>0.3014</a:t>
                      </a:r>
                      <a:endParaRPr dirty="0" lang="en-US" sz="2600">
                        <a:uFillTx/>
                        <a:latin typeface="+mj-lt"/>
                      </a:endParaRPr>
                    </a:p>
                  </a:txBody>
                  <a:tcPr anchor="ctr"/>
                </a:tc>
                <a:tc>
                  <a:txBody>
                    <a:bodyPr/>
                    <a:lstStyle/>
                    <a:p>
                      <a:pPr algn="ctr" defTabSz="914400" eaLnBrk="1" fontAlgn="auto" hangingPunct="1" indent="0" latinLnBrk="0" marL="0" marR="0" rtl="0">
                        <a:lnSpc>
                          <a:spcPct val="100000"/>
                        </a:lnSpc>
                        <a:spcBef>
                          <a:spcPts val="0"/>
                        </a:spcBef>
                        <a:spcAft>
                          <a:spcPts val="0"/>
                        </a:spcAft>
                        <a:buFontTx/>
                        <a:buNone/>
                        <a:defRPr>
                          <a:uFillTx/>
                        </a:defRPr>
                      </a:pPr>
                      <a:r>
                        <a:rPr dirty="0" lang="en-GB" sz="2600">
                          <a:uFillTx/>
                          <a:latin typeface="+mj-lt"/>
                        </a:rPr>
                        <a:t>1.079433*10^(-7)</a:t>
                      </a:r>
                    </a:p>
                  </a:txBody>
                  <a:tcPr anchor="ctr"/>
                </a:tc>
              </a:tr>
              <a:tr h="1106724">
                <a:tc>
                  <a:txBody>
                    <a:bodyPr/>
                    <a:lstStyle/>
                    <a:p>
                      <a:pPr algn="ctr"/>
                      <a:r>
                        <a:rPr b="1" dirty="0" lang="en-US" sz="2600">
                          <a:uFillTx/>
                          <a:latin typeface="+mj-lt"/>
                        </a:rPr>
                        <a:t>Running Time(seconds)</a:t>
                      </a:r>
                    </a:p>
                  </a:txBody>
                  <a:tcPr anchor="ctr"/>
                </a:tc>
                <a:tc>
                  <a:txBody>
                    <a:bodyPr/>
                    <a:lstStyle/>
                    <a:p>
                      <a:pPr algn="ctr" defTabSz="914400" eaLnBrk="1" fontAlgn="auto" hangingPunct="1" indent="0" latinLnBrk="0" marL="0" marR="0" rtl="0">
                        <a:lnSpc>
                          <a:spcPct val="100000"/>
                        </a:lnSpc>
                        <a:spcBef>
                          <a:spcPts val="0"/>
                        </a:spcBef>
                        <a:spcAft>
                          <a:spcPts val="0"/>
                        </a:spcAft>
                        <a:buFontTx/>
                        <a:buNone/>
                        <a:defRPr>
                          <a:uFillTx/>
                        </a:defRPr>
                      </a:pPr>
                      <a:r>
                        <a:rPr dirty="0" lang="en-GB" sz="2600">
                          <a:uFillTx/>
                          <a:latin typeface="+mj-lt"/>
                        </a:rPr>
                        <a:t>0.118232</a:t>
                      </a:r>
                    </a:p>
                  </a:txBody>
                  <a:tcPr anchor="ctr"/>
                </a:tc>
                <a:tc>
                  <a:txBody>
                    <a:bodyPr/>
                    <a:lstStyle/>
                    <a:p>
                      <a:pPr algn="ctr"/>
                      <a:r>
                        <a:rPr dirty="0" lang="en-GB" sz="2600">
                          <a:uFillTx/>
                          <a:latin typeface="+mj-lt"/>
                        </a:rPr>
                        <a:t>0.03117204</a:t>
                      </a:r>
                    </a:p>
                  </a:txBody>
                  <a:tcPr anchor="ctr"/>
                </a:tc>
              </a:tr>
            </a:tbl>
          </a:graphicData>
        </a:graphic>
      </p:graphicFrame>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36.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Interesting Finding - </a:t>
            </a:r>
            <a:r>
              <a:rPr altLang="zh-TW" dirty="0" lang="en-US">
                <a:uFillTx/>
              </a:rPr>
              <a:t>Monte Carlo Integration</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1" y="1504951"/>
            <a:ext cx="8401050" cy="4851400"/>
          </a:xfrm>
        </p:spPr>
        <p:txBody xmlns:c="http://schemas.openxmlformats.org/drawingml/2006/chart" xmlns:pic="http://schemas.openxmlformats.org/drawingml/2006/picture" xmlns:dgm="http://schemas.openxmlformats.org/drawingml/2006/diagram">
          <a:bodyPr>
            <a:normAutofit/>
          </a:bodyPr>
          <a:lstStyle/>
          <a:p>
            <a:pPr indent="0" marL="0">
              <a:buNone/>
            </a:pPr>
            <a:endParaRPr altLang="zh-TW" dirty="0" lang="en-US">
              <a:uFillTx/>
            </a:endParaRPr>
          </a:p>
          <a:p>
            <a:pPr indent="0" marL="0">
              <a:buNone/>
            </a:pPr>
            <a:r>
              <a:rPr altLang="zh-TW" dirty="0" lang="en-US">
                <a:uFillTx/>
              </a:rPr>
              <a:t>Both running time and error sampling from exponential distribution is much higher than lognormal distribution.</a:t>
            </a:r>
            <a:endParaRPr dirty="0" lang="en-US">
              <a:uFillTx/>
            </a:endParaRPr>
          </a:p>
          <a:p>
            <a:pPr indent="0" marL="0">
              <a:buNone/>
            </a:pPr>
            <a:endParaRPr dirty="0" lang="en-US">
              <a:uFillTx/>
            </a:endParaRPr>
          </a:p>
          <a:p>
            <a:pPr indent="0" marL="0">
              <a:buNone/>
            </a:pPr>
            <a:r>
              <a:rPr dirty="0" lang="en-US">
                <a:uFillTx/>
              </a:rPr>
              <a:t>Error estimation decrease with N -&gt; the Error is inversely proportional to the sample size.</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37.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How Did Composite Trapezoidal Rule Work?</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38.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Footer Placeholder 1"/>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pic>
        <p:nvPicPr>
          <p:cNvPr xmlns:c="http://schemas.openxmlformats.org/drawingml/2006/chart" xmlns:pic="http://schemas.openxmlformats.org/drawingml/2006/picture" xmlns:dgm="http://schemas.openxmlformats.org/drawingml/2006/diagram" id="3" name="Picture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2953657" y="194493"/>
            <a:ext cx="9042400" cy="6161857"/>
          </a:xfrm>
          <a:prstGeom prst="rect">
            <a:avLst/>
          </a:prstGeom>
        </p:spPr>
      </p:pic>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32575" y="1893234"/>
            <a:ext cx="2171700" cy="378565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sz="6000">
                <a:uFillTx/>
                <a:latin typeface="+mj-lt"/>
              </a:rPr>
              <a:t>b=6</a:t>
            </a:r>
          </a:p>
          <a:p>
            <a:r>
              <a:rPr dirty="0" lang="en-US" sz="6000">
                <a:uFillTx/>
                <a:latin typeface="+mj-lt"/>
              </a:rPr>
              <a:t>a=0</a:t>
            </a:r>
          </a:p>
          <a:p>
            <a:r>
              <a:rPr dirty="0" lang="en-US" sz="6000">
                <a:uFillTx/>
                <a:latin typeface="+mj-lt"/>
              </a:rPr>
              <a:t>h=0.5</a:t>
            </a:r>
          </a:p>
          <a:p>
            <a:r>
              <a:rPr dirty="0" lang="en-US" sz="6000">
                <a:uFillTx/>
                <a:latin typeface="+mj-lt"/>
              </a:rPr>
              <a:t>n=12</a:t>
            </a:r>
          </a:p>
        </p:txBody>
      </p:sp>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72804" y="534390"/>
            <a:ext cx="2916889" cy="553998"/>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z="3000">
                <a:uFillTx/>
                <a:latin typeface="+mj-lt"/>
              </a:rPr>
              <a:t>A Simple Example</a:t>
            </a:r>
          </a:p>
        </p:txBody>
      </p:sp>
    </p:spTree>
  </p:cSld>
  <p:clrMapOvr xmlns:c="http://schemas.openxmlformats.org/drawingml/2006/chart" xmlns:pic="http://schemas.openxmlformats.org/drawingml/2006/picture" xmlns:dgm="http://schemas.openxmlformats.org/drawingml/2006/diagram">
    <a:masterClrMapping/>
  </p:clrMapOvr>
</p:sld>
</file>

<file path=ppt/slides/slide39.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How Did Composite Trapezoidal Rule Work?</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Bisection method</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Recall that f(x) is maximum if f’(x) = 0 and f’’(x) &lt; 0 </a:t>
            </a:r>
          </a:p>
          <a:p>
            <a:endParaRPr dirty="0" lang="en-US">
              <a:uFillTx/>
            </a:endParaRPr>
          </a:p>
          <a:p>
            <a:r>
              <a:rPr dirty="0" lang="en-US">
                <a:uFillTx/>
              </a:rPr>
              <a:t>We can apply bisection method to find the root(s) of the equation </a:t>
            </a:r>
          </a:p>
        </p:txBody>
      </p:sp>
    </p:spTree>
  </p:cSld>
  <p:clrMapOvr xmlns:c="http://schemas.openxmlformats.org/drawingml/2006/chart" xmlns:pic="http://schemas.openxmlformats.org/drawingml/2006/picture" xmlns:dgm="http://schemas.openxmlformats.org/drawingml/2006/diagram">
    <a:masterClrMapping/>
  </p:clrMapOvr>
</p:sld>
</file>

<file path=ppt/slides/slide40.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How Did Composite Simpson’s Rule Work?</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a:uFillTx/>
                <a:latin typeface="+mj-lt"/>
              </a:rPr>
              <a:t>Trapezoidal Rule: Approximate the integral by subdividing the area bound by a series of trapezoids.</a:t>
            </a:r>
          </a:p>
          <a:p>
            <a:r>
              <a:rPr dirty="0" lang="en-US">
                <a:uFillTx/>
                <a:latin typeface="+mj-lt"/>
              </a:rPr>
              <a:t>Simpson’s Rule attempted to improve the accuracy by using quadratic polynomials, which means that using the parabolic arcs instead of straight line segments.</a:t>
            </a:r>
            <a:br>
              <a:rPr dirty="0" lang="en-US">
                <a:uFillTx/>
                <a:latin typeface="+mj-lt"/>
              </a:rPr>
            </a:br>
            <a:endParaRPr dirty="0" lang="en-US">
              <a:uFillTx/>
              <a:latin typeface="+mj-lt"/>
            </a:endParaRPr>
          </a:p>
          <a:p>
            <a:r>
              <a:rPr dirty="0" lang="en-US">
                <a:uFillTx/>
                <a:latin typeface="+mj-lt"/>
              </a:rPr>
              <a:t>Here, we use the same notation for the number of subintervals,</a:t>
            </a:r>
            <a:br>
              <a:rPr dirty="0" lang="en-US">
                <a:uFillTx/>
                <a:latin typeface="+mj-lt"/>
              </a:rPr>
            </a:br>
            <a:r>
              <a:rPr dirty="0" lang="en-US">
                <a:uFillTx/>
                <a:latin typeface="+mj-lt"/>
              </a:rPr>
              <a:t>length of each subinterval, lower bound and upper bound.</a:t>
            </a:r>
          </a:p>
          <a:p>
            <a:endParaRPr dirty="0" lang="en-US">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41.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pic>
        <p:nvPicPr>
          <p:cNvPr xmlns:c="http://schemas.openxmlformats.org/drawingml/2006/chart" xmlns:pic="http://schemas.openxmlformats.org/drawingml/2006/picture" xmlns:dgm="http://schemas.openxmlformats.org/drawingml/2006/diagram" id="2" name="Picture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23548" y="886217"/>
            <a:ext cx="7830104" cy="5470133"/>
          </a:xfrm>
          <a:prstGeom prst="rect">
            <a:avLst/>
          </a:prstGeom>
        </p:spPr>
      </p:pic>
      <p:sp>
        <p:nvSpPr>
          <p:cNvPr xmlns:c="http://schemas.openxmlformats.org/drawingml/2006/chart" xmlns:pic="http://schemas.openxmlformats.org/drawingml/2006/picture" xmlns:dgm="http://schemas.openxmlformats.org/drawingml/2006/diagram" id="3" name="TextBox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30983" y="262164"/>
            <a:ext cx="7422417" cy="707886"/>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z="4000">
                <a:uFillTx/>
              </a:rPr>
              <a:t>Clear Difference between the rules</a:t>
            </a:r>
          </a:p>
        </p:txBody>
      </p:sp>
    </p:spTree>
  </p:cSld>
  <p:clrMapOvr xmlns:c="http://schemas.openxmlformats.org/drawingml/2006/chart" xmlns:pic="http://schemas.openxmlformats.org/drawingml/2006/picture" xmlns:dgm="http://schemas.openxmlformats.org/drawingml/2006/diagram">
    <a:masterClrMapping/>
  </p:clrMapOvr>
</p:sld>
</file>

<file path=ppt/slides/slide42.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Generalized formula of Composite Simpson’s Rule</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43.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06591" y="578240"/>
            <a:ext cx="9601200" cy="1485900"/>
          </a:xfrm>
        </p:spPr>
        <p:txBody xmlns:c="http://schemas.openxmlformats.org/drawingml/2006/chart" xmlns:pic="http://schemas.openxmlformats.org/drawingml/2006/picture" xmlns:dgm="http://schemas.openxmlformats.org/drawingml/2006/diagram">
          <a:bodyPr/>
          <a:lstStyle/>
          <a:p>
            <a:r>
              <a:rPr dirty="0" lang="en-US">
                <a:uFillTx/>
              </a:rPr>
              <a:t>Error Analysis of The Two Rules</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
        <p:nvSpPr>
          <p:cNvPr xmlns:c="http://schemas.openxmlformats.org/drawingml/2006/chart" xmlns:pic="http://schemas.openxmlformats.org/drawingml/2006/picture" xmlns:dgm="http://schemas.openxmlformats.org/drawingml/2006/diagram" id="13" name="TextBox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58611" y="1475334"/>
            <a:ext cx="4648580" cy="553998"/>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z="3000">
                <a:uFillTx/>
                <a:latin typeface="+mj-lt"/>
              </a:rPr>
              <a:t>Composite Trapezoidal Rules</a:t>
            </a:r>
          </a:p>
        </p:txBody>
      </p:sp>
      <p:sp>
        <p:nvSpPr>
          <p:cNvPr xmlns:c="http://schemas.openxmlformats.org/drawingml/2006/chart" xmlns:pic="http://schemas.openxmlformats.org/drawingml/2006/picture" xmlns:dgm="http://schemas.openxmlformats.org/drawingml/2006/diagram" id="14" name="TextBox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16102" y="3510940"/>
            <a:ext cx="4379340" cy="553998"/>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z="3000">
                <a:uFillTx/>
                <a:latin typeface="+mj-lt"/>
              </a:rPr>
              <a:t>Composite Simpson’s Rules</a:t>
            </a:r>
          </a:p>
        </p:txBody>
      </p:sp>
      <p:graphicFrame>
        <p:nvGraphicFramePr>
          <p:cNvPr xmlns:c="http://schemas.openxmlformats.org/drawingml/2006/chart" xmlns:pic="http://schemas.openxmlformats.org/drawingml/2006/picture" xmlns:dgm="http://schemas.openxmlformats.org/drawingml/2006/diagram" id="16" name="Object 15"/>
          <p:cNvGraphicFramePr xmlns:c="http://schemas.openxmlformats.org/drawingml/2006/chart" xmlns:pic="http://schemas.openxmlformats.org/drawingml/2006/picture" xmlns:dgm="http://schemas.openxmlformats.org/drawingml/2006/diagram">
            <a:graphicFrameLocks noChangeAspect="1"/>
          </p:cNvGraphicFramePr>
          <p:nvPr/>
        </p:nvGraphicFramePr>
        <p:xfrm xmlns:c="http://schemas.openxmlformats.org/drawingml/2006/chart" xmlns:pic="http://schemas.openxmlformats.org/drawingml/2006/picture" xmlns:dgm="http://schemas.openxmlformats.org/drawingml/2006/diagram">
          <a:off x="838200" y="2077720"/>
          <a:ext cx="6477000" cy="901700"/>
        </p:xfrm>
        <a:graphic xmlns:c="http://schemas.openxmlformats.org/drawingml/2006/chart" xmlns:pic="http://schemas.openxmlformats.org/drawingml/2006/picture" xmlns:dgm="http://schemas.openxmlformats.org/drawingml/2006/diagram">
          <a:graphicData uri="http://schemas.openxmlformats.org/presentationml/2006/ole"/>
        </a:graphic>
      </p:graphicFrame>
      <p:graphicFrame>
        <p:nvGraphicFramePr>
          <p:cNvPr xmlns:c="http://schemas.openxmlformats.org/drawingml/2006/chart" xmlns:pic="http://schemas.openxmlformats.org/drawingml/2006/picture" xmlns:dgm="http://schemas.openxmlformats.org/drawingml/2006/diagram" id="18" name="Content Placeholder 17"/>
          <p:cNvGraphicFramePr xmlns:c="http://schemas.openxmlformats.org/drawingml/2006/chart" xmlns:pic="http://schemas.openxmlformats.org/drawingml/2006/picture" xmlns:dgm="http://schemas.openxmlformats.org/drawingml/2006/diagram">
            <a:graphicFrameLocks noChangeAspect="1" noGrp="1"/>
          </p:cNvGraphicFramePr>
          <p:nvPr>
            <p:ph idx="1"/>
          </p:nvPr>
        </p:nvGraphicFramePr>
        <p:xfrm xmlns:c="http://schemas.openxmlformats.org/drawingml/2006/chart" xmlns:pic="http://schemas.openxmlformats.org/drawingml/2006/picture" xmlns:dgm="http://schemas.openxmlformats.org/drawingml/2006/diagram">
          <a:off x="758611" y="4021442"/>
          <a:ext cx="4089400" cy="787400"/>
        </p:xfrm>
        <a:graphic xmlns:c="http://schemas.openxmlformats.org/drawingml/2006/chart" xmlns:pic="http://schemas.openxmlformats.org/drawingml/2006/picture" xmlns:dgm="http://schemas.openxmlformats.org/drawingml/2006/diagram">
          <a:graphicData uri="http://schemas.openxmlformats.org/presentationml/2006/ole"/>
        </a:graphic>
      </p:graphicFrame>
      <p:sp>
        <p:nvSpPr>
          <p:cNvPr xmlns:c="http://schemas.openxmlformats.org/drawingml/2006/chart" xmlns:pic="http://schemas.openxmlformats.org/drawingml/2006/picture" xmlns:dgm="http://schemas.openxmlformats.org/drawingml/2006/diagram" id="22" name="TextBox 2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153400" y="169341"/>
            <a:ext cx="3820886" cy="1015663"/>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sz="2000">
                <a:uFillTx/>
              </a:rPr>
              <a:t>The derivative in the formula should be mean value for integral over the entire interval</a:t>
            </a:r>
          </a:p>
        </p:txBody>
      </p:sp>
      <p:sp>
        <p:nvSpPr>
          <p:cNvPr xmlns:c="http://schemas.openxmlformats.org/drawingml/2006/chart" xmlns:pic="http://schemas.openxmlformats.org/drawingml/2006/picture" xmlns:dgm="http://schemas.openxmlformats.org/drawingml/2006/diagram" id="3" name="TextBox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001000" y="1097409"/>
            <a:ext cx="4125686" cy="286232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a:uFillTx/>
              </a:rPr>
              <a:t>The truncation error can be reduced </a:t>
            </a:r>
          </a:p>
          <a:p>
            <a:pPr indent="-342900" marL="342900">
              <a:buAutoNum type="arabicPeriod"/>
            </a:pPr>
            <a:r>
              <a:rPr dirty="0" lang="en-US">
                <a:uFillTx/>
              </a:rPr>
              <a:t>by reducing </a:t>
            </a:r>
            <a:r>
              <a:rPr dirty="0" lang="en-US">
                <a:solidFill>
                  <a:srgbClr val="FF0000"/>
                </a:solidFill>
                <a:uFillTx/>
              </a:rPr>
              <a:t>the step size h </a:t>
            </a:r>
            <a:r>
              <a:rPr dirty="0" lang="en-US">
                <a:uFillTx/>
              </a:rPr>
              <a:t>and </a:t>
            </a:r>
          </a:p>
          <a:p>
            <a:pPr indent="-342900" marL="342900">
              <a:buAutoNum type="arabicPeriod"/>
            </a:pPr>
            <a:r>
              <a:rPr dirty="0" lang="en-US">
                <a:uFillTx/>
              </a:rPr>
              <a:t>by using the higher-order integration formula of </a:t>
            </a:r>
            <a:r>
              <a:rPr dirty="0" lang="en-US">
                <a:solidFill>
                  <a:srgbClr val="FF0000"/>
                </a:solidFill>
                <a:uFillTx/>
              </a:rPr>
              <a:t>the order of O(h</a:t>
            </a:r>
            <a:r>
              <a:rPr baseline="30000" dirty="0" lang="en-US">
                <a:solidFill>
                  <a:srgbClr val="FF0000"/>
                </a:solidFill>
                <a:uFillTx/>
              </a:rPr>
              <a:t>2</a:t>
            </a:r>
            <a:r>
              <a:rPr dirty="0" lang="en-US">
                <a:solidFill>
                  <a:srgbClr val="FF0000"/>
                </a:solidFill>
                <a:uFillTx/>
              </a:rPr>
              <a:t>), O(h</a:t>
            </a:r>
            <a:r>
              <a:rPr baseline="30000" dirty="0" lang="en-US">
                <a:solidFill>
                  <a:srgbClr val="FF0000"/>
                </a:solidFill>
                <a:uFillTx/>
              </a:rPr>
              <a:t>4</a:t>
            </a:r>
            <a:r>
              <a:rPr dirty="0" lang="en-US">
                <a:solidFill>
                  <a:srgbClr val="FF0000"/>
                </a:solidFill>
                <a:uFillTx/>
              </a:rPr>
              <a:t>), </a:t>
            </a:r>
            <a:r>
              <a:rPr dirty="0" lang="en-US">
                <a:uFillTx/>
              </a:rPr>
              <a:t>and so on. (i.e. Composite Simpson’s Rule)</a:t>
            </a:r>
          </a:p>
          <a:p>
            <a:r>
              <a:rPr dirty="0" lang="en-US">
                <a:uFillTx/>
              </a:rPr>
              <a:t>For example, if the step size is reduced by half, the global truncation error of the composite trapezoidal rule is reduced by four.</a:t>
            </a:r>
          </a:p>
        </p:txBody>
      </p:sp>
    </p:spTree>
  </p:cSld>
  <p:clrMapOvr xmlns:c="http://schemas.openxmlformats.org/drawingml/2006/chart" xmlns:pic="http://schemas.openxmlformats.org/drawingml/2006/picture" xmlns:dgm="http://schemas.openxmlformats.org/drawingml/2006/diagram">
    <a:masterClrMapping/>
  </p:clrMapOvr>
</p:sld>
</file>

<file path=ppt/slides/slide44.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Potential Problem on Q3</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160564" y="1690688"/>
            <a:ext cx="6093280" cy="3883213"/>
          </a:xfrm>
        </p:spPr>
        <p:txBody xmlns:c="http://schemas.openxmlformats.org/drawingml/2006/chart" xmlns:pic="http://schemas.openxmlformats.org/drawingml/2006/picture" xmlns:dgm="http://schemas.openxmlformats.org/drawingml/2006/diagram">
          <a:bodyPr anchor="ctr">
            <a:normAutofit/>
          </a:bodyPr>
          <a:lstStyle/>
          <a:p>
            <a:pPr indent="0" marL="0">
              <a:buNone/>
            </a:pPr>
            <a:r>
              <a:rPr dirty="0" lang="en-US">
                <a:uFillTx/>
                <a:latin typeface="+mj-lt"/>
              </a:rPr>
              <a:t>R will get in the loop and fail to response if we set the upper bound to positive infinity.</a:t>
            </a:r>
          </a:p>
          <a:p>
            <a:pPr indent="0" marL="0">
              <a:buNone/>
            </a:pPr>
            <a:r>
              <a:rPr dirty="0" lang="en-US">
                <a:uFillTx/>
                <a:latin typeface="+mj-lt"/>
              </a:rPr>
              <a:t/>
            </a:r>
            <a:br>
              <a:rPr dirty="0" lang="en-US">
                <a:uFillTx/>
                <a:latin typeface="+mj-lt"/>
              </a:rPr>
            </a:br>
            <a:r>
              <a:rPr dirty="0" lang="en-US">
                <a:uFillTx/>
                <a:latin typeface="+mj-lt"/>
              </a:rPr>
              <a:t>The estimation may work worse on infinity bound since part of the area bound is not calculated as the figure illustrated.</a:t>
            </a:r>
          </a:p>
          <a:p>
            <a:endParaRPr dirty="0" lang="en-US">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pic>
        <p:nvPicPr>
          <p:cNvPr xmlns:c="http://schemas.openxmlformats.org/drawingml/2006/chart" xmlns:pic="http://schemas.openxmlformats.org/drawingml/2006/picture" xmlns:dgm="http://schemas.openxmlformats.org/drawingml/2006/diagram" id="6" name="Picture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6874330" y="1485673"/>
            <a:ext cx="5099956" cy="4836018"/>
          </a:xfrm>
          <a:prstGeom prst="rect">
            <a:avLst/>
          </a:prstGeom>
        </p:spPr>
      </p:pic>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581900" y="1022068"/>
            <a:ext cx="2585357" cy="89255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sz="2600">
                <a:uFillTx/>
                <a:latin typeface="+mj-lt"/>
              </a:rPr>
              <a:t>The integral has singularity at x=0</a:t>
            </a:r>
          </a:p>
        </p:txBody>
      </p:sp>
    </p:spTree>
  </p:cSld>
  <p:clrMapOvr xmlns:c="http://schemas.openxmlformats.org/drawingml/2006/chart" xmlns:pic="http://schemas.openxmlformats.org/drawingml/2006/picture" xmlns:dgm="http://schemas.openxmlformats.org/drawingml/2006/diagram">
    <a:masterClrMapping/>
  </p:clrMapOvr>
</p:sld>
</file>

<file path=ppt/slides/slide45.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Our Approaches</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1. Compromise part of the accuracy, maximize the bound according to the performance of the computer. </a:t>
            </a:r>
            <a:br>
              <a:rPr dirty="0" lang="en-US">
                <a:uFillTx/>
              </a:rPr>
            </a:br>
            <a:r>
              <a:rPr dirty="0" lang="en-US">
                <a:uFillTx/>
              </a:rPr>
              <a:t>The error can be negligible due to the tendency to 0 as x increases.</a:t>
            </a:r>
          </a:p>
          <a:p>
            <a:r>
              <a:rPr dirty="0" lang="en-US">
                <a:uFillTx/>
              </a:rPr>
              <a:t>Here we decide to calculate the integral up to 10000000 (i.e. b=1e7), subdividing the whole interval into 100000 pieces (i.e. n=1e5)</a:t>
            </a:r>
          </a:p>
          <a:p>
            <a:r>
              <a:rPr dirty="0" lang="en-US">
                <a:uFillTx/>
              </a:rPr>
              <a:t>2. Transform the curve in order to change to a calculable interval by substitution.</a:t>
            </a:r>
          </a:p>
          <a:p>
            <a:r>
              <a:rPr dirty="0" lang="en-US">
                <a:uFillTx/>
              </a:rPr>
              <a:t>Here we choose to substitute u equaling to </a:t>
            </a:r>
            <a:r>
              <a:rPr dirty="0" lang="en-US">
                <a:solidFill>
                  <a:srgbClr val="FF0000"/>
                </a:solidFill>
                <a:uFillTx/>
              </a:rPr>
              <a:t>1/(x+1)</a:t>
            </a:r>
            <a:r>
              <a:rPr dirty="0" lang="en-US">
                <a:uFillTx/>
              </a:rPr>
              <a:t>.</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46.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Our Approaches</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825625"/>
            <a:ext cx="8782050" cy="4289425"/>
          </a:xfrm>
        </p:spPr>
        <p:txBody xmlns:c="http://schemas.openxmlformats.org/drawingml/2006/chart" xmlns:pic="http://schemas.openxmlformats.org/drawingml/2006/picture" xmlns:dgm="http://schemas.openxmlformats.org/drawingml/2006/diagram">
          <a:bodyPr/>
          <a:lstStyle/>
          <a:p>
            <a:r>
              <a:rPr dirty="0" lang="en-US">
                <a:uFillTx/>
              </a:rPr>
              <a:t>2. Transform the curve in order to change to a calculable interval by substitution.</a:t>
            </a:r>
            <a:br>
              <a:rPr dirty="0" lang="en-US">
                <a:uFillTx/>
              </a:rPr>
            </a:br>
            <a:r>
              <a:rPr dirty="0" lang="en-US">
                <a:uFillTx/>
              </a:rPr>
              <a:t>Here we choose to substitute u equaling to </a:t>
            </a:r>
            <a:r>
              <a:rPr dirty="0" lang="en-US">
                <a:solidFill>
                  <a:srgbClr val="FF0000"/>
                </a:solidFill>
                <a:uFillTx/>
              </a:rPr>
              <a:t>1/(x+1)</a:t>
            </a:r>
            <a:r>
              <a:rPr dirty="0" lang="en-US">
                <a:uFillTx/>
              </a:rPr>
              <a:t>.</a:t>
            </a:r>
            <a:br>
              <a:rPr dirty="0" lang="en-US">
                <a:uFillTx/>
              </a:rPr>
            </a:br>
            <a:endParaRPr dirty="0" lang="en-US">
              <a:uFillTx/>
            </a:endParaRPr>
          </a:p>
          <a:p>
            <a:r>
              <a:rPr dirty="0" lang="en-US">
                <a:uFillTx/>
              </a:rPr>
              <a:t>3. Add an extremely small adjustment value to the initial value x.</a:t>
            </a:r>
            <a:br>
              <a:rPr dirty="0" lang="en-US">
                <a:uFillTx/>
              </a:rPr>
            </a:br>
            <a:r>
              <a:rPr dirty="0" lang="en-US">
                <a:uFillTx/>
              </a:rPr>
              <a:t>A better approach mentioned in the reference book is transformation.</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47.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36880" y="552185"/>
            <a:ext cx="9601200" cy="1485900"/>
          </a:xfrm>
        </p:spPr>
        <p:txBody xmlns:c="http://schemas.openxmlformats.org/drawingml/2006/chart" xmlns:pic="http://schemas.openxmlformats.org/drawingml/2006/picture" xmlns:dgm="http://schemas.openxmlformats.org/drawingml/2006/diagram">
          <a:bodyPr/>
          <a:lstStyle/>
          <a:p>
            <a:r>
              <a:rPr dirty="0" lang="en-US">
                <a:uFillTx/>
              </a:rPr>
              <a:t>Details of Substitution</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pic>
        <p:nvPicPr>
          <p:cNvPr xmlns:c="http://schemas.openxmlformats.org/drawingml/2006/chart" xmlns:pic="http://schemas.openxmlformats.org/drawingml/2006/picture" xmlns:dgm="http://schemas.openxmlformats.org/drawingml/2006/diagram" id="5" name="Picture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6096000" y="0"/>
            <a:ext cx="5638800" cy="4076171"/>
          </a:xfrm>
          <a:prstGeom prst="rect">
            <a:avLst/>
          </a:prstGeom>
        </p:spPr>
      </p:pic>
    </p:spTree>
  </p:cSld>
  <p:clrMapOvr xmlns:c="http://schemas.openxmlformats.org/drawingml/2006/chart" xmlns:pic="http://schemas.openxmlformats.org/drawingml/2006/picture" xmlns:dgm="http://schemas.openxmlformats.org/drawingml/2006/diagram">
    <a:masterClrMapping/>
  </p:clrMapOvr>
</p:sld>
</file>

<file path=ppt/slides/slide48.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Substitution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0" marL="0">
              <a:buNone/>
            </a:pPr>
            <a:r>
              <a:rPr dirty="0" lang="en-GB">
                <a:uFillTx/>
              </a:rPr>
              <a:t>#By substitution </a:t>
            </a:r>
            <a:r>
              <a:rPr dirty="0" lang="en-GB">
                <a:uFillTx/>
                <a:latin typeface="+mj-lt"/>
              </a:rPr>
              <a:t/>
            </a:r>
            <a:br>
              <a:rPr dirty="0" lang="en-GB">
                <a:uFillTx/>
                <a:latin typeface="+mj-lt"/>
              </a:rPr>
            </a:br>
            <a:r>
              <a:rPr dirty="0" lang="en-GB">
                <a:uFillTx/>
                <a:latin typeface="+mj-lt"/>
              </a:rPr>
              <a:t>#Define the function</a:t>
            </a:r>
            <a:br>
              <a:rPr dirty="0" lang="en-GB">
                <a:uFillTx/>
                <a:latin typeface="+mj-lt"/>
              </a:rPr>
            </a:br>
            <a:r>
              <a:rPr dirty="0" err="1" lang="en-GB">
                <a:uFillTx/>
                <a:latin typeface="+mj-lt"/>
              </a:rPr>
              <a:t>fy</a:t>
            </a:r>
            <a:r>
              <a:rPr dirty="0" lang="en-GB">
                <a:uFillTx/>
                <a:latin typeface="+mj-lt"/>
              </a:rPr>
              <a:t>=function(y){</a:t>
            </a:r>
          </a:p>
          <a:p>
            <a:pPr indent="0" marL="0">
              <a:buNone/>
            </a:pPr>
            <a:r>
              <a:rPr dirty="0" lang="en-GB">
                <a:uFillTx/>
                <a:latin typeface="+mj-lt"/>
              </a:rPr>
              <a:t>  result=(1/(y*(1-y)))*abs(cos((1-y)/y))*</a:t>
            </a:r>
            <a:r>
              <a:rPr dirty="0" err="1" lang="en-GB">
                <a:uFillTx/>
                <a:latin typeface="+mj-lt"/>
              </a:rPr>
              <a:t>exp</a:t>
            </a:r>
            <a:r>
              <a:rPr dirty="0" lang="en-GB">
                <a:uFillTx/>
                <a:latin typeface="+mj-lt"/>
              </a:rPr>
              <a:t>(-(log((1-y)/y)-3)^2)</a:t>
            </a:r>
          </a:p>
          <a:p>
            <a:pPr indent="0" marL="0">
              <a:buNone/>
            </a:pPr>
            <a:r>
              <a:rPr dirty="0" lang="en-GB">
                <a:uFillTx/>
                <a:latin typeface="+mj-lt"/>
              </a:rPr>
              <a:t>  return(result)</a:t>
            </a:r>
          </a:p>
          <a:p>
            <a:pPr indent="0" marL="0">
              <a:buNone/>
            </a:pPr>
            <a:r>
              <a:rPr dirty="0" lang="en-GB">
                <a:uFillTx/>
                <a:latin typeface="+mj-lt"/>
              </a:rPr>
              <a:t>}</a:t>
            </a:r>
          </a:p>
          <a:p>
            <a:pPr indent="0" marL="0">
              <a:buNone/>
            </a:pPr>
            <a:r>
              <a:rPr dirty="0" lang="en-GB">
                <a:uFillTx/>
                <a:latin typeface="+mj-lt"/>
              </a:rPr>
              <a:t>curve(fy,0,1, </a:t>
            </a:r>
            <a:r>
              <a:rPr dirty="0" err="1" lang="en-GB">
                <a:uFillTx/>
                <a:latin typeface="+mj-lt"/>
              </a:rPr>
              <a:t>ylab</a:t>
            </a:r>
            <a:r>
              <a:rPr dirty="0" lang="en-GB">
                <a:uFillTx/>
                <a:latin typeface="+mj-lt"/>
              </a:rPr>
              <a:t> = "y=f(x)") #sketch the curve in 0 to 1 </a:t>
            </a:r>
          </a:p>
          <a:p>
            <a:pPr indent="0" marL="0">
              <a:buNone/>
            </a:pPr>
            <a:endParaRPr dirty="0" lang="en-US">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49.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Substitution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pPr indent="0" marL="0">
              <a:buNone/>
            </a:pPr>
            <a:r>
              <a:rPr dirty="0" lang="en-GB">
                <a:uFillTx/>
              </a:rPr>
              <a:t>#1.Composite trapezoidal rule</a:t>
            </a:r>
            <a:r>
              <a:rPr dirty="0" lang="en-GB">
                <a:uFillTx/>
                <a:latin typeface="+mj-lt"/>
              </a:rPr>
              <a:t/>
            </a:r>
            <a:br>
              <a:rPr dirty="0" lang="en-GB">
                <a:uFillTx/>
                <a:latin typeface="+mj-lt"/>
              </a:rPr>
            </a:br>
            <a:r>
              <a:rPr dirty="0" err="1" lang="en-GB">
                <a:uFillTx/>
                <a:latin typeface="+mj-lt"/>
              </a:rPr>
              <a:t>CTrape</a:t>
            </a:r>
            <a:r>
              <a:rPr dirty="0" lang="en-GB">
                <a:uFillTx/>
                <a:latin typeface="+mj-lt"/>
              </a:rPr>
              <a:t>&lt;-function(</a:t>
            </a:r>
            <a:r>
              <a:rPr dirty="0" err="1" lang="en-GB">
                <a:uFillTx/>
                <a:latin typeface="+mj-lt"/>
              </a:rPr>
              <a:t>funct,a,b,n</a:t>
            </a:r>
            <a:r>
              <a:rPr dirty="0" lang="en-GB">
                <a:uFillTx/>
                <a:latin typeface="+mj-lt"/>
              </a:rPr>
              <a:t>){ #Define the parameters #n is the no. of subinterval</a:t>
            </a:r>
          </a:p>
          <a:p>
            <a:pPr indent="0" marL="0">
              <a:buNone/>
            </a:pPr>
            <a:r>
              <a:rPr dirty="0" lang="en-GB">
                <a:uFillTx/>
                <a:latin typeface="+mj-lt"/>
              </a:rPr>
              <a:t>  h &lt;- (b - a) / n #Calculate the increment</a:t>
            </a:r>
          </a:p>
          <a:p>
            <a:pPr indent="0" marL="0">
              <a:buNone/>
            </a:pPr>
            <a:r>
              <a:rPr dirty="0" lang="en-GB">
                <a:uFillTx/>
                <a:latin typeface="+mj-lt"/>
              </a:rPr>
              <a:t>  c &lt;- 1:(n - 1) #Create a vector for the order of the increment </a:t>
            </a:r>
          </a:p>
          <a:p>
            <a:pPr indent="0" marL="0">
              <a:buNone/>
            </a:pPr>
            <a:r>
              <a:rPr dirty="0" lang="en-GB">
                <a:uFillTx/>
                <a:latin typeface="+mj-lt"/>
              </a:rPr>
              <a:t>  </a:t>
            </a:r>
            <a:r>
              <a:rPr dirty="0" err="1" lang="en-GB">
                <a:uFillTx/>
                <a:latin typeface="+mj-lt"/>
              </a:rPr>
              <a:t>xj</a:t>
            </a:r>
            <a:r>
              <a:rPr dirty="0" lang="en-GB">
                <a:uFillTx/>
                <a:latin typeface="+mj-lt"/>
              </a:rPr>
              <a:t> &lt;- a + c * h #Transform the order vector to a vector of f(</a:t>
            </a:r>
            <a:r>
              <a:rPr dirty="0" err="1" lang="en-GB">
                <a:uFillTx/>
                <a:latin typeface="+mj-lt"/>
              </a:rPr>
              <a:t>x_j</a:t>
            </a:r>
            <a:r>
              <a:rPr dirty="0" lang="en-GB">
                <a:uFillTx/>
                <a:latin typeface="+mj-lt"/>
              </a:rPr>
              <a:t>)</a:t>
            </a:r>
          </a:p>
          <a:p>
            <a:pPr indent="0" marL="0">
              <a:buNone/>
            </a:pPr>
            <a:r>
              <a:rPr dirty="0" lang="en-GB">
                <a:uFillTx/>
                <a:latin typeface="+mj-lt"/>
              </a:rPr>
              <a:t>  Integral &lt;- (1/2*h) * (2 * sum(</a:t>
            </a:r>
            <a:r>
              <a:rPr dirty="0" err="1" lang="en-GB">
                <a:uFillTx/>
                <a:latin typeface="+mj-lt"/>
              </a:rPr>
              <a:t>funct</a:t>
            </a:r>
            <a:r>
              <a:rPr dirty="0" lang="en-GB">
                <a:uFillTx/>
                <a:latin typeface="+mj-lt"/>
              </a:rPr>
              <a:t>(</a:t>
            </a:r>
            <a:r>
              <a:rPr dirty="0" err="1" lang="en-GB">
                <a:uFillTx/>
                <a:latin typeface="+mj-lt"/>
              </a:rPr>
              <a:t>xj</a:t>
            </a:r>
            <a:r>
              <a:rPr dirty="0" lang="en-GB">
                <a:uFillTx/>
                <a:latin typeface="+mj-lt"/>
              </a:rPr>
              <a:t>))) </a:t>
            </a:r>
          </a:p>
          <a:p>
            <a:pPr indent="0" marL="0">
              <a:buNone/>
            </a:pPr>
            <a:r>
              <a:rPr dirty="0" lang="en-GB">
                <a:uFillTx/>
                <a:latin typeface="+mj-lt"/>
              </a:rPr>
              <a:t>  #Composite Trapezoidal Rule= h/2+[f(a)+</a:t>
            </a:r>
            <a:r>
              <a:rPr dirty="0" err="1" lang="en-GB">
                <a:uFillTx/>
                <a:latin typeface="+mj-lt"/>
              </a:rPr>
              <a:t>Summation_c</a:t>
            </a:r>
            <a:r>
              <a:rPr dirty="0" lang="en-GB">
                <a:uFillTx/>
                <a:latin typeface="+mj-lt"/>
              </a:rPr>
              <a:t>=1_n-1(f(</a:t>
            </a:r>
            <a:r>
              <a:rPr dirty="0" err="1" lang="en-GB">
                <a:uFillTx/>
                <a:latin typeface="+mj-lt"/>
              </a:rPr>
              <a:t>x_j</a:t>
            </a:r>
            <a:r>
              <a:rPr dirty="0" lang="en-GB">
                <a:uFillTx/>
                <a:latin typeface="+mj-lt"/>
              </a:rPr>
              <a:t>)+f(b))]</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Theory</a:t>
            </a:r>
          </a:p>
        </p:txBody>
      </p:sp>
    </p:spTree>
  </p:cSld>
  <p:clrMapOvr xmlns:c="http://schemas.openxmlformats.org/drawingml/2006/chart" xmlns:pic="http://schemas.openxmlformats.org/drawingml/2006/picture" xmlns:dgm="http://schemas.openxmlformats.org/drawingml/2006/diagram">
    <a:masterClrMapping/>
  </p:clrMapOvr>
</p:sld>
</file>

<file path=ppt/slides/slide50.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Substitution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2500" lnSpcReduction="20000"/>
          </a:bodyPr>
          <a:lstStyle/>
          <a:p>
            <a:pPr indent="0" marL="0">
              <a:buNone/>
            </a:pPr>
            <a:r>
              <a:rPr dirty="0" lang="en-GB">
                <a:uFillTx/>
              </a:rPr>
              <a:t>#Adjustment on the a for getting error on a = 0</a:t>
            </a:r>
          </a:p>
          <a:p>
            <a:pPr indent="0" marL="0">
              <a:buNone/>
            </a:pPr>
            <a:r>
              <a:rPr dirty="0" lang="en-GB">
                <a:uFillTx/>
                <a:latin typeface="+mj-lt"/>
              </a:rPr>
              <a:t>value&lt;-function (</a:t>
            </a:r>
            <a:r>
              <a:rPr dirty="0" err="1" lang="en-GB">
                <a:uFillTx/>
                <a:latin typeface="+mj-lt"/>
              </a:rPr>
              <a:t>funct</a:t>
            </a:r>
            <a:r>
              <a:rPr dirty="0" lang="en-GB">
                <a:uFillTx/>
                <a:latin typeface="+mj-lt"/>
              </a:rPr>
              <a:t>, x, </a:t>
            </a:r>
            <a:r>
              <a:rPr dirty="0" err="1" lang="en-GB">
                <a:uFillTx/>
                <a:latin typeface="+mj-lt"/>
              </a:rPr>
              <a:t>adj</a:t>
            </a:r>
            <a:r>
              <a:rPr dirty="0" lang="en-GB">
                <a:uFillTx/>
                <a:latin typeface="+mj-lt"/>
              </a:rPr>
              <a:t>=h/1e6) { #Set up an adjustment value</a:t>
            </a:r>
            <a:br>
              <a:rPr dirty="0" lang="en-GB">
                <a:uFillTx/>
                <a:latin typeface="+mj-lt"/>
              </a:rPr>
            </a:br>
            <a:r>
              <a:rPr dirty="0" lang="en-GB">
                <a:uFillTx/>
                <a:latin typeface="+mj-lt"/>
              </a:rPr>
              <a:t>#Compromise on a small error to avoid the infinity value on 0</a:t>
            </a:r>
          </a:p>
          <a:p>
            <a:pPr indent="0" marL="0">
              <a:buNone/>
            </a:pPr>
            <a:r>
              <a:rPr dirty="0" lang="en-GB">
                <a:uFillTx/>
                <a:latin typeface="+mj-lt"/>
              </a:rPr>
              <a:t>    if (</a:t>
            </a:r>
            <a:r>
              <a:rPr dirty="0" err="1" lang="en-GB">
                <a:uFillTx/>
                <a:latin typeface="+mj-lt"/>
              </a:rPr>
              <a:t>is.nan</a:t>
            </a:r>
            <a:r>
              <a:rPr dirty="0" lang="en-GB">
                <a:uFillTx/>
                <a:latin typeface="+mj-lt"/>
              </a:rPr>
              <a:t>(</a:t>
            </a:r>
            <a:r>
              <a:rPr dirty="0" err="1" lang="en-GB">
                <a:uFillTx/>
                <a:latin typeface="+mj-lt"/>
              </a:rPr>
              <a:t>funct</a:t>
            </a:r>
            <a:r>
              <a:rPr dirty="0" lang="en-GB">
                <a:uFillTx/>
                <a:latin typeface="+mj-lt"/>
              </a:rPr>
              <a:t>(x))) { #if condition when f(x)=</a:t>
            </a:r>
            <a:r>
              <a:rPr dirty="0" err="1" lang="en-GB">
                <a:uFillTx/>
                <a:latin typeface="+mj-lt"/>
              </a:rPr>
              <a:t>NaN</a:t>
            </a:r>
            <a:endParaRPr dirty="0" lang="en-GB">
              <a:uFillTx/>
              <a:latin typeface="+mj-lt"/>
            </a:endParaRPr>
          </a:p>
          <a:p>
            <a:pPr indent="0" marL="0">
              <a:buNone/>
            </a:pPr>
            <a:r>
              <a:rPr dirty="0" lang="en-GB">
                <a:uFillTx/>
                <a:latin typeface="+mj-lt"/>
              </a:rPr>
              <a:t>      if (x==0) return (</a:t>
            </a:r>
            <a:r>
              <a:rPr dirty="0" err="1" lang="en-GB">
                <a:uFillTx/>
                <a:latin typeface="+mj-lt"/>
              </a:rPr>
              <a:t>funct</a:t>
            </a:r>
            <a:r>
              <a:rPr dirty="0" lang="en-GB">
                <a:uFillTx/>
                <a:latin typeface="+mj-lt"/>
              </a:rPr>
              <a:t>(</a:t>
            </a:r>
            <a:r>
              <a:rPr dirty="0" err="1" lang="en-GB">
                <a:uFillTx/>
                <a:latin typeface="+mj-lt"/>
              </a:rPr>
              <a:t>adj+x</a:t>
            </a:r>
            <a:r>
              <a:rPr dirty="0" lang="en-GB">
                <a:uFillTx/>
                <a:latin typeface="+mj-lt"/>
              </a:rPr>
              <a:t>)) #add adjustment value to x_1 when x=0</a:t>
            </a:r>
          </a:p>
          <a:p>
            <a:pPr indent="0" marL="0">
              <a:buNone/>
            </a:pPr>
            <a:r>
              <a:rPr dirty="0" lang="en-GB">
                <a:uFillTx/>
                <a:latin typeface="+mj-lt"/>
              </a:rPr>
              <a:t>      else return (</a:t>
            </a:r>
            <a:r>
              <a:rPr dirty="0" err="1" lang="en-GB">
                <a:uFillTx/>
                <a:latin typeface="+mj-lt"/>
              </a:rPr>
              <a:t>funct</a:t>
            </a:r>
            <a:r>
              <a:rPr dirty="0" lang="en-GB">
                <a:uFillTx/>
                <a:latin typeface="+mj-lt"/>
              </a:rPr>
              <a:t>(</a:t>
            </a:r>
            <a:r>
              <a:rPr dirty="0" err="1" lang="en-GB">
                <a:uFillTx/>
                <a:latin typeface="+mj-lt"/>
              </a:rPr>
              <a:t>adj</a:t>
            </a:r>
            <a:r>
              <a:rPr dirty="0" lang="en-GB">
                <a:uFillTx/>
                <a:latin typeface="+mj-lt"/>
              </a:rPr>
              <a:t>*(-1)+x)) #prevent any </a:t>
            </a:r>
            <a:r>
              <a:rPr dirty="0" err="1" lang="en-GB">
                <a:uFillTx/>
                <a:latin typeface="+mj-lt"/>
              </a:rPr>
              <a:t>NaN</a:t>
            </a:r>
            <a:r>
              <a:rPr dirty="0" lang="en-GB">
                <a:uFillTx/>
                <a:latin typeface="+mj-lt"/>
              </a:rPr>
              <a:t> cases of </a:t>
            </a:r>
            <a:r>
              <a:rPr dirty="0" err="1" lang="en-GB">
                <a:uFillTx/>
                <a:latin typeface="+mj-lt"/>
              </a:rPr>
              <a:t>x_j</a:t>
            </a:r>
            <a:r>
              <a:rPr dirty="0" lang="en-GB">
                <a:uFillTx/>
                <a:latin typeface="+mj-lt"/>
              </a:rPr>
              <a:t>!=0</a:t>
            </a:r>
          </a:p>
          <a:p>
            <a:pPr indent="0" marL="0">
              <a:buNone/>
            </a:pPr>
            <a:r>
              <a:rPr dirty="0" lang="en-GB">
                <a:uFillTx/>
                <a:latin typeface="+mj-lt"/>
              </a:rPr>
              <a:t>    }</a:t>
            </a:r>
          </a:p>
          <a:p>
            <a:pPr indent="0" marL="0">
              <a:buNone/>
            </a:pPr>
            <a:r>
              <a:rPr dirty="0" lang="en-GB">
                <a:uFillTx/>
                <a:latin typeface="+mj-lt"/>
              </a:rPr>
              <a:t>    else {return(</a:t>
            </a:r>
            <a:r>
              <a:rPr dirty="0" err="1" lang="en-GB">
                <a:uFillTx/>
                <a:latin typeface="+mj-lt"/>
              </a:rPr>
              <a:t>funct</a:t>
            </a:r>
            <a:r>
              <a:rPr dirty="0" lang="en-GB">
                <a:uFillTx/>
                <a:latin typeface="+mj-lt"/>
              </a:rPr>
              <a:t>(x))}</a:t>
            </a:r>
          </a:p>
          <a:p>
            <a:pPr indent="0" marL="0">
              <a:buNone/>
            </a:pPr>
            <a:r>
              <a:rPr dirty="0" lang="en-GB">
                <a:uFillTx/>
                <a:latin typeface="+mj-lt"/>
              </a:rPr>
              <a:t>  } </a:t>
            </a:r>
          </a:p>
          <a:p>
            <a:pPr indent="0" marL="0">
              <a:buNone/>
            </a:pPr>
            <a:r>
              <a:rPr dirty="0" lang="en-GB">
                <a:uFillTx/>
                <a:latin typeface="+mj-lt"/>
              </a:rPr>
              <a:t>  </a:t>
            </a:r>
          </a:p>
          <a:p>
            <a:pPr indent="0" marL="0">
              <a:buNone/>
            </a:pPr>
            <a:endParaRPr dirty="0" lang="en-US">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51.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Substitution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0" marL="0">
              <a:buNone/>
            </a:pPr>
            <a:r>
              <a:rPr dirty="0" lang="en-GB">
                <a:uFillTx/>
                <a:latin typeface="+mj-lt"/>
              </a:rPr>
              <a:t> Integral=Integral+(h/2*(value(</a:t>
            </a:r>
            <a:r>
              <a:rPr dirty="0" err="1" lang="en-GB">
                <a:uFillTx/>
                <a:latin typeface="+mj-lt"/>
              </a:rPr>
              <a:t>funct,a</a:t>
            </a:r>
            <a:r>
              <a:rPr dirty="0" lang="en-GB">
                <a:uFillTx/>
                <a:latin typeface="+mj-lt"/>
              </a:rPr>
              <a:t>)+value(</a:t>
            </a:r>
            <a:r>
              <a:rPr dirty="0" err="1" lang="en-GB">
                <a:uFillTx/>
                <a:latin typeface="+mj-lt"/>
              </a:rPr>
              <a:t>funct,b</a:t>
            </a:r>
            <a:r>
              <a:rPr dirty="0" lang="en-GB">
                <a:uFillTx/>
                <a:latin typeface="+mj-lt"/>
              </a:rPr>
              <a:t>))) #Calculate the final Integral</a:t>
            </a:r>
          </a:p>
          <a:p>
            <a:pPr indent="0" marL="0">
              <a:buNone/>
            </a:pPr>
            <a:r>
              <a:rPr dirty="0" lang="en-GB">
                <a:uFillTx/>
                <a:latin typeface="+mj-lt"/>
              </a:rPr>
              <a:t>  (Result= Integral)</a:t>
            </a:r>
          </a:p>
          <a:p>
            <a:pPr indent="0" marL="0">
              <a:buNone/>
            </a:pPr>
            <a:r>
              <a:rPr dirty="0" lang="en-GB">
                <a:uFillTx/>
                <a:latin typeface="+mj-lt"/>
              </a:rPr>
              <a:t>}</a:t>
            </a:r>
          </a:p>
          <a:p>
            <a:pPr indent="0" marL="0">
              <a:buNone/>
            </a:pPr>
            <a:r>
              <a:rPr dirty="0" err="1" lang="en-GB">
                <a:uFillTx/>
                <a:latin typeface="+mj-lt"/>
              </a:rPr>
              <a:t>set.seed</a:t>
            </a:r>
            <a:r>
              <a:rPr dirty="0" lang="en-GB">
                <a:uFillTx/>
                <a:latin typeface="+mj-lt"/>
              </a:rPr>
              <a:t>(77960)</a:t>
            </a:r>
          </a:p>
          <a:p>
            <a:pPr indent="0" marL="0">
              <a:buNone/>
            </a:pPr>
            <a:r>
              <a:rPr dirty="0" err="1" lang="en-GB">
                <a:uFillTx/>
                <a:latin typeface="+mj-lt"/>
              </a:rPr>
              <a:t>CTrape</a:t>
            </a:r>
            <a:r>
              <a:rPr dirty="0" lang="en-GB">
                <a:uFillTx/>
                <a:latin typeface="+mj-lt"/>
              </a:rPr>
              <a:t>(fy,0,1,2000)</a:t>
            </a:r>
            <a:endParaRPr dirty="0" lang="en-US">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52.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Substitution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2500" lnSpcReduction="10000"/>
          </a:bodyPr>
          <a:lstStyle/>
          <a:p>
            <a:pPr indent="0" marL="0">
              <a:buNone/>
            </a:pPr>
            <a:r>
              <a:rPr dirty="0" lang="en-GB">
                <a:uFillTx/>
              </a:rPr>
              <a:t>#2. Composite Simpson's rule</a:t>
            </a:r>
          </a:p>
          <a:p>
            <a:pPr indent="0" marL="0">
              <a:buNone/>
            </a:pPr>
            <a:r>
              <a:rPr dirty="0" err="1" lang="en-GB">
                <a:uFillTx/>
                <a:latin typeface="+mj-lt"/>
              </a:rPr>
              <a:t>CSimp</a:t>
            </a:r>
            <a:r>
              <a:rPr dirty="0" lang="en-GB">
                <a:uFillTx/>
                <a:latin typeface="+mj-lt"/>
              </a:rPr>
              <a:t>&lt;-function(</a:t>
            </a:r>
            <a:r>
              <a:rPr dirty="0" err="1" lang="en-GB">
                <a:uFillTx/>
                <a:latin typeface="+mj-lt"/>
              </a:rPr>
              <a:t>funct,a,b,n</a:t>
            </a:r>
            <a:r>
              <a:rPr dirty="0" lang="en-GB">
                <a:uFillTx/>
                <a:latin typeface="+mj-lt"/>
              </a:rPr>
              <a:t>) { #Define the parameters #n is the no. of subinterval</a:t>
            </a:r>
          </a:p>
          <a:p>
            <a:pPr indent="0" marL="0">
              <a:buNone/>
            </a:pPr>
            <a:r>
              <a:rPr dirty="0" lang="en-GB">
                <a:uFillTx/>
                <a:latin typeface="+mj-lt"/>
              </a:rPr>
              <a:t>  h &lt;- (b - a) / n #Calculate the increment</a:t>
            </a:r>
          </a:p>
          <a:p>
            <a:pPr indent="0" marL="0">
              <a:buNone/>
            </a:pPr>
            <a:r>
              <a:rPr dirty="0" lang="en-GB">
                <a:uFillTx/>
                <a:latin typeface="+mj-lt"/>
              </a:rPr>
              <a:t>  c&lt;-0:(n-1)</a:t>
            </a:r>
          </a:p>
          <a:p>
            <a:pPr indent="0" marL="0">
              <a:buNone/>
            </a:pPr>
            <a:r>
              <a:rPr dirty="0" lang="en-GB">
                <a:uFillTx/>
                <a:latin typeface="+mj-lt"/>
              </a:rPr>
              <a:t>  d &lt;- 1:(n - 1) #Create a vector for the order of the increment </a:t>
            </a:r>
          </a:p>
          <a:p>
            <a:pPr indent="0" marL="0">
              <a:buNone/>
            </a:pPr>
            <a:r>
              <a:rPr dirty="0" lang="en-GB">
                <a:uFillTx/>
                <a:latin typeface="+mj-lt"/>
              </a:rPr>
              <a:t>  xj1 &lt;- a+(c+1/2)*h  #Transform the order vector to a vector of f(</a:t>
            </a:r>
            <a:r>
              <a:rPr dirty="0" err="1" lang="en-GB">
                <a:uFillTx/>
                <a:latin typeface="+mj-lt"/>
              </a:rPr>
              <a:t>x_j</a:t>
            </a:r>
            <a:r>
              <a:rPr dirty="0" lang="en-GB">
                <a:uFillTx/>
                <a:latin typeface="+mj-lt"/>
              </a:rPr>
              <a:t>)</a:t>
            </a:r>
          </a:p>
          <a:p>
            <a:pPr indent="0" marL="0">
              <a:buNone/>
            </a:pPr>
            <a:r>
              <a:rPr dirty="0" lang="en-GB">
                <a:uFillTx/>
                <a:latin typeface="+mj-lt"/>
              </a:rPr>
              <a:t>  xj2&lt;- a+(d*h)</a:t>
            </a:r>
          </a:p>
          <a:p>
            <a:pPr indent="0" marL="0">
              <a:buNone/>
            </a:pPr>
            <a:r>
              <a:rPr dirty="0" lang="en-GB">
                <a:uFillTx/>
                <a:latin typeface="+mj-lt"/>
              </a:rPr>
              <a:t>  Integral &lt;- (1/6*h) * (4 * sum(</a:t>
            </a:r>
            <a:r>
              <a:rPr dirty="0" err="1" lang="en-GB">
                <a:uFillTx/>
                <a:latin typeface="+mj-lt"/>
              </a:rPr>
              <a:t>funct</a:t>
            </a:r>
            <a:r>
              <a:rPr dirty="0" lang="en-GB">
                <a:uFillTx/>
                <a:latin typeface="+mj-lt"/>
              </a:rPr>
              <a:t>(xj1))+2*sum(</a:t>
            </a:r>
            <a:r>
              <a:rPr dirty="0" err="1" lang="en-GB">
                <a:uFillTx/>
                <a:latin typeface="+mj-lt"/>
              </a:rPr>
              <a:t>funct</a:t>
            </a:r>
            <a:r>
              <a:rPr dirty="0" lang="en-GB">
                <a:uFillTx/>
                <a:latin typeface="+mj-lt"/>
              </a:rPr>
              <a:t>(xj2))) </a:t>
            </a:r>
          </a:p>
          <a:p>
            <a:pPr indent="0" marL="0">
              <a:buNone/>
            </a:pPr>
            <a:r>
              <a:rPr dirty="0" lang="en-GB">
                <a:uFillTx/>
                <a:latin typeface="+mj-lt"/>
              </a:rPr>
              <a:t>#Calculate parts of the formula of Simpson's rule</a:t>
            </a:r>
          </a:p>
          <a:p>
            <a:pPr indent="0" marL="0">
              <a:buNone/>
            </a:pPr>
            <a:endParaRPr dirty="0" lang="en-US">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53.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Substitution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2500" lnSpcReduction="10000"/>
          </a:bodyPr>
          <a:lstStyle/>
          <a:p>
            <a:pPr indent="0" marL="0">
              <a:buNone/>
            </a:pPr>
            <a:r>
              <a:rPr dirty="0" lang="en-GB">
                <a:uFillTx/>
                <a:latin typeface="+mj-lt"/>
              </a:rPr>
              <a:t>#Adjustment on the a for getting error on a = 0</a:t>
            </a:r>
          </a:p>
          <a:p>
            <a:pPr indent="0" marL="0">
              <a:buNone/>
            </a:pPr>
            <a:r>
              <a:rPr dirty="0" lang="en-GB">
                <a:uFillTx/>
                <a:latin typeface="+mj-lt"/>
              </a:rPr>
              <a:t>value &lt;- function (</a:t>
            </a:r>
            <a:r>
              <a:rPr dirty="0" err="1" lang="en-GB">
                <a:uFillTx/>
                <a:latin typeface="+mj-lt"/>
              </a:rPr>
              <a:t>funct</a:t>
            </a:r>
            <a:r>
              <a:rPr dirty="0" lang="en-GB">
                <a:uFillTx/>
                <a:latin typeface="+mj-lt"/>
              </a:rPr>
              <a:t>, x, </a:t>
            </a:r>
            <a:r>
              <a:rPr dirty="0" err="1" lang="en-GB">
                <a:uFillTx/>
                <a:latin typeface="+mj-lt"/>
              </a:rPr>
              <a:t>adj</a:t>
            </a:r>
            <a:r>
              <a:rPr dirty="0" lang="en-GB">
                <a:uFillTx/>
                <a:latin typeface="+mj-lt"/>
              </a:rPr>
              <a:t>=h/1000000) { </a:t>
            </a:r>
          </a:p>
          <a:p>
            <a:pPr indent="0" marL="0">
              <a:buNone/>
            </a:pPr>
            <a:r>
              <a:rPr dirty="0" lang="en-GB">
                <a:uFillTx/>
                <a:latin typeface="+mj-lt"/>
              </a:rPr>
              <a:t>#Set up an adjustment value  #Compromise on a small error to avoid the infinity value on 0</a:t>
            </a:r>
          </a:p>
          <a:p>
            <a:pPr indent="0" marL="0">
              <a:buNone/>
            </a:pPr>
            <a:r>
              <a:rPr dirty="0" lang="en-GB">
                <a:uFillTx/>
                <a:latin typeface="+mj-lt"/>
              </a:rPr>
              <a:t>    if (</a:t>
            </a:r>
            <a:r>
              <a:rPr dirty="0" err="1" lang="en-GB">
                <a:uFillTx/>
                <a:latin typeface="+mj-lt"/>
              </a:rPr>
              <a:t>is.nan</a:t>
            </a:r>
            <a:r>
              <a:rPr dirty="0" lang="en-GB">
                <a:uFillTx/>
                <a:latin typeface="+mj-lt"/>
              </a:rPr>
              <a:t>(</a:t>
            </a:r>
            <a:r>
              <a:rPr dirty="0" err="1" lang="en-GB">
                <a:uFillTx/>
                <a:latin typeface="+mj-lt"/>
              </a:rPr>
              <a:t>funct</a:t>
            </a:r>
            <a:r>
              <a:rPr dirty="0" lang="en-GB">
                <a:uFillTx/>
                <a:latin typeface="+mj-lt"/>
              </a:rPr>
              <a:t>(x))) {</a:t>
            </a:r>
          </a:p>
          <a:p>
            <a:pPr indent="0" marL="0">
              <a:buNone/>
            </a:pPr>
            <a:r>
              <a:rPr dirty="0" lang="en-GB">
                <a:uFillTx/>
                <a:latin typeface="+mj-lt"/>
              </a:rPr>
              <a:t>      if (x==0) return (</a:t>
            </a:r>
            <a:r>
              <a:rPr dirty="0" err="1" lang="en-GB">
                <a:uFillTx/>
                <a:latin typeface="+mj-lt"/>
              </a:rPr>
              <a:t>funct</a:t>
            </a:r>
            <a:r>
              <a:rPr dirty="0" lang="en-GB">
                <a:uFillTx/>
                <a:latin typeface="+mj-lt"/>
              </a:rPr>
              <a:t>(</a:t>
            </a:r>
            <a:r>
              <a:rPr dirty="0" err="1" lang="en-GB">
                <a:uFillTx/>
                <a:latin typeface="+mj-lt"/>
              </a:rPr>
              <a:t>adj+x</a:t>
            </a:r>
            <a:r>
              <a:rPr dirty="0" lang="en-GB">
                <a:uFillTx/>
                <a:latin typeface="+mj-lt"/>
              </a:rPr>
              <a:t>))</a:t>
            </a:r>
          </a:p>
          <a:p>
            <a:pPr indent="0" marL="0">
              <a:buNone/>
            </a:pPr>
            <a:r>
              <a:rPr dirty="0" lang="en-GB">
                <a:uFillTx/>
                <a:latin typeface="+mj-lt"/>
              </a:rPr>
              <a:t>      else return (</a:t>
            </a:r>
            <a:r>
              <a:rPr dirty="0" err="1" lang="en-GB">
                <a:uFillTx/>
                <a:latin typeface="+mj-lt"/>
              </a:rPr>
              <a:t>funct</a:t>
            </a:r>
            <a:r>
              <a:rPr dirty="0" lang="en-GB">
                <a:uFillTx/>
                <a:latin typeface="+mj-lt"/>
              </a:rPr>
              <a:t>(</a:t>
            </a:r>
            <a:r>
              <a:rPr dirty="0" err="1" lang="en-GB">
                <a:uFillTx/>
                <a:latin typeface="+mj-lt"/>
              </a:rPr>
              <a:t>adj</a:t>
            </a:r>
            <a:r>
              <a:rPr dirty="0" lang="en-GB">
                <a:uFillTx/>
                <a:latin typeface="+mj-lt"/>
              </a:rPr>
              <a:t>*(-1)+x))</a:t>
            </a:r>
          </a:p>
          <a:p>
            <a:pPr indent="0" marL="0">
              <a:buNone/>
            </a:pPr>
            <a:r>
              <a:rPr dirty="0" lang="en-GB">
                <a:uFillTx/>
                <a:latin typeface="+mj-lt"/>
              </a:rPr>
              <a:t>    }</a:t>
            </a:r>
          </a:p>
          <a:p>
            <a:pPr indent="0" marL="0">
              <a:buNone/>
            </a:pPr>
            <a:r>
              <a:rPr dirty="0" lang="en-GB">
                <a:uFillTx/>
                <a:latin typeface="+mj-lt"/>
              </a:rPr>
              <a:t>    else {return(</a:t>
            </a:r>
            <a:r>
              <a:rPr dirty="0" err="1" lang="en-GB">
                <a:uFillTx/>
                <a:latin typeface="+mj-lt"/>
              </a:rPr>
              <a:t>funct</a:t>
            </a:r>
            <a:r>
              <a:rPr dirty="0" lang="en-GB">
                <a:uFillTx/>
                <a:latin typeface="+mj-lt"/>
              </a:rPr>
              <a:t>(x))}</a:t>
            </a:r>
          </a:p>
          <a:p>
            <a:pPr indent="0" marL="0">
              <a:buNone/>
            </a:pPr>
            <a:r>
              <a:rPr dirty="0" lang="en-GB">
                <a:uFillTx/>
                <a:latin typeface="+mj-lt"/>
              </a:rPr>
              <a:t>  } </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54.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Substitution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pPr indent="0" marL="0">
              <a:buNone/>
            </a:pPr>
            <a:r>
              <a:rPr dirty="0" lang="en-GB">
                <a:uFillTx/>
                <a:latin typeface="+mj-lt"/>
              </a:rPr>
              <a:t> Integrand=Integral+(h/6*(value(</a:t>
            </a:r>
            <a:r>
              <a:rPr dirty="0" err="1" lang="en-GB">
                <a:uFillTx/>
                <a:latin typeface="+mj-lt"/>
              </a:rPr>
              <a:t>funct,a</a:t>
            </a:r>
            <a:r>
              <a:rPr dirty="0" lang="en-GB">
                <a:uFillTx/>
                <a:latin typeface="+mj-lt"/>
              </a:rPr>
              <a:t>)+value(</a:t>
            </a:r>
            <a:r>
              <a:rPr dirty="0" err="1" lang="en-GB">
                <a:uFillTx/>
                <a:latin typeface="+mj-lt"/>
              </a:rPr>
              <a:t>funct,b</a:t>
            </a:r>
            <a:r>
              <a:rPr dirty="0" lang="en-GB">
                <a:uFillTx/>
                <a:latin typeface="+mj-lt"/>
              </a:rPr>
              <a:t>)))</a:t>
            </a:r>
          </a:p>
          <a:p>
            <a:pPr indent="0" marL="0">
              <a:buNone/>
            </a:pPr>
            <a:r>
              <a:rPr dirty="0" lang="en-GB">
                <a:uFillTx/>
                <a:latin typeface="+mj-lt"/>
              </a:rPr>
              <a:t>  #Composite Simpson's Rule= h/6*[f(a)+4*</a:t>
            </a:r>
            <a:r>
              <a:rPr dirty="0" err="1" lang="en-GB">
                <a:uFillTx/>
                <a:latin typeface="+mj-lt"/>
              </a:rPr>
              <a:t>Summation_i</a:t>
            </a:r>
            <a:r>
              <a:rPr dirty="0" lang="en-GB">
                <a:uFillTx/>
                <a:latin typeface="+mj-lt"/>
              </a:rPr>
              <a:t>=0_n-1(f(a+(i+1/2)*h))+2*</a:t>
            </a:r>
            <a:r>
              <a:rPr dirty="0" err="1" lang="en-GB">
                <a:uFillTx/>
                <a:latin typeface="+mj-lt"/>
              </a:rPr>
              <a:t>Summation_i</a:t>
            </a:r>
            <a:r>
              <a:rPr dirty="0" lang="en-GB">
                <a:uFillTx/>
                <a:latin typeface="+mj-lt"/>
              </a:rPr>
              <a:t>=1_n-1(f(</a:t>
            </a:r>
            <a:r>
              <a:rPr dirty="0" err="1" lang="en-GB">
                <a:uFillTx/>
                <a:latin typeface="+mj-lt"/>
              </a:rPr>
              <a:t>a+i</a:t>
            </a:r>
            <a:r>
              <a:rPr dirty="0" lang="en-GB">
                <a:uFillTx/>
                <a:latin typeface="+mj-lt"/>
              </a:rPr>
              <a:t>*h)+f(b)]</a:t>
            </a:r>
          </a:p>
          <a:p>
            <a:pPr indent="0" marL="0">
              <a:buNone/>
            </a:pPr>
            <a:r>
              <a:rPr dirty="0" lang="en-GB">
                <a:uFillTx/>
                <a:latin typeface="+mj-lt"/>
              </a:rPr>
              <a:t>  (Result= Integral) #return the result</a:t>
            </a:r>
          </a:p>
          <a:p>
            <a:pPr indent="0" marL="0">
              <a:buNone/>
            </a:pPr>
            <a:r>
              <a:rPr dirty="0" lang="en-GB">
                <a:uFillTx/>
                <a:latin typeface="+mj-lt"/>
              </a:rPr>
              <a:t>}</a:t>
            </a:r>
          </a:p>
          <a:p>
            <a:pPr indent="0" marL="0">
              <a:buNone/>
            </a:pPr>
            <a:r>
              <a:rPr dirty="0" err="1" lang="en-GB">
                <a:uFillTx/>
                <a:latin typeface="+mj-lt"/>
              </a:rPr>
              <a:t>set.seed</a:t>
            </a:r>
            <a:r>
              <a:rPr dirty="0" lang="en-GB">
                <a:uFillTx/>
                <a:latin typeface="+mj-lt"/>
              </a:rPr>
              <a:t>(77960)</a:t>
            </a:r>
          </a:p>
          <a:p>
            <a:pPr indent="0" marL="0">
              <a:buNone/>
            </a:pPr>
            <a:r>
              <a:rPr dirty="0" err="1" lang="en-GB">
                <a:uFillTx/>
                <a:latin typeface="+mj-lt"/>
              </a:rPr>
              <a:t>CSimp</a:t>
            </a:r>
            <a:r>
              <a:rPr dirty="0" lang="en-GB">
                <a:uFillTx/>
                <a:latin typeface="+mj-lt"/>
              </a:rPr>
              <a:t>(fy,0,1,2000)</a:t>
            </a:r>
            <a:endParaRPr dirty="0" lang="en-US">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55.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err="1" lang="en-US" sz="4000">
                <a:uFillTx/>
              </a:rPr>
              <a:t>Matlab</a:t>
            </a:r>
            <a:r>
              <a:rPr dirty="0" lang="en-US" sz="4000">
                <a:uFillTx/>
              </a:rPr>
              <a:t> code for the error estimation - Substitution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1371600" y="1981200"/>
            <a:ext cx="9601200" cy="3581400"/>
          </a:xfrm>
        </p:spPr>
        <p:txBody xmlns:c="http://schemas.openxmlformats.org/drawingml/2006/chart" xmlns:pic="http://schemas.openxmlformats.org/drawingml/2006/picture" xmlns:dgm="http://schemas.openxmlformats.org/drawingml/2006/diagram">
          <a:bodyPr>
            <a:noAutofit/>
          </a:bodyPr>
          <a:lstStyle/>
          <a:p>
            <a:pPr indent="0" marL="0">
              <a:buNone/>
            </a:pPr>
            <a:r>
              <a:rPr dirty="0" err="1" lang="en-US" sz="1600">
                <a:uFillTx/>
                <a:latin typeface="+mj-lt"/>
              </a:rPr>
              <a:t>syms</a:t>
            </a:r>
            <a:r>
              <a:rPr dirty="0" lang="en-US" sz="1600">
                <a:uFillTx/>
                <a:latin typeface="+mj-lt"/>
              </a:rPr>
              <a:t> x %create symbolic variable x</a:t>
            </a:r>
          </a:p>
          <a:p>
            <a:pPr indent="0" marL="0">
              <a:buNone/>
            </a:pPr>
            <a:r>
              <a:rPr dirty="0" lang="en-US" sz="1600">
                <a:uFillTx/>
                <a:latin typeface="+mj-lt"/>
              </a:rPr>
              <a:t>tic %start stop watch timer</a:t>
            </a:r>
          </a:p>
          <a:p>
            <a:pPr indent="0" marL="0">
              <a:buNone/>
            </a:pPr>
            <a:r>
              <a:rPr dirty="0" lang="en-US" sz="1600">
                <a:uFillTx/>
                <a:latin typeface="+mj-lt"/>
              </a:rPr>
              <a:t>equation=(abs(cos((1-x)/x))/x/(1-x))*</a:t>
            </a:r>
            <a:r>
              <a:rPr dirty="0" err="1" lang="en-US" sz="1600">
                <a:uFillTx/>
                <a:latin typeface="+mj-lt"/>
              </a:rPr>
              <a:t>exp</a:t>
            </a:r>
            <a:r>
              <a:rPr dirty="0" lang="en-US" sz="1600">
                <a:uFillTx/>
                <a:latin typeface="+mj-lt"/>
              </a:rPr>
              <a:t>(-(log((1/x)/x)-3)^2);</a:t>
            </a:r>
          </a:p>
          <a:p>
            <a:pPr indent="0" marL="0">
              <a:buNone/>
            </a:pPr>
            <a:r>
              <a:rPr dirty="0" lang="en-US" sz="1600">
                <a:uFillTx/>
                <a:latin typeface="+mj-lt"/>
              </a:rPr>
              <a:t>d4equation=diff(equation,4); %obtain the fourth derivative of the equation</a:t>
            </a:r>
          </a:p>
          <a:p>
            <a:pPr indent="0" marL="0">
              <a:buNone/>
            </a:pPr>
            <a:r>
              <a:rPr dirty="0" lang="en-US" sz="1600">
                <a:uFillTx/>
                <a:latin typeface="+mj-lt"/>
              </a:rPr>
              <a:t>a=0;b=0; %initialize the variables</a:t>
            </a:r>
          </a:p>
          <a:p>
            <a:pPr indent="0" marL="0">
              <a:buNone/>
            </a:pPr>
            <a:r>
              <a:rPr dirty="0" lang="en-US" sz="1600">
                <a:uFillTx/>
                <a:latin typeface="+mj-lt"/>
              </a:rPr>
              <a:t>for n=</a:t>
            </a:r>
            <a:r>
              <a:rPr dirty="0" lang="is-IS" sz="1600">
                <a:uFillTx/>
                <a:latin typeface="+mj-lt"/>
              </a:rPr>
              <a:t>0.0005:0.25:1</a:t>
            </a:r>
            <a:r>
              <a:rPr dirty="0" lang="en-US" sz="1600">
                <a:uFillTx/>
                <a:latin typeface="+mj-lt"/>
              </a:rPr>
              <a:t> %define the interval and the increment</a:t>
            </a:r>
          </a:p>
          <a:p>
            <a:pPr indent="0" marL="0">
              <a:buNone/>
            </a:pPr>
            <a:r>
              <a:rPr dirty="0" lang="en-US" sz="1600">
                <a:uFillTx/>
                <a:latin typeface="+mj-lt"/>
              </a:rPr>
              <a:t>    a=</a:t>
            </a:r>
            <a:r>
              <a:rPr dirty="0" err="1" lang="en-US" sz="1600">
                <a:uFillTx/>
                <a:latin typeface="+mj-lt"/>
              </a:rPr>
              <a:t>a+subs</a:t>
            </a:r>
            <a:r>
              <a:rPr dirty="0" lang="en-US" sz="1600">
                <a:uFillTx/>
                <a:latin typeface="+mj-lt"/>
              </a:rPr>
              <a:t>(d4equation,x,n); %for loop for the sum of the derivatives at points</a:t>
            </a:r>
          </a:p>
          <a:p>
            <a:pPr indent="0" marL="0">
              <a:buNone/>
            </a:pPr>
            <a:r>
              <a:rPr dirty="0" lang="en-US" sz="1600">
                <a:uFillTx/>
                <a:latin typeface="+mj-lt"/>
              </a:rPr>
              <a:t>    b=b+1; %order increases by 1 after sum of a</a:t>
            </a:r>
          </a:p>
          <a:p>
            <a:pPr indent="0" marL="0">
              <a:buNone/>
            </a:pPr>
            <a:r>
              <a:rPr dirty="0" lang="en-US" sz="1600">
                <a:uFillTx/>
                <a:latin typeface="+mj-lt"/>
              </a:rPr>
              <a:t>end</a:t>
            </a:r>
          </a:p>
          <a:p>
            <a:pPr indent="0" marL="0">
              <a:buNone/>
            </a:pPr>
            <a:r>
              <a:rPr dirty="0" lang="en-US" sz="1600">
                <a:uFillTx/>
                <a:latin typeface="+mj-lt"/>
              </a:rPr>
              <a:t>average1=a/b; %calculate the mean of the derivatives</a:t>
            </a:r>
          </a:p>
          <a:p>
            <a:pPr indent="0" marL="0">
              <a:buNone/>
            </a:pPr>
            <a:r>
              <a:rPr dirty="0" err="1" lang="en-US" sz="1600">
                <a:uFillTx/>
                <a:latin typeface="+mj-lt"/>
              </a:rPr>
              <a:t>cserr</a:t>
            </a:r>
            <a:r>
              <a:rPr dirty="0" lang="en-US" sz="1600">
                <a:uFillTx/>
                <a:latin typeface="+mj-lt"/>
              </a:rPr>
              <a:t>=average1.*(1/2880).*(1e7-1/1e7).^5./1e5.^4 %Error estimation of </a:t>
            </a:r>
            <a:r>
              <a:rPr dirty="0" err="1" lang="en-US" sz="1600">
                <a:uFillTx/>
                <a:latin typeface="+mj-lt"/>
              </a:rPr>
              <a:t>CsimpsonRule</a:t>
            </a:r>
            <a:endParaRPr dirty="0" lang="en-US" sz="1600">
              <a:uFillTx/>
              <a:latin typeface="+mj-lt"/>
            </a:endParaRPr>
          </a:p>
          <a:p>
            <a:pPr indent="0" marL="0">
              <a:buNone/>
            </a:pPr>
            <a:r>
              <a:rPr dirty="0" lang="en-US" sz="1600">
                <a:uFillTx/>
                <a:latin typeface="+mj-lt"/>
              </a:rPr>
              <a:t>toc %stop the stop watch timer and show the elapsed time</a:t>
            </a:r>
            <a:br>
              <a:rPr dirty="0" lang="en-US" sz="1600">
                <a:uFillTx/>
                <a:latin typeface="+mj-lt"/>
              </a:rPr>
            </a:br>
            <a:endParaRPr dirty="0" lang="en-US" sz="1600">
              <a:uFillTx/>
              <a:latin typeface="+mj-lt"/>
            </a:endParaRPr>
          </a:p>
          <a:p>
            <a:pPr indent="0" marL="0">
              <a:buNone/>
            </a:pPr>
            <a:endParaRPr dirty="0" lang="en-US" sz="1600">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56.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err="1" lang="en-US" sz="4000">
                <a:uFillTx/>
              </a:rPr>
              <a:t>Matlab</a:t>
            </a:r>
            <a:r>
              <a:rPr dirty="0" lang="en-US" sz="4000">
                <a:uFillTx/>
              </a:rPr>
              <a:t> code for the error estimation - Substitution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Autofit/>
          </a:bodyPr>
          <a:lstStyle/>
          <a:p>
            <a:pPr indent="0" marL="0">
              <a:buNone/>
            </a:pPr>
            <a:r>
              <a:rPr dirty="0" lang="en-US" sz="2000">
                <a:uFillTx/>
                <a:latin typeface="+mj-lt"/>
              </a:rPr>
              <a:t>tic %start stop watch timer</a:t>
            </a:r>
          </a:p>
          <a:p>
            <a:pPr indent="0" marL="0">
              <a:buNone/>
            </a:pPr>
            <a:r>
              <a:rPr dirty="0" lang="en-US" sz="2000">
                <a:uFillTx/>
                <a:latin typeface="+mj-lt"/>
              </a:rPr>
              <a:t>equation=(abs(cos((1-x)/x))/x/(1-x))*</a:t>
            </a:r>
            <a:r>
              <a:rPr dirty="0" err="1" lang="en-US" sz="2000">
                <a:uFillTx/>
                <a:latin typeface="+mj-lt"/>
              </a:rPr>
              <a:t>exp</a:t>
            </a:r>
            <a:r>
              <a:rPr dirty="0" lang="en-US" sz="2000">
                <a:uFillTx/>
                <a:latin typeface="+mj-lt"/>
              </a:rPr>
              <a:t>(-(log((1/x)/x)-3)^2);</a:t>
            </a:r>
          </a:p>
          <a:p>
            <a:pPr indent="0" marL="0">
              <a:buNone/>
            </a:pPr>
            <a:r>
              <a:rPr dirty="0" lang="en-US" sz="2000">
                <a:uFillTx/>
                <a:latin typeface="+mj-lt"/>
              </a:rPr>
              <a:t>d4equation2=diff(equation2,2); %obtain the second derivative of the equation</a:t>
            </a:r>
          </a:p>
          <a:p>
            <a:pPr indent="0" marL="0">
              <a:buNone/>
            </a:pPr>
            <a:r>
              <a:rPr dirty="0" lang="en-US" sz="2000">
                <a:uFillTx/>
                <a:latin typeface="+mj-lt"/>
              </a:rPr>
              <a:t>c=0;d=0; %initialize the variables</a:t>
            </a:r>
          </a:p>
          <a:p>
            <a:pPr indent="0" marL="0">
              <a:buNone/>
            </a:pPr>
            <a:r>
              <a:rPr dirty="0" lang="en-US" sz="2000">
                <a:uFillTx/>
                <a:latin typeface="+mj-lt"/>
              </a:rPr>
              <a:t>for n=</a:t>
            </a:r>
            <a:r>
              <a:rPr dirty="0" lang="is-IS" sz="2000">
                <a:uFillTx/>
                <a:latin typeface="+mj-lt"/>
              </a:rPr>
              <a:t>0.0005:0.25:1</a:t>
            </a:r>
            <a:r>
              <a:rPr dirty="0" lang="en-US" sz="2000">
                <a:uFillTx/>
                <a:latin typeface="+mj-lt"/>
              </a:rPr>
              <a:t> %define the interval and the increment</a:t>
            </a:r>
          </a:p>
          <a:p>
            <a:pPr indent="0" marL="0">
              <a:buNone/>
            </a:pPr>
            <a:r>
              <a:rPr dirty="0" lang="en-US" sz="2000">
                <a:uFillTx/>
                <a:latin typeface="+mj-lt"/>
              </a:rPr>
              <a:t>    c=</a:t>
            </a:r>
            <a:r>
              <a:rPr dirty="0" err="1" lang="en-US" sz="2000">
                <a:uFillTx/>
                <a:latin typeface="+mj-lt"/>
              </a:rPr>
              <a:t>c+subs</a:t>
            </a:r>
            <a:r>
              <a:rPr dirty="0" lang="en-US" sz="2000">
                <a:uFillTx/>
                <a:latin typeface="+mj-lt"/>
              </a:rPr>
              <a:t>(d4equation2,x,n); %for loop for the sum of the derivatives at points</a:t>
            </a:r>
          </a:p>
          <a:p>
            <a:pPr indent="0" marL="0">
              <a:buNone/>
            </a:pPr>
            <a:r>
              <a:rPr dirty="0" lang="en-US" sz="2000">
                <a:uFillTx/>
                <a:latin typeface="+mj-lt"/>
              </a:rPr>
              <a:t>    d=d+1; %order increases by 1 after sum of c</a:t>
            </a:r>
          </a:p>
          <a:p>
            <a:pPr indent="0" marL="0">
              <a:buNone/>
            </a:pPr>
            <a:r>
              <a:rPr dirty="0" lang="en-US" sz="2000">
                <a:uFillTx/>
                <a:latin typeface="+mj-lt"/>
              </a:rPr>
              <a:t>end</a:t>
            </a:r>
          </a:p>
          <a:p>
            <a:pPr indent="0" marL="0">
              <a:buNone/>
            </a:pPr>
            <a:r>
              <a:rPr dirty="0" lang="en-US" sz="2000">
                <a:uFillTx/>
                <a:latin typeface="+mj-lt"/>
              </a:rPr>
              <a:t>average2=c/d; %calculate the mean of the derivatives</a:t>
            </a:r>
          </a:p>
          <a:p>
            <a:pPr indent="0" marL="0">
              <a:buNone/>
            </a:pPr>
            <a:r>
              <a:rPr dirty="0" err="1" lang="en-US" sz="2000">
                <a:uFillTx/>
                <a:latin typeface="+mj-lt"/>
              </a:rPr>
              <a:t>cterr</a:t>
            </a:r>
            <a:r>
              <a:rPr dirty="0" lang="en-US" sz="2000">
                <a:uFillTx/>
                <a:latin typeface="+mj-lt"/>
              </a:rPr>
              <a:t>=average2.*(-1/12).*(1e7-1/1e7).^3./1e5.^2 %Error estimation of </a:t>
            </a:r>
            <a:r>
              <a:rPr dirty="0" err="1" lang="en-US" sz="2000">
                <a:uFillTx/>
                <a:latin typeface="+mj-lt"/>
              </a:rPr>
              <a:t>CTrapezoidalRule</a:t>
            </a:r>
            <a:endParaRPr dirty="0" lang="en-US" sz="2000">
              <a:uFillTx/>
              <a:latin typeface="+mj-lt"/>
            </a:endParaRPr>
          </a:p>
          <a:p>
            <a:pPr indent="0" marL="0">
              <a:buNone/>
            </a:pPr>
            <a:r>
              <a:rPr dirty="0" lang="en-US" sz="2000">
                <a:uFillTx/>
                <a:latin typeface="+mj-lt"/>
              </a:rPr>
              <a:t>toc %stop the stop watch timer</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57.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err="1" lang="en-US" sz="4000">
                <a:uFillTx/>
              </a:rPr>
              <a:t>Matlab</a:t>
            </a:r>
            <a:r>
              <a:rPr dirty="0" lang="en-US" sz="4000">
                <a:uFillTx/>
              </a:rPr>
              <a:t> code for the error estimation - Substitution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Autofit/>
          </a:bodyPr>
          <a:lstStyle/>
          <a:p>
            <a:pPr indent="0" marL="0">
              <a:buNone/>
            </a:pPr>
            <a:r>
              <a:rPr dirty="0" lang="en-US" sz="2000">
                <a:uFillTx/>
                <a:latin typeface="+mj-lt"/>
              </a:rPr>
              <a:t>tic %start the stop watch timer</a:t>
            </a:r>
          </a:p>
          <a:p>
            <a:pPr indent="0" marL="0">
              <a:buNone/>
            </a:pPr>
            <a:r>
              <a:rPr dirty="0" err="1" lang="en-US" sz="2000">
                <a:uFillTx/>
                <a:latin typeface="+mj-lt"/>
              </a:rPr>
              <a:t>cserr-cterr</a:t>
            </a:r>
            <a:r>
              <a:rPr dirty="0" lang="en-US" sz="2000">
                <a:uFillTx/>
                <a:latin typeface="+mj-lt"/>
              </a:rPr>
              <a:t> %Calculate the difference between the two rules</a:t>
            </a:r>
          </a:p>
          <a:p>
            <a:pPr indent="0" marL="0">
              <a:buNone/>
            </a:pPr>
            <a:r>
              <a:rPr dirty="0" lang="en-US" sz="2000">
                <a:uFillTx/>
                <a:latin typeface="+mj-lt"/>
              </a:rPr>
              <a:t>sign(</a:t>
            </a:r>
            <a:r>
              <a:rPr dirty="0" err="1" lang="en-US" sz="2000">
                <a:uFillTx/>
                <a:latin typeface="+mj-lt"/>
              </a:rPr>
              <a:t>cserr-cterr</a:t>
            </a:r>
            <a:r>
              <a:rPr dirty="0" lang="en-US" sz="2000">
                <a:uFillTx/>
                <a:latin typeface="+mj-lt"/>
              </a:rPr>
              <a:t>) %show which rule has higher error</a:t>
            </a:r>
          </a:p>
          <a:p>
            <a:pPr indent="0" marL="0">
              <a:buNone/>
            </a:pPr>
            <a:r>
              <a:rPr dirty="0" lang="en-US" sz="2000">
                <a:uFillTx/>
                <a:latin typeface="+mj-lt"/>
              </a:rPr>
              <a:t>toc %obtain the elapsed time</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58.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Substitution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2500" lnSpcReduction="10000"/>
          </a:bodyPr>
          <a:lstStyle/>
          <a:p>
            <a:pPr indent="0" marL="0">
              <a:buNone/>
            </a:pPr>
            <a:r>
              <a:rPr dirty="0" lang="en-GB">
                <a:uFillTx/>
              </a:rPr>
              <a:t>#Calculate the running time for the integral estimation by two rules</a:t>
            </a:r>
          </a:p>
          <a:p>
            <a:pPr indent="0" marL="0">
              <a:buNone/>
            </a:pPr>
            <a:r>
              <a:rPr dirty="0" lang="en-GB">
                <a:uFillTx/>
                <a:latin typeface="+mj-lt"/>
              </a:rPr>
              <a:t>runtime=function(</a:t>
            </a:r>
            <a:r>
              <a:rPr dirty="0" err="1" lang="en-GB">
                <a:uFillTx/>
                <a:latin typeface="+mj-lt"/>
              </a:rPr>
              <a:t>fn</a:t>
            </a:r>
            <a:r>
              <a:rPr dirty="0" lang="en-GB">
                <a:uFillTx/>
                <a:latin typeface="+mj-lt"/>
              </a:rPr>
              <a:t>){ </a:t>
            </a:r>
          </a:p>
          <a:p>
            <a:pPr indent="0" marL="0">
              <a:buNone/>
            </a:pPr>
            <a:r>
              <a:rPr dirty="0" lang="en-GB">
                <a:uFillTx/>
                <a:latin typeface="+mj-lt"/>
              </a:rPr>
              <a:t>  </a:t>
            </a:r>
            <a:r>
              <a:rPr dirty="0" err="1" lang="en-GB">
                <a:uFillTx/>
                <a:latin typeface="+mj-lt"/>
              </a:rPr>
              <a:t>start_time</a:t>
            </a:r>
            <a:r>
              <a:rPr dirty="0" lang="en-GB">
                <a:uFillTx/>
                <a:latin typeface="+mj-lt"/>
              </a:rPr>
              <a:t>=</a:t>
            </a:r>
            <a:r>
              <a:rPr dirty="0" err="1" lang="en-GB">
                <a:uFillTx/>
                <a:latin typeface="+mj-lt"/>
              </a:rPr>
              <a:t>Sys.time</a:t>
            </a:r>
            <a:r>
              <a:rPr dirty="0" lang="en-GB">
                <a:uFillTx/>
                <a:latin typeface="+mj-lt"/>
              </a:rPr>
              <a:t>()</a:t>
            </a:r>
          </a:p>
          <a:p>
            <a:pPr indent="0" marL="0">
              <a:buNone/>
            </a:pPr>
            <a:r>
              <a:rPr dirty="0" lang="en-GB">
                <a:uFillTx/>
                <a:latin typeface="+mj-lt"/>
              </a:rPr>
              <a:t>  </a:t>
            </a:r>
            <a:r>
              <a:rPr dirty="0" err="1" lang="en-GB">
                <a:uFillTx/>
                <a:latin typeface="+mj-lt"/>
              </a:rPr>
              <a:t>fn</a:t>
            </a:r>
            <a:endParaRPr dirty="0" lang="en-GB">
              <a:uFillTx/>
              <a:latin typeface="+mj-lt"/>
            </a:endParaRPr>
          </a:p>
          <a:p>
            <a:pPr indent="0" marL="0">
              <a:buNone/>
            </a:pPr>
            <a:r>
              <a:rPr dirty="0" lang="en-GB">
                <a:uFillTx/>
                <a:latin typeface="+mj-lt"/>
              </a:rPr>
              <a:t>  </a:t>
            </a:r>
            <a:r>
              <a:rPr dirty="0" err="1" lang="en-GB">
                <a:uFillTx/>
                <a:latin typeface="+mj-lt"/>
              </a:rPr>
              <a:t>end_time</a:t>
            </a:r>
            <a:r>
              <a:rPr dirty="0" lang="en-GB">
                <a:uFillTx/>
                <a:latin typeface="+mj-lt"/>
              </a:rPr>
              <a:t>=</a:t>
            </a:r>
            <a:r>
              <a:rPr dirty="0" err="1" lang="en-GB">
                <a:uFillTx/>
                <a:latin typeface="+mj-lt"/>
              </a:rPr>
              <a:t>Sys.time</a:t>
            </a:r>
            <a:r>
              <a:rPr dirty="0" lang="en-GB">
                <a:uFillTx/>
                <a:latin typeface="+mj-lt"/>
              </a:rPr>
              <a:t>()</a:t>
            </a:r>
          </a:p>
          <a:p>
            <a:pPr indent="0" marL="0">
              <a:buNone/>
            </a:pPr>
            <a:r>
              <a:rPr dirty="0" lang="en-GB">
                <a:uFillTx/>
                <a:latin typeface="+mj-lt"/>
              </a:rPr>
              <a:t>  return(-1*(</a:t>
            </a:r>
            <a:r>
              <a:rPr dirty="0" err="1" lang="en-GB">
                <a:uFillTx/>
                <a:latin typeface="+mj-lt"/>
              </a:rPr>
              <a:t>end_time-start_time</a:t>
            </a:r>
            <a:r>
              <a:rPr dirty="0" lang="en-GB">
                <a:uFillTx/>
                <a:latin typeface="+mj-lt"/>
              </a:rPr>
              <a:t>))</a:t>
            </a:r>
          </a:p>
          <a:p>
            <a:pPr indent="0" marL="0">
              <a:buNone/>
            </a:pPr>
            <a:r>
              <a:rPr dirty="0" lang="en-GB">
                <a:uFillTx/>
                <a:latin typeface="+mj-lt"/>
              </a:rPr>
              <a:t>}</a:t>
            </a:r>
          </a:p>
          <a:p>
            <a:pPr indent="0" marL="0">
              <a:buNone/>
            </a:pPr>
            <a:r>
              <a:rPr dirty="0" lang="en-GB">
                <a:uFillTx/>
                <a:latin typeface="+mj-lt"/>
              </a:rPr>
              <a:t>runtime(</a:t>
            </a:r>
            <a:r>
              <a:rPr dirty="0" err="1" lang="en-GB">
                <a:uFillTx/>
                <a:latin typeface="+mj-lt"/>
              </a:rPr>
              <a:t>CTrape</a:t>
            </a:r>
            <a:r>
              <a:rPr dirty="0" lang="en-GB">
                <a:uFillTx/>
                <a:latin typeface="+mj-lt"/>
              </a:rPr>
              <a:t>(fy,0.0005,1,2000))</a:t>
            </a:r>
          </a:p>
          <a:p>
            <a:pPr indent="0" marL="0">
              <a:buNone/>
            </a:pPr>
            <a:r>
              <a:rPr dirty="0" lang="en-GB">
                <a:uFillTx/>
                <a:latin typeface="+mj-lt"/>
              </a:rPr>
              <a:t>runtime(</a:t>
            </a:r>
            <a:r>
              <a:rPr dirty="0" err="1" lang="en-GB">
                <a:uFillTx/>
                <a:latin typeface="+mj-lt"/>
              </a:rPr>
              <a:t>CSimp</a:t>
            </a:r>
            <a:r>
              <a:rPr dirty="0" lang="en-GB">
                <a:uFillTx/>
                <a:latin typeface="+mj-lt"/>
              </a:rPr>
              <a:t>(fy,0.0005,1,2000))</a:t>
            </a:r>
            <a:endParaRPr dirty="0" lang="en-US">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59.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Results - Substitution</a:t>
            </a:r>
          </a:p>
        </p:txBody>
      </p:sp>
      <p:graphicFrame>
        <p:nvGraphicFramePr>
          <p:cNvPr xmlns:c="http://schemas.openxmlformats.org/drawingml/2006/chart" xmlns:pic="http://schemas.openxmlformats.org/drawingml/2006/picture" xmlns:dgm="http://schemas.openxmlformats.org/drawingml/2006/diagram" id="5" name="Content Placeholder 4"/>
          <p:cNvGraphicFramePr xmlns:c="http://schemas.openxmlformats.org/drawingml/2006/chart" xmlns:pic="http://schemas.openxmlformats.org/drawingml/2006/picture" xmlns:dgm="http://schemas.openxmlformats.org/drawingml/2006/diagram">
            <a:graphicFrameLocks noGrp="1"/>
          </p:cNvGraphicFramePr>
          <p:nvPr>
            <p:ph idx="1"/>
          </p:nvPr>
        </p:nvGraphicFramePr>
        <p:xfrm xmlns:c="http://schemas.openxmlformats.org/drawingml/2006/chart" xmlns:pic="http://schemas.openxmlformats.org/drawingml/2006/picture" xmlns:dgm="http://schemas.openxmlformats.org/drawingml/2006/diagram">
          <a:off x="838200" y="1508865"/>
          <a:ext cx="11075895" cy="5212610"/>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{1E171933-4619-4E11-9A3F-F7608DF75F80}</a:tableStyleId>
              </a:tblPr>
              <a:tblGrid>
                <a:gridCol w="3691965"/>
                <a:gridCol w="3691965"/>
                <a:gridCol w="3691965"/>
              </a:tblGrid>
              <a:tr h="838465">
                <a:tc>
                  <a:txBody>
                    <a:bodyPr/>
                    <a:lstStyle/>
                    <a:p>
                      <a:pPr algn="ctr"/>
                      <a:endParaRPr dirty="0" lang="en-US" sz="2600">
                        <a:uFillTx/>
                        <a:latin typeface="+mj-lt"/>
                      </a:endParaRPr>
                    </a:p>
                  </a:txBody>
                  <a:tcPr anchor="ctr"/>
                </a:tc>
                <a:tc>
                  <a:txBody>
                    <a:bodyPr/>
                    <a:lstStyle/>
                    <a:p>
                      <a:pPr algn="ctr"/>
                      <a:r>
                        <a:rPr dirty="0" err="1" lang="en-US" sz="2600">
                          <a:uFillTx/>
                        </a:rPr>
                        <a:t>CTrape</a:t>
                      </a:r>
                      <a:endParaRPr dirty="0" lang="en-US" sz="2600">
                        <a:uFillTx/>
                        <a:latin typeface="+mj-lt"/>
                      </a:endParaRPr>
                    </a:p>
                  </a:txBody>
                  <a:tcPr anchor="ctr"/>
                </a:tc>
                <a:tc>
                  <a:txBody>
                    <a:bodyPr/>
                    <a:lstStyle/>
                    <a:p>
                      <a:pPr algn="ctr"/>
                      <a:r>
                        <a:rPr dirty="0" err="1" lang="en-US" sz="2600">
                          <a:uFillTx/>
                        </a:rPr>
                        <a:t>CSimp</a:t>
                      </a:r>
                      <a:endParaRPr dirty="0" lang="en-US" sz="2600">
                        <a:uFillTx/>
                        <a:latin typeface="+mj-lt"/>
                      </a:endParaRPr>
                    </a:p>
                  </a:txBody>
                  <a:tcPr anchor="ctr"/>
                </a:tc>
              </a:tr>
              <a:tr h="838465">
                <a:tc>
                  <a:txBody>
                    <a:bodyPr/>
                    <a:lstStyle/>
                    <a:p>
                      <a:pPr algn="ctr"/>
                      <a:r>
                        <a:rPr dirty="0" lang="en-US" sz="2600">
                          <a:uFillTx/>
                        </a:rPr>
                        <a:t>Integral</a:t>
                      </a:r>
                      <a:endParaRPr b="1" dirty="0" lang="en-US" sz="2600">
                        <a:uFillTx/>
                        <a:latin typeface="+mj-lt"/>
                      </a:endParaRPr>
                    </a:p>
                  </a:txBody>
                  <a:tcPr anchor="ctr"/>
                </a:tc>
                <a:tc>
                  <a:txBody>
                    <a:bodyPr/>
                    <a:lstStyle/>
                    <a:p>
                      <a:pPr algn="ctr"/>
                      <a:r>
                        <a:rPr dirty="0" lang="en-GB" sz="2600">
                          <a:uFillTx/>
                          <a:latin typeface="+mj-lt"/>
                        </a:rPr>
                        <a:t>1.123706</a:t>
                      </a:r>
                      <a:endParaRPr dirty="0" lang="en-US" sz="2600">
                        <a:uFillTx/>
                        <a:latin typeface="+mj-lt"/>
                      </a:endParaRPr>
                    </a:p>
                  </a:txBody>
                  <a:tcPr anchor="ctr"/>
                </a:tc>
                <a:tc>
                  <a:txBody>
                    <a:bodyPr/>
                    <a:lstStyle/>
                    <a:p>
                      <a:pPr algn="ctr"/>
                      <a:r>
                        <a:rPr dirty="0" lang="en-GB" sz="2600">
                          <a:uFillTx/>
                          <a:latin typeface="+mj-lt"/>
                        </a:rPr>
                        <a:t>1.134448</a:t>
                      </a:r>
                      <a:endParaRPr dirty="0" lang="en-US" sz="2600">
                        <a:uFillTx/>
                        <a:latin typeface="+mj-lt"/>
                      </a:endParaRPr>
                    </a:p>
                  </a:txBody>
                  <a:tcPr anchor="ctr"/>
                </a:tc>
              </a:tr>
              <a:tr h="838465">
                <a:tc>
                  <a:txBody>
                    <a:bodyPr/>
                    <a:lstStyle/>
                    <a:p>
                      <a:pPr algn="ctr"/>
                      <a:r>
                        <a:rPr dirty="0" lang="en-US" sz="2600">
                          <a:uFillTx/>
                        </a:rPr>
                        <a:t>Sign of the difference of</a:t>
                      </a:r>
                      <a:r>
                        <a:rPr baseline="0" dirty="0" lang="en-US" sz="2600">
                          <a:uFillTx/>
                        </a:rPr>
                        <a:t> the errors[</a:t>
                      </a:r>
                      <a:r>
                        <a:rPr baseline="0" dirty="0" err="1" lang="en-US" sz="2600">
                          <a:uFillTx/>
                        </a:rPr>
                        <a:t>Csimp-Ctrape</a:t>
                      </a:r>
                      <a:r>
                        <a:rPr baseline="0" dirty="0" lang="en-US" sz="2600">
                          <a:uFillTx/>
                        </a:rPr>
                        <a:t>]</a:t>
                      </a:r>
                      <a:endParaRPr b="1" dirty="0" lang="en-US" sz="2600">
                        <a:uFillTx/>
                        <a:latin typeface="+mj-lt"/>
                      </a:endParaRPr>
                    </a:p>
                  </a:txBody>
                  <a:tcPr anchor="ctr"/>
                </a:tc>
                <a:tc gridSpan="2">
                  <a:txBody>
                    <a:bodyPr/>
                    <a:lstStyle/>
                    <a:p>
                      <a:pPr algn="ctr" defTabSz="914400" eaLnBrk="1" fontAlgn="auto" hangingPunct="1" indent="0" latinLnBrk="0" marL="0" marR="0" rtl="0">
                        <a:lnSpc>
                          <a:spcPct val="100000"/>
                        </a:lnSpc>
                        <a:spcBef>
                          <a:spcPts val="0"/>
                        </a:spcBef>
                        <a:spcAft>
                          <a:spcPts val="0"/>
                        </a:spcAft>
                        <a:buFontTx/>
                        <a:buNone/>
                        <a:defRPr>
                          <a:uFillTx/>
                        </a:defRPr>
                      </a:pPr>
                      <a:r>
                        <a:rPr dirty="0" lang="en-GB" sz="2600">
                          <a:uFillTx/>
                          <a:latin typeface="+mj-lt"/>
                        </a:rPr>
                        <a:t>Positive (i.e.</a:t>
                      </a:r>
                      <a:r>
                        <a:rPr baseline="0" dirty="0" lang="en-GB" sz="2600">
                          <a:uFillTx/>
                          <a:latin typeface="+mj-lt"/>
                        </a:rPr>
                        <a:t> </a:t>
                      </a:r>
                      <a:r>
                        <a:rPr baseline="0" dirty="0" err="1" lang="en-GB" sz="2600">
                          <a:uFillTx/>
                          <a:latin typeface="+mj-lt"/>
                        </a:rPr>
                        <a:t>Error</a:t>
                      </a:r>
                      <a:r>
                        <a:rPr baseline="-25000" dirty="0" err="1" lang="en-GB" sz="2600">
                          <a:uFillTx/>
                          <a:latin typeface="+mj-lt"/>
                        </a:rPr>
                        <a:t>Simposon’s</a:t>
                      </a:r>
                      <a:r>
                        <a:rPr baseline="-25000" dirty="0" lang="en-GB" sz="2600">
                          <a:uFillTx/>
                          <a:latin typeface="+mj-lt"/>
                        </a:rPr>
                        <a:t> </a:t>
                      </a:r>
                      <a:r>
                        <a:rPr baseline="0" dirty="0" lang="en-GB" sz="2600">
                          <a:uFillTx/>
                          <a:latin typeface="+mj-lt"/>
                        </a:rPr>
                        <a:t>&gt; </a:t>
                      </a:r>
                      <a:r>
                        <a:rPr baseline="0" dirty="0" err="1" lang="en-GB" sz="2600">
                          <a:uFillTx/>
                          <a:latin typeface="+mj-lt"/>
                        </a:rPr>
                        <a:t>Error</a:t>
                      </a:r>
                      <a:r>
                        <a:rPr baseline="-25000" dirty="0" err="1" lang="en-GB" sz="2600">
                          <a:uFillTx/>
                          <a:latin typeface="+mj-lt"/>
                        </a:rPr>
                        <a:t>Trapezoidal</a:t>
                      </a:r>
                      <a:r>
                        <a:rPr baseline="0" dirty="0" lang="en-GB" sz="2600">
                          <a:uFillTx/>
                          <a:latin typeface="+mj-lt"/>
                        </a:rPr>
                        <a:t>)</a:t>
                      </a:r>
                      <a:endParaRPr dirty="0" lang="en-GB" sz="2600">
                        <a:uFillTx/>
                        <a:latin typeface="+mj-lt"/>
                      </a:endParaRPr>
                    </a:p>
                  </a:txBody>
                  <a:tcPr anchor="ctr"/>
                </a:tc>
                <a:tc hMerge="1">
                  <a:txBody>
                    <a:bodyPr/>
                    <a:lstStyle/>
                    <a:p>
                      <a:pPr algn="ctr" defTabSz="914400" eaLnBrk="1" fontAlgn="auto" hangingPunct="1" indent="0" latinLnBrk="0" marL="0" marR="0" rtl="0">
                        <a:lnSpc>
                          <a:spcPct val="100000"/>
                        </a:lnSpc>
                        <a:spcBef>
                          <a:spcPts val="0"/>
                        </a:spcBef>
                        <a:spcAft>
                          <a:spcPts val="0"/>
                        </a:spcAft>
                        <a:buFontTx/>
                        <a:buNone/>
                        <a:defRPr>
                          <a:uFillTx/>
                        </a:defRPr>
                      </a:pPr>
                      <a:endParaRPr dirty="0" lang="en-GB" sz="2600">
                        <a:uFillTx/>
                        <a:latin typeface="+mj-lt"/>
                      </a:endParaRPr>
                    </a:p>
                  </a:txBody>
                  <a:tcPr anchor="ctr"/>
                </a:tc>
              </a:tr>
              <a:tr h="838465">
                <a:tc>
                  <a:txBody>
                    <a:bodyPr/>
                    <a:lstStyle/>
                    <a:p>
                      <a:pPr algn="ctr"/>
                      <a:r>
                        <a:rPr dirty="0" lang="en-US" sz="2600">
                          <a:uFillTx/>
                        </a:rPr>
                        <a:t>Running Time(seconds)</a:t>
                      </a:r>
                    </a:p>
                    <a:p>
                      <a:pPr algn="ctr"/>
                      <a:r>
                        <a:rPr b="1" dirty="0" lang="en-US" sz="2600">
                          <a:uFillTx/>
                          <a:latin typeface="+mj-lt"/>
                        </a:rPr>
                        <a:t>[Integral</a:t>
                      </a:r>
                      <a:r>
                        <a:rPr b="1" baseline="0" dirty="0" lang="en-US" sz="2600">
                          <a:uFillTx/>
                          <a:latin typeface="+mj-lt"/>
                        </a:rPr>
                        <a:t> Estimation</a:t>
                      </a:r>
                      <a:r>
                        <a:rPr b="1" dirty="0" lang="en-US" sz="2600">
                          <a:uFillTx/>
                          <a:latin typeface="+mj-lt"/>
                        </a:rPr>
                        <a:t>]</a:t>
                      </a:r>
                    </a:p>
                  </a:txBody>
                  <a:tcPr anchor="ctr"/>
                </a:tc>
                <a:tc>
                  <a:txBody>
                    <a:bodyPr/>
                    <a:lstStyle/>
                    <a:p>
                      <a:pPr algn="ctr" defTabSz="914400" eaLnBrk="1" fontAlgn="auto" hangingPunct="1" indent="0" latinLnBrk="0" marL="0" marR="0" rtl="0">
                        <a:lnSpc>
                          <a:spcPct val="100000"/>
                        </a:lnSpc>
                        <a:spcBef>
                          <a:spcPts val="0"/>
                        </a:spcBef>
                        <a:spcAft>
                          <a:spcPts val="0"/>
                        </a:spcAft>
                        <a:buFontTx/>
                        <a:buNone/>
                        <a:defRPr>
                          <a:uFillTx/>
                        </a:defRPr>
                      </a:pPr>
                      <a:r>
                        <a:rPr dirty="0" lang="is-IS" sz="2600">
                          <a:uFillTx/>
                          <a:latin typeface="+mj-lt"/>
                        </a:rPr>
                        <a:t>0.0001599789</a:t>
                      </a:r>
                      <a:endParaRPr dirty="0" lang="en-GB" sz="2600">
                        <a:uFillTx/>
                        <a:latin typeface="+mj-lt"/>
                      </a:endParaRPr>
                    </a:p>
                  </a:txBody>
                  <a:tcPr anchor="ctr"/>
                </a:tc>
                <a:tc>
                  <a:txBody>
                    <a:bodyPr/>
                    <a:lstStyle/>
                    <a:p>
                      <a:pPr algn="ctr"/>
                      <a:r>
                        <a:rPr dirty="0" lang="hr-HR" sz="2600">
                          <a:uFillTx/>
                          <a:latin typeface="+mj-lt"/>
                        </a:rPr>
                        <a:t>0.0002520084</a:t>
                      </a:r>
                      <a:endParaRPr dirty="0" lang="en-GB" sz="2600">
                        <a:uFillTx/>
                        <a:latin typeface="+mj-lt"/>
                      </a:endParaRPr>
                    </a:p>
                  </a:txBody>
                  <a:tcPr anchor="ctr"/>
                </a:tc>
              </a:tr>
              <a:tr h="838465">
                <a:tc>
                  <a:txBody>
                    <a:bodyPr/>
                    <a:lstStyle/>
                    <a:p>
                      <a:pPr algn="ctr" defTabSz="914400" eaLnBrk="1" fontAlgn="auto" hangingPunct="1" indent="0" latinLnBrk="0" marL="0" marR="0" rtl="0">
                        <a:lnSpc>
                          <a:spcPct val="100000"/>
                        </a:lnSpc>
                        <a:spcBef>
                          <a:spcPts val="0"/>
                        </a:spcBef>
                        <a:spcAft>
                          <a:spcPts val="0"/>
                        </a:spcAft>
                        <a:buFontTx/>
                        <a:buNone/>
                        <a:defRPr>
                          <a:uFillTx/>
                        </a:defRPr>
                      </a:pPr>
                      <a:r>
                        <a:rPr dirty="0" lang="en-US" sz="2600">
                          <a:uFillTx/>
                        </a:rPr>
                        <a:t>Running Time(seconds)</a:t>
                      </a:r>
                      <a:endParaRPr b="1" dirty="0" kern="1200" lang="en-US" sz="2600">
                        <a:solidFill>
                          <a:schemeClr val="dk1"/>
                        </a:solidFill>
                        <a:uFillTx/>
                        <a:latin typeface="+mn-lt"/>
                        <a:ea typeface="+mn-ea"/>
                        <a:cs typeface="+mn-cs"/>
                      </a:endParaRPr>
                    </a:p>
                    <a:p>
                      <a:pPr algn="ctr"/>
                      <a:r>
                        <a:rPr b="1" dirty="0" lang="en-US" sz="2600">
                          <a:uFillTx/>
                          <a:latin typeface="+mj-lt"/>
                        </a:rPr>
                        <a:t>[Error</a:t>
                      </a:r>
                      <a:r>
                        <a:rPr b="1" baseline="0" dirty="0" lang="en-US" sz="2600">
                          <a:uFillTx/>
                          <a:latin typeface="+mj-lt"/>
                        </a:rPr>
                        <a:t> Estimation</a:t>
                      </a:r>
                      <a:r>
                        <a:rPr b="1" dirty="0" lang="en-US" sz="2600">
                          <a:uFillTx/>
                          <a:latin typeface="+mj-lt"/>
                        </a:rPr>
                        <a:t>]</a:t>
                      </a:r>
                    </a:p>
                  </a:txBody>
                  <a:tcPr anchor="ctr"/>
                </a:tc>
                <a:tc>
                  <a:txBody>
                    <a:bodyPr/>
                    <a:lstStyle/>
                    <a:p>
                      <a:pPr algn="ctr" defTabSz="914400" eaLnBrk="1" fontAlgn="auto" hangingPunct="1" indent="0" latinLnBrk="0" marL="0" marR="0" rtl="0">
                        <a:lnSpc>
                          <a:spcPct val="100000"/>
                        </a:lnSpc>
                        <a:spcBef>
                          <a:spcPts val="0"/>
                        </a:spcBef>
                        <a:spcAft>
                          <a:spcPts val="0"/>
                        </a:spcAft>
                        <a:buFontTx/>
                        <a:buNone/>
                        <a:defRPr>
                          <a:uFillTx/>
                        </a:defRPr>
                      </a:pPr>
                      <a:r>
                        <a:rPr dirty="0" lang="en-GB" sz="2600">
                          <a:uFillTx/>
                          <a:latin typeface="+mj-lt"/>
                        </a:rPr>
                        <a:t>3.226210</a:t>
                      </a:r>
                    </a:p>
                  </a:txBody>
                  <a:tcPr anchor="ctr"/>
                </a:tc>
                <a:tc>
                  <a:txBody>
                    <a:bodyPr/>
                    <a:lstStyle/>
                    <a:p>
                      <a:pPr algn="ctr" defTabSz="914400" eaLnBrk="1" fontAlgn="auto" hangingPunct="1" indent="0" latinLnBrk="0" marL="0" marR="0" rtl="0">
                        <a:lnSpc>
                          <a:spcPct val="100000"/>
                        </a:lnSpc>
                        <a:spcBef>
                          <a:spcPts val="0"/>
                        </a:spcBef>
                        <a:spcAft>
                          <a:spcPts val="0"/>
                        </a:spcAft>
                        <a:buFontTx/>
                        <a:buNone/>
                        <a:defRPr>
                          <a:uFillTx/>
                        </a:defRPr>
                      </a:pPr>
                      <a:r>
                        <a:rPr dirty="0" lang="en-GB" sz="2600">
                          <a:uFillTx/>
                          <a:latin typeface="+mj-lt"/>
                        </a:rPr>
                        <a:t>7.16087</a:t>
                      </a:r>
                    </a:p>
                  </a:txBody>
                  <a:tcPr anchor="ctr"/>
                </a:tc>
              </a:tr>
              <a:tr h="838465">
                <a:tc>
                  <a:txBody>
                    <a:bodyPr/>
                    <a:lstStyle/>
                    <a:p>
                      <a:pPr algn="ctr"/>
                      <a:r>
                        <a:rPr b="1" dirty="0" lang="en-US" sz="2600">
                          <a:uFillTx/>
                          <a:latin typeface="+mj-lt"/>
                        </a:rPr>
                        <a:t>Running</a:t>
                      </a:r>
                      <a:r>
                        <a:rPr b="1" baseline="0" dirty="0" lang="en-US" sz="2600">
                          <a:uFillTx/>
                          <a:latin typeface="+mj-lt"/>
                        </a:rPr>
                        <a:t> Time(seconds)</a:t>
                      </a:r>
                      <a:br>
                        <a:rPr b="1" baseline="0" dirty="0" lang="en-US" sz="2600">
                          <a:uFillTx/>
                          <a:latin typeface="+mj-lt"/>
                        </a:rPr>
                      </a:br>
                      <a:r>
                        <a:rPr b="1" baseline="0" dirty="0" lang="en-US" sz="2600">
                          <a:uFillTx/>
                          <a:latin typeface="+mj-lt"/>
                        </a:rPr>
                        <a:t>[Sign of difference]</a:t>
                      </a:r>
                      <a:endParaRPr b="1" dirty="0" lang="en-US" sz="2600">
                        <a:uFillTx/>
                        <a:latin typeface="+mj-lt"/>
                      </a:endParaRPr>
                    </a:p>
                  </a:txBody>
                  <a:tcPr anchor="ctr"/>
                </a:tc>
                <a:tc gridSpan="2">
                  <a:txBody>
                    <a:bodyPr/>
                    <a:lstStyle/>
                    <a:p>
                      <a:pPr algn="ctr" defTabSz="914400" eaLnBrk="1" fontAlgn="auto" hangingPunct="1" indent="0" latinLnBrk="0" marL="0" marR="0" rtl="0">
                        <a:lnSpc>
                          <a:spcPct val="100000"/>
                        </a:lnSpc>
                        <a:spcBef>
                          <a:spcPts val="0"/>
                        </a:spcBef>
                        <a:spcAft>
                          <a:spcPts val="0"/>
                        </a:spcAft>
                        <a:buFontTx/>
                        <a:buNone/>
                        <a:defRPr>
                          <a:uFillTx/>
                        </a:defRPr>
                      </a:pPr>
                      <a:r>
                        <a:rPr dirty="0" lang="en-GB" sz="2600">
                          <a:uFillTx/>
                          <a:latin typeface="+mj-lt"/>
                        </a:rPr>
                        <a:t>4.107797</a:t>
                      </a:r>
                    </a:p>
                  </a:txBody>
                  <a:tcPr anchor="ctr"/>
                </a:tc>
                <a:tc hMerge="1">
                  <a:txBody>
                    <a:bodyPr/>
                    <a:lstStyle/>
                    <a:p>
                      <a:pPr algn="ctr"/>
                      <a:endParaRPr dirty="0" lang="en-GB" sz="2600">
                        <a:uFillTx/>
                        <a:latin typeface="+mj-lt"/>
                      </a:endParaRPr>
                    </a:p>
                  </a:txBody>
                  <a:tcPr anchor="ctr"/>
                </a:tc>
              </a:tr>
            </a:tbl>
          </a:graphicData>
        </a:graphic>
      </p:graphicFrame>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HK">
                <a:uFillTx/>
              </a:rPr>
              <a:t>Plot of f(x)</a:t>
            </a:r>
            <a:endParaRPr dirty="0" lang="en-US">
              <a:uFillTx/>
            </a:endParaRP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HK">
                <a:uFillTx/>
              </a:rPr>
              <a:t>We use the plot make an educated guess for a and b</a:t>
            </a:r>
          </a:p>
          <a:p>
            <a:r>
              <a:rPr dirty="0" lang="en-HK">
                <a:uFillTx/>
              </a:rPr>
              <a:t>We choose a = 0.5 and b = 1.5</a:t>
            </a:r>
            <a:endParaRPr dirty="0" lang="en-US">
              <a:uFillTx/>
            </a:endParaRPr>
          </a:p>
        </p:txBody>
      </p:sp>
      <p:pic>
        <p:nvPicPr>
          <p:cNvPr xmlns:c="http://schemas.openxmlformats.org/drawingml/2006/chart" xmlns:pic="http://schemas.openxmlformats.org/drawingml/2006/picture" xmlns:dgm="http://schemas.openxmlformats.org/drawingml/2006/diagram" id="8" name="Picture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7606146" y="1163782"/>
            <a:ext cx="4447310" cy="4511950"/>
          </a:xfrm>
          <a:prstGeom prst="rect">
            <a:avLst/>
          </a:prstGeom>
        </p:spPr>
      </p:pic>
    </p:spTree>
  </p:cSld>
  <p:clrMapOvr xmlns:c="http://schemas.openxmlformats.org/drawingml/2006/chart" xmlns:pic="http://schemas.openxmlformats.org/drawingml/2006/picture" xmlns:dgm="http://schemas.openxmlformats.org/drawingml/2006/diagram">
    <a:masterClrMapping/>
  </p:clrMapOvr>
</p:sld>
</file>

<file path=ppt/slides/slide60.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Maximization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pPr indent="0" marL="0">
              <a:buNone/>
            </a:pPr>
            <a:r>
              <a:rPr dirty="0" lang="en-GB">
                <a:uFillTx/>
              </a:rPr>
              <a:t> #By maximization Define the function and draw the curve</a:t>
            </a:r>
          </a:p>
          <a:p>
            <a:pPr indent="0" marL="0">
              <a:buNone/>
            </a:pPr>
            <a:r>
              <a:rPr dirty="0" lang="en-GB">
                <a:solidFill>
                  <a:srgbClr val="FF0000"/>
                </a:solidFill>
                <a:uFillTx/>
                <a:latin typeface="+mj-lt"/>
              </a:rPr>
              <a:t>f3 &lt;- function(x) {return((abs(cos(x))/x)*</a:t>
            </a:r>
            <a:r>
              <a:rPr dirty="0" err="1" lang="en-GB">
                <a:solidFill>
                  <a:srgbClr val="FF0000"/>
                </a:solidFill>
                <a:uFillTx/>
                <a:latin typeface="+mj-lt"/>
              </a:rPr>
              <a:t>exp</a:t>
            </a:r>
            <a:r>
              <a:rPr dirty="0" lang="en-GB">
                <a:solidFill>
                  <a:srgbClr val="FF0000"/>
                </a:solidFill>
                <a:uFillTx/>
                <a:latin typeface="+mj-lt"/>
              </a:rPr>
              <a:t>(-(log(x)-3)^2)) } #function of question 3</a:t>
            </a:r>
          </a:p>
          <a:p>
            <a:pPr indent="0" marL="0">
              <a:buNone/>
            </a:pPr>
            <a:r>
              <a:rPr dirty="0" lang="en-GB">
                <a:solidFill>
                  <a:srgbClr val="FF0000"/>
                </a:solidFill>
                <a:uFillTx/>
                <a:latin typeface="+mj-lt"/>
              </a:rPr>
              <a:t>f3d2&lt;- function(x) {return(x^5*</a:t>
            </a:r>
            <a:r>
              <a:rPr dirty="0" err="1" lang="en-GB">
                <a:solidFill>
                  <a:srgbClr val="FF0000"/>
                </a:solidFill>
                <a:uFillTx/>
                <a:latin typeface="+mj-lt"/>
              </a:rPr>
              <a:t>exp</a:t>
            </a:r>
            <a:r>
              <a:rPr dirty="0" lang="en-GB">
                <a:solidFill>
                  <a:srgbClr val="FF0000"/>
                </a:solidFill>
                <a:uFillTx/>
                <a:latin typeface="+mj-lt"/>
              </a:rPr>
              <a:t>(-1*(log(x)^2)-9)*(2*sin(x)*</a:t>
            </a:r>
            <a:r>
              <a:rPr dirty="0" err="1" lang="en-GB">
                <a:solidFill>
                  <a:srgbClr val="FF0000"/>
                </a:solidFill>
                <a:uFillTx/>
                <a:latin typeface="+mj-lt"/>
              </a:rPr>
              <a:t>dist.delta</a:t>
            </a:r>
            <a:r>
              <a:rPr dirty="0" lang="en-GB">
                <a:solidFill>
                  <a:srgbClr val="FF0000"/>
                </a:solidFill>
                <a:uFillTx/>
                <a:latin typeface="+mj-lt"/>
              </a:rPr>
              <a:t>(cos(x))-abs(cos(x)))</a:t>
            </a:r>
          </a:p>
          <a:p>
            <a:pPr indent="0" marL="0">
              <a:buNone/>
            </a:pPr>
            <a:r>
              <a:rPr dirty="0" lang="en-GB">
                <a:solidFill>
                  <a:srgbClr val="FF0000"/>
                </a:solidFill>
                <a:uFillTx/>
                <a:latin typeface="+mj-lt"/>
              </a:rPr>
              <a:t>                           +2*x^3*</a:t>
            </a:r>
            <a:r>
              <a:rPr dirty="0" err="1" lang="en-GB">
                <a:solidFill>
                  <a:srgbClr val="FF0000"/>
                </a:solidFill>
                <a:uFillTx/>
                <a:latin typeface="+mj-lt"/>
              </a:rPr>
              <a:t>exp</a:t>
            </a:r>
            <a:r>
              <a:rPr dirty="0" lang="en-GB">
                <a:solidFill>
                  <a:srgbClr val="FF0000"/>
                </a:solidFill>
                <a:uFillTx/>
                <a:latin typeface="+mj-lt"/>
              </a:rPr>
              <a:t>(-1*(log(x)^2)-9)*abs(cos(x))*(2*(log(x)^2)-9*log(x)+x*(2*log(x)-5)*tan(x)+9))} #second derivative of the function</a:t>
            </a:r>
          </a:p>
          <a:p>
            <a:pPr indent="0" marL="0">
              <a:buNone/>
            </a:pPr>
            <a:r>
              <a:rPr dirty="0" lang="en-GB">
                <a:uFillTx/>
                <a:latin typeface="+mj-lt"/>
              </a:rPr>
              <a:t>curve(f3d2, 0,1000 , </a:t>
            </a:r>
            <a:r>
              <a:rPr dirty="0" err="1" lang="en-GB">
                <a:uFillTx/>
                <a:latin typeface="+mj-lt"/>
              </a:rPr>
              <a:t>ylab</a:t>
            </a:r>
            <a:r>
              <a:rPr dirty="0" lang="en-GB">
                <a:uFillTx/>
                <a:latin typeface="+mj-lt"/>
              </a:rPr>
              <a:t> = "y=f(x)") #sketch the curve</a:t>
            </a:r>
          </a:p>
          <a:p>
            <a:pPr indent="0" marL="0">
              <a:buNone/>
            </a:pPr>
            <a:r>
              <a:rPr dirty="0" lang="en-GB">
                <a:uFillTx/>
                <a:latin typeface="+mj-lt"/>
              </a:rPr>
              <a:t>curve(f3, 0, 50 , </a:t>
            </a:r>
            <a:r>
              <a:rPr dirty="0" err="1" lang="en-GB">
                <a:uFillTx/>
                <a:latin typeface="+mj-lt"/>
              </a:rPr>
              <a:t>ylab</a:t>
            </a:r>
            <a:r>
              <a:rPr dirty="0" lang="en-GB">
                <a:uFillTx/>
                <a:latin typeface="+mj-lt"/>
              </a:rPr>
              <a:t> = "y=f(x)") #sketch the curve </a:t>
            </a:r>
            <a:endParaRPr dirty="0" lang="en-US">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61.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Maximization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pPr indent="0" marL="0">
              <a:buNone/>
            </a:pPr>
            <a:r>
              <a:rPr dirty="0" lang="en-GB">
                <a:uFillTx/>
                <a:latin typeface="+mj-lt"/>
              </a:rPr>
              <a:t>value &lt;- function (</a:t>
            </a:r>
            <a:r>
              <a:rPr dirty="0" err="1" lang="en-GB">
                <a:uFillTx/>
                <a:latin typeface="+mj-lt"/>
              </a:rPr>
              <a:t>funct</a:t>
            </a:r>
            <a:r>
              <a:rPr dirty="0" lang="en-GB">
                <a:uFillTx/>
                <a:latin typeface="+mj-lt"/>
              </a:rPr>
              <a:t>, x, </a:t>
            </a:r>
            <a:r>
              <a:rPr dirty="0" err="1" lang="en-GB">
                <a:uFillTx/>
                <a:latin typeface="+mj-lt"/>
              </a:rPr>
              <a:t>adj</a:t>
            </a:r>
            <a:r>
              <a:rPr dirty="0" lang="en-GB">
                <a:uFillTx/>
                <a:latin typeface="+mj-lt"/>
              </a:rPr>
              <a:t>=h/1000000) { #Set up an adjustment value #Compromise on a small error to avoid the infinity value on 0</a:t>
            </a:r>
          </a:p>
          <a:p>
            <a:pPr indent="0" marL="0">
              <a:buNone/>
            </a:pPr>
            <a:r>
              <a:rPr dirty="0" lang="en-GB">
                <a:uFillTx/>
                <a:latin typeface="+mj-lt"/>
              </a:rPr>
              <a:t>    if (</a:t>
            </a:r>
            <a:r>
              <a:rPr dirty="0" err="1" lang="en-GB">
                <a:uFillTx/>
                <a:latin typeface="+mj-lt"/>
              </a:rPr>
              <a:t>is.nan</a:t>
            </a:r>
            <a:r>
              <a:rPr dirty="0" lang="en-GB">
                <a:uFillTx/>
                <a:latin typeface="+mj-lt"/>
              </a:rPr>
              <a:t>(</a:t>
            </a:r>
            <a:r>
              <a:rPr dirty="0" err="1" lang="en-GB">
                <a:uFillTx/>
                <a:latin typeface="+mj-lt"/>
              </a:rPr>
              <a:t>funct</a:t>
            </a:r>
            <a:r>
              <a:rPr dirty="0" lang="en-GB">
                <a:uFillTx/>
                <a:latin typeface="+mj-lt"/>
              </a:rPr>
              <a:t>(x))) { #if condition when f(x)=</a:t>
            </a:r>
            <a:r>
              <a:rPr dirty="0" err="1" lang="en-GB">
                <a:uFillTx/>
                <a:latin typeface="+mj-lt"/>
              </a:rPr>
              <a:t>NaN</a:t>
            </a:r>
            <a:endParaRPr dirty="0" lang="en-GB">
              <a:uFillTx/>
              <a:latin typeface="+mj-lt"/>
            </a:endParaRPr>
          </a:p>
          <a:p>
            <a:pPr indent="0" marL="0">
              <a:buNone/>
            </a:pPr>
            <a:r>
              <a:rPr dirty="0" lang="en-GB">
                <a:uFillTx/>
                <a:latin typeface="+mj-lt"/>
              </a:rPr>
              <a:t>      if (x==0) return (</a:t>
            </a:r>
            <a:r>
              <a:rPr dirty="0" err="1" lang="en-GB">
                <a:uFillTx/>
                <a:latin typeface="+mj-lt"/>
              </a:rPr>
              <a:t>funct</a:t>
            </a:r>
            <a:r>
              <a:rPr dirty="0" lang="en-GB">
                <a:uFillTx/>
                <a:latin typeface="+mj-lt"/>
              </a:rPr>
              <a:t>(</a:t>
            </a:r>
            <a:r>
              <a:rPr dirty="0" err="1" lang="en-GB">
                <a:uFillTx/>
                <a:latin typeface="+mj-lt"/>
              </a:rPr>
              <a:t>adj+x</a:t>
            </a:r>
            <a:r>
              <a:rPr dirty="0" lang="en-GB">
                <a:uFillTx/>
                <a:latin typeface="+mj-lt"/>
              </a:rPr>
              <a:t>)) #add adjustment value to x_1 when x=0</a:t>
            </a:r>
          </a:p>
          <a:p>
            <a:pPr indent="0" marL="0">
              <a:buNone/>
            </a:pPr>
            <a:r>
              <a:rPr dirty="0" lang="en-GB">
                <a:uFillTx/>
                <a:latin typeface="+mj-lt"/>
              </a:rPr>
              <a:t>      else return (</a:t>
            </a:r>
            <a:r>
              <a:rPr dirty="0" err="1" lang="en-GB">
                <a:uFillTx/>
                <a:latin typeface="+mj-lt"/>
              </a:rPr>
              <a:t>func</a:t>
            </a:r>
            <a:r>
              <a:rPr dirty="0" lang="en-GB">
                <a:uFillTx/>
                <a:latin typeface="+mj-lt"/>
              </a:rPr>
              <a:t>(</a:t>
            </a:r>
            <a:r>
              <a:rPr dirty="0" err="1" lang="en-GB">
                <a:uFillTx/>
                <a:latin typeface="+mj-lt"/>
              </a:rPr>
              <a:t>adj</a:t>
            </a:r>
            <a:r>
              <a:rPr dirty="0" lang="en-GB">
                <a:uFillTx/>
                <a:latin typeface="+mj-lt"/>
              </a:rPr>
              <a:t>*(-1)+x)) #prevent any </a:t>
            </a:r>
            <a:r>
              <a:rPr dirty="0" err="1" lang="en-GB">
                <a:uFillTx/>
                <a:latin typeface="+mj-lt"/>
              </a:rPr>
              <a:t>NaN</a:t>
            </a:r>
            <a:r>
              <a:rPr dirty="0" lang="en-GB">
                <a:uFillTx/>
                <a:latin typeface="+mj-lt"/>
              </a:rPr>
              <a:t> cases of </a:t>
            </a:r>
            <a:r>
              <a:rPr dirty="0" err="1" lang="en-GB">
                <a:uFillTx/>
                <a:latin typeface="+mj-lt"/>
              </a:rPr>
              <a:t>x_j</a:t>
            </a:r>
            <a:r>
              <a:rPr dirty="0" lang="en-GB">
                <a:uFillTx/>
                <a:latin typeface="+mj-lt"/>
              </a:rPr>
              <a:t>!=0</a:t>
            </a:r>
          </a:p>
          <a:p>
            <a:pPr indent="0" marL="0">
              <a:buNone/>
            </a:pPr>
            <a:r>
              <a:rPr dirty="0" lang="en-GB">
                <a:uFillTx/>
                <a:latin typeface="+mj-lt"/>
              </a:rPr>
              <a:t>    }</a:t>
            </a:r>
          </a:p>
          <a:p>
            <a:pPr indent="0" marL="0">
              <a:buNone/>
            </a:pPr>
            <a:r>
              <a:rPr dirty="0" lang="en-GB">
                <a:uFillTx/>
                <a:latin typeface="+mj-lt"/>
              </a:rPr>
              <a:t>    else {return(</a:t>
            </a:r>
            <a:r>
              <a:rPr dirty="0" err="1" lang="en-GB">
                <a:uFillTx/>
                <a:latin typeface="+mj-lt"/>
              </a:rPr>
              <a:t>funct</a:t>
            </a:r>
            <a:r>
              <a:rPr dirty="0" lang="en-GB">
                <a:uFillTx/>
                <a:latin typeface="+mj-lt"/>
              </a:rPr>
              <a:t>(x))}</a:t>
            </a:r>
          </a:p>
          <a:p>
            <a:pPr indent="0" marL="0">
              <a:buNone/>
            </a:pPr>
            <a:r>
              <a:rPr dirty="0" lang="en-GB">
                <a:uFillTx/>
                <a:latin typeface="+mj-lt"/>
              </a:rPr>
              <a:t>  } </a:t>
            </a:r>
          </a:p>
          <a:p>
            <a:pPr indent="0" marL="0">
              <a:buNone/>
            </a:pPr>
            <a:endParaRPr dirty="0" lang="en-GB">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2605657" y="-3853543"/>
            <a:ext cx="184731"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62.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Maximization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pPr indent="0" marL="0">
              <a:buNone/>
            </a:pPr>
            <a:r>
              <a:rPr dirty="0" lang="en-GB">
                <a:uFillTx/>
                <a:latin typeface="+mj-lt"/>
              </a:rPr>
              <a:t>Integrand=Integrand+(h/2*(value(</a:t>
            </a:r>
            <a:r>
              <a:rPr dirty="0" err="1" lang="en-GB">
                <a:uFillTx/>
                <a:latin typeface="+mj-lt"/>
              </a:rPr>
              <a:t>funct,a</a:t>
            </a:r>
            <a:r>
              <a:rPr dirty="0" lang="en-GB">
                <a:uFillTx/>
                <a:latin typeface="+mj-lt"/>
              </a:rPr>
              <a:t>)+value(</a:t>
            </a:r>
            <a:r>
              <a:rPr dirty="0" err="1" lang="en-GB">
                <a:uFillTx/>
                <a:latin typeface="+mj-lt"/>
              </a:rPr>
              <a:t>funct,b</a:t>
            </a:r>
            <a:r>
              <a:rPr dirty="0" lang="en-GB">
                <a:uFillTx/>
                <a:latin typeface="+mj-lt"/>
              </a:rPr>
              <a:t>))) #Calculate the final integrand</a:t>
            </a:r>
          </a:p>
          <a:p>
            <a:pPr indent="0" marL="0">
              <a:buNone/>
            </a:pPr>
            <a:r>
              <a:rPr dirty="0" lang="en-GB">
                <a:uFillTx/>
                <a:latin typeface="+mj-lt"/>
              </a:rPr>
              <a:t> </a:t>
            </a:r>
          </a:p>
          <a:p>
            <a:pPr indent="0" marL="0">
              <a:buNone/>
            </a:pPr>
            <a:r>
              <a:rPr dirty="0" lang="en-GB">
                <a:uFillTx/>
                <a:latin typeface="+mj-lt"/>
              </a:rPr>
              <a:t>  (Result= Integrand)</a:t>
            </a:r>
          </a:p>
          <a:p>
            <a:pPr indent="0" marL="0">
              <a:buNone/>
            </a:pPr>
            <a:r>
              <a:rPr dirty="0" lang="en-GB">
                <a:uFillTx/>
                <a:latin typeface="+mj-lt"/>
              </a:rPr>
              <a:t>}</a:t>
            </a:r>
          </a:p>
          <a:p>
            <a:pPr indent="0" marL="0">
              <a:buNone/>
            </a:pPr>
            <a:r>
              <a:rPr dirty="0" err="1" lang="en-GB">
                <a:uFillTx/>
                <a:latin typeface="+mj-lt"/>
              </a:rPr>
              <a:t>set.seed</a:t>
            </a:r>
            <a:r>
              <a:rPr dirty="0" lang="en-GB">
                <a:uFillTx/>
                <a:latin typeface="+mj-lt"/>
              </a:rPr>
              <a:t>(77960)</a:t>
            </a:r>
          </a:p>
          <a:p>
            <a:pPr indent="0" marL="0">
              <a:buNone/>
            </a:pPr>
            <a:r>
              <a:rPr dirty="0" err="1" lang="en-GB">
                <a:solidFill>
                  <a:schemeClr val="bg1"/>
                </a:solidFill>
                <a:uFillTx/>
                <a:latin typeface="+mj-lt"/>
              </a:rPr>
              <a:t>CTrape</a:t>
            </a:r>
            <a:r>
              <a:rPr dirty="0" lang="en-GB">
                <a:solidFill>
                  <a:schemeClr val="bg1"/>
                </a:solidFill>
                <a:uFillTx/>
                <a:latin typeface="+mj-lt"/>
              </a:rPr>
              <a:t>(f3, 0, 100000, 10000000)</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2605657" y="-3853543"/>
            <a:ext cx="184731"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63.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Maximization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847396"/>
            <a:ext cx="10515600" cy="4351338"/>
          </a:xfrm>
        </p:spPr>
        <p:txBody xmlns:c="http://schemas.openxmlformats.org/drawingml/2006/chart" xmlns:pic="http://schemas.openxmlformats.org/drawingml/2006/picture" xmlns:dgm="http://schemas.openxmlformats.org/drawingml/2006/diagram">
          <a:bodyPr>
            <a:normAutofit/>
          </a:bodyPr>
          <a:lstStyle/>
          <a:p>
            <a:pPr indent="0" marL="0">
              <a:buNone/>
            </a:pPr>
            <a:r>
              <a:rPr dirty="0" lang="en-GB">
                <a:uFillTx/>
              </a:rPr>
              <a:t>#2. Composite Simpson's rule</a:t>
            </a:r>
            <a:endParaRPr dirty="0" lang="en-GB">
              <a:uFillTx/>
              <a:latin typeface="+mj-lt"/>
            </a:endParaRPr>
          </a:p>
          <a:p>
            <a:pPr indent="0" marL="0">
              <a:buNone/>
            </a:pPr>
            <a:r>
              <a:rPr dirty="0" err="1" lang="en-GB">
                <a:uFillTx/>
                <a:latin typeface="+mj-lt"/>
              </a:rPr>
              <a:t>CSimp</a:t>
            </a:r>
            <a:r>
              <a:rPr dirty="0" lang="en-GB">
                <a:uFillTx/>
                <a:latin typeface="+mj-lt"/>
              </a:rPr>
              <a:t>&lt;-function(</a:t>
            </a:r>
            <a:r>
              <a:rPr dirty="0" err="1" lang="en-GB">
                <a:uFillTx/>
                <a:latin typeface="+mj-lt"/>
              </a:rPr>
              <a:t>funct,a,b,n</a:t>
            </a:r>
            <a:r>
              <a:rPr dirty="0" lang="en-GB">
                <a:uFillTx/>
                <a:latin typeface="+mj-lt"/>
              </a:rPr>
              <a:t>) { #Define the parameters #n is the no. of subinterval</a:t>
            </a:r>
          </a:p>
          <a:p>
            <a:pPr indent="0" marL="0">
              <a:buNone/>
            </a:pPr>
            <a:r>
              <a:rPr dirty="0" err="1" lang="en-GB">
                <a:uFillTx/>
                <a:latin typeface="+mj-lt"/>
              </a:rPr>
              <a:t>CSimp</a:t>
            </a:r>
            <a:r>
              <a:rPr dirty="0" lang="en-GB">
                <a:uFillTx/>
                <a:latin typeface="+mj-lt"/>
              </a:rPr>
              <a:t>&lt;-function(</a:t>
            </a:r>
            <a:r>
              <a:rPr dirty="0" err="1" lang="en-GB">
                <a:uFillTx/>
                <a:latin typeface="+mj-lt"/>
              </a:rPr>
              <a:t>funct,a,b,n</a:t>
            </a:r>
            <a:r>
              <a:rPr dirty="0" lang="en-GB">
                <a:uFillTx/>
                <a:latin typeface="+mj-lt"/>
              </a:rPr>
              <a:t>) { #Define the parameters #n is the no. of subinterval</a:t>
            </a:r>
          </a:p>
          <a:p>
            <a:pPr indent="0" marL="0">
              <a:buNone/>
            </a:pPr>
            <a:r>
              <a:rPr dirty="0" lang="en-GB">
                <a:uFillTx/>
                <a:latin typeface="+mj-lt"/>
              </a:rPr>
              <a:t>  h &lt;- (b - a) / n #Calculate the increment</a:t>
            </a:r>
          </a:p>
          <a:p>
            <a:pPr indent="0" marL="0">
              <a:buNone/>
            </a:pPr>
            <a:r>
              <a:rPr dirty="0" lang="en-GB">
                <a:uFillTx/>
                <a:latin typeface="+mj-lt"/>
              </a:rPr>
              <a:t>  c&lt;-0:(n-1)</a:t>
            </a:r>
          </a:p>
          <a:p>
            <a:pPr indent="0" marL="0">
              <a:buNone/>
            </a:pPr>
            <a:r>
              <a:rPr dirty="0" lang="en-GB">
                <a:uFillTx/>
                <a:latin typeface="+mj-lt"/>
              </a:rPr>
              <a:t>  d &lt;- 1:(n - 1) #Create a vector for the order of the increment </a:t>
            </a:r>
          </a:p>
          <a:p>
            <a:pPr indent="0" marL="0">
              <a:buNone/>
            </a:pPr>
            <a:r>
              <a:rPr dirty="0" lang="en-GB">
                <a:uFillTx/>
                <a:latin typeface="+mj-lt"/>
              </a:rPr>
              <a:t>  xj1 &lt;- a+(c+1/2)*h  #Transform the order vector to a vector of f(</a:t>
            </a:r>
            <a:r>
              <a:rPr dirty="0" err="1" lang="en-GB">
                <a:uFillTx/>
                <a:latin typeface="+mj-lt"/>
              </a:rPr>
              <a:t>x_j</a:t>
            </a:r>
            <a:r>
              <a:rPr dirty="0" lang="en-GB">
                <a:uFillTx/>
                <a:latin typeface="+mj-lt"/>
              </a:rPr>
              <a:t>)</a:t>
            </a:r>
          </a:p>
          <a:p>
            <a:pPr indent="0" marL="0">
              <a:buNone/>
            </a:pPr>
            <a:r>
              <a:rPr dirty="0" lang="en-GB">
                <a:uFillTx/>
                <a:latin typeface="+mj-lt"/>
              </a:rPr>
              <a:t>  xj2&lt;- a+(d*h)</a:t>
            </a:r>
          </a:p>
          <a:p>
            <a:pPr indent="0" marL="0">
              <a:buNone/>
            </a:pPr>
            <a:r>
              <a:rPr dirty="0" lang="en-GB">
                <a:uFillTx/>
                <a:latin typeface="+mj-lt"/>
              </a:rPr>
              <a:t>  </a:t>
            </a:r>
            <a:r>
              <a:rPr dirty="0" err="1" lang="en-GB">
                <a:uFillTx/>
                <a:latin typeface="+mj-lt"/>
              </a:rPr>
              <a:t>Intergrand</a:t>
            </a:r>
            <a:r>
              <a:rPr dirty="0" lang="en-GB">
                <a:uFillTx/>
                <a:latin typeface="+mj-lt"/>
              </a:rPr>
              <a:t> &lt;- (1/6*h) * (4 * sum(</a:t>
            </a:r>
            <a:r>
              <a:rPr dirty="0" err="1" lang="en-GB">
                <a:uFillTx/>
                <a:latin typeface="+mj-lt"/>
              </a:rPr>
              <a:t>funct</a:t>
            </a:r>
            <a:r>
              <a:rPr dirty="0" lang="en-GB">
                <a:uFillTx/>
                <a:latin typeface="+mj-lt"/>
              </a:rPr>
              <a:t>(xj1))+2*sum(</a:t>
            </a:r>
            <a:r>
              <a:rPr dirty="0" err="1" lang="en-GB">
                <a:uFillTx/>
                <a:latin typeface="+mj-lt"/>
              </a:rPr>
              <a:t>funct</a:t>
            </a:r>
            <a:r>
              <a:rPr dirty="0" lang="en-GB">
                <a:uFillTx/>
                <a:latin typeface="+mj-lt"/>
              </a:rPr>
              <a:t>(xj2))) </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64.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Maximization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847396"/>
            <a:ext cx="10515600" cy="4351338"/>
          </a:xfrm>
        </p:spPr>
        <p:txBody xmlns:c="http://schemas.openxmlformats.org/drawingml/2006/chart" xmlns:pic="http://schemas.openxmlformats.org/drawingml/2006/picture" xmlns:dgm="http://schemas.openxmlformats.org/drawingml/2006/diagram">
          <a:bodyPr>
            <a:normAutofit/>
          </a:bodyPr>
          <a:lstStyle/>
          <a:p>
            <a:pPr indent="0" marL="0">
              <a:buNone/>
            </a:pPr>
            <a:r>
              <a:rPr dirty="0" lang="en-GB">
                <a:uFillTx/>
              </a:rPr>
              <a:t>#Calculate parts of the formula of Simpson's rule</a:t>
            </a:r>
          </a:p>
          <a:p>
            <a:pPr indent="0" marL="0">
              <a:buNone/>
            </a:pPr>
            <a:r>
              <a:rPr dirty="0" lang="en-GB">
                <a:uFillTx/>
                <a:latin typeface="+mj-lt"/>
              </a:rPr>
              <a:t>value &lt;- function (</a:t>
            </a:r>
            <a:r>
              <a:rPr dirty="0" err="1" lang="en-GB">
                <a:uFillTx/>
                <a:latin typeface="+mj-lt"/>
              </a:rPr>
              <a:t>funct</a:t>
            </a:r>
            <a:r>
              <a:rPr dirty="0" lang="en-GB">
                <a:uFillTx/>
                <a:latin typeface="+mj-lt"/>
              </a:rPr>
              <a:t>, x, </a:t>
            </a:r>
            <a:r>
              <a:rPr dirty="0" err="1" lang="en-GB">
                <a:uFillTx/>
                <a:latin typeface="+mj-lt"/>
              </a:rPr>
              <a:t>adj</a:t>
            </a:r>
            <a:r>
              <a:rPr dirty="0" lang="en-GB">
                <a:uFillTx/>
                <a:latin typeface="+mj-lt"/>
              </a:rPr>
              <a:t>=h/1000000) { #Set up an adjustment </a:t>
            </a:r>
            <a:r>
              <a:rPr dirty="0" err="1" lang="en-GB">
                <a:uFillTx/>
                <a:latin typeface="+mj-lt"/>
              </a:rPr>
              <a:t>valueCompromise</a:t>
            </a:r>
            <a:r>
              <a:rPr dirty="0" lang="en-GB">
                <a:uFillTx/>
                <a:latin typeface="+mj-lt"/>
              </a:rPr>
              <a:t> on a small error to avoid the infinity value on 0</a:t>
            </a:r>
          </a:p>
          <a:p>
            <a:pPr indent="0" marL="0">
              <a:buNone/>
            </a:pPr>
            <a:r>
              <a:rPr dirty="0" lang="en-GB">
                <a:uFillTx/>
                <a:latin typeface="+mj-lt"/>
              </a:rPr>
              <a:t>    if (</a:t>
            </a:r>
            <a:r>
              <a:rPr dirty="0" err="1" lang="en-GB">
                <a:uFillTx/>
                <a:latin typeface="+mj-lt"/>
              </a:rPr>
              <a:t>is.nan</a:t>
            </a:r>
            <a:r>
              <a:rPr dirty="0" lang="en-GB">
                <a:uFillTx/>
                <a:latin typeface="+mj-lt"/>
              </a:rPr>
              <a:t>(</a:t>
            </a:r>
            <a:r>
              <a:rPr dirty="0" err="1" lang="en-GB">
                <a:uFillTx/>
                <a:latin typeface="+mj-lt"/>
              </a:rPr>
              <a:t>funct</a:t>
            </a:r>
            <a:r>
              <a:rPr dirty="0" lang="en-GB">
                <a:uFillTx/>
                <a:latin typeface="+mj-lt"/>
              </a:rPr>
              <a:t>(x))) {</a:t>
            </a:r>
          </a:p>
          <a:p>
            <a:pPr indent="0" marL="0">
              <a:buNone/>
            </a:pPr>
            <a:r>
              <a:rPr dirty="0" lang="en-GB">
                <a:uFillTx/>
                <a:latin typeface="+mj-lt"/>
              </a:rPr>
              <a:t>      if (x==0) return (</a:t>
            </a:r>
            <a:r>
              <a:rPr dirty="0" err="1" lang="en-GB">
                <a:uFillTx/>
                <a:latin typeface="+mj-lt"/>
              </a:rPr>
              <a:t>funct</a:t>
            </a:r>
            <a:r>
              <a:rPr dirty="0" lang="en-GB">
                <a:uFillTx/>
                <a:latin typeface="+mj-lt"/>
              </a:rPr>
              <a:t>(</a:t>
            </a:r>
            <a:r>
              <a:rPr dirty="0" err="1" lang="en-GB">
                <a:uFillTx/>
                <a:latin typeface="+mj-lt"/>
              </a:rPr>
              <a:t>adj+x</a:t>
            </a:r>
            <a:r>
              <a:rPr dirty="0" lang="en-GB">
                <a:uFillTx/>
                <a:latin typeface="+mj-lt"/>
              </a:rPr>
              <a:t>))</a:t>
            </a:r>
          </a:p>
          <a:p>
            <a:pPr indent="0" marL="0">
              <a:buNone/>
            </a:pPr>
            <a:r>
              <a:rPr dirty="0" lang="en-GB">
                <a:uFillTx/>
                <a:latin typeface="+mj-lt"/>
              </a:rPr>
              <a:t>      else return (</a:t>
            </a:r>
            <a:r>
              <a:rPr dirty="0" err="1" lang="en-GB">
                <a:uFillTx/>
                <a:latin typeface="+mj-lt"/>
              </a:rPr>
              <a:t>func</a:t>
            </a:r>
            <a:r>
              <a:rPr dirty="0" lang="en-GB">
                <a:uFillTx/>
                <a:latin typeface="+mj-lt"/>
              </a:rPr>
              <a:t>(</a:t>
            </a:r>
            <a:r>
              <a:rPr dirty="0" err="1" lang="en-GB">
                <a:uFillTx/>
                <a:latin typeface="+mj-lt"/>
              </a:rPr>
              <a:t>adj</a:t>
            </a:r>
            <a:r>
              <a:rPr dirty="0" lang="en-GB">
                <a:uFillTx/>
                <a:latin typeface="+mj-lt"/>
              </a:rPr>
              <a:t>*(-1)+x))</a:t>
            </a:r>
          </a:p>
          <a:p>
            <a:pPr indent="0" marL="0">
              <a:buNone/>
            </a:pPr>
            <a:r>
              <a:rPr dirty="0" lang="en-GB">
                <a:uFillTx/>
                <a:latin typeface="+mj-lt"/>
              </a:rPr>
              <a:t>    }</a:t>
            </a:r>
          </a:p>
          <a:p>
            <a:pPr indent="0" marL="0">
              <a:buNone/>
            </a:pPr>
            <a:r>
              <a:rPr dirty="0" lang="en-GB">
                <a:uFillTx/>
                <a:latin typeface="+mj-lt"/>
              </a:rPr>
              <a:t>    else {return(</a:t>
            </a:r>
            <a:r>
              <a:rPr dirty="0" err="1" lang="en-GB">
                <a:uFillTx/>
                <a:latin typeface="+mj-lt"/>
              </a:rPr>
              <a:t>funct</a:t>
            </a:r>
            <a:r>
              <a:rPr dirty="0" lang="en-GB">
                <a:uFillTx/>
                <a:latin typeface="+mj-lt"/>
              </a:rPr>
              <a:t>(x))}</a:t>
            </a:r>
          </a:p>
          <a:p>
            <a:pPr indent="0" marL="0">
              <a:buNone/>
            </a:pPr>
            <a:r>
              <a:rPr dirty="0" lang="en-GB">
                <a:uFillTx/>
                <a:latin typeface="+mj-lt"/>
              </a:rPr>
              <a:t>  }</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65.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Maximization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847396"/>
            <a:ext cx="10515600" cy="4351338"/>
          </a:xfrm>
        </p:spPr>
        <p:txBody xmlns:c="http://schemas.openxmlformats.org/drawingml/2006/chart" xmlns:pic="http://schemas.openxmlformats.org/drawingml/2006/picture" xmlns:dgm="http://schemas.openxmlformats.org/drawingml/2006/diagram">
          <a:bodyPr>
            <a:normAutofit/>
          </a:bodyPr>
          <a:lstStyle/>
          <a:p>
            <a:pPr indent="0" marL="0">
              <a:buNone/>
            </a:pPr>
            <a:r>
              <a:rPr dirty="0" lang="en-GB">
                <a:uFillTx/>
                <a:latin typeface="+mj-lt"/>
              </a:rPr>
              <a:t>  Integrand=Integrand+(h/6*(value(</a:t>
            </a:r>
            <a:r>
              <a:rPr dirty="0" err="1" lang="en-GB">
                <a:uFillTx/>
                <a:latin typeface="+mj-lt"/>
              </a:rPr>
              <a:t>funct,a</a:t>
            </a:r>
            <a:r>
              <a:rPr dirty="0" lang="en-GB">
                <a:uFillTx/>
                <a:latin typeface="+mj-lt"/>
              </a:rPr>
              <a:t>)+value(</a:t>
            </a:r>
            <a:r>
              <a:rPr dirty="0" err="1" lang="en-GB">
                <a:uFillTx/>
                <a:latin typeface="+mj-lt"/>
              </a:rPr>
              <a:t>funct,b</a:t>
            </a:r>
            <a:r>
              <a:rPr dirty="0" lang="en-GB">
                <a:uFillTx/>
                <a:latin typeface="+mj-lt"/>
              </a:rPr>
              <a:t>)))</a:t>
            </a:r>
          </a:p>
          <a:p>
            <a:pPr indent="0" marL="0">
              <a:buNone/>
            </a:pPr>
            <a:r>
              <a:rPr dirty="0" lang="en-GB">
                <a:uFillTx/>
                <a:latin typeface="+mj-lt"/>
              </a:rPr>
              <a:t>  #Composite Simpson's Rule= h/6*[f(a)+4*</a:t>
            </a:r>
            <a:r>
              <a:rPr dirty="0" err="1" lang="en-GB">
                <a:uFillTx/>
                <a:latin typeface="+mj-lt"/>
              </a:rPr>
              <a:t>Summation_i</a:t>
            </a:r>
            <a:r>
              <a:rPr dirty="0" lang="en-GB">
                <a:uFillTx/>
                <a:latin typeface="+mj-lt"/>
              </a:rPr>
              <a:t>=0_n-1(f(a+(i+1/2)*h))+2*</a:t>
            </a:r>
            <a:r>
              <a:rPr dirty="0" err="1" lang="en-GB">
                <a:uFillTx/>
                <a:latin typeface="+mj-lt"/>
              </a:rPr>
              <a:t>Summation_i</a:t>
            </a:r>
            <a:r>
              <a:rPr dirty="0" lang="en-GB">
                <a:uFillTx/>
                <a:latin typeface="+mj-lt"/>
              </a:rPr>
              <a:t>=1_n-1(f(</a:t>
            </a:r>
            <a:r>
              <a:rPr dirty="0" err="1" lang="en-GB">
                <a:uFillTx/>
                <a:latin typeface="+mj-lt"/>
              </a:rPr>
              <a:t>a+i</a:t>
            </a:r>
            <a:r>
              <a:rPr dirty="0" lang="en-GB">
                <a:uFillTx/>
                <a:latin typeface="+mj-lt"/>
              </a:rPr>
              <a:t>*h)+f(b)]</a:t>
            </a:r>
          </a:p>
          <a:p>
            <a:pPr indent="0" marL="0">
              <a:buNone/>
            </a:pPr>
            <a:r>
              <a:rPr dirty="0" lang="en-GB">
                <a:uFillTx/>
                <a:latin typeface="+mj-lt"/>
              </a:rPr>
              <a:t>  return(Integrand)</a:t>
            </a:r>
          </a:p>
          <a:p>
            <a:pPr indent="0" marL="0">
              <a:buNone/>
            </a:pPr>
            <a:r>
              <a:rPr dirty="0" lang="en-GB">
                <a:uFillTx/>
                <a:latin typeface="+mj-lt"/>
              </a:rPr>
              <a:t>}</a:t>
            </a:r>
          </a:p>
          <a:p>
            <a:pPr indent="0" marL="0">
              <a:buNone/>
            </a:pPr>
            <a:r>
              <a:rPr dirty="0" err="1" lang="en-GB">
                <a:uFillTx/>
                <a:latin typeface="+mj-lt"/>
              </a:rPr>
              <a:t>set.seed</a:t>
            </a:r>
            <a:r>
              <a:rPr dirty="0" lang="en-GB">
                <a:uFillTx/>
                <a:latin typeface="+mj-lt"/>
              </a:rPr>
              <a:t>(77960)</a:t>
            </a:r>
          </a:p>
          <a:p>
            <a:pPr indent="0" marL="0">
              <a:buNone/>
            </a:pPr>
            <a:r>
              <a:rPr b="1" dirty="0" err="1" lang="en-GB">
                <a:solidFill>
                  <a:srgbClr val="FF0000"/>
                </a:solidFill>
                <a:uFillTx/>
                <a:latin typeface="+mj-lt"/>
              </a:rPr>
              <a:t>CSimp</a:t>
            </a:r>
            <a:r>
              <a:rPr b="1" dirty="0" lang="en-GB">
                <a:solidFill>
                  <a:srgbClr val="FF0000"/>
                </a:solidFill>
                <a:uFillTx/>
                <a:latin typeface="+mj-lt"/>
              </a:rPr>
              <a:t>(f3, 0, 100000, 1000000) </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66.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371600" y="685800"/>
            <a:ext cx="9601200" cy="1014214"/>
          </a:xfrm>
        </p:spPr>
        <p:txBody xmlns:c="http://schemas.openxmlformats.org/drawingml/2006/chart" xmlns:pic="http://schemas.openxmlformats.org/drawingml/2006/picture" xmlns:dgm="http://schemas.openxmlformats.org/drawingml/2006/diagram">
          <a:bodyPr>
            <a:normAutofit/>
          </a:bodyPr>
          <a:lstStyle/>
          <a:p>
            <a:r>
              <a:rPr dirty="0" err="1" lang="en-US" sz="3400">
                <a:uFillTx/>
              </a:rPr>
              <a:t>Matlab</a:t>
            </a:r>
            <a:r>
              <a:rPr dirty="0" lang="en-US" sz="3400">
                <a:uFillTx/>
              </a:rPr>
              <a:t> code for the error estimation - Maximization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1371600" y="1700014"/>
            <a:ext cx="9601200" cy="3581400"/>
          </a:xfrm>
        </p:spPr>
        <p:txBody xmlns:c="http://schemas.openxmlformats.org/drawingml/2006/chart" xmlns:pic="http://schemas.openxmlformats.org/drawingml/2006/picture" xmlns:dgm="http://schemas.openxmlformats.org/drawingml/2006/diagram">
          <a:bodyPr>
            <a:noAutofit/>
          </a:bodyPr>
          <a:lstStyle/>
          <a:p>
            <a:pPr indent="0" marL="0">
              <a:buNone/>
            </a:pPr>
            <a:r>
              <a:rPr dirty="0" err="1" lang="en-US" sz="2400">
                <a:uFillTx/>
                <a:latin typeface="+mj-lt"/>
              </a:rPr>
              <a:t>syms</a:t>
            </a:r>
            <a:r>
              <a:rPr dirty="0" lang="en-US" sz="2400">
                <a:uFillTx/>
                <a:latin typeface="+mj-lt"/>
              </a:rPr>
              <a:t> x %create symbolic variable x</a:t>
            </a:r>
          </a:p>
          <a:p>
            <a:pPr indent="0" marL="0">
              <a:buNone/>
            </a:pPr>
            <a:r>
              <a:rPr dirty="0" lang="en-US" sz="2400">
                <a:uFillTx/>
                <a:latin typeface="+mj-lt"/>
              </a:rPr>
              <a:t>tic %start stop watch timer</a:t>
            </a:r>
          </a:p>
          <a:p>
            <a:pPr indent="0" marL="0">
              <a:buNone/>
            </a:pPr>
            <a:r>
              <a:rPr dirty="0" lang="en-US" sz="2400">
                <a:uFillTx/>
                <a:latin typeface="+mj-lt"/>
              </a:rPr>
              <a:t>equation=(abs(cos(x))/x)*</a:t>
            </a:r>
            <a:r>
              <a:rPr dirty="0" err="1" lang="en-US" sz="2400">
                <a:uFillTx/>
                <a:latin typeface="+mj-lt"/>
              </a:rPr>
              <a:t>exp</a:t>
            </a:r>
            <a:r>
              <a:rPr dirty="0" lang="en-US" sz="2400">
                <a:uFillTx/>
                <a:latin typeface="+mj-lt"/>
              </a:rPr>
              <a:t>(-(log(x)-3)^2); %define the equation</a:t>
            </a:r>
          </a:p>
          <a:p>
            <a:pPr indent="0" marL="0">
              <a:buNone/>
            </a:pPr>
            <a:r>
              <a:rPr dirty="0" lang="en-US" sz="2400">
                <a:uFillTx/>
                <a:latin typeface="+mj-lt"/>
              </a:rPr>
              <a:t>d4equation=diff(equation,4); %obtain the fourth derivative of the equation</a:t>
            </a:r>
          </a:p>
          <a:p>
            <a:pPr indent="0" marL="0">
              <a:buNone/>
            </a:pPr>
            <a:r>
              <a:rPr dirty="0" lang="en-US" sz="2400">
                <a:uFillTx/>
                <a:latin typeface="+mj-lt"/>
              </a:rPr>
              <a:t>a=0;b=0; %initialize the variables</a:t>
            </a:r>
          </a:p>
          <a:p>
            <a:pPr indent="0" marL="0">
              <a:buNone/>
            </a:pPr>
            <a:r>
              <a:rPr dirty="0" lang="en-US" sz="2400">
                <a:uFillTx/>
                <a:latin typeface="+mj-lt"/>
              </a:rPr>
              <a:t>for n=1/1e7:5000:1e7 %define the interval and the increment</a:t>
            </a:r>
          </a:p>
          <a:p>
            <a:pPr indent="0" marL="0">
              <a:buNone/>
            </a:pPr>
            <a:r>
              <a:rPr dirty="0" lang="en-US" sz="2400">
                <a:uFillTx/>
                <a:latin typeface="+mj-lt"/>
              </a:rPr>
              <a:t>    a=</a:t>
            </a:r>
            <a:r>
              <a:rPr dirty="0" err="1" lang="en-US" sz="2400">
                <a:uFillTx/>
                <a:latin typeface="+mj-lt"/>
              </a:rPr>
              <a:t>a+subs</a:t>
            </a:r>
            <a:r>
              <a:rPr dirty="0" lang="en-US" sz="2400">
                <a:uFillTx/>
                <a:latin typeface="+mj-lt"/>
              </a:rPr>
              <a:t>(d4equation,x,n); %for loop for the sum of the derivatives at points</a:t>
            </a:r>
          </a:p>
          <a:p>
            <a:pPr indent="0" marL="0">
              <a:buNone/>
            </a:pPr>
            <a:r>
              <a:rPr dirty="0" lang="en-US" sz="2400">
                <a:uFillTx/>
                <a:latin typeface="+mj-lt"/>
              </a:rPr>
              <a:t>    b=b+1; %order increases by 1 after sum of a</a:t>
            </a:r>
          </a:p>
          <a:p>
            <a:pPr indent="0" marL="0">
              <a:buNone/>
            </a:pPr>
            <a:r>
              <a:rPr dirty="0" lang="en-US" sz="2400">
                <a:uFillTx/>
                <a:latin typeface="+mj-lt"/>
              </a:rPr>
              <a:t>end</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67.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err="1" lang="en-US" sz="3850">
                <a:uFillTx/>
              </a:rPr>
              <a:t>Matlab</a:t>
            </a:r>
            <a:r>
              <a:rPr dirty="0" lang="en-US" sz="3850">
                <a:uFillTx/>
              </a:rPr>
              <a:t> code for the error estimation - Maximization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Autofit/>
          </a:bodyPr>
          <a:lstStyle/>
          <a:p>
            <a:pPr indent="0" marL="0">
              <a:buNone/>
            </a:pPr>
            <a:r>
              <a:rPr dirty="0" lang="en-US" sz="2000">
                <a:uFillTx/>
                <a:latin typeface="+mj-lt"/>
              </a:rPr>
              <a:t>average1=a/b; %calculate the mean of the derivatives</a:t>
            </a:r>
          </a:p>
          <a:p>
            <a:pPr indent="0" marL="0">
              <a:buNone/>
            </a:pPr>
            <a:r>
              <a:rPr dirty="0" err="1" lang="en-US" sz="2000">
                <a:uFillTx/>
                <a:latin typeface="+mj-lt"/>
              </a:rPr>
              <a:t>cserr</a:t>
            </a:r>
            <a:r>
              <a:rPr dirty="0" lang="en-US" sz="2000">
                <a:uFillTx/>
                <a:latin typeface="+mj-lt"/>
              </a:rPr>
              <a:t>=average1.*(1/2880).*(1e7-1/1e7).^5./1e5.^4 %Error estimation of </a:t>
            </a:r>
            <a:r>
              <a:rPr dirty="0" err="1" lang="en-US" sz="2000">
                <a:uFillTx/>
                <a:latin typeface="+mj-lt"/>
              </a:rPr>
              <a:t>CsimpsonRule</a:t>
            </a:r>
            <a:endParaRPr dirty="0" lang="en-US" sz="2000">
              <a:uFillTx/>
              <a:latin typeface="+mj-lt"/>
            </a:endParaRPr>
          </a:p>
          <a:p>
            <a:pPr indent="0" marL="0">
              <a:buNone/>
            </a:pPr>
            <a:r>
              <a:rPr dirty="0" lang="en-US" sz="2000">
                <a:uFillTx/>
                <a:latin typeface="+mj-lt"/>
              </a:rPr>
              <a:t>toc %stop the stop watch timer and show the elapsed time</a:t>
            </a:r>
          </a:p>
          <a:p>
            <a:pPr indent="0" marL="0">
              <a:buNone/>
            </a:pPr>
            <a:r>
              <a:rPr dirty="0" lang="en-US" sz="2000">
                <a:uFillTx/>
                <a:latin typeface="+mj-lt"/>
              </a:rPr>
              <a:t> </a:t>
            </a:r>
          </a:p>
          <a:p>
            <a:pPr indent="0" marL="0">
              <a:buNone/>
            </a:pPr>
            <a:r>
              <a:rPr dirty="0" lang="en-US" sz="2000">
                <a:uFillTx/>
                <a:latin typeface="+mj-lt"/>
              </a:rPr>
              <a:t>tic %start stop watch timer</a:t>
            </a:r>
          </a:p>
          <a:p>
            <a:pPr indent="0" marL="0">
              <a:buNone/>
            </a:pPr>
            <a:r>
              <a:rPr dirty="0" lang="en-US" sz="2000">
                <a:uFillTx/>
                <a:latin typeface="+mj-lt"/>
              </a:rPr>
              <a:t>equation2=(abs(cos(x))/x)*</a:t>
            </a:r>
            <a:r>
              <a:rPr dirty="0" err="1" lang="en-US" sz="2000">
                <a:uFillTx/>
                <a:latin typeface="+mj-lt"/>
              </a:rPr>
              <a:t>exp</a:t>
            </a:r>
            <a:r>
              <a:rPr dirty="0" lang="en-US" sz="2000">
                <a:uFillTx/>
                <a:latin typeface="+mj-lt"/>
              </a:rPr>
              <a:t>(-(log(x)-3)^2); %define the equation</a:t>
            </a:r>
          </a:p>
          <a:p>
            <a:pPr indent="0" marL="0">
              <a:buNone/>
            </a:pPr>
            <a:r>
              <a:rPr dirty="0" lang="en-US" sz="2000">
                <a:uFillTx/>
                <a:latin typeface="+mj-lt"/>
              </a:rPr>
              <a:t>d4equation2=diff(equation2,2); %obtain the second derivative of the equation</a:t>
            </a:r>
          </a:p>
          <a:p>
            <a:pPr indent="0" marL="0">
              <a:buNone/>
            </a:pPr>
            <a:r>
              <a:rPr dirty="0" lang="en-US" sz="2000">
                <a:uFillTx/>
                <a:latin typeface="+mj-lt"/>
              </a:rPr>
              <a:t>c=0;d=0; %initialize the variables</a:t>
            </a:r>
          </a:p>
          <a:p>
            <a:pPr indent="0" marL="0">
              <a:buNone/>
            </a:pPr>
            <a:r>
              <a:rPr dirty="0" lang="en-US" sz="2000">
                <a:uFillTx/>
                <a:latin typeface="+mj-lt"/>
              </a:rPr>
              <a:t>for n=1/1e7:5000:1e7 %define the interval and the increment</a:t>
            </a:r>
          </a:p>
          <a:p>
            <a:pPr indent="0" marL="0">
              <a:buNone/>
            </a:pPr>
            <a:r>
              <a:rPr dirty="0" lang="en-US" sz="2000">
                <a:uFillTx/>
                <a:latin typeface="+mj-lt"/>
              </a:rPr>
              <a:t>    c=</a:t>
            </a:r>
            <a:r>
              <a:rPr dirty="0" err="1" lang="en-US" sz="2000">
                <a:uFillTx/>
                <a:latin typeface="+mj-lt"/>
              </a:rPr>
              <a:t>c+subs</a:t>
            </a:r>
            <a:r>
              <a:rPr dirty="0" lang="en-US" sz="2000">
                <a:uFillTx/>
                <a:latin typeface="+mj-lt"/>
              </a:rPr>
              <a:t>(d4equation2,x,n); %for loop for the sum of the derivatives at points</a:t>
            </a:r>
          </a:p>
          <a:p>
            <a:pPr indent="0" marL="0">
              <a:buNone/>
            </a:pPr>
            <a:r>
              <a:rPr dirty="0" lang="en-US" sz="2000">
                <a:uFillTx/>
                <a:latin typeface="+mj-lt"/>
              </a:rPr>
              <a:t>    d=d+1; %order increases by 1 after sum of c</a:t>
            </a:r>
          </a:p>
          <a:p>
            <a:pPr indent="0" marL="0">
              <a:buNone/>
            </a:pPr>
            <a:r>
              <a:rPr dirty="0" lang="en-US" sz="2000">
                <a:uFillTx/>
                <a:latin typeface="+mj-lt"/>
              </a:rPr>
              <a:t>end</a:t>
            </a:r>
          </a:p>
          <a:p>
            <a:pPr indent="0" marL="0">
              <a:buNone/>
            </a:pPr>
            <a:endParaRPr dirty="0" lang="en-US" sz="2000">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68.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err="1" lang="en-US" sz="3850">
                <a:uFillTx/>
              </a:rPr>
              <a:t>Matlab</a:t>
            </a:r>
            <a:r>
              <a:rPr dirty="0" lang="en-US" sz="3850">
                <a:uFillTx/>
              </a:rPr>
              <a:t> code for the error estimation - Maximization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Autofit/>
          </a:bodyPr>
          <a:lstStyle/>
          <a:p>
            <a:pPr indent="0" marL="0">
              <a:buNone/>
            </a:pPr>
            <a:r>
              <a:rPr dirty="0" lang="en-US" sz="2400">
                <a:uFillTx/>
                <a:latin typeface="+mj-lt"/>
              </a:rPr>
              <a:t>average2=c/d; %calculate the mean of the derivatives</a:t>
            </a:r>
          </a:p>
          <a:p>
            <a:pPr indent="0" marL="0">
              <a:buNone/>
            </a:pPr>
            <a:r>
              <a:rPr dirty="0" err="1" lang="en-US" sz="2400">
                <a:uFillTx/>
                <a:latin typeface="+mj-lt"/>
              </a:rPr>
              <a:t>cterr</a:t>
            </a:r>
            <a:r>
              <a:rPr dirty="0" lang="en-US" sz="2400">
                <a:uFillTx/>
                <a:latin typeface="+mj-lt"/>
              </a:rPr>
              <a:t>=average2.*(-1/12).*(1e7-1/1e7).^3./1e5.^2 %Error estimation of </a:t>
            </a:r>
            <a:r>
              <a:rPr dirty="0" err="1" lang="en-US" sz="2400">
                <a:uFillTx/>
                <a:latin typeface="+mj-lt"/>
              </a:rPr>
              <a:t>CTrapezoidalRule</a:t>
            </a:r>
            <a:endParaRPr dirty="0" lang="en-US" sz="2400">
              <a:uFillTx/>
              <a:latin typeface="+mj-lt"/>
            </a:endParaRPr>
          </a:p>
          <a:p>
            <a:pPr indent="0" marL="0">
              <a:buNone/>
            </a:pPr>
            <a:r>
              <a:rPr dirty="0" lang="en-US" sz="2400">
                <a:uFillTx/>
                <a:latin typeface="+mj-lt"/>
              </a:rPr>
              <a:t>toc %stop the stop watch timer</a:t>
            </a:r>
          </a:p>
          <a:p>
            <a:pPr indent="0" marL="0">
              <a:buNone/>
            </a:pPr>
            <a:r>
              <a:rPr dirty="0" lang="en-US" sz="2400">
                <a:uFillTx/>
                <a:latin typeface="+mj-lt"/>
              </a:rPr>
              <a:t> </a:t>
            </a:r>
          </a:p>
          <a:p>
            <a:pPr indent="0" marL="0">
              <a:buNone/>
            </a:pPr>
            <a:r>
              <a:rPr dirty="0" lang="en-US" sz="2400">
                <a:uFillTx/>
                <a:latin typeface="+mj-lt"/>
              </a:rPr>
              <a:t>tic %start the stop watch timer</a:t>
            </a:r>
          </a:p>
          <a:p>
            <a:pPr indent="0" marL="0">
              <a:buNone/>
            </a:pPr>
            <a:r>
              <a:rPr dirty="0" err="1" lang="en-US" sz="2400">
                <a:uFillTx/>
                <a:latin typeface="+mj-lt"/>
              </a:rPr>
              <a:t>cserr-cterr</a:t>
            </a:r>
            <a:r>
              <a:rPr dirty="0" lang="en-US" sz="2400">
                <a:uFillTx/>
                <a:latin typeface="+mj-lt"/>
              </a:rPr>
              <a:t> %Calculate the difference between the two rules</a:t>
            </a:r>
          </a:p>
          <a:p>
            <a:pPr indent="0" marL="0">
              <a:buNone/>
            </a:pPr>
            <a:r>
              <a:rPr dirty="0" lang="en-US" sz="2400">
                <a:uFillTx/>
                <a:latin typeface="+mj-lt"/>
              </a:rPr>
              <a:t>sign(</a:t>
            </a:r>
            <a:r>
              <a:rPr dirty="0" err="1" lang="en-US" sz="2400">
                <a:uFillTx/>
                <a:latin typeface="+mj-lt"/>
              </a:rPr>
              <a:t>cserr-cterr</a:t>
            </a:r>
            <a:r>
              <a:rPr dirty="0" lang="en-US" sz="2400">
                <a:uFillTx/>
                <a:latin typeface="+mj-lt"/>
              </a:rPr>
              <a:t>) %show which rule has higher error</a:t>
            </a:r>
          </a:p>
          <a:p>
            <a:pPr indent="0" marL="0">
              <a:buNone/>
            </a:pPr>
            <a:r>
              <a:rPr dirty="0" lang="en-US" sz="2400">
                <a:uFillTx/>
                <a:latin typeface="+mj-lt"/>
              </a:rPr>
              <a:t>toc %obtain the elapsed time</a:t>
            </a: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69.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err="1" lang="en-US" sz="3850">
                <a:uFillTx/>
              </a:rPr>
              <a:t>Matlab</a:t>
            </a:r>
            <a:r>
              <a:rPr dirty="0" lang="en-US" sz="3850">
                <a:uFillTx/>
              </a:rPr>
              <a:t> code for the error estimation - Maximization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Autofit/>
          </a:bodyPr>
          <a:lstStyle/>
          <a:p>
            <a:pPr indent="0" marL="0">
              <a:buNone/>
            </a:pPr>
            <a:r>
              <a:rPr dirty="0" err="1" lang="en-US" sz="1600">
                <a:uFillTx/>
                <a:latin typeface="+mj-lt"/>
              </a:rPr>
              <a:t>syms</a:t>
            </a:r>
            <a:r>
              <a:rPr dirty="0" lang="en-US" sz="1600">
                <a:uFillTx/>
                <a:latin typeface="+mj-lt"/>
              </a:rPr>
              <a:t> x %create symbolic variable x</a:t>
            </a:r>
          </a:p>
          <a:p>
            <a:pPr indent="0" marL="0">
              <a:buNone/>
            </a:pPr>
            <a:r>
              <a:rPr dirty="0" lang="en-US" sz="1600">
                <a:uFillTx/>
                <a:latin typeface="+mj-lt"/>
              </a:rPr>
              <a:t>tic %start stop watch timer</a:t>
            </a:r>
          </a:p>
          <a:p>
            <a:pPr indent="0" marL="0">
              <a:buNone/>
            </a:pPr>
            <a:r>
              <a:rPr dirty="0" lang="en-US" sz="1600">
                <a:uFillTx/>
                <a:latin typeface="+mj-lt"/>
              </a:rPr>
              <a:t>equation=(abs(cos((1-x)/x))/x/(1-x))*</a:t>
            </a:r>
            <a:r>
              <a:rPr dirty="0" err="1" lang="en-US" sz="1600">
                <a:uFillTx/>
                <a:latin typeface="+mj-lt"/>
              </a:rPr>
              <a:t>exp</a:t>
            </a:r>
            <a:r>
              <a:rPr dirty="0" lang="en-US" sz="1600">
                <a:uFillTx/>
                <a:latin typeface="+mj-lt"/>
              </a:rPr>
              <a:t>(-(log((1/x)/x)-3)^2);</a:t>
            </a:r>
          </a:p>
          <a:p>
            <a:pPr indent="0" marL="0">
              <a:buNone/>
            </a:pPr>
            <a:r>
              <a:rPr dirty="0" lang="en-US" sz="1600">
                <a:uFillTx/>
                <a:latin typeface="+mj-lt"/>
              </a:rPr>
              <a:t>d4equation=diff(equation,4); %obtain the fourth derivative of the equation</a:t>
            </a:r>
          </a:p>
          <a:p>
            <a:pPr indent="0" marL="0">
              <a:buNone/>
            </a:pPr>
            <a:r>
              <a:rPr dirty="0" lang="en-US" sz="1600">
                <a:uFillTx/>
                <a:latin typeface="+mj-lt"/>
              </a:rPr>
              <a:t>a=0;b=0; %initialize the variables</a:t>
            </a:r>
          </a:p>
          <a:p>
            <a:pPr indent="0" marL="0">
              <a:buNone/>
            </a:pPr>
            <a:r>
              <a:rPr dirty="0" lang="en-US" sz="1600">
                <a:uFillTx/>
                <a:latin typeface="+mj-lt"/>
              </a:rPr>
              <a:t>for n=1/1e7:1e5:1e7 %define the interval and the increment</a:t>
            </a:r>
          </a:p>
          <a:p>
            <a:pPr indent="0" marL="0">
              <a:buNone/>
            </a:pPr>
            <a:r>
              <a:rPr dirty="0" lang="en-US" sz="1600">
                <a:uFillTx/>
                <a:latin typeface="+mj-lt"/>
              </a:rPr>
              <a:t>    a=</a:t>
            </a:r>
            <a:r>
              <a:rPr dirty="0" err="1" lang="en-US" sz="1600">
                <a:uFillTx/>
                <a:latin typeface="+mj-lt"/>
              </a:rPr>
              <a:t>a+subs</a:t>
            </a:r>
            <a:r>
              <a:rPr dirty="0" lang="en-US" sz="1600">
                <a:uFillTx/>
                <a:latin typeface="+mj-lt"/>
              </a:rPr>
              <a:t>(d4equation,x,n); %for loop for the sum of the derivatives at points</a:t>
            </a:r>
          </a:p>
          <a:p>
            <a:pPr indent="0" marL="0">
              <a:buNone/>
            </a:pPr>
            <a:r>
              <a:rPr dirty="0" lang="en-US" sz="1600">
                <a:uFillTx/>
                <a:latin typeface="+mj-lt"/>
              </a:rPr>
              <a:t>    b=b+1; %order increases by 1 after sum of a</a:t>
            </a:r>
          </a:p>
          <a:p>
            <a:pPr indent="0" marL="0">
              <a:buNone/>
            </a:pPr>
            <a:r>
              <a:rPr dirty="0" lang="en-US" sz="1600">
                <a:uFillTx/>
                <a:latin typeface="+mj-lt"/>
              </a:rPr>
              <a:t>end</a:t>
            </a:r>
          </a:p>
          <a:p>
            <a:pPr indent="0" marL="0">
              <a:buNone/>
            </a:pPr>
            <a:r>
              <a:rPr dirty="0" lang="en-US" sz="1600">
                <a:uFillTx/>
                <a:latin typeface="+mj-lt"/>
              </a:rPr>
              <a:t>average1=a/b; %calculate the mean of the derivatives</a:t>
            </a:r>
          </a:p>
          <a:p>
            <a:pPr indent="0" marL="0">
              <a:buNone/>
            </a:pPr>
            <a:r>
              <a:rPr dirty="0" err="1" lang="en-US" sz="1600">
                <a:uFillTx/>
                <a:latin typeface="+mj-lt"/>
              </a:rPr>
              <a:t>cserr</a:t>
            </a:r>
            <a:r>
              <a:rPr dirty="0" lang="en-US" sz="1600">
                <a:uFillTx/>
                <a:latin typeface="+mj-lt"/>
              </a:rPr>
              <a:t>=average1.*(1/2880).*(1e7-1/1e7).^5./1e5.^4 %Error estimation of </a:t>
            </a:r>
            <a:r>
              <a:rPr dirty="0" err="1" lang="en-US" sz="1600">
                <a:uFillTx/>
                <a:latin typeface="+mj-lt"/>
              </a:rPr>
              <a:t>CsimpsonRule</a:t>
            </a:r>
            <a:endParaRPr dirty="0" lang="en-US" sz="1600">
              <a:uFillTx/>
              <a:latin typeface="+mj-lt"/>
            </a:endParaRPr>
          </a:p>
          <a:p>
            <a:pPr indent="0" marL="0">
              <a:buNone/>
            </a:pPr>
            <a:r>
              <a:rPr dirty="0" lang="en-US" sz="1600">
                <a:uFillTx/>
                <a:latin typeface="+mj-lt"/>
              </a:rPr>
              <a:t>toc %stop the stop watch timer and show the elapsed time</a:t>
            </a:r>
            <a:br>
              <a:rPr dirty="0" lang="en-US" sz="1600">
                <a:uFillTx/>
                <a:latin typeface="+mj-lt"/>
              </a:rPr>
            </a:br>
            <a:endParaRPr dirty="0" lang="en-US" sz="1600">
              <a:uFillTx/>
              <a:latin typeface="+mj-lt"/>
            </a:endParaRPr>
          </a:p>
          <a:p>
            <a:pPr indent="0" marL="0">
              <a:buNone/>
            </a:pPr>
            <a:endParaRPr dirty="0" lang="en-US" sz="1600">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HK">
                <a:uFillTx/>
              </a:rPr>
              <a:t>Result</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70.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z="4000">
                <a:uFillTx/>
              </a:rPr>
              <a:t>R Codes for the integral estimation - Maximization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847396"/>
            <a:ext cx="10515600" cy="4351338"/>
          </a:xfrm>
        </p:spPr>
        <p:txBody xmlns:c="http://schemas.openxmlformats.org/drawingml/2006/chart" xmlns:pic="http://schemas.openxmlformats.org/drawingml/2006/picture" xmlns:dgm="http://schemas.openxmlformats.org/drawingml/2006/diagram">
          <a:bodyPr>
            <a:normAutofit/>
          </a:bodyPr>
          <a:lstStyle/>
          <a:p>
            <a:pPr indent="0" marL="0">
              <a:buNone/>
            </a:pPr>
            <a:r>
              <a:rPr dirty="0" lang="en-GB">
                <a:uFillTx/>
              </a:rPr>
              <a:t>#Calculate the running time</a:t>
            </a:r>
          </a:p>
          <a:p>
            <a:pPr indent="0" marL="0">
              <a:buNone/>
            </a:pPr>
            <a:r>
              <a:rPr dirty="0" lang="en-GB">
                <a:uFillTx/>
                <a:latin typeface="+mj-lt"/>
              </a:rPr>
              <a:t>runtime=function(</a:t>
            </a:r>
            <a:r>
              <a:rPr dirty="0" err="1" lang="en-GB">
                <a:uFillTx/>
                <a:latin typeface="+mj-lt"/>
              </a:rPr>
              <a:t>fn</a:t>
            </a:r>
            <a:r>
              <a:rPr dirty="0" lang="en-GB">
                <a:uFillTx/>
                <a:latin typeface="+mj-lt"/>
              </a:rPr>
              <a:t>){ </a:t>
            </a:r>
          </a:p>
          <a:p>
            <a:pPr indent="0" marL="0">
              <a:buNone/>
            </a:pPr>
            <a:r>
              <a:rPr dirty="0" lang="en-GB">
                <a:uFillTx/>
                <a:latin typeface="+mj-lt"/>
              </a:rPr>
              <a:t>  </a:t>
            </a:r>
            <a:r>
              <a:rPr dirty="0" err="1" lang="en-GB">
                <a:uFillTx/>
                <a:latin typeface="+mj-lt"/>
              </a:rPr>
              <a:t>start_time</a:t>
            </a:r>
            <a:r>
              <a:rPr dirty="0" lang="en-GB">
                <a:uFillTx/>
                <a:latin typeface="+mj-lt"/>
              </a:rPr>
              <a:t>=</a:t>
            </a:r>
            <a:r>
              <a:rPr dirty="0" err="1" lang="en-GB">
                <a:uFillTx/>
                <a:latin typeface="+mj-lt"/>
              </a:rPr>
              <a:t>Sys.time</a:t>
            </a:r>
            <a:r>
              <a:rPr dirty="0" lang="en-GB">
                <a:uFillTx/>
                <a:latin typeface="+mj-lt"/>
              </a:rPr>
              <a:t>()</a:t>
            </a:r>
          </a:p>
          <a:p>
            <a:pPr indent="0" marL="0">
              <a:buNone/>
            </a:pPr>
            <a:r>
              <a:rPr dirty="0" lang="en-GB">
                <a:uFillTx/>
                <a:latin typeface="+mj-lt"/>
              </a:rPr>
              <a:t>  </a:t>
            </a:r>
            <a:r>
              <a:rPr dirty="0" err="1" lang="en-GB">
                <a:uFillTx/>
                <a:latin typeface="+mj-lt"/>
              </a:rPr>
              <a:t>fn</a:t>
            </a:r>
            <a:endParaRPr dirty="0" lang="en-GB">
              <a:uFillTx/>
              <a:latin typeface="+mj-lt"/>
            </a:endParaRPr>
          </a:p>
          <a:p>
            <a:pPr indent="0" marL="0">
              <a:buNone/>
            </a:pPr>
            <a:r>
              <a:rPr dirty="0" lang="en-GB">
                <a:uFillTx/>
                <a:latin typeface="+mj-lt"/>
              </a:rPr>
              <a:t>  </a:t>
            </a:r>
            <a:r>
              <a:rPr dirty="0" err="1" lang="en-GB">
                <a:uFillTx/>
                <a:latin typeface="+mj-lt"/>
              </a:rPr>
              <a:t>end_time</a:t>
            </a:r>
            <a:r>
              <a:rPr dirty="0" lang="en-GB">
                <a:uFillTx/>
                <a:latin typeface="+mj-lt"/>
              </a:rPr>
              <a:t>=</a:t>
            </a:r>
            <a:r>
              <a:rPr dirty="0" err="1" lang="en-GB">
                <a:uFillTx/>
                <a:latin typeface="+mj-lt"/>
              </a:rPr>
              <a:t>Sys.time</a:t>
            </a:r>
            <a:r>
              <a:rPr dirty="0" lang="en-GB">
                <a:uFillTx/>
                <a:latin typeface="+mj-lt"/>
              </a:rPr>
              <a:t>()</a:t>
            </a:r>
          </a:p>
          <a:p>
            <a:pPr indent="0" marL="0">
              <a:buNone/>
            </a:pPr>
            <a:r>
              <a:rPr dirty="0" lang="en-GB">
                <a:uFillTx/>
                <a:latin typeface="+mj-lt"/>
              </a:rPr>
              <a:t>  return(-1*(</a:t>
            </a:r>
            <a:r>
              <a:rPr dirty="0" err="1" lang="en-GB">
                <a:uFillTx/>
                <a:latin typeface="+mj-lt"/>
              </a:rPr>
              <a:t>start_time-end_time</a:t>
            </a:r>
            <a:r>
              <a:rPr dirty="0" lang="en-GB">
                <a:uFillTx/>
                <a:latin typeface="+mj-lt"/>
              </a:rPr>
              <a:t>))</a:t>
            </a:r>
          </a:p>
          <a:p>
            <a:pPr indent="0" marL="0">
              <a:buNone/>
            </a:pPr>
            <a:r>
              <a:rPr dirty="0" lang="en-GB">
                <a:uFillTx/>
                <a:latin typeface="+mj-lt"/>
              </a:rPr>
              <a:t>}</a:t>
            </a:r>
          </a:p>
          <a:p>
            <a:pPr indent="0" marL="0">
              <a:buNone/>
            </a:pPr>
            <a:r>
              <a:rPr dirty="0" lang="en-GB">
                <a:uFillTx/>
                <a:latin typeface="+mj-lt"/>
              </a:rPr>
              <a:t>runtime(</a:t>
            </a:r>
            <a:r>
              <a:rPr dirty="0" err="1" lang="en-GB">
                <a:uFillTx/>
                <a:latin typeface="+mj-lt"/>
              </a:rPr>
              <a:t>CTrape</a:t>
            </a:r>
            <a:r>
              <a:rPr dirty="0" lang="en-GB">
                <a:uFillTx/>
                <a:latin typeface="+mj-lt"/>
              </a:rPr>
              <a:t>(f3, 0, 100000, 10000000))</a:t>
            </a:r>
          </a:p>
          <a:p>
            <a:pPr indent="0" marL="0">
              <a:buNone/>
            </a:pPr>
            <a:r>
              <a:rPr dirty="0" lang="en-GB">
                <a:uFillTx/>
                <a:latin typeface="+mj-lt"/>
              </a:rPr>
              <a:t>runtime(</a:t>
            </a:r>
            <a:r>
              <a:rPr dirty="0" err="1" lang="en-GB">
                <a:uFillTx/>
                <a:latin typeface="+mj-lt"/>
              </a:rPr>
              <a:t>CSimp</a:t>
            </a:r>
            <a:r>
              <a:rPr dirty="0" lang="en-GB">
                <a:uFillTx/>
                <a:latin typeface="+mj-lt"/>
              </a:rPr>
              <a:t>(f3, 0, 100000, 10000000)) </a:t>
            </a:r>
            <a:endParaRPr dirty="0" lang="en-GB">
              <a:solidFill>
                <a:srgbClr val="FF0000"/>
              </a:solidFill>
              <a:uFillTx/>
              <a:latin typeface="+mj-lt"/>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71.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Results - Maximization</a:t>
            </a:r>
          </a:p>
        </p:txBody>
      </p:sp>
      <p:graphicFrame>
        <p:nvGraphicFramePr>
          <p:cNvPr xmlns:c="http://schemas.openxmlformats.org/drawingml/2006/chart" xmlns:pic="http://schemas.openxmlformats.org/drawingml/2006/picture" xmlns:dgm="http://schemas.openxmlformats.org/drawingml/2006/diagram" id="5" name="Content Placeholder 4"/>
          <p:cNvGraphicFramePr xmlns:c="http://schemas.openxmlformats.org/drawingml/2006/chart" xmlns:pic="http://schemas.openxmlformats.org/drawingml/2006/picture" xmlns:dgm="http://schemas.openxmlformats.org/drawingml/2006/diagram">
            <a:graphicFrameLocks noGrp="1"/>
          </p:cNvGraphicFramePr>
          <p:nvPr>
            <p:ph idx="1"/>
          </p:nvPr>
        </p:nvGraphicFramePr>
        <p:xfrm xmlns:c="http://schemas.openxmlformats.org/drawingml/2006/chart" xmlns:pic="http://schemas.openxmlformats.org/drawingml/2006/picture" xmlns:dgm="http://schemas.openxmlformats.org/drawingml/2006/diagram">
          <a:off x="838200" y="1658320"/>
          <a:ext cx="11022105" cy="5040064"/>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{1E171933-4619-4E11-9A3F-F7608DF75F80}</a:tableStyleId>
              </a:tblPr>
              <a:tblGrid>
                <a:gridCol w="3674035"/>
                <a:gridCol w="3674035"/>
                <a:gridCol w="3674035"/>
              </a:tblGrid>
              <a:tr h="585239">
                <a:tc>
                  <a:txBody>
                    <a:bodyPr/>
                    <a:lstStyle/>
                    <a:p>
                      <a:pPr algn="ctr"/>
                      <a:endParaRPr dirty="0" lang="en-US" sz="2600">
                        <a:uFillTx/>
                        <a:latin typeface="+mj-lt"/>
                      </a:endParaRPr>
                    </a:p>
                  </a:txBody>
                  <a:tcPr anchor="ctr"/>
                </a:tc>
                <a:tc>
                  <a:txBody>
                    <a:bodyPr/>
                    <a:lstStyle/>
                    <a:p>
                      <a:pPr algn="ctr"/>
                      <a:r>
                        <a:rPr dirty="0" err="1" lang="en-US" sz="2600">
                          <a:uFillTx/>
                          <a:latin typeface="+mj-lt"/>
                        </a:rPr>
                        <a:t>CTrape</a:t>
                      </a:r>
                      <a:endParaRPr dirty="0" lang="en-US" sz="2600">
                        <a:uFillTx/>
                        <a:latin typeface="+mj-lt"/>
                      </a:endParaRPr>
                    </a:p>
                  </a:txBody>
                  <a:tcPr anchor="ctr"/>
                </a:tc>
                <a:tc>
                  <a:txBody>
                    <a:bodyPr/>
                    <a:lstStyle/>
                    <a:p>
                      <a:pPr algn="ctr"/>
                      <a:r>
                        <a:rPr dirty="0" err="1" lang="en-US" sz="2600">
                          <a:uFillTx/>
                          <a:latin typeface="+mj-lt"/>
                        </a:rPr>
                        <a:t>CSimp</a:t>
                      </a:r>
                      <a:endParaRPr dirty="0" lang="en-US" sz="2600">
                        <a:uFillTx/>
                        <a:latin typeface="+mj-lt"/>
                      </a:endParaRPr>
                    </a:p>
                  </a:txBody>
                  <a:tcPr anchor="ctr"/>
                </a:tc>
              </a:tr>
              <a:tr h="676370">
                <a:tc>
                  <a:txBody>
                    <a:bodyPr/>
                    <a:lstStyle/>
                    <a:p>
                      <a:pPr algn="ctr"/>
                      <a:r>
                        <a:rPr dirty="0" lang="en-US" sz="2600">
                          <a:uFillTx/>
                        </a:rPr>
                        <a:t>Integral</a:t>
                      </a:r>
                      <a:endParaRPr b="1" dirty="0" lang="en-US" sz="2600">
                        <a:uFillTx/>
                        <a:latin typeface="+mj-lt"/>
                      </a:endParaRPr>
                    </a:p>
                  </a:txBody>
                  <a:tcPr anchor="ctr"/>
                </a:tc>
                <a:tc>
                  <a:txBody>
                    <a:bodyPr/>
                    <a:lstStyle/>
                    <a:p>
                      <a:pPr algn="ctr"/>
                      <a:r>
                        <a:rPr dirty="0" lang="en-GB" sz="2600">
                          <a:uFillTx/>
                          <a:latin typeface="+mj-lt"/>
                        </a:rPr>
                        <a:t>1.128537</a:t>
                      </a:r>
                      <a:endParaRPr dirty="0" lang="en-US" sz="2600">
                        <a:uFillTx/>
                        <a:latin typeface="+mj-lt"/>
                      </a:endParaRPr>
                    </a:p>
                  </a:txBody>
                  <a:tcPr anchor="ctr"/>
                </a:tc>
                <a:tc>
                  <a:txBody>
                    <a:bodyPr/>
                    <a:lstStyle/>
                    <a:p>
                      <a:pPr algn="ctr"/>
                      <a:r>
                        <a:rPr dirty="0" lang="en-GB" sz="2600">
                          <a:uFillTx/>
                          <a:latin typeface="+mj-lt"/>
                        </a:rPr>
                        <a:t>1.128537</a:t>
                      </a:r>
                      <a:endParaRPr dirty="0" lang="en-US" sz="2600">
                        <a:uFillTx/>
                        <a:latin typeface="+mj-lt"/>
                      </a:endParaRPr>
                    </a:p>
                  </a:txBody>
                  <a:tcPr anchor="ctr"/>
                </a:tc>
              </a:tr>
              <a:tr h="1126695">
                <a:tc>
                  <a:txBody>
                    <a:bodyPr/>
                    <a:lstStyle/>
                    <a:p>
                      <a:pPr algn="ctr"/>
                      <a:r>
                        <a:rPr dirty="0" lang="en-US" sz="2600">
                          <a:uFillTx/>
                        </a:rPr>
                        <a:t>Sign of the difference of</a:t>
                      </a:r>
                      <a:r>
                        <a:rPr baseline="0" dirty="0" lang="en-US" sz="2600">
                          <a:uFillTx/>
                        </a:rPr>
                        <a:t> the errors[</a:t>
                      </a:r>
                      <a:r>
                        <a:rPr baseline="0" dirty="0" err="1" lang="en-US" sz="2600">
                          <a:uFillTx/>
                        </a:rPr>
                        <a:t>Csimp-Ctrape</a:t>
                      </a:r>
                      <a:r>
                        <a:rPr baseline="0" dirty="0" lang="en-US" sz="2600">
                          <a:uFillTx/>
                        </a:rPr>
                        <a:t>]</a:t>
                      </a:r>
                      <a:endParaRPr b="1" dirty="0" lang="en-US" sz="2600">
                        <a:uFillTx/>
                        <a:latin typeface="+mj-lt"/>
                      </a:endParaRPr>
                    </a:p>
                  </a:txBody>
                  <a:tcPr anchor="ctr"/>
                </a:tc>
                <a:tc gridSpan="2">
                  <a:txBody>
                    <a:bodyPr/>
                    <a:lstStyle/>
                    <a:p>
                      <a:pPr algn="ctr" defTabSz="914400" eaLnBrk="1" fontAlgn="auto" hangingPunct="1" indent="0" latinLnBrk="0" marL="0" marR="0" rtl="0">
                        <a:lnSpc>
                          <a:spcPct val="100000"/>
                        </a:lnSpc>
                        <a:spcBef>
                          <a:spcPts val="0"/>
                        </a:spcBef>
                        <a:spcAft>
                          <a:spcPts val="0"/>
                        </a:spcAft>
                        <a:buFontTx/>
                        <a:buNone/>
                        <a:defRPr>
                          <a:uFillTx/>
                        </a:defRPr>
                      </a:pPr>
                      <a:r>
                        <a:rPr dirty="0" lang="en-GB" sz="2600">
                          <a:uFillTx/>
                          <a:latin typeface="+mj-lt"/>
                        </a:rPr>
                        <a:t>Positive (i.e.</a:t>
                      </a:r>
                      <a:r>
                        <a:rPr baseline="0" dirty="0" lang="en-GB" sz="2600">
                          <a:uFillTx/>
                          <a:latin typeface="+mj-lt"/>
                        </a:rPr>
                        <a:t> </a:t>
                      </a:r>
                      <a:r>
                        <a:rPr baseline="0" dirty="0" err="1" lang="en-GB" sz="2600">
                          <a:uFillTx/>
                          <a:latin typeface="+mj-lt"/>
                        </a:rPr>
                        <a:t>Error</a:t>
                      </a:r>
                      <a:r>
                        <a:rPr baseline="-25000" dirty="0" err="1" lang="en-GB" sz="2600">
                          <a:uFillTx/>
                          <a:latin typeface="+mj-lt"/>
                        </a:rPr>
                        <a:t>Simposon’s</a:t>
                      </a:r>
                      <a:r>
                        <a:rPr baseline="0" dirty="0" lang="en-GB" sz="2600">
                          <a:uFillTx/>
                          <a:latin typeface="+mj-lt"/>
                        </a:rPr>
                        <a:t> &gt; </a:t>
                      </a:r>
                      <a:r>
                        <a:rPr baseline="0" dirty="0" err="1" lang="en-GB" sz="2600">
                          <a:uFillTx/>
                          <a:latin typeface="+mj-lt"/>
                        </a:rPr>
                        <a:t>Error</a:t>
                      </a:r>
                      <a:r>
                        <a:rPr baseline="-25000" dirty="0" err="1" lang="en-GB" sz="2600">
                          <a:uFillTx/>
                          <a:latin typeface="+mj-lt"/>
                        </a:rPr>
                        <a:t>Trapezoidal</a:t>
                      </a:r>
                      <a:r>
                        <a:rPr baseline="0" dirty="0" lang="en-GB" sz="2600">
                          <a:uFillTx/>
                          <a:latin typeface="+mj-lt"/>
                        </a:rPr>
                        <a:t>)</a:t>
                      </a:r>
                      <a:endParaRPr dirty="0" lang="en-GB" sz="2600">
                        <a:uFillTx/>
                        <a:latin typeface="+mj-lt"/>
                      </a:endParaRPr>
                    </a:p>
                  </a:txBody>
                  <a:tcPr anchor="ctr"/>
                </a:tc>
                <a:tc hMerge="1">
                  <a:txBody>
                    <a:bodyPr/>
                    <a:lstStyle/>
                    <a:p>
                      <a:pPr algn="ctr" defTabSz="914400" eaLnBrk="1" fontAlgn="auto" hangingPunct="1" indent="0" latinLnBrk="0" marL="0" marR="0" rtl="0">
                        <a:lnSpc>
                          <a:spcPct val="100000"/>
                        </a:lnSpc>
                        <a:spcBef>
                          <a:spcPts val="0"/>
                        </a:spcBef>
                        <a:spcAft>
                          <a:spcPts val="0"/>
                        </a:spcAft>
                        <a:buFontTx/>
                        <a:buNone/>
                        <a:defRPr>
                          <a:uFillTx/>
                        </a:defRPr>
                      </a:pPr>
                      <a:endParaRPr dirty="0" lang="en-GB" sz="2600">
                        <a:uFillTx/>
                        <a:latin typeface="+mj-lt"/>
                      </a:endParaRPr>
                    </a:p>
                  </a:txBody>
                  <a:tcPr anchor="ctr"/>
                </a:tc>
              </a:tr>
              <a:tr h="816678">
                <a:tc>
                  <a:txBody>
                    <a:bodyPr/>
                    <a:lstStyle/>
                    <a:p>
                      <a:pPr algn="ctr"/>
                      <a:r>
                        <a:rPr dirty="0" lang="en-US" sz="2600">
                          <a:uFillTx/>
                        </a:rPr>
                        <a:t>Running Time(seconds)</a:t>
                      </a:r>
                    </a:p>
                    <a:p>
                      <a:pPr algn="ctr"/>
                      <a:r>
                        <a:rPr b="1" dirty="0" lang="en-US" sz="2600">
                          <a:uFillTx/>
                          <a:latin typeface="+mj-lt"/>
                        </a:rPr>
                        <a:t>[Integral]</a:t>
                      </a:r>
                    </a:p>
                  </a:txBody>
                  <a:tcPr anchor="ctr"/>
                </a:tc>
                <a:tc>
                  <a:txBody>
                    <a:bodyPr/>
                    <a:lstStyle/>
                    <a:p>
                      <a:pPr algn="ctr" defTabSz="914400" eaLnBrk="1" fontAlgn="auto" hangingPunct="1" indent="0" latinLnBrk="0" marL="0" marR="0" rtl="0">
                        <a:lnSpc>
                          <a:spcPct val="100000"/>
                        </a:lnSpc>
                        <a:spcBef>
                          <a:spcPts val="0"/>
                        </a:spcBef>
                        <a:spcAft>
                          <a:spcPts val="0"/>
                        </a:spcAft>
                        <a:buFontTx/>
                        <a:buNone/>
                        <a:defRPr>
                          <a:uFillTx/>
                        </a:defRPr>
                      </a:pPr>
                      <a:r>
                        <a:rPr dirty="0" kern="1200" lang="en-GB" sz="2600">
                          <a:solidFill>
                            <a:schemeClr val="dk1"/>
                          </a:solidFill>
                          <a:effectLst/>
                          <a:uFillTx/>
                          <a:latin typeface="+mj-lt"/>
                          <a:ea typeface="+mn-ea"/>
                          <a:cs typeface="+mn-cs"/>
                        </a:rPr>
                        <a:t>0.8330648</a:t>
                      </a:r>
                      <a:endParaRPr dirty="0" lang="en-GB" sz="2600">
                        <a:uFillTx/>
                        <a:latin typeface="+mj-lt"/>
                      </a:endParaRPr>
                    </a:p>
                  </a:txBody>
                  <a:tcPr anchor="ctr"/>
                </a:tc>
                <a:tc>
                  <a:txBody>
                    <a:bodyPr/>
                    <a:lstStyle/>
                    <a:p>
                      <a:pPr algn="ctr"/>
                      <a:r>
                        <a:rPr dirty="0" kern="1200" lang="en-GB" sz="2600">
                          <a:solidFill>
                            <a:schemeClr val="dk1"/>
                          </a:solidFill>
                          <a:effectLst/>
                          <a:uFillTx/>
                          <a:latin typeface="+mj-lt"/>
                          <a:ea typeface="+mn-ea"/>
                          <a:cs typeface="+mn-cs"/>
                        </a:rPr>
                        <a:t>1.493879 </a:t>
                      </a:r>
                      <a:endParaRPr dirty="0" lang="en-GB" sz="2600">
                        <a:uFillTx/>
                        <a:latin typeface="+mj-lt"/>
                      </a:endParaRPr>
                    </a:p>
                  </a:txBody>
                  <a:tcPr anchor="ctr"/>
                </a:tc>
              </a:tr>
              <a:tr h="816678">
                <a:tc>
                  <a:txBody>
                    <a:bodyPr/>
                    <a:lstStyle/>
                    <a:p>
                      <a:pPr algn="ctr"/>
                      <a:r>
                        <a:rPr b="1" dirty="0" lang="en-US" sz="2600">
                          <a:uFillTx/>
                          <a:latin typeface="+mj-lt"/>
                        </a:rPr>
                        <a:t>Running Time(seconds)</a:t>
                      </a:r>
                      <a:br>
                        <a:rPr b="1" dirty="0" lang="en-US" sz="2600">
                          <a:uFillTx/>
                          <a:latin typeface="+mj-lt"/>
                        </a:rPr>
                      </a:br>
                      <a:r>
                        <a:rPr b="1" dirty="0" lang="en-US" sz="2600">
                          <a:uFillTx/>
                          <a:latin typeface="+mj-lt"/>
                        </a:rPr>
                        <a:t>[Error estimation]</a:t>
                      </a:r>
                    </a:p>
                  </a:txBody>
                  <a:tcPr anchor="ctr"/>
                </a:tc>
                <a:tc>
                  <a:txBody>
                    <a:bodyPr/>
                    <a:lstStyle/>
                    <a:p>
                      <a:pPr algn="ctr" defTabSz="914400" eaLnBrk="1" fontAlgn="auto" hangingPunct="1" indent="0" latinLnBrk="0" marL="0" marR="0" rtl="0">
                        <a:lnSpc>
                          <a:spcPct val="100000"/>
                        </a:lnSpc>
                        <a:spcBef>
                          <a:spcPts val="0"/>
                        </a:spcBef>
                        <a:spcAft>
                          <a:spcPts val="0"/>
                        </a:spcAft>
                        <a:buFontTx/>
                        <a:buNone/>
                        <a:defRPr>
                          <a:uFillTx/>
                        </a:defRPr>
                      </a:pPr>
                      <a:r>
                        <a:rPr dirty="0" lang="en-GB" sz="2600">
                          <a:uFillTx/>
                          <a:latin typeface="+mj-lt"/>
                        </a:rPr>
                        <a:t>163.353260</a:t>
                      </a:r>
                    </a:p>
                  </a:txBody>
                  <a:tcPr anchor="ctr"/>
                </a:tc>
                <a:tc>
                  <a:txBody>
                    <a:bodyPr/>
                    <a:lstStyle/>
                    <a:p>
                      <a:pPr algn="ctr"/>
                      <a:r>
                        <a:rPr dirty="0" lang="en-GB" sz="2600">
                          <a:uFillTx/>
                          <a:latin typeface="+mj-lt"/>
                        </a:rPr>
                        <a:t>283.826745</a:t>
                      </a:r>
                    </a:p>
                  </a:txBody>
                  <a:tcPr anchor="ctr"/>
                </a:tc>
              </a:tr>
              <a:tr h="676370">
                <a:tc>
                  <a:txBody>
                    <a:bodyPr/>
                    <a:lstStyle/>
                    <a:p>
                      <a:pPr algn="ctr"/>
                      <a:r>
                        <a:rPr b="1" dirty="0" lang="en-US" sz="2600">
                          <a:uFillTx/>
                          <a:latin typeface="+mj-lt"/>
                        </a:rPr>
                        <a:t>Running</a:t>
                      </a:r>
                      <a:r>
                        <a:rPr b="1" baseline="0" dirty="0" lang="en-US" sz="2600">
                          <a:uFillTx/>
                          <a:latin typeface="+mj-lt"/>
                        </a:rPr>
                        <a:t> Time(seconds)</a:t>
                      </a:r>
                      <a:br>
                        <a:rPr b="1" baseline="0" dirty="0" lang="en-US" sz="2600">
                          <a:uFillTx/>
                          <a:latin typeface="+mj-lt"/>
                        </a:rPr>
                      </a:br>
                      <a:r>
                        <a:rPr b="1" baseline="0" dirty="0" lang="en-US" sz="2600">
                          <a:uFillTx/>
                          <a:latin typeface="+mj-lt"/>
                        </a:rPr>
                        <a:t>[Sign of difference]</a:t>
                      </a:r>
                      <a:endParaRPr b="1" dirty="0" lang="en-US" sz="2600">
                        <a:uFillTx/>
                        <a:latin typeface="+mj-lt"/>
                      </a:endParaRPr>
                    </a:p>
                  </a:txBody>
                  <a:tcPr anchor="ctr"/>
                </a:tc>
                <a:tc gridSpan="2">
                  <a:txBody>
                    <a:bodyPr/>
                    <a:lstStyle/>
                    <a:p>
                      <a:pPr algn="ctr" defTabSz="914400" eaLnBrk="1" fontAlgn="auto" hangingPunct="1" indent="0" latinLnBrk="0" marL="0" marR="0" rtl="0">
                        <a:lnSpc>
                          <a:spcPct val="100000"/>
                        </a:lnSpc>
                        <a:spcBef>
                          <a:spcPts val="0"/>
                        </a:spcBef>
                        <a:spcAft>
                          <a:spcPts val="0"/>
                        </a:spcAft>
                        <a:buFontTx/>
                        <a:buNone/>
                        <a:defRPr>
                          <a:uFillTx/>
                        </a:defRPr>
                      </a:pPr>
                      <a:r>
                        <a:rPr lang="en-GB" sz="2600">
                          <a:uFillTx/>
                          <a:latin typeface="+mj-lt"/>
                        </a:rPr>
                        <a:t>75.48112</a:t>
                      </a:r>
                      <a:endParaRPr dirty="0" lang="en-GB" sz="2600">
                        <a:uFillTx/>
                        <a:latin typeface="+mj-lt"/>
                      </a:endParaRPr>
                    </a:p>
                  </a:txBody>
                  <a:tcPr anchor="ctr"/>
                </a:tc>
                <a:tc hMerge="1">
                  <a:txBody>
                    <a:bodyPr/>
                    <a:lstStyle/>
                    <a:p>
                      <a:pPr algn="ctr"/>
                      <a:endParaRPr dirty="0" lang="en-GB" sz="2600">
                        <a:uFillTx/>
                        <a:latin typeface="+mj-lt"/>
                      </a:endParaRPr>
                    </a:p>
                  </a:txBody>
                  <a:tcPr anchor="ctr"/>
                </a:tc>
              </a:tr>
            </a:tbl>
          </a:graphicData>
        </a:graphic>
      </p:graphicFrame>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72.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Interesting Finding - Quadrature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517121"/>
            <a:ext cx="8627533" cy="4839229"/>
          </a:xfrm>
        </p:spPr>
        <p:txBody xmlns:c="http://schemas.openxmlformats.org/drawingml/2006/chart" xmlns:pic="http://schemas.openxmlformats.org/drawingml/2006/picture" xmlns:dgm="http://schemas.openxmlformats.org/drawingml/2006/diagram">
          <a:bodyPr>
            <a:normAutofit fontScale="77500" lnSpcReduction="20000"/>
          </a:bodyPr>
          <a:lstStyle/>
          <a:p>
            <a:pPr indent="0" marL="0">
              <a:buNone/>
            </a:pPr>
            <a:endParaRPr altLang="zh-TW" dirty="0" lang="en-US">
              <a:uFillTx/>
            </a:endParaRPr>
          </a:p>
          <a:p>
            <a:pPr indent="0" marL="0">
              <a:buNone/>
            </a:pPr>
            <a:r>
              <a:rPr altLang="zh-TW" dirty="0" lang="en-US" sz="4000">
                <a:uFillTx/>
              </a:rPr>
              <a:t>Rate of Convergence: Substitution &gt;&gt;&gt; Maximization of bound  </a:t>
            </a:r>
            <a:br>
              <a:rPr altLang="zh-TW" dirty="0" lang="en-US" sz="4000">
                <a:uFillTx/>
              </a:rPr>
            </a:br>
            <a:r>
              <a:rPr altLang="zh-TW" dirty="0" lang="en-US" sz="4000">
                <a:uFillTx/>
              </a:rPr>
              <a:t>Error on the approaches: Substitution &gt; Maximization</a:t>
            </a:r>
          </a:p>
          <a:p>
            <a:pPr indent="0" marL="0">
              <a:buNone/>
            </a:pPr>
            <a:r>
              <a:rPr dirty="0" lang="en-US" sz="4000">
                <a:uFillTx/>
              </a:rPr>
              <a:t>Running Time &amp; Error: Composite Simpson’s &gt; Composite Trapezoidal Rule</a:t>
            </a:r>
          </a:p>
          <a:p>
            <a:pPr indent="0" marL="0">
              <a:buNone/>
            </a:pPr>
            <a:r>
              <a:rPr dirty="0" lang="en-US" sz="4000">
                <a:uFillTx/>
              </a:rPr>
              <a:t>Error estimation decrease with h -&gt; Error is proportional to h</a:t>
            </a:r>
            <a:r>
              <a:rPr baseline="30000" dirty="0" lang="en-US" sz="4000">
                <a:uFillTx/>
              </a:rPr>
              <a:t>2</a:t>
            </a:r>
            <a:endParaRPr dirty="0" lang="en-US" sz="4000">
              <a:uFillTx/>
            </a:endParaRPr>
          </a:p>
          <a:p>
            <a:pPr indent="0" marL="0">
              <a:buNone/>
            </a:pPr>
            <a:r>
              <a:rPr dirty="0" lang="en-US" sz="4000">
                <a:uFillTx/>
              </a:rPr>
              <a:t>The references suggests the improvement of trapezoidal rule </a:t>
            </a:r>
            <a:r>
              <a:rPr dirty="0" lang="mr-IN" sz="4000">
                <a:uFillTx/>
              </a:rPr>
              <a:t>–</a:t>
            </a:r>
            <a:r>
              <a:rPr dirty="0" lang="en-US" sz="4000">
                <a:uFillTx/>
              </a:rPr>
              <a:t> Simpson’s rule</a:t>
            </a:r>
            <a:br>
              <a:rPr dirty="0" lang="en-US" sz="4000">
                <a:uFillTx/>
              </a:rPr>
            </a:br>
            <a:endParaRPr dirty="0" lang="en-US" sz="4000">
              <a:uFillTx/>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Q3 Monte Carlo Integration &amp; Quadrature</a:t>
            </a:r>
          </a:p>
        </p:txBody>
      </p:sp>
    </p:spTree>
  </p:cSld>
  <p:clrMapOvr xmlns:c="http://schemas.openxmlformats.org/drawingml/2006/chart" xmlns:pic="http://schemas.openxmlformats.org/drawingml/2006/picture" xmlns:dgm="http://schemas.openxmlformats.org/drawingml/2006/diagram">
    <a:masterClrMapping/>
  </p:clrMapOvr>
</p:sld>
</file>

<file path=ppt/slides/slide7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Footer Placeholder 1"/>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Q3 Monte Carlo Integration &amp; Quadrature</a:t>
            </a:r>
          </a:p>
        </p:txBody>
      </p:sp>
      <p:sp>
        <p:nvSpPr>
          <p:cNvPr xmlns:c="http://schemas.openxmlformats.org/drawingml/2006/chart" xmlns:pic="http://schemas.openxmlformats.org/drawingml/2006/picture" xmlns:dgm="http://schemas.openxmlformats.org/drawingml/2006/diagram" id="5"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915127" y="1777302"/>
            <a:ext cx="8361229" cy="2995419"/>
          </a:xfrm>
        </p:spPr>
        <p:txBody xmlns:c="http://schemas.openxmlformats.org/drawingml/2006/chart" xmlns:pic="http://schemas.openxmlformats.org/drawingml/2006/picture" xmlns:dgm="http://schemas.openxmlformats.org/drawingml/2006/diagram">
          <a:bodyPr/>
          <a:lstStyle/>
          <a:p>
            <a:r>
              <a:rPr altLang="zh-CN" dirty="0" err="1" lang="en-US">
                <a:uFillTx/>
              </a:rPr>
              <a:t>MaRKOV</a:t>
            </a:r>
            <a:r>
              <a:rPr altLang="zh-CN" dirty="0" lang="en-US">
                <a:uFillTx/>
              </a:rPr>
              <a:t> CHAIN MONTE CARLO SAMPLING</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74.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091739" y="515534"/>
            <a:ext cx="9144000" cy="506932"/>
          </a:xfrm>
        </p:spPr>
        <p:txBody xmlns:c="http://schemas.openxmlformats.org/drawingml/2006/chart" xmlns:pic="http://schemas.openxmlformats.org/drawingml/2006/picture" xmlns:dgm="http://schemas.openxmlformats.org/drawingml/2006/diagram">
          <a:bodyPr>
            <a:noAutofit/>
          </a:bodyPr>
          <a:lstStyle/>
          <a:p>
            <a:pPr algn="l"/>
            <a:r>
              <a:rPr b="1" dirty="0" lang="en-US" sz="3200">
                <a:uFillTx/>
              </a:rPr>
              <a:t>Question 4</a:t>
            </a:r>
            <a:endParaRPr b="1" dirty="0" lang="en-US" sz="3600">
              <a:uFillTx/>
            </a:endParaRPr>
          </a:p>
        </p:txBody>
      </p:sp>
      <p:sp>
        <p:nvSpPr>
          <p:cNvPr xmlns:c="http://schemas.openxmlformats.org/drawingml/2006/chart" xmlns:pic="http://schemas.openxmlformats.org/drawingml/2006/picture" xmlns:dgm="http://schemas.openxmlformats.org/drawingml/2006/diagram" id="4"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91739" y="1840028"/>
            <a:ext cx="9144000" cy="506932"/>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normAutofit lnSpcReduction="10000"/>
          </a:bodyPr>
          <a:lstStyle>
            <a:lvl1pPr algn="ctr" defTabSz="914400" eaLnBrk="1" hangingPunct="1" latinLnBrk="0" rtl="0">
              <a:lnSpc>
                <a:spcPct val="90000"/>
              </a:lnSpc>
              <a:spcBef>
                <a:spcPct val="0"/>
              </a:spcBef>
              <a:buNone/>
              <a:defRPr kern="1200" sz="6000">
                <a:solidFill>
                  <a:schemeClr val="tx1"/>
                </a:solidFill>
                <a:uFillTx/>
                <a:latin typeface="+mj-lt"/>
                <a:ea typeface="+mj-ea"/>
                <a:cs typeface="+mj-cs"/>
              </a:defRPr>
            </a:lvl1pPr>
          </a:lstStyle>
          <a:p>
            <a:pPr algn="l"/>
            <a:endParaRPr dirty="0" lang="en-US" sz="3200">
              <a:uFillTx/>
            </a:endParaRPr>
          </a:p>
        </p:txBody>
      </p:sp>
      <p:sp>
        <p:nvSpPr>
          <p:cNvPr xmlns:c="http://schemas.openxmlformats.org/drawingml/2006/chart" xmlns:pic="http://schemas.openxmlformats.org/drawingml/2006/picture" xmlns:dgm="http://schemas.openxmlformats.org/drawingml/2006/diagram" id="3" name="Rectangle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91739" y="1536010"/>
            <a:ext cx="10310269" cy="523220"/>
          </a:xfrm>
          <a:prstGeom prst="rect">
            <a:avLst/>
          </a:prstGeom>
        </p:spPr>
        <p:txBody xmlns:c="http://schemas.openxmlformats.org/drawingml/2006/chart" xmlns:pic="http://schemas.openxmlformats.org/drawingml/2006/picture" xmlns:dgm="http://schemas.openxmlformats.org/drawingml/2006/diagram">
          <a:bodyPr wrap="square">
            <a:spAutoFit/>
          </a:bodyPr>
          <a:lstStyle/>
          <a:p>
            <a:r>
              <a:rPr dirty="0" lang="en-US" sz="2800">
                <a:uFillTx/>
              </a:rPr>
              <a:t>Calculate the correlation between </a:t>
            </a:r>
            <a:r>
              <a:rPr dirty="0" err="1" lang="en-US" sz="2800">
                <a:uFillTx/>
              </a:rPr>
              <a:t>x&amp;y</a:t>
            </a:r>
            <a:r>
              <a:rPr dirty="0" lang="en-US" sz="2800">
                <a:uFillTx/>
              </a:rPr>
              <a:t> of the following distribution:</a:t>
            </a:r>
          </a:p>
        </p:txBody>
      </p:sp>
    </p:spTree>
  </p:cSld>
  <p:clrMapOvr xmlns:c="http://schemas.openxmlformats.org/drawingml/2006/chart" xmlns:pic="http://schemas.openxmlformats.org/drawingml/2006/picture" xmlns:dgm="http://schemas.openxmlformats.org/drawingml/2006/diagram">
    <a:masterClrMapping/>
  </p:clrMapOvr>
</p:sld>
</file>

<file path=ppt/slides/slide75.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091739" y="515534"/>
            <a:ext cx="9144000" cy="506932"/>
          </a:xfrm>
        </p:spPr>
        <p:txBody xmlns:c="http://schemas.openxmlformats.org/drawingml/2006/chart" xmlns:pic="http://schemas.openxmlformats.org/drawingml/2006/picture" xmlns:dgm="http://schemas.openxmlformats.org/drawingml/2006/diagram">
          <a:bodyPr>
            <a:noAutofit/>
          </a:bodyPr>
          <a:lstStyle/>
          <a:p>
            <a:pPr algn="l"/>
            <a:r>
              <a:rPr dirty="0" lang="en-US" sz="3200">
                <a:uFillTx/>
              </a:rPr>
              <a:t>Method 1: Metropolis-Hastings Algorithm</a:t>
            </a:r>
            <a:endParaRPr dirty="0" lang="en-US" sz="3600">
              <a:uFillTx/>
            </a:endParaRPr>
          </a:p>
        </p:txBody>
      </p:sp>
      <p:sp>
        <p:nvSpPr>
          <p:cNvPr xmlns:c="http://schemas.openxmlformats.org/drawingml/2006/chart" xmlns:pic="http://schemas.openxmlformats.org/drawingml/2006/picture" xmlns:dgm="http://schemas.openxmlformats.org/drawingml/2006/diagram" id="40" name="TextBox 3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200150" y="1133475"/>
            <a:ext cx="9925050" cy="150810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b="1" dirty="0" lang="en-US" sz="2000">
                <a:uFillTx/>
              </a:rPr>
              <a:t>Idea:</a:t>
            </a:r>
            <a:r>
              <a:rPr dirty="0" lang="en-US">
                <a:uFillTx/>
              </a:rPr>
              <a:t> </a:t>
            </a:r>
          </a:p>
          <a:p>
            <a:pPr indent="-285750" marL="285750">
              <a:buFont charset="2" panose="05000000000000000000" pitchFamily="2" typeface="Wingdings"/>
              <a:buChar char="Ø"/>
            </a:pPr>
            <a:r>
              <a:rPr dirty="0" lang="en-US">
                <a:uFillTx/>
              </a:rPr>
              <a:t>Random Walk, the next point is a small steps from the current point, by a proposal distribution.</a:t>
            </a:r>
          </a:p>
          <a:p>
            <a:pPr indent="-285750" marL="285750">
              <a:buFont charset="2" panose="05000000000000000000" pitchFamily="2" typeface="Wingdings"/>
              <a:buChar char="Ø"/>
            </a:pPr>
            <a:r>
              <a:rPr dirty="0" lang="en-US">
                <a:uFillTx/>
              </a:rPr>
              <a:t>Accept/Move to the proposed new point if it has higher function value, otherwise stays.</a:t>
            </a:r>
          </a:p>
          <a:p>
            <a:pPr indent="-285750" marL="285750">
              <a:buFont charset="2" panose="05000000000000000000" pitchFamily="2" typeface="Wingdings"/>
              <a:buChar char="Ø"/>
            </a:pPr>
            <a:r>
              <a:rPr dirty="0" lang="en-US">
                <a:uFillTx/>
              </a:rPr>
              <a:t>Points stay long in where function value is high, and the density approximates to target distribution.</a:t>
            </a:r>
          </a:p>
          <a:p>
            <a:pPr indent="-285750" marL="285750">
              <a:buFont charset="2" panose="05000000000000000000" pitchFamily="2" typeface="Wingdings"/>
              <a:buChar char="Ø"/>
            </a:pPr>
            <a:r>
              <a:rPr dirty="0" lang="en-US">
                <a:uFillTx/>
              </a:rPr>
              <a:t>It’s similar to rejection method but in higher dimension.</a:t>
            </a:r>
          </a:p>
        </p:txBody>
      </p:sp>
    </p:spTree>
  </p:cSld>
  <p:clrMapOvr xmlns:c="http://schemas.openxmlformats.org/drawingml/2006/chart" xmlns:pic="http://schemas.openxmlformats.org/drawingml/2006/picture" xmlns:dgm="http://schemas.openxmlformats.org/drawingml/2006/diagram">
    <a:masterClrMapping/>
  </p:clrMapOvr>
</p:sld>
</file>

<file path=ppt/slides/slide76.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091739" y="515534"/>
            <a:ext cx="9144000" cy="506932"/>
          </a:xfrm>
        </p:spPr>
        <p:txBody xmlns:c="http://schemas.openxmlformats.org/drawingml/2006/chart" xmlns:pic="http://schemas.openxmlformats.org/drawingml/2006/picture" xmlns:dgm="http://schemas.openxmlformats.org/drawingml/2006/diagram">
          <a:bodyPr>
            <a:noAutofit/>
          </a:bodyPr>
          <a:lstStyle/>
          <a:p>
            <a:pPr algn="l"/>
            <a:r>
              <a:rPr dirty="0" lang="en-US" sz="3200">
                <a:uFillTx/>
              </a:rPr>
              <a:t>Method 2: Gibbs Sampling</a:t>
            </a:r>
            <a:endParaRPr dirty="0" lang="en-US" sz="3600">
              <a:uFillTx/>
            </a:endParaRPr>
          </a:p>
        </p:txBody>
      </p:sp>
      <p:sp>
        <p:nvSpPr>
          <p:cNvPr xmlns:c="http://schemas.openxmlformats.org/drawingml/2006/chart" xmlns:pic="http://schemas.openxmlformats.org/drawingml/2006/picture" xmlns:dgm="http://schemas.openxmlformats.org/drawingml/2006/diagram" id="4"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91739" y="3940190"/>
            <a:ext cx="9144000" cy="506932"/>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normAutofit/>
          </a:bodyPr>
          <a:lstStyle>
            <a:lvl1pPr algn="ctr" defTabSz="914400" eaLnBrk="1" hangingPunct="1" latinLnBrk="0" rtl="0">
              <a:lnSpc>
                <a:spcPct val="90000"/>
              </a:lnSpc>
              <a:spcBef>
                <a:spcPct val="0"/>
              </a:spcBef>
              <a:buNone/>
              <a:defRPr kern="1200" sz="6000">
                <a:solidFill>
                  <a:schemeClr val="tx1"/>
                </a:solidFill>
                <a:uFillTx/>
                <a:latin typeface="+mj-lt"/>
                <a:ea typeface="+mj-ea"/>
                <a:cs typeface="+mj-cs"/>
              </a:defRPr>
            </a:lvl1pPr>
          </a:lstStyle>
          <a:p>
            <a:pPr algn="l"/>
            <a:r>
              <a:rPr dirty="0" lang="en-US" sz="2000">
                <a:uFillTx/>
              </a:rPr>
              <a:t>Method 2a: Gibbs Sampling with rejection method</a:t>
            </a:r>
            <a:endParaRPr dirty="0" lang="en-US" sz="2400">
              <a:uFillTx/>
            </a:endParaRPr>
          </a:p>
        </p:txBody>
      </p:sp>
      <p:sp>
        <p:nvSpPr>
          <p:cNvPr xmlns:c="http://schemas.openxmlformats.org/drawingml/2006/chart" xmlns:pic="http://schemas.openxmlformats.org/drawingml/2006/picture" xmlns:dgm="http://schemas.openxmlformats.org/drawingml/2006/diagram" id="5"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91739" y="5302562"/>
            <a:ext cx="9144000" cy="506932"/>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normAutofit/>
          </a:bodyPr>
          <a:lstStyle>
            <a:lvl1pPr algn="ctr" defTabSz="914400" eaLnBrk="1" hangingPunct="1" latinLnBrk="0" rtl="0">
              <a:lnSpc>
                <a:spcPct val="90000"/>
              </a:lnSpc>
              <a:spcBef>
                <a:spcPct val="0"/>
              </a:spcBef>
              <a:buNone/>
              <a:defRPr kern="1200" sz="6000">
                <a:solidFill>
                  <a:schemeClr val="tx1"/>
                </a:solidFill>
                <a:uFillTx/>
                <a:latin typeface="+mj-lt"/>
                <a:ea typeface="+mj-ea"/>
                <a:cs typeface="+mj-cs"/>
              </a:defRPr>
            </a:lvl1pPr>
          </a:lstStyle>
          <a:p>
            <a:pPr algn="l"/>
            <a:r>
              <a:rPr dirty="0" lang="en-US" sz="2000">
                <a:uFillTx/>
              </a:rPr>
              <a:t>Method 2b: Gibbs Sampling with one dimensional Metropolis Algorithm</a:t>
            </a:r>
            <a:endParaRPr dirty="0" lang="en-US" sz="2400">
              <a:uFillTx/>
            </a:endParaRPr>
          </a:p>
        </p:txBody>
      </p:sp>
      <p:sp>
        <p:nvSpPr>
          <p:cNvPr xmlns:c="http://schemas.openxmlformats.org/drawingml/2006/chart" xmlns:pic="http://schemas.openxmlformats.org/drawingml/2006/picture" xmlns:dgm="http://schemas.openxmlformats.org/drawingml/2006/diagram" id="10" name="TextBox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200149" y="5841343"/>
            <a:ext cx="10410826"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indent="-285750" marL="285750">
              <a:buFont charset="0" panose="020B0604020202020204" pitchFamily="34" typeface="Arial"/>
              <a:buChar char="•"/>
            </a:pPr>
            <a:r>
              <a:rPr dirty="0" lang="en-US">
                <a:uFillTx/>
              </a:rPr>
              <a:t>Proposal distribution: U[0,1]</a:t>
            </a:r>
          </a:p>
        </p:txBody>
      </p:sp>
    </p:spTree>
  </p:cSld>
  <p:clrMapOvr xmlns:c="http://schemas.openxmlformats.org/drawingml/2006/chart" xmlns:pic="http://schemas.openxmlformats.org/drawingml/2006/picture" xmlns:dgm="http://schemas.openxmlformats.org/drawingml/2006/diagram">
    <a:masterClrMapping/>
  </p:clrMapOvr>
</p:sld>
</file>

<file path=ppt/slides/slide77.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5" name="Picture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2094380" y="1251908"/>
            <a:ext cx="7476190" cy="5580952"/>
          </a:xfrm>
          <a:prstGeom prst="rect">
            <a:avLst/>
          </a:prstGeom>
        </p:spPr>
      </p:pic>
      <p:pic>
        <p:nvPicPr>
          <p:cNvPr xmlns:c="http://schemas.openxmlformats.org/drawingml/2006/chart" xmlns:pic="http://schemas.openxmlformats.org/drawingml/2006/picture" xmlns:dgm="http://schemas.openxmlformats.org/drawingml/2006/diagram" id="6" name="Picture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2094380" y="1264478"/>
            <a:ext cx="7476190" cy="5580952"/>
          </a:xfrm>
          <a:prstGeom prst="rect">
            <a:avLst/>
          </a:prstGeom>
        </p:spPr>
      </p:pic>
      <p:pic>
        <p:nvPicPr>
          <p:cNvPr xmlns:c="http://schemas.openxmlformats.org/drawingml/2006/chart" xmlns:pic="http://schemas.openxmlformats.org/drawingml/2006/picture" xmlns:dgm="http://schemas.openxmlformats.org/drawingml/2006/diagram" id="7" name="Picture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2094380" y="1277048"/>
            <a:ext cx="7476190" cy="5580952"/>
          </a:xfrm>
          <a:prstGeom prst="rect">
            <a:avLst/>
          </a:prstGeom>
        </p:spPr>
      </p:pic>
      <p:pic>
        <p:nvPicPr>
          <p:cNvPr xmlns:c="http://schemas.openxmlformats.org/drawingml/2006/chart" xmlns:pic="http://schemas.openxmlformats.org/drawingml/2006/picture" xmlns:dgm="http://schemas.openxmlformats.org/drawingml/2006/diagram" id="8" name="Picture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6"/>
          <a:stretch>
            <a:fillRect/>
          </a:stretch>
        </p:blipFill>
        <p:spPr xmlns:c="http://schemas.openxmlformats.org/drawingml/2006/chart" xmlns:pic="http://schemas.openxmlformats.org/drawingml/2006/picture" xmlns:dgm="http://schemas.openxmlformats.org/drawingml/2006/diagram">
          <a:xfrm>
            <a:off x="2094380" y="1277048"/>
            <a:ext cx="7476190" cy="5580952"/>
          </a:xfrm>
          <a:prstGeom prst="rect">
            <a:avLst/>
          </a:prstGeom>
        </p:spPr>
      </p:pic>
      <p:pic>
        <p:nvPicPr>
          <p:cNvPr xmlns:c="http://schemas.openxmlformats.org/drawingml/2006/chart" xmlns:pic="http://schemas.openxmlformats.org/drawingml/2006/picture" xmlns:dgm="http://schemas.openxmlformats.org/drawingml/2006/diagram" id="23" name="Picture 2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7"/>
          <a:stretch>
            <a:fillRect/>
          </a:stretch>
        </p:blipFill>
        <p:spPr xmlns:c="http://schemas.openxmlformats.org/drawingml/2006/chart" xmlns:pic="http://schemas.openxmlformats.org/drawingml/2006/picture" xmlns:dgm="http://schemas.openxmlformats.org/drawingml/2006/diagram">
          <a:xfrm>
            <a:off x="2094380" y="1277048"/>
            <a:ext cx="7504762" cy="5590476"/>
          </a:xfrm>
          <a:prstGeom prst="rect">
            <a:avLst/>
          </a:prstGeom>
        </p:spPr>
      </p:pic>
      <p:pic>
        <p:nvPicPr>
          <p:cNvPr xmlns:c="http://schemas.openxmlformats.org/drawingml/2006/chart" xmlns:pic="http://schemas.openxmlformats.org/drawingml/2006/picture" xmlns:dgm="http://schemas.openxmlformats.org/drawingml/2006/diagram" id="10" name="Picture 9"/>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8"/>
          <a:stretch>
            <a:fillRect/>
          </a:stretch>
        </p:blipFill>
        <p:spPr xmlns:c="http://schemas.openxmlformats.org/drawingml/2006/chart" xmlns:pic="http://schemas.openxmlformats.org/drawingml/2006/picture" xmlns:dgm="http://schemas.openxmlformats.org/drawingml/2006/diagram">
          <a:xfrm>
            <a:off x="2094380" y="1239338"/>
            <a:ext cx="7476190" cy="5580952"/>
          </a:xfrm>
          <a:prstGeom prst="rect">
            <a:avLst/>
          </a:prstGeom>
        </p:spPr>
      </p:pic>
      <p:sp>
        <p:nvSpPr>
          <p:cNvPr xmlns:c="http://schemas.openxmlformats.org/drawingml/2006/chart" xmlns:pic="http://schemas.openxmlformats.org/drawingml/2006/picture" xmlns:dgm="http://schemas.openxmlformats.org/drawingml/2006/diagram" id="12"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91739" y="515534"/>
            <a:ext cx="9144000" cy="506932"/>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Autofit/>
          </a:bodyPr>
          <a:lstStyle>
            <a:lvl1pPr algn="l" defTabSz="914400" eaLnBrk="1" hangingPunct="1" latinLnBrk="0" rtl="0">
              <a:lnSpc>
                <a:spcPct val="90000"/>
              </a:lnSpc>
              <a:spcBef>
                <a:spcPct val="0"/>
              </a:spcBef>
              <a:buNone/>
              <a:defRPr kern="1200" sz="4400">
                <a:solidFill>
                  <a:schemeClr val="tx1"/>
                </a:solidFill>
                <a:uFillTx/>
                <a:latin typeface="+mj-lt"/>
                <a:ea typeface="+mj-ea"/>
                <a:cs typeface="+mj-cs"/>
              </a:defRPr>
            </a:lvl1pPr>
          </a:lstStyle>
          <a:p>
            <a:r>
              <a:rPr dirty="0" lang="en-US" sz="3200">
                <a:uFillTx/>
              </a:rPr>
              <a:t>MCMC Process Simulation</a:t>
            </a:r>
            <a:endParaRPr dirty="0" lang="en-US" sz="3600">
              <a:uFillTx/>
            </a:endParaRPr>
          </a:p>
        </p:txBody>
      </p:sp>
      <p:sp>
        <p:nvSpPr>
          <p:cNvPr xmlns:c="http://schemas.openxmlformats.org/drawingml/2006/chart" xmlns:pic="http://schemas.openxmlformats.org/drawingml/2006/picture" xmlns:dgm="http://schemas.openxmlformats.org/drawingml/2006/diagram" id="13" name="TextBox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91739" y="1035036"/>
            <a:ext cx="10481136"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indent="-285750" marL="285750">
              <a:buFont charset="0" panose="020B0604020202020204" pitchFamily="34" typeface="Arial"/>
              <a:buChar char="•"/>
            </a:pPr>
            <a:r>
              <a:rPr dirty="0" lang="en-US">
                <a:uFillTx/>
              </a:rPr>
              <a:t>The points in the beginning move rigorously and it may not in the high probability region, so we usually burn the points in the beginning. Here we burn 1,000 points since it appears that points are in high probability region when n=1,000.</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5"/>
                                        </p:tgtEl>
                                        <p:attrNameLst>
                                          <p:attrName>style.visibility</p:attrName>
                                        </p:attrNameLst>
                                      </p:cBhvr>
                                      <p:to>
                                        <p:strVal val="visible"/>
                                      </p:to>
                                    </p:set>
                                    <p:animEffect filter="fade" transition="in">
                                      <p:cBhvr>
                                        <p:cTn dur="500" id="7"/>
                                        <p:tgtEl>
                                          <p:spTgt spid="5"/>
                                        </p:tgtEl>
                                      </p:cBhvr>
                                    </p:animEffect>
                                  </p:childTnLst>
                                </p:cTn>
                              </p:par>
                              <p:par>
                                <p:cTn fill="hold" id="8" nodeType="withEffect" presetClass="entr" presetID="10" presetSubtype="0">
                                  <p:stCondLst>
                                    <p:cond delay="2000"/>
                                  </p:stCondLst>
                                  <p:childTnLst>
                                    <p:set>
                                      <p:cBhvr>
                                        <p:cTn dur="1" fill="hold" id="9">
                                          <p:stCondLst>
                                            <p:cond delay="0"/>
                                          </p:stCondLst>
                                        </p:cTn>
                                        <p:tgtEl>
                                          <p:spTgt spid="6"/>
                                        </p:tgtEl>
                                        <p:attrNameLst>
                                          <p:attrName>style.visibility</p:attrName>
                                        </p:attrNameLst>
                                      </p:cBhvr>
                                      <p:to>
                                        <p:strVal val="visible"/>
                                      </p:to>
                                    </p:set>
                                    <p:animEffect filter="fade" transition="in">
                                      <p:cBhvr>
                                        <p:cTn dur="500" id="10"/>
                                        <p:tgtEl>
                                          <p:spTgt spid="6"/>
                                        </p:tgtEl>
                                      </p:cBhvr>
                                    </p:animEffect>
                                  </p:childTnLst>
                                </p:cTn>
                              </p:par>
                            </p:childTnLst>
                          </p:cTn>
                        </p:par>
                        <p:par>
                          <p:cTn fill="hold" id="11">
                            <p:stCondLst>
                              <p:cond delay="2500"/>
                            </p:stCondLst>
                            <p:childTnLst>
                              <p:par>
                                <p:cTn fill="hold" id="12" nodeType="afterEffect" presetClass="entr" presetID="10" presetSubtype="0">
                                  <p:stCondLst>
                                    <p:cond delay="2000"/>
                                  </p:stCondLst>
                                  <p:childTnLst>
                                    <p:set>
                                      <p:cBhvr>
                                        <p:cTn dur="1" fill="hold" id="13">
                                          <p:stCondLst>
                                            <p:cond delay="0"/>
                                          </p:stCondLst>
                                        </p:cTn>
                                        <p:tgtEl>
                                          <p:spTgt spid="7"/>
                                        </p:tgtEl>
                                        <p:attrNameLst>
                                          <p:attrName>style.visibility</p:attrName>
                                        </p:attrNameLst>
                                      </p:cBhvr>
                                      <p:to>
                                        <p:strVal val="visible"/>
                                      </p:to>
                                    </p:set>
                                    <p:animEffect filter="fade" transition="in">
                                      <p:cBhvr>
                                        <p:cTn dur="500" id="14"/>
                                        <p:tgtEl>
                                          <p:spTgt spid="7"/>
                                        </p:tgtEl>
                                      </p:cBhvr>
                                    </p:animEffect>
                                  </p:childTnLst>
                                </p:cTn>
                              </p:par>
                            </p:childTnLst>
                          </p:cTn>
                        </p:par>
                        <p:par>
                          <p:cTn fill="hold" id="15">
                            <p:stCondLst>
                              <p:cond delay="5000"/>
                            </p:stCondLst>
                            <p:childTnLst>
                              <p:par>
                                <p:cTn fill="hold" id="16" nodeType="afterEffect" presetClass="entr" presetID="10" presetSubtype="0">
                                  <p:stCondLst>
                                    <p:cond delay="2000"/>
                                  </p:stCondLst>
                                  <p:childTnLst>
                                    <p:set>
                                      <p:cBhvr>
                                        <p:cTn dur="1" fill="hold" id="17">
                                          <p:stCondLst>
                                            <p:cond delay="0"/>
                                          </p:stCondLst>
                                        </p:cTn>
                                        <p:tgtEl>
                                          <p:spTgt spid="8"/>
                                        </p:tgtEl>
                                        <p:attrNameLst>
                                          <p:attrName>style.visibility</p:attrName>
                                        </p:attrNameLst>
                                      </p:cBhvr>
                                      <p:to>
                                        <p:strVal val="visible"/>
                                      </p:to>
                                    </p:set>
                                    <p:animEffect filter="fade" transition="in">
                                      <p:cBhvr>
                                        <p:cTn dur="500" id="18"/>
                                        <p:tgtEl>
                                          <p:spTgt spid="8"/>
                                        </p:tgtEl>
                                      </p:cBhvr>
                                    </p:animEffect>
                                  </p:childTnLst>
                                </p:cTn>
                              </p:par>
                            </p:childTnLst>
                          </p:cTn>
                        </p:par>
                        <p:par>
                          <p:cTn fill="hold" id="19">
                            <p:stCondLst>
                              <p:cond delay="7500"/>
                            </p:stCondLst>
                            <p:childTnLst>
                              <p:par>
                                <p:cTn fill="hold" id="20" nodeType="afterEffect" presetClass="entr" presetID="10" presetSubtype="0">
                                  <p:stCondLst>
                                    <p:cond delay="2000"/>
                                  </p:stCondLst>
                                  <p:childTnLst>
                                    <p:set>
                                      <p:cBhvr>
                                        <p:cTn dur="1" fill="hold" id="21">
                                          <p:stCondLst>
                                            <p:cond delay="0"/>
                                          </p:stCondLst>
                                        </p:cTn>
                                        <p:tgtEl>
                                          <p:spTgt spid="23"/>
                                        </p:tgtEl>
                                        <p:attrNameLst>
                                          <p:attrName>style.visibility</p:attrName>
                                        </p:attrNameLst>
                                      </p:cBhvr>
                                      <p:to>
                                        <p:strVal val="visible"/>
                                      </p:to>
                                    </p:set>
                                    <p:animEffect filter="fade" transition="in">
                                      <p:cBhvr>
                                        <p:cTn dur="500" id="22"/>
                                        <p:tgtEl>
                                          <p:spTgt spid="23"/>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0" presetSubtype="0">
                                  <p:stCondLst>
                                    <p:cond delay="0"/>
                                  </p:stCondLst>
                                  <p:childTnLst>
                                    <p:set>
                                      <p:cBhvr>
                                        <p:cTn dur="1" fill="hold" id="26">
                                          <p:stCondLst>
                                            <p:cond delay="0"/>
                                          </p:stCondLst>
                                        </p:cTn>
                                        <p:tgtEl>
                                          <p:spTgt spid="10"/>
                                        </p:tgtEl>
                                        <p:attrNameLst>
                                          <p:attrName>style.visibility</p:attrName>
                                        </p:attrNameLst>
                                      </p:cBhvr>
                                      <p:to>
                                        <p:strVal val="visible"/>
                                      </p:to>
                                    </p:set>
                                    <p:animEffect filter="fade" transition="in">
                                      <p:cBhvr>
                                        <p:cTn dur="500" id="27"/>
                                        <p:tgtEl>
                                          <p:spTgt spid="1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091739" y="515534"/>
            <a:ext cx="9144000" cy="506932"/>
          </a:xfrm>
        </p:spPr>
        <p:txBody xmlns:c="http://schemas.openxmlformats.org/drawingml/2006/chart" xmlns:pic="http://schemas.openxmlformats.org/drawingml/2006/picture" xmlns:dgm="http://schemas.openxmlformats.org/drawingml/2006/diagram">
          <a:bodyPr>
            <a:noAutofit/>
          </a:bodyPr>
          <a:lstStyle/>
          <a:p>
            <a:pPr algn="l"/>
            <a:r>
              <a:rPr dirty="0" lang="en-US" sz="3200">
                <a:uFillTx/>
              </a:rPr>
              <a:t>Plots of Sampled Function </a:t>
            </a:r>
            <a:endParaRPr dirty="0" lang="en-US" sz="3600">
              <a:uFillTx/>
            </a:endParaRPr>
          </a:p>
        </p:txBody>
      </p:sp>
      <p:pic>
        <p:nvPicPr>
          <p:cNvPr xmlns:c="http://schemas.openxmlformats.org/drawingml/2006/chart" xmlns:pic="http://schemas.openxmlformats.org/drawingml/2006/picture" xmlns:dgm="http://schemas.openxmlformats.org/drawingml/2006/diagram" id="3" name="Content Placeholder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6823969" y="2253011"/>
            <a:ext cx="4680144" cy="4099355"/>
          </a:xfrm>
          <a:prstGeom prst="rect">
            <a:avLst/>
          </a:prstGeom>
        </p:spPr>
      </p:pic>
      <p:pic>
        <p:nvPicPr>
          <p:cNvPr xmlns:c="http://schemas.openxmlformats.org/drawingml/2006/chart" xmlns:pic="http://schemas.openxmlformats.org/drawingml/2006/picture" xmlns:dgm="http://schemas.openxmlformats.org/drawingml/2006/diagram" id="4" name="Picture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b="23239" l="22164" t="18132"/>
          <a:stretch/>
        </p:blipFill>
        <p:spPr xmlns:c="http://schemas.openxmlformats.org/drawingml/2006/chart" xmlns:pic="http://schemas.openxmlformats.org/drawingml/2006/picture" xmlns:dgm="http://schemas.openxmlformats.org/drawingml/2006/diagram">
          <a:xfrm>
            <a:off x="838200" y="2505204"/>
            <a:ext cx="5448822" cy="3594971"/>
          </a:xfrm>
          <a:prstGeom prst="rect">
            <a:avLst/>
          </a:prstGeom>
        </p:spPr>
      </p:pic>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91739" y="1049977"/>
            <a:ext cx="10481136"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indent="-285750" marL="285750">
              <a:buFont charset="0" panose="020B0604020202020204" pitchFamily="34" typeface="Arial"/>
              <a:buChar char="•"/>
            </a:pPr>
            <a:r>
              <a:rPr dirty="0" lang="en-US">
                <a:uFillTx/>
              </a:rPr>
              <a:t>In each chain, we sample 100,000 (1e5) pairs of points</a:t>
            </a:r>
          </a:p>
          <a:p>
            <a:pPr indent="-285750" marL="285750">
              <a:buFont charset="0" panose="020B0604020202020204" pitchFamily="34" typeface="Arial"/>
              <a:buChar char="•"/>
            </a:pPr>
            <a:r>
              <a:rPr dirty="0" lang="en-US">
                <a:uFillTx/>
              </a:rPr>
              <a:t>We burn 1,000(1e3) points, therefore 99,000 points remain</a:t>
            </a:r>
          </a:p>
          <a:p>
            <a:pPr indent="-285750" marL="285750">
              <a:buFont charset="0" panose="020B0604020202020204" pitchFamily="34" typeface="Arial"/>
              <a:buChar char="•"/>
            </a:pPr>
            <a:r>
              <a:rPr dirty="0" lang="en-US">
                <a:uFillTx/>
              </a:rPr>
              <a:t>Color of the 2d density plot become lighter, indicating that points are converge to the high value region  </a:t>
            </a:r>
          </a:p>
        </p:txBody>
      </p:sp>
    </p:spTree>
  </p:cSld>
  <p:clrMapOvr xmlns:c="http://schemas.openxmlformats.org/drawingml/2006/chart" xmlns:pic="http://schemas.openxmlformats.org/drawingml/2006/picture" xmlns:dgm="http://schemas.openxmlformats.org/drawingml/2006/diagram">
    <a:masterClrMapping/>
  </p:clrMapOvr>
</p:sld>
</file>

<file path=ppt/slides/slide79.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091739" y="515534"/>
            <a:ext cx="9144000" cy="506932"/>
          </a:xfrm>
        </p:spPr>
        <p:txBody xmlns:c="http://schemas.openxmlformats.org/drawingml/2006/chart" xmlns:pic="http://schemas.openxmlformats.org/drawingml/2006/picture" xmlns:dgm="http://schemas.openxmlformats.org/drawingml/2006/diagram">
          <a:bodyPr>
            <a:noAutofit/>
          </a:bodyPr>
          <a:lstStyle/>
          <a:p>
            <a:pPr algn="l"/>
            <a:r>
              <a:rPr dirty="0" lang="en-US" sz="2400">
                <a:uFillTx/>
              </a:rPr>
              <a:t>Result of Method1: Metropolis-Hastings Algorithm </a:t>
            </a:r>
            <a:endParaRPr dirty="0" lang="en-US" sz="2800">
              <a:uFillTx/>
            </a:endParaRPr>
          </a:p>
        </p:txBody>
      </p:sp>
      <p:pic>
        <p:nvPicPr>
          <p:cNvPr xmlns:c="http://schemas.openxmlformats.org/drawingml/2006/chart" xmlns:pic="http://schemas.openxmlformats.org/drawingml/2006/picture" xmlns:dgm="http://schemas.openxmlformats.org/drawingml/2006/diagram" id="10" name="Picture 9"/>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2"/>
          <a:srcRect t="11768"/>
          <a:stretch/>
        </p:blipFill>
        <p:spPr xmlns:c="http://schemas.openxmlformats.org/drawingml/2006/chart" xmlns:pic="http://schemas.openxmlformats.org/drawingml/2006/picture" xmlns:dgm="http://schemas.openxmlformats.org/drawingml/2006/diagram">
          <a:xfrm>
            <a:off x="279710" y="1943098"/>
            <a:ext cx="6066667" cy="4218372"/>
          </a:xfrm>
          <a:prstGeom prst="rect">
            <a:avLst/>
          </a:prstGeom>
        </p:spPr>
      </p:pic>
      <p:pic>
        <p:nvPicPr>
          <p:cNvPr xmlns:c="http://schemas.openxmlformats.org/drawingml/2006/chart" xmlns:pic="http://schemas.openxmlformats.org/drawingml/2006/picture" xmlns:dgm="http://schemas.openxmlformats.org/drawingml/2006/diagram" id="13" name="Picture 1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t="4494"/>
          <a:stretch/>
        </p:blipFill>
        <p:spPr xmlns:c="http://schemas.openxmlformats.org/drawingml/2006/chart" xmlns:pic="http://schemas.openxmlformats.org/drawingml/2006/picture" xmlns:dgm="http://schemas.openxmlformats.org/drawingml/2006/diagram">
          <a:xfrm>
            <a:off x="6221408" y="1945793"/>
            <a:ext cx="5447619" cy="4220465"/>
          </a:xfrm>
          <a:prstGeom prst="rect">
            <a:avLst/>
          </a:prstGeom>
        </p:spPr>
      </p:pic>
      <p:sp>
        <p:nvSpPr>
          <p:cNvPr xmlns:c="http://schemas.openxmlformats.org/drawingml/2006/chart" xmlns:pic="http://schemas.openxmlformats.org/drawingml/2006/picture" xmlns:dgm="http://schemas.openxmlformats.org/drawingml/2006/diagram" id="15" name="TextBox 1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209675" y="1022466"/>
            <a:ext cx="9886950"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indent="-285750" marL="285750">
              <a:buFont charset="2" panose="05000000000000000000" pitchFamily="2" typeface="Wingdings"/>
              <a:buChar char="Ø"/>
            </a:pPr>
            <a:r>
              <a:rPr dirty="0" lang="en-US">
                <a:uFillTx/>
              </a:rPr>
              <a:t>Mean of correlation of 100 chain = -0.05990, SD = 0.005303, mean of acceptance rate =0.279</a:t>
            </a:r>
          </a:p>
          <a:p>
            <a:pPr indent="-285750" marL="285750">
              <a:buFont charset="2" panose="05000000000000000000" pitchFamily="2" typeface="Wingdings"/>
              <a:buChar char="Ø"/>
            </a:pPr>
            <a:r>
              <a:rPr dirty="0" lang="en-US">
                <a:uFillTx/>
              </a:rPr>
              <a:t>ACF Plot: ACF decay as time lag k increase, implies stationary, satisfy the condition of MCMC</a:t>
            </a:r>
          </a:p>
          <a:p>
            <a:pPr indent="-285750" marL="285750">
              <a:buFont charset="2" panose="05000000000000000000" pitchFamily="2" typeface="Wingdings"/>
              <a:buChar char="Ø"/>
            </a:pPr>
            <a:r>
              <a:rPr dirty="0" lang="en-US">
                <a:uFillTx/>
              </a:rPr>
              <a:t>Runtime for 1 chain:   53.08231 secs, Runtime for 100 chains: 88.9071 </a:t>
            </a:r>
            <a:r>
              <a:rPr dirty="0" err="1" lang="en-US">
                <a:uFillTx/>
              </a:rPr>
              <a:t>mins</a:t>
            </a:r>
            <a:r>
              <a:rPr dirty="0" lang="en-US">
                <a:uFillTx/>
              </a:rPr>
              <a:t> (5334.426 secs)</a:t>
            </a:r>
          </a:p>
        </p:txBody>
      </p:sp>
    </p:spTree>
  </p:cSld>
  <p:clrMapOvr xmlns:c="http://schemas.openxmlformats.org/drawingml/2006/chart" xmlns:pic="http://schemas.openxmlformats.org/drawingml/2006/picture" xmlns:dgm="http://schemas.openxmlformats.org/drawingml/2006/diagram">
    <a:masterClrMapping/>
  </p:clrMapOvr>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Newton’s method</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Alternate method to find roots of f’(x) = 0</a:t>
            </a:r>
          </a:p>
          <a:p>
            <a:endParaRPr dirty="0" lang="en-US">
              <a:uFillTx/>
            </a:endParaRPr>
          </a:p>
          <a:p>
            <a:r>
              <a:rPr dirty="0" lang="en-US">
                <a:uFillTx/>
              </a:rPr>
              <a:t>More advanced but effective method</a:t>
            </a:r>
          </a:p>
          <a:p>
            <a:endParaRPr dirty="0" lang="en-US">
              <a:uFillTx/>
            </a:endParaRPr>
          </a:p>
          <a:p>
            <a:pPr indent="0" marL="0">
              <a:buNone/>
            </a:pP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80.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091739" y="515534"/>
            <a:ext cx="10176336" cy="506932"/>
          </a:xfrm>
        </p:spPr>
        <p:txBody xmlns:c="http://schemas.openxmlformats.org/drawingml/2006/chart" xmlns:pic="http://schemas.openxmlformats.org/drawingml/2006/picture" xmlns:dgm="http://schemas.openxmlformats.org/drawingml/2006/diagram">
          <a:bodyPr>
            <a:noAutofit/>
          </a:bodyPr>
          <a:lstStyle/>
          <a:p>
            <a:pPr algn="l"/>
            <a:r>
              <a:rPr dirty="0" lang="en-US" sz="2400">
                <a:uFillTx/>
              </a:rPr>
              <a:t>Result of Method2a: Gibbs Sampling with Rejection Method</a:t>
            </a:r>
          </a:p>
        </p:txBody>
      </p:sp>
      <p:pic>
        <p:nvPicPr>
          <p:cNvPr xmlns:c="http://schemas.openxmlformats.org/drawingml/2006/chart" xmlns:pic="http://schemas.openxmlformats.org/drawingml/2006/picture" xmlns:dgm="http://schemas.openxmlformats.org/drawingml/2006/diagram" id="7" name="Picture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2"/>
          <a:srcRect t="10877"/>
          <a:stretch/>
        </p:blipFill>
        <p:spPr xmlns:c="http://schemas.openxmlformats.org/drawingml/2006/chart" xmlns:pic="http://schemas.openxmlformats.org/drawingml/2006/picture" xmlns:dgm="http://schemas.openxmlformats.org/drawingml/2006/diagram">
          <a:xfrm>
            <a:off x="280800" y="1943096"/>
            <a:ext cx="6066667" cy="4260977"/>
          </a:xfrm>
          <a:prstGeom prst="rect">
            <a:avLst/>
          </a:prstGeom>
        </p:spPr>
      </p:pic>
      <p:pic>
        <p:nvPicPr>
          <p:cNvPr xmlns:c="http://schemas.openxmlformats.org/drawingml/2006/chart" xmlns:pic="http://schemas.openxmlformats.org/drawingml/2006/picture" xmlns:dgm="http://schemas.openxmlformats.org/drawingml/2006/diagram" id="8" name="Picture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t="4521"/>
          <a:stretch/>
        </p:blipFill>
        <p:spPr xmlns:c="http://schemas.openxmlformats.org/drawingml/2006/chart" xmlns:pic="http://schemas.openxmlformats.org/drawingml/2006/picture" xmlns:dgm="http://schemas.openxmlformats.org/drawingml/2006/diagram">
          <a:xfrm>
            <a:off x="6220800" y="1945796"/>
            <a:ext cx="5447619" cy="4219252"/>
          </a:xfrm>
          <a:prstGeom prst="rect">
            <a:avLst/>
          </a:prstGeom>
        </p:spPr>
      </p:pic>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209675" y="1022466"/>
            <a:ext cx="9886950"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indent="-285750" marL="285750">
              <a:buFont charset="2" panose="05000000000000000000" pitchFamily="2" typeface="Wingdings"/>
              <a:buChar char="Ø"/>
            </a:pPr>
            <a:r>
              <a:rPr dirty="0" lang="en-US">
                <a:uFillTx/>
              </a:rPr>
              <a:t>Mean of correlation of 100 chain = -0.06104806, SD = 0.002222001</a:t>
            </a:r>
          </a:p>
          <a:p>
            <a:pPr indent="-285750" marL="285750">
              <a:buFont charset="2" panose="05000000000000000000" pitchFamily="2" typeface="Wingdings"/>
              <a:buChar char="Ø"/>
            </a:pPr>
            <a:r>
              <a:rPr dirty="0" lang="en-US">
                <a:uFillTx/>
              </a:rPr>
              <a:t>ACF Plot: ACF decay as time lag k increase, implies stationary, satisfy the condition of MCMC </a:t>
            </a:r>
          </a:p>
          <a:p>
            <a:pPr indent="-285750" marL="285750">
              <a:buFont charset="2" panose="05000000000000000000" pitchFamily="2" typeface="Wingdings"/>
              <a:buChar char="Ø"/>
            </a:pPr>
            <a:r>
              <a:rPr dirty="0" lang="en-US">
                <a:uFillTx/>
              </a:rPr>
              <a:t>Runtime for 1 chain:   30.66692 secs, Runtime for 100 chains: 50.4084 </a:t>
            </a:r>
            <a:r>
              <a:rPr dirty="0" err="1" lang="en-US">
                <a:uFillTx/>
              </a:rPr>
              <a:t>mins</a:t>
            </a:r>
            <a:r>
              <a:rPr dirty="0" lang="en-US">
                <a:uFillTx/>
              </a:rPr>
              <a:t> (3024.50373 secs)</a:t>
            </a:r>
          </a:p>
        </p:txBody>
      </p:sp>
    </p:spTree>
  </p:cSld>
  <p:clrMapOvr xmlns:c="http://schemas.openxmlformats.org/drawingml/2006/chart" xmlns:pic="http://schemas.openxmlformats.org/drawingml/2006/picture" xmlns:dgm="http://schemas.openxmlformats.org/drawingml/2006/diagram">
    <a:masterClrMapping/>
  </p:clrMapOvr>
</p:sld>
</file>

<file path=ppt/slides/slide81.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091738" y="515534"/>
            <a:ext cx="10757361" cy="506932"/>
          </a:xfrm>
        </p:spPr>
        <p:txBody xmlns:c="http://schemas.openxmlformats.org/drawingml/2006/chart" xmlns:pic="http://schemas.openxmlformats.org/drawingml/2006/picture" xmlns:dgm="http://schemas.openxmlformats.org/drawingml/2006/diagram">
          <a:bodyPr>
            <a:noAutofit/>
          </a:bodyPr>
          <a:lstStyle/>
          <a:p>
            <a:pPr algn="l"/>
            <a:r>
              <a:rPr dirty="0" lang="en-US" sz="2400">
                <a:uFillTx/>
              </a:rPr>
              <a:t>Result of Method2b: Gibbs Sampling with 1D Metropolis </a:t>
            </a:r>
          </a:p>
        </p:txBody>
      </p:sp>
      <p:pic>
        <p:nvPicPr>
          <p:cNvPr xmlns:c="http://schemas.openxmlformats.org/drawingml/2006/chart" xmlns:pic="http://schemas.openxmlformats.org/drawingml/2006/picture" xmlns:dgm="http://schemas.openxmlformats.org/drawingml/2006/diagram" id="3" name="Picture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2"/>
          <a:srcRect t="10577"/>
          <a:stretch/>
        </p:blipFill>
        <p:spPr xmlns:c="http://schemas.openxmlformats.org/drawingml/2006/chart" xmlns:pic="http://schemas.openxmlformats.org/drawingml/2006/picture" xmlns:dgm="http://schemas.openxmlformats.org/drawingml/2006/diagram">
          <a:xfrm>
            <a:off x="280800" y="1943097"/>
            <a:ext cx="6066667" cy="4275264"/>
          </a:xfrm>
          <a:prstGeom prst="rect">
            <a:avLst/>
          </a:prstGeom>
        </p:spPr>
      </p:pic>
      <p:pic>
        <p:nvPicPr>
          <p:cNvPr xmlns:c="http://schemas.openxmlformats.org/drawingml/2006/chart" xmlns:pic="http://schemas.openxmlformats.org/drawingml/2006/picture" xmlns:dgm="http://schemas.openxmlformats.org/drawingml/2006/diagram" id="4" name="Picture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t="4521"/>
          <a:stretch/>
        </p:blipFill>
        <p:spPr xmlns:c="http://schemas.openxmlformats.org/drawingml/2006/chart" xmlns:pic="http://schemas.openxmlformats.org/drawingml/2006/picture" xmlns:dgm="http://schemas.openxmlformats.org/drawingml/2006/diagram">
          <a:xfrm>
            <a:off x="6220800" y="1945796"/>
            <a:ext cx="5447619" cy="4219252"/>
          </a:xfrm>
          <a:prstGeom prst="rect">
            <a:avLst/>
          </a:prstGeom>
        </p:spPr>
      </p:pic>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209675" y="1022466"/>
            <a:ext cx="9886950"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indent="-285750" marL="285750">
              <a:buFont charset="2" panose="05000000000000000000" pitchFamily="2" typeface="Wingdings"/>
              <a:buChar char="Ø"/>
            </a:pPr>
            <a:r>
              <a:rPr dirty="0" lang="en-US">
                <a:uFillTx/>
              </a:rPr>
              <a:t>Mean of correlation of 100 chain = -0.06041904, SD = 0.002932158</a:t>
            </a:r>
          </a:p>
          <a:p>
            <a:pPr indent="-285750" marL="285750">
              <a:buFont charset="2" panose="05000000000000000000" pitchFamily="2" typeface="Wingdings"/>
              <a:buChar char="Ø"/>
            </a:pPr>
            <a:r>
              <a:rPr dirty="0" lang="en-US">
                <a:uFillTx/>
              </a:rPr>
              <a:t>ACF Plot: ACF decay as time lag k increase, implies stationary, satisfy the condition of MCMC </a:t>
            </a:r>
          </a:p>
          <a:p>
            <a:pPr indent="-285750" marL="285750">
              <a:buFont charset="2" panose="05000000000000000000" pitchFamily="2" typeface="Wingdings"/>
              <a:buChar char="Ø"/>
            </a:pPr>
            <a:r>
              <a:rPr dirty="0" lang="en-US">
                <a:uFillTx/>
              </a:rPr>
              <a:t>Runtime for 1 chain:   2.72927 secs, Runtime for 100 chains: 4.556789 mins (273.40733 secs)</a:t>
            </a:r>
          </a:p>
        </p:txBody>
      </p:sp>
    </p:spTree>
  </p:cSld>
  <p:clrMapOvr xmlns:c="http://schemas.openxmlformats.org/drawingml/2006/chart" xmlns:pic="http://schemas.openxmlformats.org/drawingml/2006/picture" xmlns:dgm="http://schemas.openxmlformats.org/drawingml/2006/diagram">
    <a:masterClrMapping/>
  </p:clrMapOvr>
</p:sld>
</file>

<file path=ppt/slides/slide82.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091739" y="515534"/>
            <a:ext cx="9144000" cy="506932"/>
          </a:xfrm>
        </p:spPr>
        <p:txBody xmlns:c="http://schemas.openxmlformats.org/drawingml/2006/chart" xmlns:pic="http://schemas.openxmlformats.org/drawingml/2006/picture" xmlns:dgm="http://schemas.openxmlformats.org/drawingml/2006/diagram">
          <a:bodyPr>
            <a:noAutofit/>
          </a:bodyPr>
          <a:lstStyle/>
          <a:p>
            <a:pPr algn="l"/>
            <a:r>
              <a:rPr dirty="0" lang="en-US" sz="3200">
                <a:uFillTx/>
              </a:rPr>
              <a:t>Comparison of Results</a:t>
            </a:r>
            <a:endParaRPr dirty="0" lang="en-US" sz="3600">
              <a:uFillTx/>
            </a:endParaRPr>
          </a:p>
        </p:txBody>
      </p:sp>
      <p:graphicFrame>
        <p:nvGraphicFramePr>
          <p:cNvPr xmlns:c="http://schemas.openxmlformats.org/drawingml/2006/chart" xmlns:pic="http://schemas.openxmlformats.org/drawingml/2006/picture" xmlns:dgm="http://schemas.openxmlformats.org/drawingml/2006/diagram" id="5" name="Table 4"/>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1091739" y="1204951"/>
          <a:ext cx="10490662" cy="3418798"/>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{5C22544A-7EE6-4342-B048-85BDC9FD1C3A}</a:tableStyleId>
              </a:tblPr>
              <a:tblGrid>
                <a:gridCol w="1498666"/>
                <a:gridCol w="1267222"/>
                <a:gridCol w="1219200"/>
                <a:gridCol w="1181100"/>
                <a:gridCol w="2450644"/>
                <a:gridCol w="1559381"/>
                <a:gridCol w="1314449"/>
              </a:tblGrid>
              <a:tr h="783249">
                <a:tc gridSpan="2">
                  <a:txBody>
                    <a:bodyPr/>
                    <a:lstStyle/>
                    <a:p>
                      <a:pPr algn="ctr"/>
                      <a:r>
                        <a:rPr dirty="0" lang="en-US">
                          <a:uFillTx/>
                        </a:rPr>
                        <a:t>Method</a:t>
                      </a:r>
                    </a:p>
                  </a:txBody>
                  <a:tcPr anchor="ctr"/>
                </a:tc>
                <a:tc hMerge="1">
                  <a:txBody>
                    <a:bodyPr/>
                    <a:lstStyle/>
                    <a:p>
                      <a:pPr algn="ctr"/>
                      <a:endParaRPr dirty="0" lang="en-US">
                        <a:uFillTx/>
                      </a:endParaRPr>
                    </a:p>
                  </a:txBody>
                  <a:tcPr anchor="ctr"/>
                </a:tc>
                <a:tc>
                  <a:txBody>
                    <a:bodyPr/>
                    <a:lstStyle/>
                    <a:p>
                      <a:pPr algn="ctr"/>
                      <a:r>
                        <a:rPr dirty="0" lang="en-US">
                          <a:uFillTx/>
                        </a:rPr>
                        <a:t>Mean</a:t>
                      </a:r>
                    </a:p>
                  </a:txBody>
                  <a:tcPr anchor="ctr"/>
                </a:tc>
                <a:tc>
                  <a:txBody>
                    <a:bodyPr/>
                    <a:lstStyle/>
                    <a:p>
                      <a:pPr algn="ctr"/>
                      <a:r>
                        <a:rPr dirty="0" lang="en-US">
                          <a:uFillTx/>
                        </a:rPr>
                        <a:t>SD</a:t>
                      </a:r>
                    </a:p>
                  </a:txBody>
                  <a:tcPr anchor="ctr"/>
                </a:tc>
                <a:tc>
                  <a:txBody>
                    <a:bodyPr/>
                    <a:lstStyle/>
                    <a:p>
                      <a:pPr algn="ctr"/>
                      <a:r>
                        <a:rPr baseline="0" dirty="0" lang="en-US">
                          <a:uFillTx/>
                        </a:rPr>
                        <a:t>95% C.I.</a:t>
                      </a:r>
                    </a:p>
                  </a:txBody>
                  <a:tcPr anchor="ctr"/>
                </a:tc>
                <a:tc>
                  <a:txBody>
                    <a:bodyPr/>
                    <a:lstStyle/>
                    <a:p>
                      <a:pPr algn="ctr"/>
                      <a:r>
                        <a:rPr dirty="0" lang="en-US">
                          <a:uFillTx/>
                        </a:rPr>
                        <a:t>Run</a:t>
                      </a:r>
                      <a:r>
                        <a:rPr baseline="0" dirty="0" lang="en-US">
                          <a:uFillTx/>
                        </a:rPr>
                        <a:t>ning Time</a:t>
                      </a:r>
                      <a:endParaRPr dirty="0" lang="en-US">
                        <a:uFillTx/>
                      </a:endParaRPr>
                    </a:p>
                  </a:txBody>
                  <a:tcPr anchor="ctr"/>
                </a:tc>
                <a:tc>
                  <a:txBody>
                    <a:bodyPr/>
                    <a:lstStyle/>
                    <a:p>
                      <a:pPr algn="ctr"/>
                      <a:r>
                        <a:rPr dirty="0" lang="en-US">
                          <a:uFillTx/>
                        </a:rPr>
                        <a:t>Average Acceptance Rate</a:t>
                      </a:r>
                    </a:p>
                  </a:txBody>
                  <a:tcPr anchor="ctr"/>
                </a:tc>
              </a:tr>
              <a:tr h="803958">
                <a:tc gridSpan="2">
                  <a:txBody>
                    <a:bodyPr/>
                    <a:lstStyle/>
                    <a:p>
                      <a:pPr algn="ctr"/>
                      <a:r>
                        <a:rPr dirty="0" lang="en-US">
                          <a:uFillTx/>
                        </a:rPr>
                        <a:t>Metropolis-Hastings</a:t>
                      </a:r>
                    </a:p>
                  </a:txBody>
                  <a:tcPr anchor="ctr"/>
                </a:tc>
                <a:tc hMerge="1">
                  <a:txBody>
                    <a:bodyPr/>
                    <a:lstStyle/>
                    <a:p>
                      <a:pPr algn="ctr"/>
                      <a:endParaRPr dirty="0" lang="en-US">
                        <a:uFillTx/>
                      </a:endParaRPr>
                    </a:p>
                  </a:txBody>
                  <a:tcPr anchor="ctr"/>
                </a:tc>
                <a:tc>
                  <a:txBody>
                    <a:bodyPr/>
                    <a:lstStyle/>
                    <a:p>
                      <a:pPr algn="ctr"/>
                      <a:r>
                        <a:rPr dirty="0" lang="en-US">
                          <a:uFillTx/>
                        </a:rPr>
                        <a:t>-0.05990</a:t>
                      </a:r>
                    </a:p>
                  </a:txBody>
                  <a:tcPr anchor="ctr"/>
                </a:tc>
                <a:tc>
                  <a:txBody>
                    <a:bodyPr/>
                    <a:lstStyle/>
                    <a:p>
                      <a:pPr algn="ctr" defTabSz="914400" eaLnBrk="1" fontAlgn="auto" hangingPunct="1" indent="0" latinLnBrk="0" lvl="0" marL="0" marR="0" rtl="0">
                        <a:lnSpc>
                          <a:spcPct val="100000"/>
                        </a:lnSpc>
                        <a:spcBef>
                          <a:spcPts val="0"/>
                        </a:spcBef>
                        <a:spcAft>
                          <a:spcPts val="0"/>
                        </a:spcAft>
                        <a:buFontTx/>
                        <a:buNone/>
                        <a:defRPr>
                          <a:uFillTx/>
                        </a:defRPr>
                      </a:pPr>
                      <a:r>
                        <a:rPr dirty="0" lang="en-US">
                          <a:uFillTx/>
                        </a:rPr>
                        <a:t>0.005303</a:t>
                      </a:r>
                    </a:p>
                  </a:txBody>
                  <a:tcPr anchor="ctr"/>
                </a:tc>
                <a:tc>
                  <a:txBody>
                    <a:bodyPr/>
                    <a:lstStyle/>
                    <a:p>
                      <a:pPr algn="ctr"/>
                      <a:r>
                        <a:rPr dirty="0" lang="en-US">
                          <a:effectLst/>
                          <a:uFillTx/>
                        </a:rPr>
                        <a:t>(-0.07037, -0.04959)</a:t>
                      </a:r>
                      <a:endParaRPr dirty="0" lang="en-US">
                        <a:uFillTx/>
                      </a:endParaRPr>
                    </a:p>
                  </a:txBody>
                  <a:tcPr anchor="ctr"/>
                </a:tc>
                <a:tc>
                  <a:txBody>
                    <a:bodyPr/>
                    <a:lstStyle/>
                    <a:p>
                      <a:pPr algn="ctr"/>
                      <a:r>
                        <a:rPr dirty="0" lang="en-US">
                          <a:uFillTx/>
                        </a:rPr>
                        <a:t>53.08231 secs</a:t>
                      </a:r>
                    </a:p>
                  </a:txBody>
                  <a:tcPr anchor="ctr"/>
                </a:tc>
                <a:tc>
                  <a:txBody>
                    <a:bodyPr/>
                    <a:lstStyle/>
                    <a:p>
                      <a:pPr algn="ctr" defTabSz="914400" eaLnBrk="1" fontAlgn="auto" hangingPunct="1" indent="0" latinLnBrk="0" lvl="0" marL="0" marR="0" rtl="0">
                        <a:lnSpc>
                          <a:spcPct val="100000"/>
                        </a:lnSpc>
                        <a:spcBef>
                          <a:spcPts val="0"/>
                        </a:spcBef>
                        <a:spcAft>
                          <a:spcPts val="0"/>
                        </a:spcAft>
                        <a:buFontTx/>
                        <a:buNone/>
                        <a:defRPr>
                          <a:uFillTx/>
                        </a:defRPr>
                      </a:pPr>
                      <a:r>
                        <a:rPr dirty="0" lang="en-US">
                          <a:uFillTx/>
                        </a:rPr>
                        <a:t>0.279</a:t>
                      </a:r>
                    </a:p>
                  </a:txBody>
                  <a:tcPr anchor="ctr"/>
                </a:tc>
              </a:tr>
              <a:tr h="917191">
                <a:tc rowSpan="2">
                  <a:txBody>
                    <a:bodyPr/>
                    <a:lstStyle/>
                    <a:p>
                      <a:pPr algn="ctr"/>
                      <a:r>
                        <a:rPr dirty="0" lang="en-US">
                          <a:uFillTx/>
                        </a:rPr>
                        <a:t>Gibbs</a:t>
                      </a:r>
                      <a:r>
                        <a:rPr baseline="0" dirty="0" lang="en-US">
                          <a:uFillTx/>
                        </a:rPr>
                        <a:t> Sampling</a:t>
                      </a:r>
                      <a:endParaRPr dirty="0" lang="en-US">
                        <a:uFillTx/>
                      </a:endParaRPr>
                    </a:p>
                  </a:txBody>
                  <a:tcPr anchor="ctr"/>
                </a:tc>
                <a:tc>
                  <a:txBody>
                    <a:bodyPr/>
                    <a:lstStyle/>
                    <a:p>
                      <a:pPr algn="ctr"/>
                      <a:r>
                        <a:rPr dirty="0" lang="en-US">
                          <a:uFillTx/>
                        </a:rPr>
                        <a:t>With</a:t>
                      </a:r>
                      <a:r>
                        <a:rPr baseline="0" dirty="0" lang="en-US">
                          <a:uFillTx/>
                        </a:rPr>
                        <a:t> Rejection Method</a:t>
                      </a:r>
                      <a:endParaRPr dirty="0" lang="en-US">
                        <a:uFillTx/>
                      </a:endParaRPr>
                    </a:p>
                  </a:txBody>
                  <a:tcPr anchor="ctr"/>
                </a:tc>
                <a:tc>
                  <a:txBody>
                    <a:bodyPr/>
                    <a:lstStyle/>
                    <a:p>
                      <a:pPr algn="ctr"/>
                      <a:r>
                        <a:rPr dirty="0" lang="en-US">
                          <a:uFillTx/>
                        </a:rPr>
                        <a:t>-0.06105</a:t>
                      </a:r>
                    </a:p>
                  </a:txBody>
                  <a:tcPr anchor="ctr"/>
                </a:tc>
                <a:tc>
                  <a:txBody>
                    <a:bodyPr/>
                    <a:lstStyle/>
                    <a:p>
                      <a:pPr algn="ctr" defTabSz="914400" eaLnBrk="1" fontAlgn="auto" hangingPunct="1" indent="0" latinLnBrk="0" lvl="0" marL="0" marR="0" rtl="0">
                        <a:lnSpc>
                          <a:spcPct val="100000"/>
                        </a:lnSpc>
                        <a:spcBef>
                          <a:spcPts val="0"/>
                        </a:spcBef>
                        <a:spcAft>
                          <a:spcPts val="0"/>
                        </a:spcAft>
                        <a:buFontTx/>
                        <a:buNone/>
                        <a:defRPr>
                          <a:uFillTx/>
                        </a:defRPr>
                      </a:pPr>
                      <a:r>
                        <a:rPr dirty="0" lang="en-US">
                          <a:uFillTx/>
                        </a:rPr>
                        <a:t>0.002222</a:t>
                      </a:r>
                    </a:p>
                  </a:txBody>
                  <a:tcPr anchor="ctr"/>
                </a:tc>
                <a:tc>
                  <a:txBody>
                    <a:bodyPr/>
                    <a:lstStyle/>
                    <a:p>
                      <a:pPr algn="ctr"/>
                      <a:r>
                        <a:rPr dirty="0" lang="en-US">
                          <a:effectLst/>
                          <a:uFillTx/>
                        </a:rPr>
                        <a:t>(-0.06540,</a:t>
                      </a:r>
                      <a:r>
                        <a:rPr baseline="0" dirty="0" lang="en-US">
                          <a:effectLst/>
                          <a:uFillTx/>
                        </a:rPr>
                        <a:t> </a:t>
                      </a:r>
                      <a:r>
                        <a:rPr dirty="0" lang="en-US">
                          <a:effectLst/>
                          <a:uFillTx/>
                        </a:rPr>
                        <a:t>-0.05669)</a:t>
                      </a:r>
                      <a:endParaRPr dirty="0" lang="en-US">
                        <a:uFillTx/>
                      </a:endParaRPr>
                    </a:p>
                  </a:txBody>
                  <a:tcPr anchor="ctr"/>
                </a:tc>
                <a:tc>
                  <a:txBody>
                    <a:bodyPr/>
                    <a:lstStyle/>
                    <a:p>
                      <a:pPr algn="ctr"/>
                      <a:r>
                        <a:rPr dirty="0" lang="en-US">
                          <a:uFillTx/>
                        </a:rPr>
                        <a:t>30.66692 secs</a:t>
                      </a:r>
                    </a:p>
                  </a:txBody>
                  <a:tcPr anchor="ctr"/>
                </a:tc>
                <a:tc rowSpan="2">
                  <a:txBody>
                    <a:bodyPr/>
                    <a:lstStyle/>
                    <a:p>
                      <a:pPr algn="ctr"/>
                      <a:r>
                        <a:rPr dirty="0" lang="en-US">
                          <a:uFillTx/>
                        </a:rPr>
                        <a:t>1</a:t>
                      </a:r>
                    </a:p>
                  </a:txBody>
                  <a:tcPr anchor="ctr"/>
                </a:tc>
              </a:tr>
              <a:tr h="783249">
                <a:tc vMerge="1">
                  <a:txBody>
                    <a:bodyPr/>
                    <a:lstStyle/>
                    <a:p>
                      <a:pPr algn="ctr"/>
                      <a:endParaRPr dirty="0" lang="en-US">
                        <a:uFillTx/>
                      </a:endParaRPr>
                    </a:p>
                  </a:txBody>
                  <a:tcPr anchor="ctr"/>
                </a:tc>
                <a:tc>
                  <a:txBody>
                    <a:bodyPr/>
                    <a:lstStyle/>
                    <a:p>
                      <a:pPr algn="ctr"/>
                      <a:r>
                        <a:rPr dirty="0" lang="en-US">
                          <a:uFillTx/>
                        </a:rPr>
                        <a:t>With</a:t>
                      </a:r>
                      <a:r>
                        <a:rPr baseline="0" dirty="0" lang="en-US">
                          <a:uFillTx/>
                        </a:rPr>
                        <a:t> 1D Metropolis </a:t>
                      </a:r>
                      <a:endParaRPr dirty="0" lang="en-US">
                        <a:uFillTx/>
                      </a:endParaRPr>
                    </a:p>
                  </a:txBody>
                  <a:tcPr anchor="ctr"/>
                </a:tc>
                <a:tc>
                  <a:txBody>
                    <a:bodyPr/>
                    <a:lstStyle/>
                    <a:p>
                      <a:pPr algn="ctr"/>
                      <a:r>
                        <a:rPr dirty="0" lang="en-US">
                          <a:uFillTx/>
                        </a:rPr>
                        <a:t>-0.06042</a:t>
                      </a:r>
                    </a:p>
                  </a:txBody>
                  <a:tcPr anchor="ctr"/>
                </a:tc>
                <a:tc>
                  <a:txBody>
                    <a:bodyPr/>
                    <a:lstStyle/>
                    <a:p>
                      <a:pPr algn="ctr" defTabSz="914400" eaLnBrk="1" fontAlgn="auto" hangingPunct="1" indent="0" latinLnBrk="0" lvl="0" marL="0" marR="0" rtl="0">
                        <a:lnSpc>
                          <a:spcPct val="100000"/>
                        </a:lnSpc>
                        <a:spcBef>
                          <a:spcPts val="0"/>
                        </a:spcBef>
                        <a:spcAft>
                          <a:spcPts val="0"/>
                        </a:spcAft>
                        <a:buFontTx/>
                        <a:buNone/>
                        <a:defRPr>
                          <a:uFillTx/>
                        </a:defRPr>
                      </a:pPr>
                      <a:r>
                        <a:rPr dirty="0" lang="en-US">
                          <a:uFillTx/>
                        </a:rPr>
                        <a:t>0.002932</a:t>
                      </a:r>
                    </a:p>
                  </a:txBody>
                  <a:tcPr anchor="ctr"/>
                </a:tc>
                <a:tc>
                  <a:txBody>
                    <a:bodyPr/>
                    <a:lstStyle/>
                    <a:p>
                      <a:pPr algn="ctr"/>
                      <a:r>
                        <a:rPr dirty="0" lang="en-US">
                          <a:effectLst/>
                          <a:uFillTx/>
                        </a:rPr>
                        <a:t>(-0.06617, -0.05467)</a:t>
                      </a:r>
                      <a:endParaRPr dirty="0" lang="en-US">
                        <a:uFillTx/>
                      </a:endParaRPr>
                    </a:p>
                  </a:txBody>
                  <a:tcPr anchor="ctr"/>
                </a:tc>
                <a:tc>
                  <a:txBody>
                    <a:bodyPr/>
                    <a:lstStyle/>
                    <a:p>
                      <a:pPr algn="ctr"/>
                      <a:r>
                        <a:rPr dirty="0" lang="en-US">
                          <a:uFillTx/>
                        </a:rPr>
                        <a:t>2.72927 secs</a:t>
                      </a:r>
                    </a:p>
                  </a:txBody>
                  <a:tcPr anchor="ctr"/>
                </a:tc>
                <a:tc vMerge="1">
                  <a:txBody>
                    <a:bodyPr/>
                    <a:lstStyle/>
                    <a:p>
                      <a:pPr algn="ctr"/>
                      <a:endParaRPr dirty="0" lang="en-US">
                        <a:uFillTx/>
                      </a:endParaRPr>
                    </a:p>
                  </a:txBody>
                  <a:tcPr anchor="ctr"/>
                </a:tc>
              </a:tr>
            </a:tbl>
          </a:graphicData>
        </a:graphic>
      </p:graphicFrame>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91739" y="4785525"/>
            <a:ext cx="10700211" cy="1754326"/>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indent="-285750" marL="285750">
              <a:buFont charset="2" panose="05000000000000000000" pitchFamily="2" typeface="Wingdings"/>
              <a:buChar char="Ø"/>
            </a:pPr>
            <a:r>
              <a:rPr dirty="0" lang="en-US">
                <a:uFillTx/>
              </a:rPr>
              <a:t>Gibbs Sampling is faster than Metropolis-Hasting Algorithm and the fastest one is the method combining above two.</a:t>
            </a:r>
          </a:p>
          <a:p>
            <a:pPr indent="-285750" marL="285750">
              <a:buFont charset="2" panose="05000000000000000000" pitchFamily="2" typeface="Wingdings"/>
              <a:buChar char="Ø"/>
            </a:pPr>
            <a:r>
              <a:rPr dirty="0" lang="en-US">
                <a:uFillTx/>
              </a:rPr>
              <a:t>Gibbs Sampling with Rejection Method yield the smallest confidence interval, its result concentrates more than the others, meaning that it gives more accurate answer.</a:t>
            </a:r>
          </a:p>
          <a:p>
            <a:pPr indent="-285750" marL="285750">
              <a:buFont charset="2" panose="05000000000000000000" pitchFamily="2" typeface="Wingdings"/>
              <a:buChar char="Ø"/>
            </a:pPr>
            <a:r>
              <a:rPr dirty="0" lang="en-US">
                <a:uFillTx/>
              </a:rPr>
              <a:t>Gibbs Sampling with 1D Metropolis is the most efficient one, which produced similar result as other with much less amount of time. </a:t>
            </a:r>
          </a:p>
        </p:txBody>
      </p:sp>
    </p:spTree>
  </p:cSld>
  <p:clrMapOvr xmlns:c="http://schemas.openxmlformats.org/drawingml/2006/chart" xmlns:pic="http://schemas.openxmlformats.org/drawingml/2006/picture" xmlns:dgm="http://schemas.openxmlformats.org/drawingml/2006/diagram">
    <a:masterClrMapping/>
  </p:clrMapOvr>
</p:sld>
</file>

<file path=ppt/slides/slide8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HK">
                <a:uFillTx/>
              </a:rPr>
              <a:t>Q&amp;a</a:t>
            </a:r>
            <a:endParaRPr dirty="0" lang="en-US">
              <a:uFillTx/>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8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HK">
                <a:uFillTx/>
              </a:rPr>
              <a:t>Thank you!</a:t>
            </a:r>
            <a:endParaRPr dirty="0" lang="en-US">
              <a:uFillTx/>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HK">
                <a:uFillTx/>
              </a:rPr>
              <a:t>Theory</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panose="020B0503020102020204"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panose="020B0503020102020204"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algn="in" cap="flat" cmpd="sng" w="6350">
          <a:solidFill>
            <a:schemeClr val="phClr"/>
          </a:solidFill>
          <a:prstDash val="solid"/>
        </a:ln>
        <a:ln algn="in" cap="flat" cmpd="sng" w="34925">
          <a:solidFill>
            <a:schemeClr val="phClr"/>
          </a:solidFill>
          <a:prstDash val="solid"/>
        </a:ln>
        <a:ln algn="in" cap="flat" cmpd="sng" w="19050">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Crop</Template>
  <TotalTime>427</TotalTime>
  <Words>5267</Words>
  <Application>Microsoft Macintosh PowerPoint</Application>
  <PresentationFormat>Widescreen</PresentationFormat>
  <Paragraphs>668</Paragraphs>
  <Slides>84</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5" baseType="lpstr">
      <vt:lpstr>Adobe Arabic</vt:lpstr>
      <vt:lpstr>Arial</vt:lpstr>
      <vt:lpstr>Calibri</vt:lpstr>
      <vt:lpstr>Cambria Math</vt:lpstr>
      <vt:lpstr>Franklin Gothic Book</vt:lpstr>
      <vt:lpstr>Mangal</vt:lpstr>
      <vt:lpstr>Wingdings</vt:lpstr>
      <vt:lpstr>华文楷体</vt:lpstr>
      <vt:lpstr>微軟正黑體</vt:lpstr>
      <vt:lpstr>Crop</vt:lpstr>
      <vt:lpstr>Equation</vt:lpstr>
      <vt:lpstr>STAT3011    GROUP 1 PRESENTATION  PENG ZHICHAO   LI JINZHAO  WONG KI YAN  YUEN CHUN WING  CHEUNG SIU FUNG  WONG CHUN FAN</vt:lpstr>
      <vt:lpstr>Root finding</vt:lpstr>
      <vt:lpstr>Bisection method</vt:lpstr>
      <vt:lpstr>Bisection method</vt:lpstr>
      <vt:lpstr>Theory</vt:lpstr>
      <vt:lpstr>Plot of f(x)</vt:lpstr>
      <vt:lpstr>Result</vt:lpstr>
      <vt:lpstr>Newton’s method</vt:lpstr>
      <vt:lpstr>Theory</vt:lpstr>
      <vt:lpstr>Result</vt:lpstr>
      <vt:lpstr>Comparison</vt:lpstr>
      <vt:lpstr>Comparison</vt:lpstr>
      <vt:lpstr>Genetic algorithm</vt:lpstr>
      <vt:lpstr>PowerPoint Presentation</vt:lpstr>
      <vt:lpstr>Generate initial population</vt:lpstr>
      <vt:lpstr>Selection of parents</vt:lpstr>
      <vt:lpstr>Crossover</vt:lpstr>
      <vt:lpstr>Mutation</vt:lpstr>
      <vt:lpstr>Check</vt:lpstr>
      <vt:lpstr>Next generation</vt:lpstr>
      <vt:lpstr>Result</vt:lpstr>
      <vt:lpstr>Integral Estimation</vt:lpstr>
      <vt:lpstr>PowerPoint Presentation</vt:lpstr>
      <vt:lpstr>PowerPoint Presentation</vt:lpstr>
      <vt:lpstr>Monte Carlo Integration</vt:lpstr>
      <vt:lpstr>Monte Carlo Integration</vt:lpstr>
      <vt:lpstr>Procedure of Monte Carlo Integration</vt:lpstr>
      <vt:lpstr>Error Analysis of Monte Carlo Integration</vt:lpstr>
      <vt:lpstr>Distribution Selection ∫_0^(+∞)▒〖(|cos⁡x |)/x e^(-〖(log⁡(x)-3)〗^2 ) dx〗</vt:lpstr>
      <vt:lpstr>Transformation of the formula</vt:lpstr>
      <vt:lpstr>R code – Exponential Distribution (1)</vt:lpstr>
      <vt:lpstr>R code – Lognormal Distribution (3,1)</vt:lpstr>
      <vt:lpstr>R code</vt:lpstr>
      <vt:lpstr>Results</vt:lpstr>
      <vt:lpstr>Results</vt:lpstr>
      <vt:lpstr>Interesting Finding - Monte Carlo Integration</vt:lpstr>
      <vt:lpstr>How Did Composite Trapezoidal Rule Work?</vt:lpstr>
      <vt:lpstr>PowerPoint Presentation</vt:lpstr>
      <vt:lpstr>How Did Composite Trapezoidal Rule Work?</vt:lpstr>
      <vt:lpstr>How Did Composite Simpson’s Rule Work?</vt:lpstr>
      <vt:lpstr>PowerPoint Presentation</vt:lpstr>
      <vt:lpstr>Generalized formula of Composite Simpson’s Rule</vt:lpstr>
      <vt:lpstr>Error Analysis of The Two Rules</vt:lpstr>
      <vt:lpstr>Potential Problem on Q3</vt:lpstr>
      <vt:lpstr>Our Approaches</vt:lpstr>
      <vt:lpstr>Our Approaches</vt:lpstr>
      <vt:lpstr>Details of Substitution</vt:lpstr>
      <vt:lpstr>R Codes for the integral estimation - Substitution</vt:lpstr>
      <vt:lpstr>R Codes for the integral estimation - Substitution</vt:lpstr>
      <vt:lpstr>R Codes for the integral estimation - Substitution</vt:lpstr>
      <vt:lpstr>R Codes for the integral estimation - Substitution</vt:lpstr>
      <vt:lpstr>R Codes for the integral estimation - Substitution</vt:lpstr>
      <vt:lpstr>R Codes for the integral estimation - Substitution</vt:lpstr>
      <vt:lpstr>R Codes for the integral estimation - Substitution</vt:lpstr>
      <vt:lpstr>Matlab code for the error estimation - Substitution</vt:lpstr>
      <vt:lpstr>Matlab code for the error estimation - Substitution</vt:lpstr>
      <vt:lpstr>Matlab code for the error estimation - Substitution</vt:lpstr>
      <vt:lpstr>R Codes for the integral estimation - Substitution</vt:lpstr>
      <vt:lpstr>Results - Substitution</vt:lpstr>
      <vt:lpstr>R Codes for the integral estimation - Maximization</vt:lpstr>
      <vt:lpstr>R Codes for the integral estimation - Maximization</vt:lpstr>
      <vt:lpstr>R Codes for the integral estimation - Maximization</vt:lpstr>
      <vt:lpstr>R Codes for the integral estimation - Maximization</vt:lpstr>
      <vt:lpstr>R Codes for the integral estimation - Maximization</vt:lpstr>
      <vt:lpstr>R Codes for the integral estimation - Maximization</vt:lpstr>
      <vt:lpstr>Matlab code for the error estimation - Maximization</vt:lpstr>
      <vt:lpstr>Matlab code for the error estimation - Maximization</vt:lpstr>
      <vt:lpstr>Matlab code for the error estimation - Maximization</vt:lpstr>
      <vt:lpstr>Matlab code for the error estimation - Maximization</vt:lpstr>
      <vt:lpstr>R Codes for the integral estimation - Maximization</vt:lpstr>
      <vt:lpstr>Results - Maximization</vt:lpstr>
      <vt:lpstr>Interesting Finding - Quadrature</vt:lpstr>
      <vt:lpstr>MaRKOV CHAIN MONTE CARLO SAMPLING</vt:lpstr>
      <vt:lpstr>Question 4</vt:lpstr>
      <vt:lpstr>Method 1: Metropolis-Hastings Algorithm</vt:lpstr>
      <vt:lpstr>Method 2: Gibbs Sampling</vt:lpstr>
      <vt:lpstr>PowerPoint Presentation</vt:lpstr>
      <vt:lpstr>Plots of Sampled Function </vt:lpstr>
      <vt:lpstr>Result of Method1: Metropolis-Hastings Algorithm </vt:lpstr>
      <vt:lpstr>Result of Method2a: Gibbs Sampling with Rejection Method</vt:lpstr>
      <vt:lpstr>Result of Method2b: Gibbs Sampling with 1D Metropolis </vt:lpstr>
      <vt:lpstr>Comparison of Results</vt:lpstr>
      <vt:lpstr>Q&amp;a</vt:lpstr>
      <vt:lpstr>Thank you!</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dc:title>
  <dc:creator>WONG, Ki Yan</dc:creator>
  <cp:lastModifiedBy>Y.T.T C.Wing -</cp:lastModifiedBy>
  <cp:revision>44</cp:revision>
  <dcterms:created xsi:type="dcterms:W3CDTF">2018-02-24T03:06:13Z</dcterms:created>
  <dcterms:modified xsi:type="dcterms:W3CDTF">2018-03-01T17:16:25Z</dcterms:modified>
</cp:coreProperties>
</file>