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7451725" cx="9939325"/>
  <p:notesSz cx="6810375" cy="9942500"/>
  <p:embeddedFontLst>
    <p:embeddedFont>
      <p:font typeface="Nunito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47">
          <p15:clr>
            <a:srgbClr val="000000"/>
          </p15:clr>
        </p15:guide>
        <p15:guide id="2" pos="313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47" orient="horz"/>
        <p:guide pos="31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511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7625" y="0"/>
            <a:ext cx="29511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4037"/>
            <a:ext cx="29511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7625" y="9444037"/>
            <a:ext cx="29511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0e4f50533_0_2:notes"/>
          <p:cNvSpPr txBox="1"/>
          <p:nvPr>
            <p:ph idx="1" type="body"/>
          </p:nvPr>
        </p:nvSpPr>
        <p:spPr>
          <a:xfrm>
            <a:off x="681037" y="4722812"/>
            <a:ext cx="5448300" cy="44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40e4f50533_0_2:notes"/>
          <p:cNvSpPr/>
          <p:nvPr>
            <p:ph idx="2" type="sldImg"/>
          </p:nvPr>
        </p:nvSpPr>
        <p:spPr>
          <a:xfrm>
            <a:off x="920750" y="746125"/>
            <a:ext cx="49689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40fb23f62b_0_2:notes"/>
          <p:cNvSpPr/>
          <p:nvPr>
            <p:ph idx="2" type="sldImg"/>
          </p:nvPr>
        </p:nvSpPr>
        <p:spPr>
          <a:xfrm>
            <a:off x="920750" y="746125"/>
            <a:ext cx="49689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40fb23f62b_0_2:notes"/>
          <p:cNvSpPr txBox="1"/>
          <p:nvPr>
            <p:ph idx="1" type="body"/>
          </p:nvPr>
        </p:nvSpPr>
        <p:spPr>
          <a:xfrm>
            <a:off x="681037" y="4722812"/>
            <a:ext cx="5448300" cy="44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g40fb23f62b_0_2:notes"/>
          <p:cNvSpPr txBox="1"/>
          <p:nvPr>
            <p:ph idx="12" type="sldNum"/>
          </p:nvPr>
        </p:nvSpPr>
        <p:spPr>
          <a:xfrm>
            <a:off x="3857625" y="9444037"/>
            <a:ext cx="29511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0e4f50533_0_16:notes"/>
          <p:cNvSpPr txBox="1"/>
          <p:nvPr>
            <p:ph idx="1" type="body"/>
          </p:nvPr>
        </p:nvSpPr>
        <p:spPr>
          <a:xfrm>
            <a:off x="681037" y="4722812"/>
            <a:ext cx="5448300" cy="44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40e4f50533_0_16:notes"/>
          <p:cNvSpPr/>
          <p:nvPr>
            <p:ph idx="2" type="sldImg"/>
          </p:nvPr>
        </p:nvSpPr>
        <p:spPr>
          <a:xfrm>
            <a:off x="920750" y="746125"/>
            <a:ext cx="49689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e4f50533_0_41:notes"/>
          <p:cNvSpPr txBox="1"/>
          <p:nvPr>
            <p:ph idx="1" type="body"/>
          </p:nvPr>
        </p:nvSpPr>
        <p:spPr>
          <a:xfrm>
            <a:off x="681037" y="4722812"/>
            <a:ext cx="5448300" cy="44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40e4f50533_0_41:notes"/>
          <p:cNvSpPr/>
          <p:nvPr>
            <p:ph idx="2" type="sldImg"/>
          </p:nvPr>
        </p:nvSpPr>
        <p:spPr>
          <a:xfrm>
            <a:off x="920750" y="746125"/>
            <a:ext cx="49689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4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1037" y="4722812"/>
            <a:ext cx="5448300" cy="4473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920750" y="74612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381512" y="727670"/>
            <a:ext cx="8132186" cy="1241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696494" y="2773085"/>
            <a:ext cx="7436197" cy="3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BB04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FBB04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FBB04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98450" lvl="4" marL="2286000" marR="0" rtl="0" algn="l">
              <a:spcBef>
                <a:spcPts val="220"/>
              </a:spcBef>
              <a:spcAft>
                <a:spcPts val="0"/>
              </a:spcAft>
              <a:buClr>
                <a:srgbClr val="FBB040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96887" y="6907212"/>
            <a:ext cx="23193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350" spcFirstLastPara="1" rIns="99350" wrap="square" tIns="49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395662" y="6907212"/>
            <a:ext cx="3148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350" spcFirstLastPara="1" rIns="99350" wrap="square" tIns="49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123112" y="6907212"/>
            <a:ext cx="23193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350" spcFirstLastPara="1" rIns="99350" wrap="square" tIns="496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PHbusiness_RGB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02537" y="11112"/>
            <a:ext cx="2347912" cy="9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0" type="dt"/>
          </p:nvPr>
        </p:nvSpPr>
        <p:spPr>
          <a:xfrm>
            <a:off x="496887" y="6907212"/>
            <a:ext cx="23193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350" spcFirstLastPara="1" rIns="99350" wrap="square" tIns="49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395662" y="6907212"/>
            <a:ext cx="3148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350" spcFirstLastPara="1" rIns="99350" wrap="square" tIns="49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123112" y="6907212"/>
            <a:ext cx="23193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350" spcFirstLastPara="1" rIns="99350" wrap="square" tIns="496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hyperlink" Target="https://en.wikibooks.org/wiki/Java_Persistence" TargetMode="External"/><Relationship Id="rId7" Type="http://schemas.openxmlformats.org/officeDocument/2006/relationships/hyperlink" Target="http://www.objectdb.com/java/jp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2" Type="http://schemas.openxmlformats.org/officeDocument/2006/relationships/image" Target="../media/image23.png"/><Relationship Id="rId9" Type="http://schemas.openxmlformats.org/officeDocument/2006/relationships/image" Target="../media/image35.png"/><Relationship Id="rId5" Type="http://schemas.openxmlformats.org/officeDocument/2006/relationships/image" Target="../media/image5.png"/><Relationship Id="rId6" Type="http://schemas.openxmlformats.org/officeDocument/2006/relationships/image" Target="../media/image19.png"/><Relationship Id="rId7" Type="http://schemas.openxmlformats.org/officeDocument/2006/relationships/hyperlink" Target="about:blank" TargetMode="External"/><Relationship Id="rId8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bnbpz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bnbpz" TargetMode="External"/><Relationship Id="rId4" Type="http://schemas.openxmlformats.org/officeDocument/2006/relationships/image" Target="../media/image21.png"/><Relationship Id="rId5" Type="http://schemas.openxmlformats.org/officeDocument/2006/relationships/hyperlink" Target="https://www.tutorialspoint.com/jpa/jpa_architecture.ht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books.org/wiki/Java_Persistence/Persistence_Products" TargetMode="External"/><Relationship Id="rId4" Type="http://schemas.openxmlformats.org/officeDocument/2006/relationships/hyperlink" Target="https://en.wikibooks.org/wiki/Java_Persistence/EclipseLin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books.org/wiki/Java_Persistence/Mapp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7.png"/><Relationship Id="rId11" Type="http://schemas.openxmlformats.org/officeDocument/2006/relationships/image" Target="../media/image13.jpg"/><Relationship Id="rId10" Type="http://schemas.openxmlformats.org/officeDocument/2006/relationships/image" Target="../media/image8.png"/><Relationship Id="rId12" Type="http://schemas.openxmlformats.org/officeDocument/2006/relationships/image" Target="../media/image4.png"/><Relationship Id="rId9" Type="http://schemas.openxmlformats.org/officeDocument/2006/relationships/image" Target="../media/image10.png"/><Relationship Id="rId5" Type="http://schemas.openxmlformats.org/officeDocument/2006/relationships/image" Target="../media/image3.jpg"/><Relationship Id="rId6" Type="http://schemas.openxmlformats.org/officeDocument/2006/relationships/image" Target="../media/image24.png"/><Relationship Id="rId7" Type="http://schemas.openxmlformats.org/officeDocument/2006/relationships/image" Target="../media/image17.png"/><Relationship Id="rId8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eclipse.org/eclipselink/documentation/2.6/concepts/app_dev001.htm" TargetMode="External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jp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Relationship Id="rId7" Type="http://schemas.openxmlformats.org/officeDocument/2006/relationships/image" Target="../media/image37.png"/><Relationship Id="rId8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books.org/wiki/Java_Persistence" TargetMode="External"/><Relationship Id="rId4" Type="http://schemas.openxmlformats.org/officeDocument/2006/relationships/hyperlink" Target="http://www.objectdb.com/java/jpa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>
            <a:off x="0" y="0"/>
            <a:ext cx="9944100" cy="7451725"/>
          </a:xfrm>
          <a:prstGeom prst="rect">
            <a:avLst/>
          </a:prstGeom>
          <a:solidFill>
            <a:srgbClr val="00163B"/>
          </a:soli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1117600" y="4572000"/>
            <a:ext cx="7835900" cy="1892300"/>
          </a:xfrm>
          <a:prstGeom prst="rect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1117600" y="3341687"/>
            <a:ext cx="7294562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350" spcFirstLastPara="1" rIns="99350" wrap="square" tIns="49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1117600" y="4424362"/>
            <a:ext cx="7685087" cy="1979612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350" spcFirstLastPara="1" rIns="99350" wrap="square" tIns="49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PHbusinessNEG_RGB.pn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125" y="11112"/>
            <a:ext cx="2339975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fotos.png" id="29" name="Google Shape;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6025" y="1279525"/>
            <a:ext cx="83089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PH_CBA_Payoff_NEG_CMYK.png" id="30" name="Google Shape;3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6025" y="1149350"/>
            <a:ext cx="7310437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/>
          <p:nvPr/>
        </p:nvSpPr>
        <p:spPr>
          <a:xfrm>
            <a:off x="1117600" y="3184525"/>
            <a:ext cx="7294562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350" spcFirstLastPara="1" rIns="99350" wrap="square" tIns="49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Object Relational Mapping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Lars Mortensen</a:t>
            </a: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1216025" y="4657725"/>
            <a:ext cx="7685087" cy="164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350" spcFirstLastPara="1" rIns="99350" wrap="square" tIns="49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Literature:  </a:t>
            </a:r>
            <a:r>
              <a:rPr i="0" lang="en-US" sz="1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https://en.wikibooks.org/wiki/Java_Persistence</a:t>
            </a:r>
            <a:r>
              <a:rPr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second reference is for a specific database (ObjectDB) but since this database </a:t>
            </a: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implements </a:t>
            </a:r>
            <a:r>
              <a:rPr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JPA, you can use the tutorial as a quick (or alternative) way to get started.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i="0" lang="en-US" sz="1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http://www.objectdb.com/java/jpa</a:t>
            </a:r>
            <a:r>
              <a:rPr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title"/>
          </p:nvPr>
        </p:nvSpPr>
        <p:spPr>
          <a:xfrm>
            <a:off x="130175" y="158750"/>
            <a:ext cx="8132762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Object Relational Mapping Tools</a:t>
            </a:r>
            <a:endParaRPr/>
          </a:p>
        </p:txBody>
      </p:sp>
      <p:pic>
        <p:nvPicPr>
          <p:cNvPr id="106" name="Google Shape;1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375" y="2644775"/>
            <a:ext cx="3883025" cy="121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875" y="1214437"/>
            <a:ext cx="4249737" cy="957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0075" y="1003300"/>
            <a:ext cx="2603500" cy="164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ils" id="109" name="Google Shape;10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2237" y="1214437"/>
            <a:ext cx="1030287" cy="131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/>
          <p:nvPr/>
        </p:nvSpPr>
        <p:spPr>
          <a:xfrm>
            <a:off x="763587" y="6702425"/>
            <a:ext cx="8877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http://en.wikipedia.org/wiki/List_of_object-relational_mapping_software#.NET</a:t>
            </a:r>
            <a:endParaRPr/>
          </a:p>
        </p:txBody>
      </p:sp>
      <p:grpSp>
        <p:nvGrpSpPr>
          <p:cNvPr id="111" name="Google Shape;111;p12"/>
          <p:cNvGrpSpPr/>
          <p:nvPr/>
        </p:nvGrpSpPr>
        <p:grpSpPr>
          <a:xfrm>
            <a:off x="825500" y="3997325"/>
            <a:ext cx="3163887" cy="1943100"/>
            <a:chOff x="0" y="0"/>
            <a:chExt cx="2147483647" cy="2147483647"/>
          </a:xfrm>
        </p:grpSpPr>
        <p:pic>
          <p:nvPicPr>
            <p:cNvPr descr="http://www.gradleware.com/sites/default/files/java-logo.jpg" id="112" name="Google Shape;112;p1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147483647" cy="2147483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2"/>
            <p:cNvSpPr txBox="1"/>
            <p:nvPr/>
          </p:nvSpPr>
          <p:spPr>
            <a:xfrm>
              <a:off x="1042023027" y="1637409458"/>
              <a:ext cx="616468507" cy="510074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Nunito"/>
                <a:buNone/>
              </a:pPr>
              <a:r>
                <a:rPr b="1" i="0" lang="en-US" sz="2400" u="none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JPA</a:t>
              </a:r>
              <a:endParaRPr/>
            </a:p>
          </p:txBody>
        </p:sp>
      </p:grpSp>
      <p:grpSp>
        <p:nvGrpSpPr>
          <p:cNvPr id="114" name="Google Shape;114;p12"/>
          <p:cNvGrpSpPr/>
          <p:nvPr/>
        </p:nvGrpSpPr>
        <p:grpSpPr>
          <a:xfrm>
            <a:off x="5426075" y="5461000"/>
            <a:ext cx="2956385" cy="1098550"/>
            <a:chOff x="0" y="0"/>
            <a:chExt cx="2147483647" cy="2147483647"/>
          </a:xfrm>
        </p:grpSpPr>
        <p:pic>
          <p:nvPicPr>
            <p:cNvPr descr="Sequelize | The Node.js ORM" id="115" name="Google Shape;115;p1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797755342" cy="21474836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2"/>
            <p:cNvSpPr txBox="1"/>
            <p:nvPr/>
          </p:nvSpPr>
          <p:spPr>
            <a:xfrm>
              <a:off x="911894297" y="609821350"/>
              <a:ext cx="1235589349" cy="962640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b="1" i="0" lang="en-US" sz="26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Sequelize</a:t>
              </a:r>
              <a:endParaRPr/>
            </a:p>
          </p:txBody>
        </p:sp>
      </p:grpSp>
      <p:pic>
        <p:nvPicPr>
          <p:cNvPr descr="Bookshelf.js" id="117" name="Google Shape;117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24600" y="4194175"/>
            <a:ext cx="3228975" cy="77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2.bp.blogspot.com/-EJti66jdidA/U1e6M_j2XsI/AAAAAAAAA2Y/j9lrNECjEqA/s1600/title.png" id="118" name="Google Shape;118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13512" y="2879725"/>
            <a:ext cx="3040062" cy="98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63925" y="3719512"/>
            <a:ext cx="2768600" cy="7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215900" y="2190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800"/>
              <a:buFont typeface="Verdana"/>
              <a:buNone/>
            </a:pPr>
            <a:r>
              <a:rPr b="1" i="0" lang="en-US" sz="28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Introduction to Java Persistence API</a:t>
            </a:r>
            <a:endParaRPr b="1" i="0" sz="2800" u="none" cap="none" strike="noStrike">
              <a:solidFill>
                <a:srgbClr val="FBB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800"/>
              <a:buFont typeface="Verdana"/>
              <a:buNone/>
            </a:pPr>
            <a:r>
              <a:rPr b="1" lang="en-US" sz="2800"/>
              <a:t>JPA</a:t>
            </a:r>
            <a:endParaRPr b="1" sz="2800"/>
          </a:p>
        </p:txBody>
      </p:sp>
      <p:sp>
        <p:nvSpPr>
          <p:cNvPr id="125" name="Google Shape;125;p13"/>
          <p:cNvSpPr txBox="1"/>
          <p:nvPr/>
        </p:nvSpPr>
        <p:spPr>
          <a:xfrm>
            <a:off x="381000" y="1579562"/>
            <a:ext cx="9158287" cy="433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Persistence consists of four areas: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Java Persistence API</a:t>
            </a:r>
            <a:endParaRPr/>
          </a:p>
          <a:p>
            <a:pPr indent="0" lvl="1" marL="4349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API which provides Java developers with an object/relational mapping facility for managing relational data in Java applications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query language (JPQL)</a:t>
            </a:r>
            <a:endParaRPr/>
          </a:p>
          <a:p>
            <a:pPr indent="0" lvl="1" marL="4349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Query language allows us to write portable queries that work regardless of the underlying data store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Java Persistence Criteria API (OO-Queries)</a:t>
            </a:r>
            <a:endParaRPr/>
          </a:p>
          <a:p>
            <a:pPr indent="0" lvl="1" marL="4349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Queries written using Java APIs, which are type safe, and portable.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Object/relational mapping metadata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1865312" y="6619875"/>
            <a:ext cx="57927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http://docs.oracle.com/javaee/7/tutorial/doc/persistence-intro.htm#BNBPZ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215900" y="2190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1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JPA Architecture</a:t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1865312" y="6619875"/>
            <a:ext cx="57927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http://docs.oracle.com/javaee/7/tutorial/doc/persistence-intro.htm#BNBPZ</a:t>
            </a:r>
            <a:endParaRPr/>
          </a:p>
        </p:txBody>
      </p:sp>
      <p:pic>
        <p:nvPicPr>
          <p:cNvPr descr="JPA Class Level Architecture" id="133" name="Google Shape;13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0825" y="1292225"/>
            <a:ext cx="5954712" cy="35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4"/>
          <p:cNvSpPr txBox="1"/>
          <p:nvPr/>
        </p:nvSpPr>
        <p:spPr>
          <a:xfrm>
            <a:off x="487362" y="5273675"/>
            <a:ext cx="73929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Info: </a:t>
            </a:r>
            <a:r>
              <a:rPr b="0" i="0"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https://www.tutorialspoint.com/jpa/jpa_architecture.htm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15900" y="2190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1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Which JPA to use?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541600" y="1772525"/>
            <a:ext cx="8672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https://en.wikibooks.org/wiki/Java_Persistence/Persistence_Products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1151850" y="4487200"/>
            <a:ext cx="6375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https://en.wikibooks.org/wiki/Java_Persistence/EclipseLink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rot="3142526">
            <a:off x="1017635" y="3422134"/>
            <a:ext cx="1535173" cy="7674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2680650" y="3310100"/>
            <a:ext cx="4077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The one we will be using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215900" y="2190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1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JPA - Entities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215900" y="985837"/>
            <a:ext cx="9158287" cy="163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entity is a lightweight persistence domain object. Typically, an </a:t>
            </a: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ntity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represents a </a:t>
            </a: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table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a relational database, and each </a:t>
            </a: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entity</a:t>
            </a:r>
            <a:r>
              <a:rPr i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instance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corresponds to a </a:t>
            </a: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row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that table. 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5650" y="2409825"/>
            <a:ext cx="3255962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215900" y="2190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1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Requirements for Entity Classes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215900" y="1190625"/>
            <a:ext cx="9336087" cy="52641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class must be annotated with the</a:t>
            </a:r>
            <a:r>
              <a:rPr b="0" i="0" lang="en-US" sz="2200" u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n-US" sz="2200" u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r>
              <a:rPr b="0" i="0" lang="en-US" sz="2200" u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200" u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annotation.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b="0" i="0" sz="1000" u="non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class must have (at least) a </a:t>
            </a:r>
            <a:r>
              <a:rPr b="1" i="0" lang="en-US" sz="2200" u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public or protected, no-argument constructor</a:t>
            </a:r>
            <a:r>
              <a:rPr b="0" i="0" lang="en-US" sz="2200" u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b="0" i="0" sz="1000" u="non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class must not be declared</a:t>
            </a:r>
            <a:r>
              <a:rPr b="0" i="0" lang="en-US" sz="2200" u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200" u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en-US" sz="2200" u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 No methods or persistent instance variables must be declared</a:t>
            </a:r>
            <a:r>
              <a:rPr b="0" i="0" lang="en-US" sz="2200" u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200" u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en-US" sz="2200" u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b="0" i="0" sz="1000" u="non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If an entity instance is passed by value as a detached object, the class must implement the</a:t>
            </a:r>
            <a:r>
              <a:rPr b="0" i="0" lang="en-US" sz="2200" u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200" u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b="0" i="0" lang="en-US" sz="2200" u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200" u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interface.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b="0" i="0" sz="1000" u="non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Entities may extend both entity and non-entity classes, and non-entity classes may extend entity classes.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b="0" i="0" sz="1000" u="non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Persistent instance variables must be declared private, protected, or package-private and can be accessed directly only by the entity class's methods. Clients must access the entity's state through accessor or business methods.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15900" y="2190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6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Mapping Entities</a:t>
            </a:r>
            <a:endParaRPr sz="3600"/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450" y="1049325"/>
            <a:ext cx="3797300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4824375" y="2454625"/>
            <a:ext cx="5062500" cy="4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@Entity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1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Book ...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urier New"/>
              <a:buNone/>
            </a:pPr>
            <a:r>
              <a:rPr b="1" i="0" lang="en-US" sz="18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Long id</a:t>
            </a:r>
            <a:r>
              <a:rPr b="1" i="0" lang="en-US" sz="18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title</a:t>
            </a:r>
            <a:r>
              <a:rPr b="1" i="0" lang="en-US" sz="18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Float price</a:t>
            </a:r>
            <a:r>
              <a:rPr b="1" i="0" lang="en-US" sz="18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description</a:t>
            </a:r>
            <a:r>
              <a:rPr b="1" i="0" lang="en-US" sz="18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isbn</a:t>
            </a:r>
            <a:r>
              <a:rPr b="1" i="0" lang="en-US" sz="18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nbOfPage</a:t>
            </a:r>
            <a:r>
              <a:rPr b="1" i="0" lang="en-US" sz="18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Boolean illustrations</a:t>
            </a:r>
            <a:r>
              <a:rPr b="1" i="0" lang="en-US" sz="18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Book</a:t>
            </a:r>
            <a:r>
              <a:rPr b="1" i="0" lang="en-US" sz="18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Getters, setters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urier New"/>
              <a:buNone/>
            </a:pP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164" name="Google Shape;164;p18"/>
          <p:cNvSpPr txBox="1"/>
          <p:nvPr/>
        </p:nvSpPr>
        <p:spPr>
          <a:xfrm>
            <a:off x="3627437" y="1049337"/>
            <a:ext cx="6142037" cy="1016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Because of the </a:t>
            </a:r>
            <a:r>
              <a:rPr b="1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Convention-Over-Configuration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strategy used by the EE-framework, this is all that is required to turn the class in to a fully fledged Entity Class</a:t>
            </a:r>
            <a:endParaRPr/>
          </a:p>
        </p:txBody>
      </p:sp>
      <p:cxnSp>
        <p:nvCxnSpPr>
          <p:cNvPr id="165" name="Google Shape;165;p18"/>
          <p:cNvCxnSpPr/>
          <p:nvPr/>
        </p:nvCxnSpPr>
        <p:spPr>
          <a:xfrm>
            <a:off x="4394200" y="2220912"/>
            <a:ext cx="500100" cy="408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6" name="Google Shape;166;p18"/>
          <p:cNvCxnSpPr/>
          <p:nvPr/>
        </p:nvCxnSpPr>
        <p:spPr>
          <a:xfrm>
            <a:off x="4394200" y="2220912"/>
            <a:ext cx="635100" cy="1360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7" name="Google Shape;167;p18"/>
          <p:cNvSpPr txBox="1"/>
          <p:nvPr/>
        </p:nvSpPr>
        <p:spPr>
          <a:xfrm>
            <a:off x="642250" y="6300275"/>
            <a:ext cx="8984400" cy="10161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BUT ALSO, b</a:t>
            </a:r>
            <a:r>
              <a:rPr b="0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ecause of the </a:t>
            </a:r>
            <a:r>
              <a:rPr b="1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Convention-Over-Configuration</a:t>
            </a:r>
            <a:r>
              <a:rPr b="0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strategy, 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often get POORLY designed databases. Use the documentation to see how you can control </a:t>
            </a: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nullable, Table Names, Column Names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much more for the matching Tables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215900" y="219075"/>
            <a:ext cx="79503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0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Mapping Entities and </a:t>
            </a:r>
            <a:r>
              <a:rPr b="1" lang="en-US" sz="3000"/>
              <a:t>what to skip when you read the wiki-book</a:t>
            </a:r>
            <a:endParaRPr sz="3000"/>
          </a:p>
        </p:txBody>
      </p:sp>
      <p:sp>
        <p:nvSpPr>
          <p:cNvPr id="173" name="Google Shape;173;p19"/>
          <p:cNvSpPr txBox="1"/>
          <p:nvPr/>
        </p:nvSpPr>
        <p:spPr>
          <a:xfrm>
            <a:off x="1885400" y="3005750"/>
            <a:ext cx="46113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https://en.wikibooks.org/wiki/Java_Persistence/Mapping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215900" y="2190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1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Getting Started ☺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925" y="2625725"/>
            <a:ext cx="4308475" cy="30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215900" y="2190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1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The Entity Manager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336550" y="1031875"/>
            <a:ext cx="9293225" cy="44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Verdana"/>
              <a:buNone/>
            </a:pPr>
            <a:r>
              <a:rPr lang="en-US" sz="2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JPA provides a runtime API defined by the javax.persistence. package. </a:t>
            </a:r>
            <a:endParaRPr sz="2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Verdana"/>
              <a:buNone/>
            </a:pPr>
            <a:r>
              <a:rPr lang="en-US" sz="2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main runtime class is the </a:t>
            </a:r>
            <a:r>
              <a:rPr b="1" lang="en-US"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EntityManager</a:t>
            </a:r>
            <a:r>
              <a:rPr lang="en-US" sz="2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class. </a:t>
            </a:r>
            <a:endParaRPr sz="2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Verdana"/>
              <a:buNone/>
            </a:pPr>
            <a:r>
              <a:rPr lang="en-US" sz="2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Verdana"/>
              <a:buNone/>
            </a:pPr>
            <a:r>
              <a:rPr lang="en-US" sz="2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-US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EntityManager: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215900" y="3084075"/>
            <a:ext cx="91584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latin typeface="Verdana"/>
                <a:ea typeface="Verdana"/>
                <a:cs typeface="Verdana"/>
                <a:sym typeface="Verdana"/>
              </a:rPr>
              <a:t>manages the state and life cycle of entities as well as querying entities within a persistence context.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300">
                <a:latin typeface="Verdana"/>
                <a:ea typeface="Verdana"/>
                <a:cs typeface="Verdana"/>
                <a:sym typeface="Verdana"/>
              </a:rPr>
              <a:t>provides an API for creating queries, accessing transactions, and finding, persisting, merging and deleting objects</a:t>
            </a:r>
            <a:r>
              <a:rPr b="0" i="0" lang="en-US" sz="2400" u="none"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latin typeface="Verdana"/>
                <a:ea typeface="Verdana"/>
                <a:cs typeface="Verdana"/>
                <a:sym typeface="Verdana"/>
              </a:rPr>
              <a:t>can lock entities for protecting against concurrent access by using optimistic or pessimistic locking.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encrypted-tbn3.gstatic.com/images?q=tbn:ANd9GcRDoKa5rBONrhmzTVv5rkd4WZr7Wm67yL8iLR1jy_BcsXOEKVo7Cw" id="38" name="Google Shape;38;p4"/>
          <p:cNvPicPr preferRelativeResize="0"/>
          <p:nvPr/>
        </p:nvPicPr>
        <p:blipFill rotWithShape="1">
          <a:blip r:embed="rId3">
            <a:alphaModFix/>
          </a:blip>
          <a:srcRect b="0" l="0" r="0" t="16121"/>
          <a:stretch/>
        </p:blipFill>
        <p:spPr>
          <a:xfrm rot="907019">
            <a:off x="7169737" y="2333928"/>
            <a:ext cx="1263725" cy="128344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>
            <p:ph type="title"/>
          </p:nvPr>
        </p:nvSpPr>
        <p:spPr>
          <a:xfrm>
            <a:off x="333527" y="247948"/>
            <a:ext cx="6872400" cy="66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Welcome to Flow-2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Fullstack for year 2019</a:t>
            </a:r>
            <a:endParaRPr b="1" sz="3600"/>
          </a:p>
        </p:txBody>
      </p:sp>
      <p:sp>
        <p:nvSpPr>
          <p:cNvPr id="40" name="Google Shape;40;p4"/>
          <p:cNvSpPr txBox="1"/>
          <p:nvPr/>
        </p:nvSpPr>
        <p:spPr>
          <a:xfrm>
            <a:off x="745775" y="1638975"/>
            <a:ext cx="8922000" cy="47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Object Relational Mapping</a:t>
            </a:r>
            <a:endParaRPr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Java persistence API (JPA)</a:t>
            </a:r>
            <a:endParaRPr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Restful Web Services</a:t>
            </a:r>
            <a:endParaRPr sz="280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</a:t>
            </a:r>
            <a:endParaRPr sz="280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endParaRPr sz="280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JavaScript required for REACT</a:t>
            </a:r>
            <a:r>
              <a:rPr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evelopers</a:t>
            </a:r>
            <a:endParaRPr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AJAX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75135">
            <a:off x="6135933" y="1955303"/>
            <a:ext cx="1380317" cy="606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1.gstatic.com/images?q=tbn:ANd9GcS9KRXFkBTlt2uEwEdRpf-22B-wHhk9SqP4jGa99pNy6FMimZY4" id="42" name="Google Shape;4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00573" y="2830377"/>
            <a:ext cx="1735375" cy="8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0575" y="4565499"/>
            <a:ext cx="1213755" cy="11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74233" y="5485702"/>
            <a:ext cx="18002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"/>
          <p:cNvPicPr preferRelativeResize="0"/>
          <p:nvPr/>
        </p:nvPicPr>
        <p:blipFill rotWithShape="1">
          <a:blip r:embed="rId8">
            <a:alphaModFix/>
          </a:blip>
          <a:srcRect b="0" l="0" r="0" t="14537"/>
          <a:stretch/>
        </p:blipFill>
        <p:spPr>
          <a:xfrm>
            <a:off x="9153229" y="5671676"/>
            <a:ext cx="776492" cy="6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 rotWithShape="1">
          <a:blip r:embed="rId9">
            <a:alphaModFix/>
          </a:blip>
          <a:srcRect b="0" l="0" r="0" t="15895"/>
          <a:stretch/>
        </p:blipFill>
        <p:spPr>
          <a:xfrm rot="-2193322">
            <a:off x="8982782" y="6424331"/>
            <a:ext cx="490991" cy="581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01050" y="918818"/>
            <a:ext cx="1113275" cy="13487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3.gstatic.com/images?q=tbn:ANd9GcTFuu1ouJmWmbmSO6ILhYddT674FMG_KaRITYCiGjSDieijP-ZSaA" id="48" name="Google Shape;48;p4"/>
          <p:cNvPicPr preferRelativeResize="0"/>
          <p:nvPr/>
        </p:nvPicPr>
        <p:blipFill rotWithShape="1">
          <a:blip r:embed="rId11">
            <a:alphaModFix/>
          </a:blip>
          <a:srcRect b="19315" l="11524" r="14554" t="0"/>
          <a:stretch/>
        </p:blipFill>
        <p:spPr>
          <a:xfrm rot="1284764">
            <a:off x="7643779" y="5936817"/>
            <a:ext cx="1042491" cy="1137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850128" y="4083671"/>
            <a:ext cx="928368" cy="57643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"/>
          <p:cNvSpPr txBox="1"/>
          <p:nvPr/>
        </p:nvSpPr>
        <p:spPr>
          <a:xfrm>
            <a:off x="0" y="1667450"/>
            <a:ext cx="2088900" cy="56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W-1</a:t>
            </a:r>
            <a:endParaRPr b="1"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BA2121"/>
                </a:solidFill>
                <a:latin typeface="Calibri"/>
                <a:ea typeface="Calibri"/>
                <a:cs typeface="Calibri"/>
                <a:sym typeface="Calibri"/>
              </a:rPr>
              <a:t>W-2</a:t>
            </a:r>
            <a:endParaRPr b="1" sz="2800">
              <a:solidFill>
                <a:srgbClr val="BA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W-3</a:t>
            </a:r>
            <a:endParaRPr b="1"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W-4    CA-2</a:t>
            </a:r>
            <a:endParaRPr b="1" sz="28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6198625" y="3436525"/>
            <a:ext cx="351900" cy="1680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215900" y="2190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1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The Entity Manager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396875" y="1612900"/>
            <a:ext cx="9158287" cy="362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Book2 book = new Book2();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book.setDescription(“..");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163B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0163B"/>
                </a:solidFill>
                <a:latin typeface="Consolas"/>
                <a:ea typeface="Consolas"/>
                <a:cs typeface="Consolas"/>
                <a:sym typeface="Consolas"/>
              </a:rPr>
              <a:t> //...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163B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0163B"/>
                </a:solidFill>
                <a:latin typeface="Consolas"/>
                <a:ea typeface="Consolas"/>
                <a:cs typeface="Consolas"/>
                <a:sym typeface="Consolas"/>
              </a:rPr>
              <a:t>EntityManagerFactory emf;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163B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0163B"/>
                </a:solidFill>
                <a:latin typeface="Consolas"/>
                <a:ea typeface="Consolas"/>
                <a:cs typeface="Consolas"/>
                <a:sym typeface="Consolas"/>
              </a:rPr>
              <a:t>emf = Persistence.createEntityManagerFactory(“pu-x");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163B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0163B"/>
                </a:solidFill>
                <a:latin typeface="Consolas"/>
                <a:ea typeface="Consolas"/>
                <a:cs typeface="Consolas"/>
                <a:sym typeface="Consolas"/>
              </a:rPr>
              <a:t>EntityManager em = emf.createEntityManager();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163B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0163B"/>
                </a:solidFill>
                <a:latin typeface="Consolas"/>
                <a:ea typeface="Consolas"/>
                <a:cs typeface="Consolas"/>
                <a:sym typeface="Consolas"/>
              </a:rPr>
              <a:t>Try{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163B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0163B"/>
                </a:solidFill>
                <a:latin typeface="Consolas"/>
                <a:ea typeface="Consolas"/>
                <a:cs typeface="Consolas"/>
                <a:sym typeface="Consolas"/>
              </a:rPr>
              <a:t>  em.getTransaction().begin();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em.persist(book);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163B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0163B"/>
                </a:solidFill>
                <a:latin typeface="Consolas"/>
                <a:ea typeface="Consolas"/>
                <a:cs typeface="Consolas"/>
                <a:sym typeface="Consolas"/>
              </a:rPr>
              <a:t>  em.getTransaction().commit();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163B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0163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163B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0163B"/>
                </a:solidFill>
                <a:latin typeface="Consolas"/>
                <a:ea typeface="Consolas"/>
                <a:cs typeface="Consolas"/>
                <a:sym typeface="Consolas"/>
              </a:rPr>
              <a:t>finally{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163B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0163B"/>
                </a:solidFill>
                <a:latin typeface="Consolas"/>
                <a:ea typeface="Consolas"/>
                <a:cs typeface="Consolas"/>
                <a:sym typeface="Consolas"/>
              </a:rPr>
              <a:t>  em.close();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163B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0163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163B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016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em.remove(book);</a:t>
            </a:r>
            <a:endParaRPr/>
          </a:p>
        </p:txBody>
      </p:sp>
      <p:grpSp>
        <p:nvGrpSpPr>
          <p:cNvPr id="193" name="Google Shape;193;p22"/>
          <p:cNvGrpSpPr/>
          <p:nvPr/>
        </p:nvGrpSpPr>
        <p:grpSpPr>
          <a:xfrm>
            <a:off x="2562225" y="2854320"/>
            <a:ext cx="7805062" cy="1790705"/>
            <a:chOff x="0" y="0"/>
            <a:chExt cx="2147483647" cy="2147483647"/>
          </a:xfrm>
        </p:grpSpPr>
        <p:sp>
          <p:nvSpPr>
            <p:cNvPr id="194" name="Google Shape;194;p22"/>
            <p:cNvSpPr txBox="1"/>
            <p:nvPr/>
          </p:nvSpPr>
          <p:spPr>
            <a:xfrm>
              <a:off x="887982946" y="1667727663"/>
              <a:ext cx="1001983534" cy="479755983"/>
            </a:xfrm>
            <a:prstGeom prst="rect">
              <a:avLst/>
            </a:prstGeom>
            <a:gradFill>
              <a:gsLst>
                <a:gs pos="0">
                  <a:srgbClr val="DAFDA7"/>
                </a:gs>
                <a:gs pos="35000">
                  <a:srgbClr val="E4FDC2"/>
                </a:gs>
                <a:gs pos="100000">
                  <a:srgbClr val="F5FFE6"/>
                </a:gs>
              </a:gsLst>
              <a:lin ang="16200000" scaled="0"/>
            </a:gradFill>
            <a:ln cap="flat" cmpd="sng" w="9525">
              <a:solidFill>
                <a:srgbClr val="98B95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Now the book is </a:t>
              </a:r>
              <a:r>
                <a:rPr b="1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Managed</a:t>
              </a:r>
              <a:endParaRPr/>
            </a:p>
          </p:txBody>
        </p:sp>
        <p:cxnSp>
          <p:nvCxnSpPr>
            <p:cNvPr id="195" name="Google Shape;195;p22"/>
            <p:cNvCxnSpPr/>
            <p:nvPr/>
          </p:nvCxnSpPr>
          <p:spPr>
            <a:xfrm rot="10800000">
              <a:off x="0" y="1561116327"/>
              <a:ext cx="887982946" cy="346490707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stealth"/>
            </a:ln>
            <a:effectLst>
              <a:outerShdw blurRad="6350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96" name="Google Shape;196;p22"/>
            <p:cNvSpPr txBox="1"/>
            <p:nvPr/>
          </p:nvSpPr>
          <p:spPr>
            <a:xfrm>
              <a:off x="1145505347" y="0"/>
              <a:ext cx="1001978299" cy="1438627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00B050"/>
                  </a:solidFill>
                  <a:latin typeface="Verdana"/>
                  <a:ea typeface="Verdana"/>
                  <a:cs typeface="Verdana"/>
                  <a:sym typeface="Verdana"/>
                </a:rPr>
                <a:t>and become managed by the entity manager when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00B050"/>
                  </a:solidFill>
                  <a:latin typeface="Verdana"/>
                  <a:ea typeface="Verdana"/>
                  <a:cs typeface="Verdana"/>
                  <a:sym typeface="Verdana"/>
                </a:rPr>
                <a:t>we need to load or insert data into the database</a:t>
              </a:r>
              <a:endParaRPr/>
            </a:p>
          </p:txBody>
        </p:sp>
      </p:grpSp>
      <p:grpSp>
        <p:nvGrpSpPr>
          <p:cNvPr id="197" name="Google Shape;197;p22"/>
          <p:cNvGrpSpPr/>
          <p:nvPr/>
        </p:nvGrpSpPr>
        <p:grpSpPr>
          <a:xfrm>
            <a:off x="3451225" y="5349875"/>
            <a:ext cx="6272212" cy="563562"/>
            <a:chOff x="0" y="0"/>
            <a:chExt cx="2147483647" cy="2147483647"/>
          </a:xfrm>
        </p:grpSpPr>
        <p:sp>
          <p:nvSpPr>
            <p:cNvPr id="198" name="Google Shape;198;p22"/>
            <p:cNvSpPr txBox="1"/>
            <p:nvPr/>
          </p:nvSpPr>
          <p:spPr>
            <a:xfrm>
              <a:off x="700609390" y="623071986"/>
              <a:ext cx="1446874256" cy="1524411660"/>
            </a:xfrm>
            <a:prstGeom prst="rect">
              <a:avLst/>
            </a:pr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cap="flat" cmpd="sng" w="9525">
              <a:solidFill>
                <a:srgbClr val="4A7EBB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Again, just a POJO (</a:t>
              </a:r>
              <a:r>
                <a:rPr b="1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detached</a:t>
              </a: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cxnSp>
          <p:nvCxnSpPr>
            <p:cNvPr id="199" name="Google Shape;199;p22"/>
            <p:cNvCxnSpPr/>
            <p:nvPr/>
          </p:nvCxnSpPr>
          <p:spPr>
            <a:xfrm rot="10800000">
              <a:off x="0" y="0"/>
              <a:ext cx="643538265" cy="1246144791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stealth"/>
            </a:ln>
            <a:effectLst>
              <a:outerShdw blurRad="6350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200" name="Google Shape;200;p22"/>
          <p:cNvGrpSpPr/>
          <p:nvPr/>
        </p:nvGrpSpPr>
        <p:grpSpPr>
          <a:xfrm>
            <a:off x="3303809" y="1056725"/>
            <a:ext cx="6567866" cy="1363900"/>
            <a:chOff x="0" y="0"/>
            <a:chExt cx="2147483647" cy="2147483647"/>
          </a:xfrm>
        </p:grpSpPr>
        <p:cxnSp>
          <p:nvCxnSpPr>
            <p:cNvPr id="201" name="Google Shape;201;p22"/>
            <p:cNvCxnSpPr/>
            <p:nvPr/>
          </p:nvCxnSpPr>
          <p:spPr>
            <a:xfrm flipH="1">
              <a:off x="0" y="299987134"/>
              <a:ext cx="649653204" cy="820480798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stealth"/>
            </a:ln>
            <a:effectLst>
              <a:outerShdw blurRad="6350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202" name="Google Shape;202;p22"/>
            <p:cNvSpPr txBox="1"/>
            <p:nvPr/>
          </p:nvSpPr>
          <p:spPr>
            <a:xfrm>
              <a:off x="753920646" y="762735388"/>
              <a:ext cx="1266724087" cy="13847482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0070C0"/>
                  </a:solidFill>
                  <a:latin typeface="Verdana"/>
                  <a:ea typeface="Verdana"/>
                  <a:cs typeface="Verdana"/>
                  <a:sym typeface="Verdana"/>
                </a:rPr>
                <a:t>Entities can be used as regular objects by different layers of an application</a:t>
              </a:r>
              <a:endParaRPr/>
            </a:p>
          </p:txBody>
        </p:sp>
        <p:sp>
          <p:nvSpPr>
            <p:cNvPr id="203" name="Google Shape;203;p22"/>
            <p:cNvSpPr txBox="1"/>
            <p:nvPr/>
          </p:nvSpPr>
          <p:spPr>
            <a:xfrm>
              <a:off x="689205220" y="0"/>
              <a:ext cx="1458278426" cy="599969569"/>
            </a:xfrm>
            <a:prstGeom prst="rect">
              <a:avLst/>
            </a:pr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 cap="flat" cmpd="sng" w="9525">
              <a:solidFill>
                <a:srgbClr val="4A7EBB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Verdan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Just a POJO </a:t>
              </a:r>
              <a:r>
                <a:rPr b="0" i="0" lang="en-US" sz="18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(Plain Old Java Object)</a:t>
              </a:r>
              <a:endParaRPr sz="18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215900" y="2190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1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Obtaining an Entity Manager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343613" y="1674813"/>
            <a:ext cx="9125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Application-Managed Entity Managers (what we will be using)</a:t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541337" y="4044950"/>
            <a:ext cx="61452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Container-Managed Entity Managers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338950" y="901700"/>
            <a:ext cx="926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Obtaining an Entity Manager depends on which of the following  strategies are used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648425" y="2100275"/>
            <a:ext cx="90345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ses the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Persistence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class to create an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EntityManagerFactory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163B"/>
              </a:buClr>
              <a:buSzPts val="16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emf = Persistence.createEntityManagerFactory(“pu-x");</a:t>
            </a:r>
            <a:endParaRPr sz="18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163B"/>
              </a:buClr>
              <a:buSzPts val="16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EntityManager em = emf.createEntityManager();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163B"/>
              </a:buClr>
              <a:buSzPts val="1600"/>
              <a:buFont typeface="Consolas"/>
              <a:buNone/>
            </a:pPr>
            <a:r>
              <a:t/>
            </a:r>
            <a:endParaRPr b="1" sz="800">
              <a:solidFill>
                <a:srgbClr val="0016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an application Managed EntityManager, we as programmers are in charge of creating, closing and handle transactions.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795337" y="4543425"/>
            <a:ext cx="8628062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a container-managed evironment (i.e. Glassfish for us) the usual way to obtain a EntityManager is by injection: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" lvl="1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@PersistenceContext </a:t>
            </a:r>
            <a:endParaRPr/>
          </a:p>
          <a:p>
            <a:pPr indent="-38100" lvl="1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EntityManager 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component running in a container (servlet, EJB, web service, etc.) doesn’t need to create or close the entity manager, as its life cycle is managed by the container.</a:t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388937" y="4044950"/>
            <a:ext cx="9034462" cy="3175000"/>
          </a:xfrm>
          <a:prstGeom prst="rect">
            <a:avLst/>
          </a:prstGeom>
          <a:solidFill>
            <a:schemeClr val="lt1">
              <a:alpha val="75686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215900" y="219075"/>
            <a:ext cx="81627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lang="en-US" sz="2500"/>
              <a:t>Using </a:t>
            </a:r>
            <a:r>
              <a:rPr b="1" i="0" lang="en-US" sz="25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EntityManager and EntityM</a:t>
            </a:r>
            <a:r>
              <a:rPr b="1" lang="en-US" sz="2500"/>
              <a:t>anagerFactory in JSE</a:t>
            </a:r>
            <a:endParaRPr b="1"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t/>
            </a:r>
            <a:endParaRPr b="1" sz="2500"/>
          </a:p>
        </p:txBody>
      </p:sp>
      <p:sp>
        <p:nvSpPr>
          <p:cNvPr id="220" name="Google Shape;220;p24"/>
          <p:cNvSpPr txBox="1"/>
          <p:nvPr/>
        </p:nvSpPr>
        <p:spPr>
          <a:xfrm>
            <a:off x="297125" y="1345575"/>
            <a:ext cx="3838800" cy="29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In JSE the </a:t>
            </a: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EntityManager</a:t>
            </a: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 must be closed when your application is done with it. The life-cycle of the EntityManager is typically per client, or </a:t>
            </a:r>
            <a:r>
              <a:rPr b="1" lang="en-US" sz="1700">
                <a:latin typeface="Verdana"/>
                <a:ea typeface="Verdana"/>
                <a:cs typeface="Verdana"/>
                <a:sym typeface="Verdana"/>
              </a:rPr>
              <a:t>per request</a:t>
            </a: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EntityManagerFactory</a:t>
            </a: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 can be shared among multiple threads or users, but the EntityManager should </a:t>
            </a:r>
            <a:r>
              <a:rPr lang="en-US" sz="1700" u="sng"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 be shared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4404650" y="2332000"/>
            <a:ext cx="5285100" cy="4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CustomerFacade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EntityManagerFactory emf;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public CustomerFacade(EntityManagerFactory emf) {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this.emf = emf;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EntityManager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getEntityManager()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return emf.createEntityManager();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// Use this template for a method that uses the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// EntityManager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public Customer getCustomer(int id){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EntityManager em = getEntityManager();</a:t>
            </a:r>
            <a:br>
              <a:rPr b="1"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try{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// Use the entity manager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finally{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em.close();</a:t>
            </a:r>
            <a:br>
              <a:rPr b="1"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4508125" y="1412625"/>
            <a:ext cx="4940100" cy="8031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Use the template given below for future facade classes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000" y="75600"/>
            <a:ext cx="1312950" cy="11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215900" y="219075"/>
            <a:ext cx="81627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lang="en-US" sz="2500"/>
              <a:t>Persistence Units and Persistence.xml</a:t>
            </a:r>
            <a:endParaRPr b="1"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t/>
            </a:r>
            <a:endParaRPr b="1" sz="2500"/>
          </a:p>
        </p:txBody>
      </p:sp>
      <p:sp>
        <p:nvSpPr>
          <p:cNvPr id="229" name="Google Shape;229;p25"/>
          <p:cNvSpPr txBox="1"/>
          <p:nvPr/>
        </p:nvSpPr>
        <p:spPr>
          <a:xfrm>
            <a:off x="285250" y="1000925"/>
            <a:ext cx="4302300" cy="3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persistence unit defines the details that are required when you acquire an entity manager.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package your EclipseLink JPA application, you must configure the persistence unit during the creation of the </a:t>
            </a: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persistence.xml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file.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each persistence unit in a persistence-unit element in the persistence.xml file.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285250" y="4768375"/>
            <a:ext cx="43023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Important info, about the </a:t>
            </a:r>
            <a:r>
              <a:rPr lang="en-US" sz="1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Persistence Unit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4970475" y="2399325"/>
            <a:ext cx="4706400" cy="470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en-US" sz="1800">
                <a:latin typeface="Verdana"/>
                <a:ea typeface="Verdana"/>
                <a:cs typeface="Verdana"/>
                <a:sym typeface="Verdana"/>
              </a:rPr>
              <a:t>Persistence.xml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file is created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automatically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by NetBeans first time you create an Entity Class.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NEVER commit your persistence.xml file. Add persistence.xml to your </a:t>
            </a:r>
            <a:r>
              <a:rPr b="1" lang="en-US" sz="1800">
                <a:latin typeface="Verdana"/>
                <a:ea typeface="Verdana"/>
                <a:cs typeface="Verdana"/>
                <a:sym typeface="Verdana"/>
              </a:rPr>
              <a:t>.gitignore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file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can always create a new Persistence.xml file, pointing to your own database, using the NetBeans Wizard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Remember to change the persistence.xml file, before you </a:t>
            </a: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your project to DigitalOcean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6214650" y="901575"/>
            <a:ext cx="33873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Limit problems related to Persistence Units by following these simple rules/hints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750" y="901575"/>
            <a:ext cx="1312950" cy="11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77800" y="1809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1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The Chicken or the Egg</a:t>
            </a:r>
            <a:endParaRPr/>
          </a:p>
        </p:txBody>
      </p:sp>
      <p:pic>
        <p:nvPicPr>
          <p:cNvPr descr="http://ideastations.org/sites/default/files/imagecache/article-inline/mlloyd/images/chicken-egg.jpg" id="239" name="Google Shape;2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" y="2774950"/>
            <a:ext cx="27178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0462" y="1733550"/>
            <a:ext cx="4468812" cy="1506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6"/>
          <p:cNvGrpSpPr/>
          <p:nvPr/>
        </p:nvGrpSpPr>
        <p:grpSpPr>
          <a:xfrm>
            <a:off x="4660900" y="4037012"/>
            <a:ext cx="4997450" cy="2982912"/>
            <a:chOff x="0" y="0"/>
            <a:chExt cx="2147483647" cy="2147483647"/>
          </a:xfrm>
        </p:grpSpPr>
        <p:grpSp>
          <p:nvGrpSpPr>
            <p:cNvPr id="242" name="Google Shape;242;p26"/>
            <p:cNvGrpSpPr/>
            <p:nvPr/>
          </p:nvGrpSpPr>
          <p:grpSpPr>
            <a:xfrm>
              <a:off x="660344360" y="581728815"/>
              <a:ext cx="998702511" cy="1433179693"/>
              <a:chOff x="0" y="0"/>
              <a:chExt cx="2147483646" cy="2147483646"/>
            </a:xfrm>
          </p:grpSpPr>
          <p:cxnSp>
            <p:nvCxnSpPr>
              <p:cNvPr id="243" name="Google Shape;243;p26"/>
              <p:cNvCxnSpPr/>
              <p:nvPr/>
            </p:nvCxnSpPr>
            <p:spPr>
              <a:xfrm>
                <a:off x="0" y="0"/>
                <a:ext cx="2147483646" cy="981266642"/>
              </a:xfrm>
              <a:prstGeom prst="bentConnector3">
                <a:avLst>
                  <a:gd fmla="val -3010" name="adj1"/>
                </a:avLst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44" name="Google Shape;244;p26"/>
              <p:cNvCxnSpPr/>
              <p:nvPr/>
            </p:nvCxnSpPr>
            <p:spPr>
              <a:xfrm flipH="1" rot="10800000">
                <a:off x="1987596214" y="981266601"/>
                <a:ext cx="159887227" cy="871665232"/>
              </a:xfrm>
              <a:prstGeom prst="bentConnector2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45" name="Google Shape;245;p26"/>
              <p:cNvCxnSpPr/>
              <p:nvPr/>
            </p:nvCxnSpPr>
            <p:spPr>
              <a:xfrm rot="-5400000">
                <a:off x="1945803028" y="1912004722"/>
                <a:ext cx="243473600" cy="186681847"/>
              </a:xfrm>
              <a:prstGeom prst="bentConnector3">
                <a:avLst>
                  <a:gd fmla="val 127182" name="adj1"/>
                </a:avLst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246" name="Google Shape;246;p26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247" name="Google Shape;247;p2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19387811" y="219449095"/>
                <a:ext cx="1528095835" cy="7942768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2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0" y="1488825348"/>
                <a:ext cx="1584327364" cy="6586582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9" name="Google Shape;249;p26"/>
              <p:cNvSpPr/>
              <p:nvPr/>
            </p:nvSpPr>
            <p:spPr>
              <a:xfrm>
                <a:off x="660344360" y="561156738"/>
                <a:ext cx="20465353" cy="34286759"/>
              </a:xfrm>
              <a:prstGeom prst="flowChartConnector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  <a:lin ang="16200000" scaled="0"/>
              </a:gradFill>
              <a:ln cap="flat" cmpd="sng" w="9525">
                <a:solidFill>
                  <a:srgbClr val="4A7EBB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1565589560" y="1804617616"/>
                <a:ext cx="20465353" cy="34286759"/>
              </a:xfrm>
              <a:prstGeom prst="flowChartConnector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  <a:lin ang="16200000" scaled="0"/>
              </a:gradFill>
              <a:ln cap="flat" cmpd="sng" w="9525">
                <a:solidFill>
                  <a:srgbClr val="4A7EBB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1563542805" y="1987479435"/>
                <a:ext cx="20465353" cy="34286759"/>
              </a:xfrm>
              <a:prstGeom prst="flowChartConnector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  <a:lin ang="16200000" scaled="0"/>
              </a:gradFill>
              <a:ln cap="flat" cmpd="sng" w="9525">
                <a:solidFill>
                  <a:srgbClr val="4A7EBB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6"/>
              <p:cNvSpPr txBox="1"/>
              <p:nvPr/>
            </p:nvSpPr>
            <p:spPr>
              <a:xfrm>
                <a:off x="619387811" y="0"/>
                <a:ext cx="376146205" cy="243751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Verdana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Person</a:t>
                </a:r>
                <a:endParaRPr/>
              </a:p>
            </p:txBody>
          </p:sp>
          <p:sp>
            <p:nvSpPr>
              <p:cNvPr id="253" name="Google Shape;253;p26"/>
              <p:cNvSpPr txBox="1"/>
              <p:nvPr/>
            </p:nvSpPr>
            <p:spPr>
              <a:xfrm>
                <a:off x="0" y="1264061437"/>
                <a:ext cx="350054350" cy="243751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Verdana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Phone</a:t>
                </a:r>
                <a:endParaRPr/>
              </a:p>
            </p:txBody>
          </p:sp>
        </p:grpSp>
      </p:grpSp>
      <p:grpSp>
        <p:nvGrpSpPr>
          <p:cNvPr id="254" name="Google Shape;254;p26"/>
          <p:cNvGrpSpPr/>
          <p:nvPr/>
        </p:nvGrpSpPr>
        <p:grpSpPr>
          <a:xfrm>
            <a:off x="3692525" y="2798213"/>
            <a:ext cx="2001931" cy="2803992"/>
            <a:chOff x="0" y="0"/>
            <a:chExt cx="2147483646" cy="2147483647"/>
          </a:xfrm>
        </p:grpSpPr>
        <p:pic>
          <p:nvPicPr>
            <p:cNvPr id="255" name="Google Shape;255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-3060000">
              <a:off x="1393420781" y="1440399650"/>
              <a:ext cx="447376861" cy="715643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779376429"/>
              <a:ext cx="1778456983" cy="758708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8880000">
              <a:off x="786484661" y="32031992"/>
              <a:ext cx="456883236" cy="7156436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26"/>
          <p:cNvSpPr txBox="1"/>
          <p:nvPr/>
        </p:nvSpPr>
        <p:spPr>
          <a:xfrm>
            <a:off x="222250" y="841375"/>
            <a:ext cx="94361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 NetBeans and JPA we can either generate tables from existing Entity-classes or generate the Entity-classes from existing tables.</a:t>
            </a: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222250" y="1520825"/>
            <a:ext cx="3806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 which way should we go?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139700" y="219075"/>
            <a:ext cx="79503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0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Entity </a:t>
            </a:r>
            <a:r>
              <a:rPr b="1" lang="en-US" sz="3000"/>
              <a:t>Classes </a:t>
            </a:r>
            <a:r>
              <a:rPr b="1" i="0" lang="en-US" sz="30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from existing tables </a:t>
            </a:r>
            <a:endParaRPr sz="3000"/>
          </a:p>
        </p:txBody>
      </p:sp>
      <p:pic>
        <p:nvPicPr>
          <p:cNvPr id="265" name="Google Shape;2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925" y="2625725"/>
            <a:ext cx="4308475" cy="30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215900" y="2190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1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Tables from Entity Classes</a:t>
            </a:r>
            <a:endParaRPr/>
          </a:p>
        </p:txBody>
      </p:sp>
      <p:pic>
        <p:nvPicPr>
          <p:cNvPr id="271" name="Google Shape;2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925" y="2625725"/>
            <a:ext cx="4308475" cy="30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177800" y="1809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1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JPA – Object Relational Mappings</a:t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581025" y="1339850"/>
            <a:ext cx="81280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following will far from introduce all OR-mapping annotations but should give you a general overview of what is possible.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following for details: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https://en.wikibooks.org/wiki/Java_Persistence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link below is for another specific database (ObjectDB) but is relevant for 99% of its content, and very easy to read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http://www.objectdb.com/java/jpa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177800" y="1809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1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Primary Keys</a:t>
            </a:r>
            <a:endParaRPr/>
          </a:p>
        </p:txBody>
      </p:sp>
      <p:pic>
        <p:nvPicPr>
          <p:cNvPr id="283" name="Google Shape;2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1500187"/>
            <a:ext cx="9194800" cy="19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/>
          <p:nvPr/>
        </p:nvSpPr>
        <p:spPr>
          <a:xfrm>
            <a:off x="347662" y="1346200"/>
            <a:ext cx="1287462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id;</a:t>
            </a: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457200" y="3605212"/>
            <a:ext cx="54578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choice for a Database which support Sequences (Oracle or JavaDb)</a:t>
            </a:r>
            <a:endParaRPr/>
          </a:p>
        </p:txBody>
      </p:sp>
      <p:cxnSp>
        <p:nvCxnSpPr>
          <p:cNvPr id="286" name="Google Shape;286;p30"/>
          <p:cNvCxnSpPr/>
          <p:nvPr/>
        </p:nvCxnSpPr>
        <p:spPr>
          <a:xfrm flipH="1">
            <a:off x="4610100" y="2868612"/>
            <a:ext cx="1200150" cy="83661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sp>
        <p:nvSpPr>
          <p:cNvPr id="287" name="Google Shape;287;p30"/>
          <p:cNvSpPr txBox="1"/>
          <p:nvPr/>
        </p:nvSpPr>
        <p:spPr>
          <a:xfrm>
            <a:off x="457200" y="2454275"/>
            <a:ext cx="54578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choice for an MySQL database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AUTO_INCREMENT</a:t>
            </a:r>
            <a:endParaRPr/>
          </a:p>
        </p:txBody>
      </p:sp>
      <p:cxnSp>
        <p:nvCxnSpPr>
          <p:cNvPr id="288" name="Google Shape;288;p30"/>
          <p:cNvCxnSpPr/>
          <p:nvPr/>
        </p:nvCxnSpPr>
        <p:spPr>
          <a:xfrm flipH="1">
            <a:off x="4543425" y="2470150"/>
            <a:ext cx="1266825" cy="18732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sp>
        <p:nvSpPr>
          <p:cNvPr id="289" name="Google Shape;289;p30"/>
          <p:cNvSpPr txBox="1"/>
          <p:nvPr/>
        </p:nvSpPr>
        <p:spPr>
          <a:xfrm>
            <a:off x="3643312" y="4843462"/>
            <a:ext cx="54578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by "all" DataBase Vendors.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the selected Strategy for AUTO</a:t>
            </a:r>
            <a:endParaRPr/>
          </a:p>
        </p:txBody>
      </p:sp>
      <p:cxnSp>
        <p:nvCxnSpPr>
          <p:cNvPr id="290" name="Google Shape;290;p30"/>
          <p:cNvCxnSpPr/>
          <p:nvPr/>
        </p:nvCxnSpPr>
        <p:spPr>
          <a:xfrm flipH="1">
            <a:off x="6191250" y="3287712"/>
            <a:ext cx="180975" cy="162718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177800" y="114300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800"/>
              <a:buFont typeface="Verdana"/>
              <a:buNone/>
            </a:pPr>
            <a:r>
              <a:rPr b="1" i="0" lang="en-US" sz="28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Auto Generation of ID's - Sequences </a:t>
            </a:r>
            <a:br>
              <a:rPr b="1" i="0" lang="en-US" sz="28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18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(for databases that supports this, like Oracle and Derby)</a:t>
            </a:r>
            <a:endParaRPr/>
          </a:p>
        </p:txBody>
      </p:sp>
      <p:sp>
        <p:nvSpPr>
          <p:cNvPr id="296" name="Google Shape;296;p31"/>
          <p:cNvSpPr txBox="1"/>
          <p:nvPr/>
        </p:nvSpPr>
        <p:spPr>
          <a:xfrm>
            <a:off x="261937" y="1544637"/>
            <a:ext cx="9558337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Book{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@GeneratedValue(strategy = GenerationType.SEQUENCE,generator="</a:t>
            </a:r>
            <a:r>
              <a:rPr b="1" i="0" lang="en-US" sz="1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@SequenceGenerator(name="</a:t>
            </a:r>
            <a:r>
              <a:rPr b="1" i="0" lang="en-US" sz="1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",sequenceName = "My_SEQ",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initialValue = 200000,allocationSize =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203200" y="990600"/>
            <a:ext cx="9131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control how a Sequence is generated or map it to an existing sequence.</a:t>
            </a:r>
            <a:endParaRPr/>
          </a:p>
        </p:txBody>
      </p:sp>
      <p:sp>
        <p:nvSpPr>
          <p:cNvPr id="298" name="Google Shape;298;p31"/>
          <p:cNvSpPr txBox="1"/>
          <p:nvPr/>
        </p:nvSpPr>
        <p:spPr>
          <a:xfrm>
            <a:off x="379412" y="4510087"/>
            <a:ext cx="83073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Table Create Script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DROP SEQUENCE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My_SEQ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RESTRICT;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SEQUENCE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My_SEQ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 WITH 200000 INCREMENT BY 1;</a:t>
            </a:r>
            <a:endParaRPr/>
          </a:p>
        </p:txBody>
      </p:sp>
      <p:sp>
        <p:nvSpPr>
          <p:cNvPr id="299" name="Google Shape;299;p31"/>
          <p:cNvSpPr txBox="1"/>
          <p:nvPr/>
        </p:nvSpPr>
        <p:spPr>
          <a:xfrm>
            <a:off x="1522412" y="3438525"/>
            <a:ext cx="708818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alibri"/>
              <a:buNone/>
            </a:pPr>
            <a:r>
              <a:rPr b="1" i="0" lang="en-US" sz="16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These annotations will: 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Create a sequence as sketched below, if we are creating tables from Entities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Map to the existing sequence if we are creating Entities from tables</a:t>
            </a:r>
            <a:endParaRPr/>
          </a:p>
        </p:txBody>
      </p:sp>
      <p:sp>
        <p:nvSpPr>
          <p:cNvPr id="300" name="Google Shape;300;p31"/>
          <p:cNvSpPr txBox="1"/>
          <p:nvPr/>
        </p:nvSpPr>
        <p:spPr>
          <a:xfrm>
            <a:off x="95250" y="990600"/>
            <a:ext cx="9610725" cy="5743575"/>
          </a:xfrm>
          <a:prstGeom prst="rect">
            <a:avLst/>
          </a:prstGeom>
          <a:solidFill>
            <a:srgbClr val="F2F2F2">
              <a:alpha val="76470"/>
            </a:srgbClr>
          </a:soli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381000" y="231775"/>
            <a:ext cx="8132762" cy="124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600"/>
              <a:buFont typeface="Verdana"/>
              <a:buNone/>
            </a:pPr>
            <a:r>
              <a:rPr b="1" i="0" lang="en-US" sz="36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Object</a:t>
            </a:r>
            <a:r>
              <a:rPr b="1" lang="en-US" sz="3600"/>
              <a:t> R</a:t>
            </a:r>
            <a:r>
              <a:rPr b="1" i="0" lang="en-US" sz="36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elational </a:t>
            </a:r>
            <a:r>
              <a:rPr b="1" lang="en-US" sz="3600"/>
              <a:t>M</a:t>
            </a:r>
            <a:r>
              <a:rPr b="1" i="0" lang="en-US" sz="36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apping</a:t>
            </a:r>
            <a:endParaRPr/>
          </a:p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381000" y="3851275"/>
            <a:ext cx="9158287" cy="265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371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Data management tasks in OO-programming are typically implemented by manipulating objects that are almost always </a:t>
            </a:r>
            <a:r>
              <a:rPr b="1" i="0" lang="en-US" sz="2400" u="none" cap="none" strike="noStrik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non-scalar</a:t>
            </a:r>
            <a:r>
              <a:rPr b="0" i="0" lang="en-US" sz="2400" u="none" cap="none" strike="noStrik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 values</a:t>
            </a:r>
            <a:endParaRPr/>
          </a:p>
          <a:p>
            <a:pPr indent="-371475" lvl="0" marL="3714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Relational database management systems can only store and manipulate </a:t>
            </a:r>
            <a:r>
              <a:rPr b="1" i="0" lang="en-US" sz="2400" u="none" cap="none" strike="noStrik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scalar</a:t>
            </a:r>
            <a:r>
              <a:rPr b="0" i="0" lang="en-US" sz="2400" u="none" cap="none" strike="noStrik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 values such as integers and strings organized within tables. </a:t>
            </a:r>
            <a:endParaRPr/>
          </a:p>
          <a:p>
            <a:pPr indent="-219075" lvl="0" marL="371475" marR="0" rtl="0" algn="l"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163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8;p5"/>
          <p:cNvSpPr txBox="1"/>
          <p:nvPr/>
        </p:nvSpPr>
        <p:spPr>
          <a:xfrm>
            <a:off x="292100" y="1108075"/>
            <a:ext cx="9461500" cy="190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371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Technique for converting data between tables in relational databases to objects in an object oriented language </a:t>
            </a:r>
            <a:r>
              <a:rPr lang="en-US" sz="2400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and vice versa </a:t>
            </a:r>
            <a:endParaRPr/>
          </a:p>
          <a:p>
            <a:pPr indent="-371475" lvl="0" marL="3714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Creates in effect a "virtual" object database</a:t>
            </a:r>
            <a:endParaRPr/>
          </a:p>
        </p:txBody>
      </p:sp>
      <p:sp>
        <p:nvSpPr>
          <p:cNvPr id="59" name="Google Shape;59;p5"/>
          <p:cNvSpPr txBox="1"/>
          <p:nvPr/>
        </p:nvSpPr>
        <p:spPr>
          <a:xfrm>
            <a:off x="749300" y="3216275"/>
            <a:ext cx="14525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b="0" i="0" lang="en-US" sz="36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Why?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188912" y="171450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800"/>
              <a:buFont typeface="Verdana"/>
              <a:buNone/>
            </a:pPr>
            <a:r>
              <a:rPr b="1" i="0" lang="en-US" sz="28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Auto Generation of ID's - Tables </a:t>
            </a:r>
            <a:br>
              <a:rPr b="1" i="0" lang="en-US" sz="28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188912" y="2260600"/>
            <a:ext cx="9145587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Book{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@GeneratedValue(strategy = GenerationType.TABLE,generator="s1")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@TableGenerator(name="s1",table = "My_SEQ",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initialValue = 200000,allocationSize = 50)</a:t>
            </a:r>
            <a:endParaRPr/>
          </a:p>
        </p:txBody>
      </p:sp>
      <p:sp>
        <p:nvSpPr>
          <p:cNvPr id="307" name="Google Shape;307;p32"/>
          <p:cNvSpPr txBox="1"/>
          <p:nvPr/>
        </p:nvSpPr>
        <p:spPr>
          <a:xfrm>
            <a:off x="203200" y="990600"/>
            <a:ext cx="9131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databases can use a separate Table as their strategy to provide a "next id" value</a:t>
            </a:r>
            <a:endParaRPr/>
          </a:p>
        </p:txBody>
      </p:sp>
      <p:sp>
        <p:nvSpPr>
          <p:cNvPr id="308" name="Google Shape;308;p32"/>
          <p:cNvSpPr txBox="1"/>
          <p:nvPr/>
        </p:nvSpPr>
        <p:spPr>
          <a:xfrm>
            <a:off x="1449387" y="4154487"/>
            <a:ext cx="708818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alibri"/>
              <a:buNone/>
            </a:pPr>
            <a:r>
              <a:rPr b="1" i="0" lang="en-US" sz="16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These annotations will: 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Create a table for auto id's if we are creating tables from Entities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Map to the existing table if we are creating Entities from tables</a:t>
            </a:r>
            <a:endParaRPr/>
          </a:p>
        </p:txBody>
      </p:sp>
      <p:sp>
        <p:nvSpPr>
          <p:cNvPr id="309" name="Google Shape;309;p32"/>
          <p:cNvSpPr txBox="1"/>
          <p:nvPr/>
        </p:nvSpPr>
        <p:spPr>
          <a:xfrm>
            <a:off x="203200" y="1562100"/>
            <a:ext cx="9131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usually the default when you select: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GenerationType.AUTO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/>
          <p:nvPr>
            <p:ph type="title"/>
          </p:nvPr>
        </p:nvSpPr>
        <p:spPr>
          <a:xfrm>
            <a:off x="177800" y="152400"/>
            <a:ext cx="786130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800"/>
              <a:buFont typeface="Verdana"/>
              <a:buNone/>
            </a:pPr>
            <a:r>
              <a:rPr b="1" i="0" lang="en-US" sz="28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Auto Generation of ID's - IDENTITY</a:t>
            </a:r>
            <a:br>
              <a:rPr b="1" i="0" lang="en-US" sz="28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sp>
        <p:nvSpPr>
          <p:cNvPr id="315" name="Google Shape;315;p33"/>
          <p:cNvSpPr txBox="1"/>
          <p:nvPr/>
        </p:nvSpPr>
        <p:spPr>
          <a:xfrm>
            <a:off x="304800" y="962025"/>
            <a:ext cx="85725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does not provide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generate a unique value for new Rows.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provides a construct </a:t>
            </a:r>
            <a:r>
              <a:rPr b="0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AUTO_INCREMENT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sketched below: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1008062" y="1978025"/>
            <a:ext cx="4968875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TABLE Persons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ID int NOT NULL </a:t>
            </a:r>
            <a:r>
              <a:rPr b="1" i="0" lang="en-US" sz="2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AUTO_INCREMENT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Name varchar(80),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PRIMARY KEY (ID)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317" name="Google Shape;317;p33"/>
          <p:cNvSpPr txBox="1"/>
          <p:nvPr/>
        </p:nvSpPr>
        <p:spPr>
          <a:xfrm>
            <a:off x="541337" y="4818062"/>
            <a:ext cx="77358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@GeneratedValue(strategy = 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GenerationType.IDENTITY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private Integer id;</a:t>
            </a:r>
            <a:endParaRPr/>
          </a:p>
        </p:txBody>
      </p:sp>
      <p:sp>
        <p:nvSpPr>
          <p:cNvPr id="318" name="Google Shape;318;p33"/>
          <p:cNvSpPr txBox="1"/>
          <p:nvPr/>
        </p:nvSpPr>
        <p:spPr>
          <a:xfrm>
            <a:off x="568325" y="4414837"/>
            <a:ext cx="85725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is how you Signal JPA to use this strategy for automatic key generation:</a:t>
            </a:r>
            <a:endParaRPr/>
          </a:p>
        </p:txBody>
      </p:sp>
      <p:sp>
        <p:nvSpPr>
          <p:cNvPr id="319" name="Google Shape;319;p33"/>
          <p:cNvSpPr txBox="1"/>
          <p:nvPr/>
        </p:nvSpPr>
        <p:spPr>
          <a:xfrm>
            <a:off x="541337" y="5748337"/>
            <a:ext cx="8572500" cy="132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There is no way, as for the other two strategies, to provide a start value and allocation size via JPA.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exercises for an example script you can use to insert data without conflicting with JPA.</a:t>
            </a:r>
            <a:endParaRPr/>
          </a:p>
        </p:txBody>
      </p:sp>
      <p:sp>
        <p:nvSpPr>
          <p:cNvPr id="320" name="Google Shape;320;p33"/>
          <p:cNvSpPr/>
          <p:nvPr/>
        </p:nvSpPr>
        <p:spPr>
          <a:xfrm rot="-3600000">
            <a:off x="4922837" y="2038350"/>
            <a:ext cx="657225" cy="533400"/>
          </a:xfrm>
          <a:prstGeom prst="leftArrow">
            <a:avLst>
              <a:gd fmla="val 8765" name="adj1"/>
              <a:gd fmla="val 50000" name="adj2"/>
            </a:avLst>
          </a:prstGeom>
          <a:solidFill>
            <a:srgbClr val="F79646"/>
          </a:solidFill>
          <a:ln cap="flat" cmpd="sng" w="25400">
            <a:solidFill>
              <a:srgbClr val="B66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type="title"/>
          </p:nvPr>
        </p:nvSpPr>
        <p:spPr>
          <a:xfrm>
            <a:off x="177800" y="1809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1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Composite Primary Keys</a:t>
            </a:r>
            <a:endParaRPr/>
          </a:p>
        </p:txBody>
      </p:sp>
      <p:sp>
        <p:nvSpPr>
          <p:cNvPr id="326" name="Google Shape;326;p34"/>
          <p:cNvSpPr txBox="1"/>
          <p:nvPr/>
        </p:nvSpPr>
        <p:spPr>
          <a:xfrm>
            <a:off x="387350" y="1846262"/>
            <a:ext cx="4594225" cy="184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@Entity </a:t>
            </a:r>
            <a:r>
              <a:rPr b="1" i="0" lang="en-US" sz="19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@IdClass(</a:t>
            </a:r>
            <a:r>
              <a:rPr b="1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ProjectId.class</a:t>
            </a:r>
            <a:r>
              <a:rPr b="1" i="0" lang="en-US" sz="19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Project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@Id int departmentId;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@Id long projectId;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27" name="Google Shape;327;p34"/>
          <p:cNvSpPr txBox="1"/>
          <p:nvPr/>
        </p:nvSpPr>
        <p:spPr>
          <a:xfrm>
            <a:off x="387350" y="3857625"/>
            <a:ext cx="383222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ProjectId</a:t>
            </a: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departmentId;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long projectId;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28" name="Google Shape;328;p34"/>
          <p:cNvSpPr txBox="1"/>
          <p:nvPr/>
        </p:nvSpPr>
        <p:spPr>
          <a:xfrm>
            <a:off x="5761037" y="1846262"/>
            <a:ext cx="4178300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Project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9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@EmbeddedId </a:t>
            </a: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ProjectId 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29" name="Google Shape;329;p34"/>
          <p:cNvSpPr txBox="1"/>
          <p:nvPr/>
        </p:nvSpPr>
        <p:spPr>
          <a:xfrm flipH="1">
            <a:off x="5761037" y="4457700"/>
            <a:ext cx="896937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260350" y="863600"/>
            <a:ext cx="67119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Composite primary keys can be defined in two ways:</a:t>
            </a:r>
            <a:endParaRPr/>
          </a:p>
        </p:txBody>
      </p:sp>
      <p:sp>
        <p:nvSpPr>
          <p:cNvPr id="331" name="Google Shape;331;p34"/>
          <p:cNvSpPr txBox="1"/>
          <p:nvPr/>
        </p:nvSpPr>
        <p:spPr>
          <a:xfrm>
            <a:off x="387350" y="1398587"/>
            <a:ext cx="239236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None/>
            </a:pPr>
            <a:r>
              <a:rPr b="0" i="0" lang="en-US" sz="25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Using an </a:t>
            </a:r>
            <a:r>
              <a:rPr b="1" i="0" lang="en-US" sz="25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 Class</a:t>
            </a:r>
            <a:endParaRPr/>
          </a:p>
        </p:txBody>
      </p:sp>
      <p:sp>
        <p:nvSpPr>
          <p:cNvPr id="332" name="Google Shape;332;p34"/>
          <p:cNvSpPr txBox="1"/>
          <p:nvPr/>
        </p:nvSpPr>
        <p:spPr>
          <a:xfrm>
            <a:off x="5761037" y="1398587"/>
            <a:ext cx="38004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None/>
            </a:pPr>
            <a:r>
              <a:rPr b="0" i="0" lang="en-US" sz="25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Using an </a:t>
            </a:r>
            <a:r>
              <a:rPr b="1" i="0" lang="en-US" sz="25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Embeddable Class</a:t>
            </a:r>
            <a:endParaRPr/>
          </a:p>
        </p:txBody>
      </p:sp>
      <p:sp>
        <p:nvSpPr>
          <p:cNvPr id="333" name="Google Shape;333;p34"/>
          <p:cNvSpPr txBox="1"/>
          <p:nvPr/>
        </p:nvSpPr>
        <p:spPr>
          <a:xfrm>
            <a:off x="177800" y="5865812"/>
            <a:ext cx="9698037" cy="70802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000" u="non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b="0" i="0" lang="en-US" sz="200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purpose of both the</a:t>
            </a:r>
            <a:r>
              <a:rPr b="0" i="0" lang="en-US" sz="2000" u="non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n-US" sz="2000" u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IdClass</a:t>
            </a:r>
            <a:r>
              <a:rPr b="0" i="0" lang="en-US" sz="2000" u="non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00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b="1" i="0" lang="en-US" sz="2000" u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Embeddable</a:t>
            </a:r>
            <a:r>
              <a:rPr b="0" i="0" lang="en-US" sz="2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Class is to be used as the structure passed to the</a:t>
            </a:r>
            <a:r>
              <a:rPr b="0" i="0" lang="en-US" sz="2000" u="non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EntityManager</a:t>
            </a:r>
            <a:r>
              <a:rPr b="0" i="0" lang="en-US" sz="2000" u="non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find()</a:t>
            </a:r>
            <a:r>
              <a:rPr b="0" i="0" lang="en-US" sz="2000" u="non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00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000" u="non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getReference()</a:t>
            </a:r>
            <a:r>
              <a:rPr b="0" i="0" lang="en-US" sz="2000" u="non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00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AP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34" name="Google Shape;334;p34"/>
          <p:cNvSpPr txBox="1"/>
          <p:nvPr/>
        </p:nvSpPr>
        <p:spPr>
          <a:xfrm>
            <a:off x="5761037" y="3429000"/>
            <a:ext cx="3535362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Consolas"/>
              <a:buNone/>
            </a:pPr>
            <a:r>
              <a:rPr b="1" i="0" lang="en-US" sz="19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@Embeddable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ProjectId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departmentId;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long projectId;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177800" y="1809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800"/>
              <a:buFont typeface="Verdana"/>
              <a:buNone/>
            </a:pPr>
            <a:r>
              <a:rPr b="1" i="0" lang="en-US" sz="28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Date Time and Transient Properties</a:t>
            </a:r>
            <a:endParaRPr/>
          </a:p>
        </p:txBody>
      </p:sp>
      <p:sp>
        <p:nvSpPr>
          <p:cNvPr id="340" name="Google Shape;340;p35"/>
          <p:cNvSpPr txBox="1"/>
          <p:nvPr/>
        </p:nvSpPr>
        <p:spPr>
          <a:xfrm>
            <a:off x="711200" y="1903412"/>
            <a:ext cx="74168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@Temporal(TemporalType.DATE)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Date dateOfBirth;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@Temporal(TemporalType.TIMESTAMP)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Date creationDate;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@Transient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int age;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177800" y="1809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1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Enums</a:t>
            </a:r>
            <a:endParaRPr/>
          </a:p>
        </p:txBody>
      </p:sp>
      <p:sp>
        <p:nvSpPr>
          <p:cNvPr id="346" name="Google Shape;346;p36"/>
          <p:cNvSpPr txBox="1"/>
          <p:nvPr/>
        </p:nvSpPr>
        <p:spPr>
          <a:xfrm>
            <a:off x="273050" y="1025525"/>
            <a:ext cx="4968875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CustomerType </a:t>
            </a:r>
            <a:r>
              <a:rPr b="1" i="0" lang="en-US" sz="20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GOLD</a:t>
            </a:r>
            <a:r>
              <a:rPr b="1" i="0" lang="en-US" sz="20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SILVER,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IRON</a:t>
            </a:r>
            <a:r>
              <a:rPr b="1" i="0" lang="en-US" sz="20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RUSTY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47" name="Google Shape;347;p36"/>
          <p:cNvSpPr txBox="1"/>
          <p:nvPr/>
        </p:nvSpPr>
        <p:spPr>
          <a:xfrm>
            <a:off x="1279525" y="3768725"/>
            <a:ext cx="7734300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 </a:t>
            </a:r>
            <a:r>
              <a:rPr b="1" i="0" lang="en-US" sz="20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0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@Enumerated</a:t>
            </a:r>
            <a:r>
              <a:rPr b="1" i="0" lang="en-US" sz="20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0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EnumType</a:t>
            </a:r>
            <a:r>
              <a:rPr b="1" i="0" lang="en-US" sz="20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0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0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CustomerType customerType</a:t>
            </a:r>
            <a:r>
              <a:rPr b="1" i="0" lang="en-US" sz="20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title"/>
          </p:nvPr>
        </p:nvSpPr>
        <p:spPr>
          <a:xfrm>
            <a:off x="177800" y="180975"/>
            <a:ext cx="7950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800"/>
              <a:buFont typeface="Verdana"/>
              <a:buNone/>
            </a:pPr>
            <a:r>
              <a:rPr b="1" i="0" lang="en-US" sz="28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Collections and Maps of Basic Types</a:t>
            </a:r>
            <a:endParaRPr/>
          </a:p>
        </p:txBody>
      </p:sp>
      <p:sp>
        <p:nvSpPr>
          <p:cNvPr id="353" name="Google Shape;353;p37"/>
          <p:cNvSpPr txBox="1"/>
          <p:nvPr/>
        </p:nvSpPr>
        <p:spPr>
          <a:xfrm>
            <a:off x="407987" y="2060575"/>
            <a:ext cx="9412287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@ElementCollection(fetch = FetchType.LAZY)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private List&lt;String&gt; hobbies= new ArrayList();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@ElementCollection(fetch = FetchType.LAZY)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@MapKeyColumn(name = "PHONE")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@Column(name = "Description")  </a:t>
            </a:r>
            <a:r>
              <a:rPr b="0" i="0" lang="en-US" sz="2200" u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//Name of the Value column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private Map&lt;String, String&gt; phones = new HashMap();</a:t>
            </a:r>
            <a:endParaRPr/>
          </a:p>
        </p:txBody>
      </p:sp>
      <p:pic>
        <p:nvPicPr>
          <p:cNvPr id="354" name="Google Shape;3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4287" y="1346200"/>
            <a:ext cx="2697162" cy="83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195025" y="231775"/>
            <a:ext cx="83187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600"/>
              <a:buFont typeface="Verdana"/>
              <a:buNone/>
            </a:pPr>
            <a:r>
              <a:rPr b="1" i="0" lang="en-US" sz="30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Without O</a:t>
            </a:r>
            <a:r>
              <a:rPr b="1" lang="en-US" sz="3000"/>
              <a:t>bject Relational M</a:t>
            </a:r>
            <a:r>
              <a:rPr b="1" i="0" lang="en-US" sz="30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apping</a:t>
            </a:r>
            <a:endParaRPr sz="3000"/>
          </a:p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381000" y="1511300"/>
            <a:ext cx="9158287" cy="230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Programmers must: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163B"/>
              </a:buClr>
              <a:buSzPts val="2400"/>
              <a:buFont typeface="Verdana"/>
              <a:buChar char="▪"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Either convert the object values into groups of simpler values for storage in the database (and convert them back upon retrieval),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63B"/>
              </a:buClr>
              <a:buSzPts val="2400"/>
              <a:buFont typeface="Verdana"/>
              <a:buChar char="▪"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Use only simple scalar values within the program. </a:t>
            </a:r>
            <a:endParaRPr b="0" i="0" sz="2400" u="none">
              <a:solidFill>
                <a:srgbClr val="00163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19075" lvl="0" marL="371475" marR="0" rtl="0" algn="l"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163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Object Relational Mapping" id="66" name="Google Shape;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7412" y="3810000"/>
            <a:ext cx="2833687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 txBox="1"/>
          <p:nvPr/>
        </p:nvSpPr>
        <p:spPr>
          <a:xfrm>
            <a:off x="531812" y="4803775"/>
            <a:ext cx="496887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Object-relational mapping is used to implement the first approach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381000" y="244475"/>
            <a:ext cx="8132762" cy="124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600"/>
              <a:buFont typeface="Verdana"/>
              <a:buNone/>
            </a:pPr>
            <a:r>
              <a:rPr b="1" i="0" lang="en-US" sz="36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To ORM or not to ORM ☺</a:t>
            </a:r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496887" y="836612"/>
            <a:ext cx="87010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Comparison with traditional data access techniques</a:t>
            </a:r>
            <a:endParaRPr/>
          </a:p>
        </p:txBody>
      </p: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449250" y="2028825"/>
            <a:ext cx="9490200" cy="20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200"/>
              <a:buFont typeface="Noto Sans Symbols"/>
              <a:buNone/>
            </a:pPr>
            <a:r>
              <a:rPr b="1" i="0" lang="en-US" sz="200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2000"/>
              <a:t>  </a:t>
            </a:r>
            <a:r>
              <a:rPr b="0" i="0" lang="en-US" sz="20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ORM typically reduces the amount of code that needs to be written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BB040"/>
              </a:buClr>
              <a:buSzPts val="2200"/>
              <a:buFont typeface="Noto Sans Symbols"/>
              <a:buNone/>
            </a:pPr>
            <a:r>
              <a:rPr b="1" i="0" lang="en-US" sz="200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b="0" i="0" lang="en-US" sz="20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 Avoids low level JDBC and SQL code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BB040"/>
              </a:buClr>
              <a:buSzPts val="2200"/>
              <a:buFont typeface="Noto Sans Symbols"/>
              <a:buNone/>
            </a:pPr>
            <a:r>
              <a:rPr b="1" i="0" lang="en-US" sz="200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+  </a:t>
            </a:r>
            <a:r>
              <a:rPr b="0" i="0" lang="en-US" sz="20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Provides database and schema independence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BB040"/>
              </a:buClr>
              <a:buSzPts val="2200"/>
              <a:buFont typeface="Noto Sans Symbols"/>
              <a:buNone/>
            </a:pPr>
            <a:r>
              <a:rPr b="1" i="0" lang="en-US" sz="200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2000"/>
              <a:t>  </a:t>
            </a:r>
            <a:r>
              <a:rPr b="0" i="0" lang="en-US" sz="20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It allows us to use the OO-paradigm </a:t>
            </a:r>
            <a:endParaRPr b="0" i="0" sz="2000" u="none">
              <a:solidFill>
                <a:srgbClr val="00163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BB040"/>
              </a:buClr>
              <a:buSzPts val="2200"/>
              <a:buFont typeface="Noto Sans Symbols"/>
              <a:buNone/>
            </a:pPr>
            <a:r>
              <a:rPr b="1" lang="en-US" sz="2000">
                <a:solidFill>
                  <a:srgbClr val="7D9029"/>
                </a:solidFill>
              </a:rPr>
              <a:t>+</a:t>
            </a:r>
            <a:r>
              <a:rPr lang="en-US" sz="2000"/>
              <a:t>  Often protects against SQL Injection, but still: </a:t>
            </a:r>
            <a:r>
              <a:rPr lang="en-US" sz="2000" u="sng"/>
              <a:t>always validate inputs</a:t>
            </a:r>
            <a:r>
              <a:rPr b="0" i="0" lang="en-US" sz="20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/>
          </a:p>
        </p:txBody>
      </p:sp>
      <p:sp>
        <p:nvSpPr>
          <p:cNvPr id="75" name="Google Shape;75;p7"/>
          <p:cNvSpPr txBox="1"/>
          <p:nvPr/>
        </p:nvSpPr>
        <p:spPr>
          <a:xfrm>
            <a:off x="457200" y="4495800"/>
            <a:ext cx="93885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Verdana"/>
              <a:buNone/>
            </a:pPr>
            <a:r>
              <a:rPr b="1" i="0" lang="en-US" sz="20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b="0" i="0" lang="en-US" sz="20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 	The high level of abstraction can obscure what is 	actually</a:t>
            </a:r>
            <a:endParaRPr b="0" i="0" sz="2000" u="none">
              <a:solidFill>
                <a:srgbClr val="00163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Verdana"/>
              <a:buNone/>
            </a:pPr>
            <a:r>
              <a:rPr lang="en-US" sz="2000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0" i="0" lang="en-US" sz="20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happening in the implementation code.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Verdana"/>
              <a:buNone/>
            </a:pPr>
            <a:r>
              <a:rPr b="1" i="0" lang="en-US" sz="20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b="0" i="0" lang="en-US" sz="20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	Be aware of JPA’s </a:t>
            </a:r>
            <a:r>
              <a:rPr b="0" i="0" lang="en-US" sz="20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Convention-Over-Configuratio</a:t>
            </a:r>
            <a:r>
              <a:rPr b="0" i="0" lang="en-US" sz="20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n Strategy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Verdana"/>
              <a:buNone/>
            </a:pPr>
            <a:r>
              <a:rPr b="1" i="0" lang="en-US" sz="20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b="0" i="0" lang="en-US" sz="20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	Heavy reliance on ORM software has been cited as a major factor in</a:t>
            </a:r>
            <a:endParaRPr b="0" i="0" sz="2000" u="none">
              <a:solidFill>
                <a:srgbClr val="00163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Verdana"/>
              <a:buNone/>
            </a:pPr>
            <a:r>
              <a:rPr lang="en-US" sz="2000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0" i="0" lang="en-US" sz="20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 producing </a:t>
            </a:r>
            <a:r>
              <a:rPr b="0" i="0" lang="en-US" sz="2000" u="sng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poorly designed databases</a:t>
            </a:r>
            <a:r>
              <a:rPr b="0" i="0" lang="en-US" sz="20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Verdana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type="title"/>
          </p:nvPr>
        </p:nvSpPr>
        <p:spPr>
          <a:xfrm>
            <a:off x="381000" y="244475"/>
            <a:ext cx="73797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600"/>
              <a:buFont typeface="Verdana"/>
              <a:buNone/>
            </a:pPr>
            <a:r>
              <a:rPr b="1" i="0" lang="en-US" sz="36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Our Goals when selecting a ORM Framework</a:t>
            </a:r>
            <a:endParaRPr/>
          </a:p>
        </p:txBody>
      </p:sp>
      <p:sp>
        <p:nvSpPr>
          <p:cNvPr id="81" name="Google Shape;81;p8"/>
          <p:cNvSpPr txBox="1"/>
          <p:nvPr>
            <p:ph idx="1" type="body"/>
          </p:nvPr>
        </p:nvSpPr>
        <p:spPr>
          <a:xfrm>
            <a:off x="433025" y="1777725"/>
            <a:ext cx="92769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Take advantage of all the things Relational Databases do well</a:t>
            </a:r>
            <a:endParaRPr/>
          </a:p>
          <a:p>
            <a:pPr indent="-371475" lvl="0" marL="371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FBB040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>
              <a:solidFill>
                <a:srgbClr val="00163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But doing it, without leaving all the all the things </a:t>
            </a:r>
            <a:r>
              <a:rPr lang="en-US" sz="2400"/>
              <a:t>O</a:t>
            </a: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O-languages do well</a:t>
            </a:r>
            <a:endParaRPr/>
          </a:p>
          <a:p>
            <a:pPr indent="-371475" lvl="0" marL="371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FBB040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>
              <a:solidFill>
                <a:srgbClr val="00163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Have the illusion of only ”talking” OO, even when we manipulate data.</a:t>
            </a:r>
            <a:endParaRPr/>
          </a:p>
          <a:p>
            <a:pPr indent="-371475" lvl="0" marL="371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FBB040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>
              <a:solidFill>
                <a:srgbClr val="00163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Do less work</a:t>
            </a:r>
            <a:endParaRPr/>
          </a:p>
        </p:txBody>
      </p:sp>
      <p:pic>
        <p:nvPicPr>
          <p:cNvPr descr="https://upload.wikimedia.org/wikipedia/commons/thumb/8/8d/Smiley_head_happy.svg/500px-Smiley_head_happy.svg.png" id="82" name="Google Shape;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0354" y="4673875"/>
            <a:ext cx="2258100" cy="22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381000" y="244475"/>
            <a:ext cx="8132762" cy="124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1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Object-Relational Impedance Mismatch Issues</a:t>
            </a:r>
            <a:endParaRPr/>
          </a:p>
        </p:txBody>
      </p:sp>
      <p:sp>
        <p:nvSpPr>
          <p:cNvPr id="88" name="Google Shape;88;p9"/>
          <p:cNvSpPr txBox="1"/>
          <p:nvPr/>
        </p:nvSpPr>
        <p:spPr>
          <a:xfrm>
            <a:off x="381000" y="1744662"/>
            <a:ext cx="9158287" cy="230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371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How are columns, rows, tables mapped to objects?</a:t>
            </a:r>
            <a:endParaRPr/>
          </a:p>
          <a:p>
            <a:pPr indent="-371475" lvl="0" marL="3714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How are relationships handled?</a:t>
            </a:r>
            <a:endParaRPr/>
          </a:p>
          <a:p>
            <a:pPr indent="-371475" lvl="0" marL="3714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How is OO inheritance mapped to relational tables?</a:t>
            </a:r>
            <a:endParaRPr/>
          </a:p>
          <a:p>
            <a:pPr indent="-371475" lvl="0" marL="3714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How is composition and aggregation handled?</a:t>
            </a:r>
            <a:endParaRPr/>
          </a:p>
          <a:p>
            <a:pPr indent="-371475" lvl="0" marL="3714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How are conflicting type systems between databases handled?</a:t>
            </a:r>
            <a:endParaRPr/>
          </a:p>
          <a:p>
            <a:pPr indent="-371475" lvl="0" marL="3714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How are objects persisted?</a:t>
            </a:r>
            <a:endParaRPr/>
          </a:p>
          <a:p>
            <a:pPr indent="-371475" lvl="0" marL="3714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How are different design goals handled?</a:t>
            </a:r>
            <a:endParaRPr/>
          </a:p>
          <a:p>
            <a:pPr indent="-371475" lvl="0" marL="3714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Relational model designed for data storage/retrieval</a:t>
            </a:r>
            <a:endParaRPr/>
          </a:p>
          <a:p>
            <a:pPr indent="-371475" lvl="0" marL="3714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Object Oriented model is about modelling behaviour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381000" y="244475"/>
            <a:ext cx="8132762" cy="124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1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Object-Relational Impedance Mismatch Issues</a:t>
            </a:r>
            <a:endParaRPr/>
          </a:p>
        </p:txBody>
      </p:sp>
      <p:sp>
        <p:nvSpPr>
          <p:cNvPr id="94" name="Google Shape;94;p10"/>
          <p:cNvSpPr txBox="1"/>
          <p:nvPr/>
        </p:nvSpPr>
        <p:spPr>
          <a:xfrm>
            <a:off x="381000" y="1833562"/>
            <a:ext cx="9158287" cy="398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371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Example – mismatch in data types</a:t>
            </a:r>
            <a:endParaRPr/>
          </a:p>
          <a:p>
            <a:pPr indent="-309562" lvl="1" marL="8064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OO Languages such as Java C# have String and int data types</a:t>
            </a:r>
            <a:endParaRPr/>
          </a:p>
          <a:p>
            <a:pPr indent="-309562" lvl="1" marL="8064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RDMBS such as MySQL has a varchar and smallint</a:t>
            </a:r>
            <a:endParaRPr/>
          </a:p>
          <a:p>
            <a:pPr indent="-371475" lvl="0" marL="3714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rPr>
              <a:t>Although values are stored and manipulated differently the database driver (JDBC in Java) handles conversions automatically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type="title"/>
          </p:nvPr>
        </p:nvSpPr>
        <p:spPr>
          <a:xfrm>
            <a:off x="381000" y="244475"/>
            <a:ext cx="8132762" cy="124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100"/>
              <a:buFont typeface="Verdana"/>
              <a:buNone/>
            </a:pPr>
            <a:r>
              <a:rPr b="1" i="0" lang="en-US" sz="3100" u="none" cap="none" strike="noStrik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Object-Relational Impedance Mismatch Issues</a:t>
            </a:r>
            <a:endParaRPr/>
          </a:p>
        </p:txBody>
      </p:sp>
      <p:sp>
        <p:nvSpPr>
          <p:cNvPr id="100" name="Google Shape;100;p11"/>
          <p:cNvSpPr txBox="1"/>
          <p:nvPr/>
        </p:nvSpPr>
        <p:spPr>
          <a:xfrm>
            <a:off x="381000" y="1833562"/>
            <a:ext cx="9158287" cy="398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371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– collections versus tables </a:t>
            </a:r>
            <a:endParaRPr/>
          </a:p>
          <a:p>
            <a:pPr indent="-309562" lvl="1" marL="8064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Java/C# use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collections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manage lists of objects</a:t>
            </a:r>
            <a:endParaRPr/>
          </a:p>
          <a:p>
            <a:pPr indent="-309562" lvl="1" marL="8064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Databases uses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tables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manage lists of entities</a:t>
            </a:r>
            <a:endParaRPr/>
          </a:p>
          <a:p>
            <a:pPr indent="-157162" lvl="1" marL="8064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163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1475" lvl="0" marL="3714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– blobs versus objects</a:t>
            </a:r>
            <a:endParaRPr/>
          </a:p>
          <a:p>
            <a:pPr indent="-309562" lvl="1" marL="8064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Databases uses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blobs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manage large objects as simple binary data</a:t>
            </a:r>
            <a:endParaRPr/>
          </a:p>
          <a:p>
            <a:pPr indent="-309562" lvl="1" marL="8064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BB04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Java/C# use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with </a:t>
            </a: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behaviors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PHB-temp_S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