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0"/>
  </p:notesMasterIdLst>
  <p:sldIdLst>
    <p:sldId id="694" r:id="rId4"/>
    <p:sldId id="961" r:id="rId5"/>
    <p:sldId id="977" r:id="rId6"/>
    <p:sldId id="978" r:id="rId7"/>
    <p:sldId id="1028" r:id="rId8"/>
    <p:sldId id="1061" r:id="rId9"/>
    <p:sldId id="1045" r:id="rId10"/>
    <p:sldId id="1062" r:id="rId11"/>
    <p:sldId id="1063" r:id="rId12"/>
    <p:sldId id="1064" r:id="rId13"/>
    <p:sldId id="1065" r:id="rId14"/>
    <p:sldId id="1066" r:id="rId15"/>
    <p:sldId id="1067" r:id="rId16"/>
    <p:sldId id="1068" r:id="rId17"/>
    <p:sldId id="1069" r:id="rId18"/>
    <p:sldId id="1070" r:id="rId19"/>
    <p:sldId id="1072" r:id="rId20"/>
    <p:sldId id="1071" r:id="rId21"/>
    <p:sldId id="1073" r:id="rId22"/>
    <p:sldId id="1074" r:id="rId23"/>
    <p:sldId id="1075" r:id="rId24"/>
    <p:sldId id="1076" r:id="rId25"/>
    <p:sldId id="1077" r:id="rId26"/>
    <p:sldId id="1078" r:id="rId27"/>
    <p:sldId id="1079" r:id="rId28"/>
    <p:sldId id="984" r:id="rId29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17" d="100"/>
          <a:sy n="117" d="100"/>
        </p:scale>
        <p:origin x="120" y="9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3689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226457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986953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11970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329225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493590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463934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94257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763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019538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616678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875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73272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725179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761575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745465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94091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23459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95251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index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3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연산자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홍필두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프로그래밍</a:t>
            </a:r>
            <a:r>
              <a:rPr kumimoji="1" lang="en-US" altLang="ko-KR" dirty="0" smtClean="0">
                <a:solidFill>
                  <a:schemeClr val="tx1"/>
                </a:solidFill>
              </a:rPr>
              <a:t>2-Java)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반올림 버림 처리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★★★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반올림 모르는 분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그 놈의 돈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왜 우리나라 돈은 현실적으로 </a:t>
            </a:r>
            <a:r>
              <a:rPr lang="en-US" altLang="ko-KR" sz="1050" dirty="0" smtClean="0"/>
              <a:t>10</a:t>
            </a:r>
            <a:r>
              <a:rPr lang="ko-KR" altLang="en-US" sz="1050" dirty="0" smtClean="0"/>
              <a:t>원 단위라</a:t>
            </a:r>
            <a:r>
              <a:rPr lang="en-US" altLang="ko-KR" sz="1050" dirty="0"/>
              <a:t> </a:t>
            </a:r>
            <a:r>
              <a:rPr lang="en-US" altLang="ko-KR" sz="1050" dirty="0" smtClean="0"/>
              <a:t>10</a:t>
            </a:r>
            <a:r>
              <a:rPr lang="ko-KR" altLang="en-US" sz="1050" dirty="0" smtClean="0"/>
              <a:t>원기준 버림 반올림 해보자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100</a:t>
            </a:r>
            <a:r>
              <a:rPr lang="ko-KR" altLang="en-US" sz="1050" dirty="0" smtClean="0"/>
              <a:t>원</a:t>
            </a:r>
            <a:r>
              <a:rPr lang="en-US" altLang="ko-KR" sz="1050" dirty="0" smtClean="0"/>
              <a:t>, 1000</a:t>
            </a:r>
            <a:r>
              <a:rPr lang="ko-KR" altLang="en-US" sz="1050" dirty="0" smtClean="0"/>
              <a:t>원 반올림을 스스로 구현해라</a:t>
            </a:r>
            <a:r>
              <a:rPr lang="en-US" altLang="ko-KR" sz="1050" dirty="0" smtClean="0"/>
              <a:t>.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91" y="1323283"/>
            <a:ext cx="4352925" cy="3171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43575" y="2173412"/>
            <a:ext cx="130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K08_i…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83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소수점 자리의 반올림 버림 처리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★★★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이런 경우 정수형과 </a:t>
            </a:r>
            <a:r>
              <a:rPr lang="ko-KR" altLang="en-US" sz="1050" dirty="0" err="1" smtClean="0"/>
              <a:t>실수형을</a:t>
            </a:r>
            <a:r>
              <a:rPr lang="ko-KR" altLang="en-US" sz="1050" dirty="0" smtClean="0"/>
              <a:t> 넘나 들면서 계산해야 한다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14/5 </a:t>
            </a:r>
            <a:r>
              <a:rPr lang="ko-KR" altLang="en-US" sz="1050" dirty="0" smtClean="0"/>
              <a:t>와 </a:t>
            </a:r>
            <a:r>
              <a:rPr lang="en-US" altLang="ko-KR" sz="1050" dirty="0" smtClean="0"/>
              <a:t>14/5.0</a:t>
            </a:r>
            <a:r>
              <a:rPr lang="ko-KR" altLang="en-US" sz="1050" dirty="0" smtClean="0"/>
              <a:t>이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프로그램언어에서는 다른 것임을 명심해라</a:t>
            </a:r>
            <a:r>
              <a:rPr lang="en-US" altLang="ko-KR" sz="1050" dirty="0" smtClean="0"/>
              <a:t>.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94" y="1476375"/>
            <a:ext cx="54292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다음 제시된 내용을 자필로 작성하여 제출 하시오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상단 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기입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지금까지 설명한 것은 별이 세 개</a:t>
            </a:r>
            <a:r>
              <a:rPr lang="en-US" altLang="ko-KR" sz="1100" dirty="0"/>
              <a:t>(</a:t>
            </a:r>
            <a:r>
              <a:rPr lang="ko-KR" altLang="en-US" sz="1100" dirty="0"/>
              <a:t>★★★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다</a:t>
            </a:r>
            <a:r>
              <a:rPr lang="en-US" altLang="ko-KR" sz="1100" dirty="0" smtClean="0"/>
              <a:t>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전부 설명을 달아서 프로그램 구현 실습을 한다</a:t>
            </a:r>
            <a:endParaRPr lang="en-US" altLang="ko-KR" sz="1100" dirty="0" smtClean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그리고 해당 소스부분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클래스선언부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메인부분</a:t>
            </a:r>
            <a:r>
              <a:rPr lang="ko-KR" altLang="en-US" sz="1100" dirty="0" smtClean="0"/>
              <a:t> 생략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을 </a:t>
            </a:r>
            <a:r>
              <a:rPr lang="ko-KR" altLang="en-US" sz="1100" dirty="0" err="1" smtClean="0"/>
              <a:t>필기하시요</a:t>
            </a:r>
            <a:endParaRPr lang="en-US" altLang="ko-KR" sz="1100" dirty="0" smtClean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1.</a:t>
            </a:r>
            <a:r>
              <a:rPr lang="ko-KR" altLang="en-US" sz="1100" dirty="0"/>
              <a:t>연산자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1) </a:t>
            </a:r>
            <a:r>
              <a:rPr lang="ko-KR" altLang="en-US" sz="1100" dirty="0"/>
              <a:t>사칙연산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2) </a:t>
            </a:r>
            <a:r>
              <a:rPr lang="ko-KR" altLang="en-US" sz="1100" dirty="0"/>
              <a:t>연산 후 대입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3) </a:t>
            </a:r>
            <a:r>
              <a:rPr lang="ko-KR" altLang="en-US" sz="1100" dirty="0"/>
              <a:t>누적하기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4) </a:t>
            </a:r>
            <a:r>
              <a:rPr lang="ko-KR" altLang="en-US" sz="1100" dirty="0"/>
              <a:t>정수형 연산 </a:t>
            </a:r>
            <a:r>
              <a:rPr lang="en-US" altLang="ko-KR" sz="1100" dirty="0"/>
              <a:t>(</a:t>
            </a:r>
            <a:r>
              <a:rPr lang="ko-KR" altLang="en-US" sz="1100" dirty="0"/>
              <a:t>버림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5) </a:t>
            </a:r>
            <a:r>
              <a:rPr lang="ko-KR" altLang="en-US" sz="1100" dirty="0"/>
              <a:t>나머지</a:t>
            </a:r>
            <a:r>
              <a:rPr lang="en-US" altLang="ko-KR" sz="1100" dirty="0"/>
              <a:t>(%)</a:t>
            </a:r>
            <a:r>
              <a:rPr lang="ko-KR" altLang="en-US" sz="1100" dirty="0"/>
              <a:t>연산자의 응용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6) </a:t>
            </a:r>
            <a:r>
              <a:rPr lang="ko-KR" altLang="en-US" sz="1100" dirty="0"/>
              <a:t>반올림 버림 처리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7) </a:t>
            </a:r>
            <a:r>
              <a:rPr lang="ko-KR" altLang="en-US" sz="1100" dirty="0"/>
              <a:t>소수점 자리의 반올림 버림 </a:t>
            </a:r>
            <a:r>
              <a:rPr lang="ko-KR" altLang="en-US" sz="1100" dirty="0" smtClean="0"/>
              <a:t>처리</a:t>
            </a:r>
            <a:endParaRPr lang="en-US" altLang="ko-KR" sz="1100" dirty="0" smtClean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 smtClean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 smtClean="0"/>
              <a:t>- </a:t>
            </a:r>
            <a:r>
              <a:rPr lang="ko-KR" altLang="en-US" sz="1100" dirty="0" smtClean="0"/>
              <a:t>충분한 시간을 주기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진도보다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확실한 이해</a:t>
            </a:r>
            <a:r>
              <a:rPr lang="en-US" altLang="ko-KR" sz="1100" dirty="0" smtClean="0"/>
              <a:t>.. </a:t>
            </a:r>
            <a:r>
              <a:rPr lang="ko-KR" altLang="en-US" sz="1100" dirty="0" err="1" smtClean="0"/>
              <a:t>이부분</a:t>
            </a:r>
            <a:r>
              <a:rPr lang="ko-KR" altLang="en-US" sz="1100" dirty="0" smtClean="0"/>
              <a:t> 까지 스스로 이해해야 다음 진행이 가능</a:t>
            </a:r>
            <a:r>
              <a:rPr lang="en-US" altLang="ko-KR" sz="1100" dirty="0" smtClean="0"/>
              <a:t>)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4952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 bwMode="auto">
          <a:xfrm>
            <a:off x="391457" y="870521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유효숫자 처리의 중요성 및 돈 문제</a:t>
            </a:r>
            <a:endParaRPr lang="en-US" altLang="ko-KR" dirty="0"/>
          </a:p>
          <a:p>
            <a:pPr latinLnBrk="1"/>
            <a:endParaRPr lang="en-US" altLang="ko-KR" sz="1200" dirty="0" smtClean="0"/>
          </a:p>
          <a:p>
            <a:pPr latinLnBrk="1"/>
            <a:r>
              <a:rPr lang="ko-KR" altLang="en-US" sz="1200" dirty="0" smtClean="0"/>
              <a:t>부가가치세율이 </a:t>
            </a:r>
            <a:r>
              <a:rPr lang="en-US" altLang="ko-KR" sz="1200" dirty="0" smtClean="0"/>
              <a:t>3.3%</a:t>
            </a:r>
            <a:r>
              <a:rPr lang="ko-KR" altLang="en-US" sz="1200" dirty="0"/>
              <a:t>라고 가정하자</a:t>
            </a:r>
          </a:p>
          <a:p>
            <a:pPr latinLnBrk="1"/>
            <a:r>
              <a:rPr lang="ko-KR" altLang="en-US" sz="1200" dirty="0" smtClean="0"/>
              <a:t>프로그래머는 </a:t>
            </a:r>
            <a:endParaRPr lang="ko-KR" altLang="en-US" sz="1200" dirty="0"/>
          </a:p>
          <a:p>
            <a:pPr latinLnBrk="1"/>
            <a:endParaRPr lang="ko-KR" altLang="en-US" sz="1200" dirty="0"/>
          </a:p>
          <a:p>
            <a:pPr latinLnBrk="1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price=100;</a:t>
            </a:r>
            <a:endParaRPr lang="en-US" altLang="ko-KR" sz="1200" dirty="0"/>
          </a:p>
          <a:p>
            <a:pPr latinLnBrk="1"/>
            <a:r>
              <a:rPr lang="en-US" altLang="ko-KR" sz="1200" dirty="0" err="1"/>
              <a:t>int</a:t>
            </a:r>
            <a:r>
              <a:rPr lang="en-US" altLang="ko-KR" sz="1200" dirty="0"/>
              <a:t> tax=price* </a:t>
            </a:r>
            <a:r>
              <a:rPr lang="en-US" altLang="ko-KR" sz="1200" dirty="0" smtClean="0"/>
              <a:t>3.3/100; </a:t>
            </a:r>
            <a:r>
              <a:rPr lang="en-US" altLang="ko-KR" sz="1200" dirty="0" smtClean="0">
                <a:solidFill>
                  <a:srgbClr val="FF0000"/>
                </a:solidFill>
              </a:rPr>
              <a:t>-&gt; 3</a:t>
            </a:r>
            <a:r>
              <a:rPr lang="ko-KR" altLang="en-US" sz="1200" dirty="0" smtClean="0">
                <a:solidFill>
                  <a:srgbClr val="FF0000"/>
                </a:solidFill>
              </a:rPr>
              <a:t>원</a:t>
            </a:r>
            <a:r>
              <a:rPr lang="en-US" altLang="ko-KR" sz="1200" dirty="0" smtClean="0">
                <a:solidFill>
                  <a:srgbClr val="FF0000"/>
                </a:solidFill>
              </a:rPr>
              <a:t>(0.3</a:t>
            </a:r>
            <a:r>
              <a:rPr lang="ko-KR" altLang="en-US" sz="1200" dirty="0" smtClean="0">
                <a:solidFill>
                  <a:srgbClr val="FF0000"/>
                </a:solidFill>
              </a:rPr>
              <a:t>원 버림</a:t>
            </a:r>
            <a:r>
              <a:rPr lang="en-US" altLang="ko-KR" sz="1200" dirty="0" smtClean="0">
                <a:solidFill>
                  <a:srgbClr val="FF0000"/>
                </a:solidFill>
              </a:rPr>
              <a:t>) -&gt; tax</a:t>
            </a:r>
            <a:r>
              <a:rPr lang="ko-KR" altLang="en-US" sz="1200" dirty="0" smtClean="0">
                <a:solidFill>
                  <a:srgbClr val="FF0000"/>
                </a:solidFill>
              </a:rPr>
              <a:t>가 </a:t>
            </a:r>
            <a:r>
              <a:rPr lang="en-US" altLang="ko-KR" sz="1200" dirty="0" smtClean="0">
                <a:solidFill>
                  <a:srgbClr val="FF0000"/>
                </a:solidFill>
              </a:rPr>
              <a:t>price</a:t>
            </a:r>
            <a:r>
              <a:rPr lang="ko-KR" altLang="en-US" sz="1200" dirty="0" smtClean="0">
                <a:solidFill>
                  <a:srgbClr val="FF0000"/>
                </a:solidFill>
              </a:rPr>
              <a:t>에 따라 바뀌어버림</a:t>
            </a:r>
            <a:r>
              <a:rPr lang="en-US" altLang="ko-KR" sz="1200" dirty="0" smtClean="0">
                <a:solidFill>
                  <a:srgbClr val="FF0000"/>
                </a:solidFill>
              </a:rPr>
              <a:t>. </a:t>
            </a:r>
          </a:p>
          <a:p>
            <a:pPr latinLnBrk="1"/>
            <a:r>
              <a:rPr lang="en-US" altLang="ko-KR" sz="1200" dirty="0" smtClean="0">
                <a:solidFill>
                  <a:srgbClr val="FF0000"/>
                </a:solidFill>
              </a:rPr>
              <a:t>(1000</a:t>
            </a:r>
            <a:r>
              <a:rPr lang="ko-KR" altLang="en-US" sz="1200" dirty="0" smtClean="0">
                <a:solidFill>
                  <a:srgbClr val="FF0000"/>
                </a:solidFill>
              </a:rPr>
              <a:t>원 이상일 경우 </a:t>
            </a:r>
            <a:r>
              <a:rPr lang="en-US" altLang="ko-KR" sz="1200" dirty="0" smtClean="0">
                <a:solidFill>
                  <a:srgbClr val="FF0000"/>
                </a:solidFill>
              </a:rPr>
              <a:t>3.3%, 1000</a:t>
            </a:r>
            <a:r>
              <a:rPr lang="ko-KR" altLang="en-US" sz="1200" dirty="0" smtClean="0">
                <a:solidFill>
                  <a:srgbClr val="FF0000"/>
                </a:solidFill>
              </a:rPr>
              <a:t>원 미만일 경우 </a:t>
            </a:r>
            <a:r>
              <a:rPr lang="en-US" altLang="ko-KR" sz="1200" smtClean="0">
                <a:solidFill>
                  <a:srgbClr val="FF0000"/>
                </a:solidFill>
              </a:rPr>
              <a:t>3%)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latinLnBrk="1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custom_price</a:t>
            </a:r>
            <a:r>
              <a:rPr lang="en-US" altLang="ko-KR" sz="1200" dirty="0"/>
              <a:t> = price + tax</a:t>
            </a:r>
            <a:r>
              <a:rPr lang="en-US" altLang="ko-KR" sz="1200" dirty="0" smtClean="0"/>
              <a:t>; </a:t>
            </a:r>
            <a:r>
              <a:rPr lang="en-US" altLang="ko-KR" sz="1200" dirty="0" smtClean="0">
                <a:solidFill>
                  <a:srgbClr val="FF0000"/>
                </a:solidFill>
              </a:rPr>
              <a:t>-&gt; 103</a:t>
            </a:r>
            <a:r>
              <a:rPr lang="ko-KR" altLang="en-US" sz="1200" dirty="0" smtClean="0">
                <a:solidFill>
                  <a:srgbClr val="FF0000"/>
                </a:solidFill>
              </a:rPr>
              <a:t>원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latinLnBrk="1"/>
            <a:endParaRPr lang="en-US" altLang="ko-KR" sz="1200" dirty="0"/>
          </a:p>
          <a:p>
            <a:pPr latinLnBrk="1"/>
            <a:r>
              <a:rPr lang="en-US" altLang="ko-KR" sz="1200" dirty="0"/>
              <a:t>///////////////////////////////////////</a:t>
            </a:r>
          </a:p>
          <a:p>
            <a:pPr latinLnBrk="1"/>
            <a:endParaRPr lang="en-US" altLang="ko-KR" sz="1200" dirty="0"/>
          </a:p>
          <a:p>
            <a:pPr latinLnBrk="1"/>
            <a:r>
              <a:rPr lang="en-US" altLang="ko-KR" sz="1200" dirty="0"/>
              <a:t>100</a:t>
            </a:r>
            <a:r>
              <a:rPr lang="ko-KR" altLang="en-US" sz="1200" dirty="0"/>
              <a:t>원의 상품을 세금 </a:t>
            </a:r>
            <a:r>
              <a:rPr lang="en-US" altLang="ko-KR" sz="1200" dirty="0"/>
              <a:t>3%</a:t>
            </a:r>
            <a:r>
              <a:rPr lang="ko-KR" altLang="en-US" sz="1200" dirty="0"/>
              <a:t>를 더해 판매하는데 </a:t>
            </a:r>
            <a:r>
              <a:rPr lang="ko-KR" altLang="en-US" sz="1200" dirty="0" smtClean="0"/>
              <a:t>그깟</a:t>
            </a:r>
            <a:r>
              <a:rPr lang="en-US" altLang="ko-KR" sz="1200" dirty="0" smtClean="0"/>
              <a:t> 0.3</a:t>
            </a:r>
            <a:r>
              <a:rPr lang="ko-KR" altLang="en-US" sz="1200" dirty="0" smtClean="0"/>
              <a:t>원 무시하고 가격을 </a:t>
            </a:r>
            <a:r>
              <a:rPr lang="en-US" altLang="ko-KR" sz="1200" dirty="0"/>
              <a:t>103</a:t>
            </a:r>
            <a:r>
              <a:rPr lang="ko-KR" altLang="en-US" sz="1200" dirty="0"/>
              <a:t>원으로 </a:t>
            </a:r>
            <a:r>
              <a:rPr lang="ko-KR" altLang="en-US" sz="1200" dirty="0" smtClean="0"/>
              <a:t>책정해서 </a:t>
            </a:r>
            <a:r>
              <a:rPr lang="en-US" altLang="ko-KR" sz="1200" dirty="0" smtClean="0"/>
              <a:t>10000</a:t>
            </a:r>
            <a:r>
              <a:rPr lang="ko-KR" altLang="en-US" sz="1200" dirty="0"/>
              <a:t>개 판매했다</a:t>
            </a:r>
            <a:r>
              <a:rPr lang="en-US" altLang="ko-KR" sz="1200" dirty="0"/>
              <a:t>.</a:t>
            </a:r>
          </a:p>
          <a:p>
            <a:pPr latinLnBrk="1"/>
            <a:endParaRPr lang="en-US" altLang="ko-KR" sz="1200" dirty="0"/>
          </a:p>
          <a:p>
            <a:pPr latinLnBrk="1"/>
            <a:endParaRPr lang="en-US" altLang="ko-KR" sz="1200" dirty="0"/>
          </a:p>
          <a:p>
            <a:pPr latinLnBrk="1"/>
            <a:r>
              <a:rPr lang="ko-KR" altLang="en-US" sz="1200" dirty="0" smtClean="0"/>
              <a:t>돈은 </a:t>
            </a:r>
            <a:r>
              <a:rPr lang="en-US" altLang="ko-KR" sz="1200" dirty="0"/>
              <a:t>103</a:t>
            </a:r>
            <a:r>
              <a:rPr lang="ko-KR" altLang="en-US" sz="1200" dirty="0"/>
              <a:t>만원 들어와서 물건판매액 </a:t>
            </a:r>
            <a:r>
              <a:rPr lang="en-US" altLang="ko-KR" sz="1200" dirty="0"/>
              <a:t>100</a:t>
            </a:r>
            <a:r>
              <a:rPr lang="ko-KR" altLang="en-US" sz="1200" dirty="0"/>
              <a:t>만원 세금</a:t>
            </a:r>
            <a:r>
              <a:rPr lang="en-US" altLang="ko-KR" sz="1200" dirty="0"/>
              <a:t>3</a:t>
            </a:r>
            <a:r>
              <a:rPr lang="ko-KR" altLang="en-US" sz="1200" dirty="0"/>
              <a:t>만원이다</a:t>
            </a:r>
          </a:p>
          <a:p>
            <a:pPr latinLnBrk="1"/>
            <a:r>
              <a:rPr lang="ko-KR" altLang="en-US" sz="1200" dirty="0" smtClean="0"/>
              <a:t>국세청에 </a:t>
            </a:r>
            <a:r>
              <a:rPr lang="en-US" altLang="ko-KR" sz="1200" dirty="0"/>
              <a:t>3</a:t>
            </a:r>
            <a:r>
              <a:rPr lang="ko-KR" altLang="en-US" sz="1200" dirty="0"/>
              <a:t>만원을 내려고 했는데</a:t>
            </a:r>
            <a:r>
              <a:rPr lang="en-US" altLang="ko-KR" sz="1200" dirty="0"/>
              <a:t>..</a:t>
            </a:r>
          </a:p>
          <a:p>
            <a:pPr latinLnBrk="1"/>
            <a:r>
              <a:rPr lang="ko-KR" altLang="en-US" sz="1200" dirty="0" smtClean="0"/>
              <a:t>국세청에서는 </a:t>
            </a:r>
            <a:r>
              <a:rPr lang="ko-KR" altLang="en-US" sz="1200" dirty="0"/>
              <a:t>물건판매액</a:t>
            </a:r>
            <a:r>
              <a:rPr lang="en-US" altLang="ko-KR" sz="1200" dirty="0"/>
              <a:t>100</a:t>
            </a:r>
            <a:r>
              <a:rPr lang="ko-KR" altLang="en-US" sz="1200" dirty="0"/>
              <a:t>만원이니 세금 </a:t>
            </a:r>
            <a:r>
              <a:rPr lang="en-US" altLang="ko-KR" sz="1200" dirty="0"/>
              <a:t>3</a:t>
            </a:r>
            <a:r>
              <a:rPr lang="ko-KR" altLang="en-US" sz="1200" dirty="0"/>
              <a:t>만 </a:t>
            </a:r>
            <a:r>
              <a:rPr lang="en-US" altLang="ko-KR" sz="1200" dirty="0" smtClean="0"/>
              <a:t>3000</a:t>
            </a:r>
            <a:r>
              <a:rPr lang="ko-KR" altLang="en-US" sz="1200" dirty="0" smtClean="0"/>
              <a:t>원 </a:t>
            </a:r>
            <a:r>
              <a:rPr lang="ko-KR" altLang="en-US" sz="1200" dirty="0"/>
              <a:t>내란다</a:t>
            </a:r>
            <a:r>
              <a:rPr lang="en-US" altLang="ko-KR" sz="1200" dirty="0" smtClean="0"/>
              <a:t>...</a:t>
            </a:r>
            <a:endParaRPr lang="en-US" altLang="ko-KR" sz="1200" dirty="0"/>
          </a:p>
          <a:p>
            <a:pPr latinLnBrk="1"/>
            <a:endParaRPr lang="en-US" altLang="ko-KR" sz="1200" dirty="0"/>
          </a:p>
          <a:p>
            <a:pPr latinLnBrk="1"/>
            <a:r>
              <a:rPr lang="ko-KR" altLang="en-US" sz="1200" dirty="0"/>
              <a:t>프로그래머가 </a:t>
            </a:r>
            <a:r>
              <a:rPr lang="en-US" altLang="ko-KR" sz="1200" dirty="0" smtClean="0"/>
              <a:t>3000</a:t>
            </a:r>
            <a:r>
              <a:rPr lang="ko-KR" altLang="en-US" sz="1200" dirty="0" smtClean="0"/>
              <a:t>원을 </a:t>
            </a:r>
            <a:r>
              <a:rPr lang="ko-KR" altLang="en-US" sz="1200" dirty="0"/>
              <a:t>월급에서 </a:t>
            </a:r>
            <a:r>
              <a:rPr lang="ko-KR" altLang="en-US" sz="1200" dirty="0" err="1"/>
              <a:t>깟다</a:t>
            </a:r>
            <a:r>
              <a:rPr lang="en-US" altLang="ko-KR" sz="1200" dirty="0"/>
              <a:t>.</a:t>
            </a:r>
          </a:p>
          <a:p>
            <a:pPr latinLnBrk="1"/>
            <a:endParaRPr lang="en-US" altLang="ko-KR" sz="1200" dirty="0"/>
          </a:p>
          <a:p>
            <a:pPr latinLnBrk="1"/>
            <a:r>
              <a:rPr lang="en-US" altLang="ko-KR" sz="1200" dirty="0"/>
              <a:t>(</a:t>
            </a:r>
            <a:r>
              <a:rPr lang="ko-KR" altLang="en-US" sz="1200" dirty="0"/>
              <a:t>만일 이정도 산수문제를 이해 못하면</a:t>
            </a:r>
            <a:r>
              <a:rPr lang="en-US" altLang="ko-KR" sz="1200" dirty="0"/>
              <a:t>..</a:t>
            </a:r>
            <a:r>
              <a:rPr lang="ko-KR" altLang="en-US" sz="1200" dirty="0"/>
              <a:t>내년엔 수학시험 </a:t>
            </a:r>
            <a:r>
              <a:rPr lang="ko-KR" altLang="en-US" sz="1200" dirty="0" err="1"/>
              <a:t>빡세게</a:t>
            </a:r>
            <a:r>
              <a:rPr lang="ko-KR" altLang="en-US" sz="1200" dirty="0"/>
              <a:t> 내야지 원</a:t>
            </a:r>
            <a:r>
              <a:rPr lang="en-US" altLang="ko-KR" sz="1200" dirty="0" smtClean="0"/>
              <a:t>..)		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pPr latinLnBrk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560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22788" y="927542"/>
            <a:ext cx="2452926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단순 세금 </a:t>
            </a:r>
            <a:r>
              <a:rPr lang="ko-KR" altLang="en-US" sz="1600" dirty="0" smtClean="0"/>
              <a:t>계산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★★★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세금은 내가 손해 안 보려면 </a:t>
            </a:r>
            <a:r>
              <a:rPr lang="en-US" altLang="ko-KR" sz="1050" dirty="0" smtClean="0"/>
              <a:t>1</a:t>
            </a:r>
            <a:r>
              <a:rPr lang="ko-KR" altLang="en-US" sz="1050" dirty="0" smtClean="0"/>
              <a:t>원미만 금액이 생기면 무조건 </a:t>
            </a:r>
            <a:r>
              <a:rPr lang="en-US" altLang="ko-KR" sz="1050" dirty="0" smtClean="0"/>
              <a:t>1</a:t>
            </a:r>
            <a:r>
              <a:rPr lang="ko-KR" altLang="en-US" sz="1050" dirty="0" smtClean="0"/>
              <a:t>원 더 받을 것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함수를 한번 사용해 봤다</a:t>
            </a:r>
            <a:r>
              <a:rPr lang="en-US" altLang="ko-KR" sz="1050" dirty="0" smtClean="0"/>
              <a:t>. (c</a:t>
            </a:r>
            <a:r>
              <a:rPr lang="ko-KR" altLang="en-US" sz="1050" dirty="0" smtClean="0"/>
              <a:t>에서 한 것으로 알고 있음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거의 유사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함수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다른 곳에서 유용이 호출 사용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추후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더 자세히 배움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public&lt;-&gt;private : </a:t>
            </a:r>
            <a:r>
              <a:rPr lang="ko-KR" altLang="en-US" sz="1050" dirty="0" smtClean="0"/>
              <a:t>다른 클래스에서 호출 가능 유무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Static&lt;-&gt;dynamic : </a:t>
            </a:r>
            <a:r>
              <a:rPr lang="ko-KR" altLang="en-US" sz="1050" dirty="0" smtClean="0"/>
              <a:t>기존 자리를 차지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호출시</a:t>
            </a:r>
            <a:r>
              <a:rPr lang="ko-KR" altLang="en-US" sz="1050" dirty="0" smtClean="0"/>
              <a:t> 자리 차지 </a:t>
            </a:r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다이나믹은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기본이라 선언하지 않는다</a:t>
            </a:r>
            <a:r>
              <a:rPr lang="en-US" altLang="ko-KR" sz="1050" dirty="0" smtClean="0"/>
              <a:t>) </a:t>
            </a:r>
            <a:r>
              <a:rPr lang="ko-KR" altLang="en-US" sz="1050" dirty="0" smtClean="0"/>
              <a:t>호출 시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생성하려면 </a:t>
            </a:r>
            <a:r>
              <a:rPr lang="en-US" altLang="ko-KR" sz="1050" dirty="0" smtClean="0"/>
              <a:t>new</a:t>
            </a:r>
            <a:r>
              <a:rPr lang="ko-KR" altLang="en-US" sz="1050" dirty="0" err="1" smtClean="0"/>
              <a:t>생성자로</a:t>
            </a:r>
            <a:r>
              <a:rPr lang="ko-KR" altLang="en-US" sz="1050" dirty="0" smtClean="0"/>
              <a:t> 생성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i</a:t>
            </a:r>
            <a:r>
              <a:rPr lang="en-US" altLang="ko-KR" sz="1050" dirty="0" err="1" smtClean="0"/>
              <a:t>nt</a:t>
            </a:r>
            <a:r>
              <a:rPr lang="ko-KR" altLang="en-US" sz="1050" dirty="0" smtClean="0"/>
              <a:t>는 함수 반환형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17" y="800777"/>
            <a:ext cx="6886575" cy="5362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17" y="1335946"/>
            <a:ext cx="4718439" cy="16214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40800" y="2138400"/>
            <a:ext cx="216720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100 -&gt; 3.3</a:t>
            </a:r>
          </a:p>
          <a:p>
            <a:r>
              <a:rPr lang="en-US" altLang="ko-KR" dirty="0" smtClean="0"/>
              <a:t>1000 -&gt; 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41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80512" y="927543"/>
            <a:ext cx="9047229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간단한 방정식 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소비자가 세금 </a:t>
            </a:r>
            <a:r>
              <a:rPr lang="ko-KR" altLang="en-US" sz="1600" dirty="0" smtClean="0"/>
              <a:t>계산</a:t>
            </a:r>
            <a:r>
              <a:rPr lang="en-US" altLang="ko-KR" sz="160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u="sng" dirty="0" smtClean="0"/>
              <a:t>일반적으로 소비자 가격은 세금이 포함된 가격으로 책정된다</a:t>
            </a:r>
            <a:r>
              <a:rPr lang="en-US" altLang="ko-KR" sz="1200" u="sng" dirty="0" smtClean="0"/>
              <a:t>.  (</a:t>
            </a:r>
            <a:r>
              <a:rPr lang="ko-KR" altLang="en-US" sz="1200" u="sng" dirty="0" smtClean="0"/>
              <a:t>칠판에 써서 설명</a:t>
            </a:r>
            <a:r>
              <a:rPr lang="en-US" altLang="ko-KR" sz="1200" u="sng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새우깡을</a:t>
            </a:r>
            <a:r>
              <a:rPr lang="ko-KR" altLang="en-US" sz="1200" dirty="0" smtClean="0"/>
              <a:t> 세금포함 </a:t>
            </a:r>
            <a:r>
              <a:rPr lang="en-US" altLang="ko-KR" sz="1200" dirty="0" smtClean="0"/>
              <a:t>1000</a:t>
            </a:r>
            <a:r>
              <a:rPr lang="ko-KR" altLang="en-US" sz="1200" dirty="0" smtClean="0"/>
              <a:t>원에 판매하기로 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세금은 </a:t>
            </a:r>
            <a:r>
              <a:rPr lang="en-US" altLang="ko-KR" sz="1200" dirty="0" smtClean="0"/>
              <a:t>3%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세금과 </a:t>
            </a:r>
            <a:r>
              <a:rPr lang="ko-KR" altLang="en-US" sz="1200" dirty="0" err="1" smtClean="0"/>
              <a:t>세전가격은</a:t>
            </a:r>
            <a:r>
              <a:rPr lang="ko-KR" altLang="en-US" sz="1200" dirty="0" smtClean="0"/>
              <a:t> 얼마인가</a:t>
            </a:r>
            <a:r>
              <a:rPr lang="en-US" altLang="ko-KR" sz="1200" dirty="0" smtClean="0"/>
              <a:t>?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세금 </a:t>
            </a:r>
            <a:r>
              <a:rPr lang="en-US" altLang="ko-KR" sz="1200" dirty="0" smtClean="0"/>
              <a:t>= </a:t>
            </a:r>
            <a:r>
              <a:rPr lang="ko-KR" altLang="en-US" sz="1200" dirty="0" err="1" smtClean="0"/>
              <a:t>세전가격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*0.03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세전가격</a:t>
            </a:r>
            <a:r>
              <a:rPr lang="en-US" altLang="ko-KR" sz="1200" dirty="0" smtClean="0"/>
              <a:t>)+(</a:t>
            </a:r>
            <a:r>
              <a:rPr lang="ko-KR" altLang="en-US" sz="1200" dirty="0" err="1" smtClean="0"/>
              <a:t>세전가격</a:t>
            </a:r>
            <a:r>
              <a:rPr lang="en-US" altLang="ko-KR" sz="1200" dirty="0" smtClean="0"/>
              <a:t>*0.03)=</a:t>
            </a:r>
            <a:r>
              <a:rPr lang="ko-KR" altLang="en-US" sz="1200" dirty="0" err="1" smtClean="0"/>
              <a:t>세후가격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1.03*</a:t>
            </a:r>
            <a:r>
              <a:rPr lang="ko-KR" altLang="en-US" sz="1200" dirty="0" err="1" smtClean="0"/>
              <a:t>세전가격</a:t>
            </a:r>
            <a:r>
              <a:rPr lang="en-US" altLang="ko-KR" sz="1200" dirty="0" smtClean="0"/>
              <a:t>=</a:t>
            </a:r>
            <a:r>
              <a:rPr lang="ko-KR" altLang="en-US" sz="1200" dirty="0" err="1" smtClean="0"/>
              <a:t>세후가격</a:t>
            </a:r>
            <a:r>
              <a:rPr lang="ko-KR" altLang="en-US" sz="1200" dirty="0" smtClean="0"/>
              <a:t>  </a:t>
            </a:r>
            <a:r>
              <a:rPr lang="en-US" altLang="ko-KR" sz="1200" dirty="0" smtClean="0">
                <a:sym typeface="Wingdings" panose="05000000000000000000" pitchFamily="2" charset="2"/>
              </a:rPr>
              <a:t>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세전가격</a:t>
            </a:r>
            <a:r>
              <a:rPr lang="en-US" altLang="ko-KR" sz="1200" dirty="0" smtClean="0"/>
              <a:t>= </a:t>
            </a:r>
            <a:r>
              <a:rPr lang="ko-KR" altLang="en-US" sz="1200" dirty="0" err="1" smtClean="0"/>
              <a:t>세후가격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 1.03 ;  //</a:t>
            </a:r>
            <a:r>
              <a:rPr lang="ko-KR" altLang="en-US" sz="1200" dirty="0" smtClean="0"/>
              <a:t>설마 이정도 방정식 못하면</a:t>
            </a:r>
            <a:r>
              <a:rPr lang="en-US" altLang="ko-KR" sz="1200" dirty="0" smtClean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만일 </a:t>
            </a:r>
            <a:r>
              <a:rPr lang="ko-KR" altLang="en-US" sz="1200" u="sng" dirty="0" smtClean="0"/>
              <a:t>모든 계산을 </a:t>
            </a:r>
            <a:r>
              <a:rPr lang="ko-KR" altLang="en-US" sz="1200" u="sng" dirty="0" err="1" smtClean="0"/>
              <a:t>실수형으로</a:t>
            </a:r>
            <a:r>
              <a:rPr lang="ko-KR" altLang="en-US" sz="1200" u="sng" dirty="0" smtClean="0"/>
              <a:t> 계산한 후 최종 </a:t>
            </a:r>
            <a:r>
              <a:rPr lang="ko-KR" altLang="en-US" sz="1200" u="sng" dirty="0" err="1" smtClean="0"/>
              <a:t>정수형으로</a:t>
            </a:r>
            <a:r>
              <a:rPr lang="ko-KR" altLang="en-US" sz="1200" u="sng" dirty="0" smtClean="0"/>
              <a:t> 저장하면 </a:t>
            </a:r>
            <a:r>
              <a:rPr lang="ko-KR" altLang="en-US" sz="1200" u="sng" dirty="0" err="1" smtClean="0"/>
              <a:t>세전가격은</a:t>
            </a:r>
            <a:r>
              <a:rPr lang="ko-KR" altLang="en-US" sz="1200" u="sng" dirty="0" smtClean="0"/>
              <a:t> 무조건 </a:t>
            </a:r>
            <a:r>
              <a:rPr lang="ko-KR" altLang="en-US" sz="1200" u="sng" dirty="0" err="1" smtClean="0"/>
              <a:t>버림처리되며</a:t>
            </a:r>
            <a:r>
              <a:rPr lang="en-US" altLang="ko-KR" sz="1200" dirty="0" smtClean="0"/>
              <a:t>,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세후가격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= </a:t>
            </a:r>
            <a:r>
              <a:rPr lang="ko-KR" altLang="en-US" sz="1200" dirty="0" err="1" smtClean="0"/>
              <a:t>세전가격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 </a:t>
            </a:r>
            <a:r>
              <a:rPr lang="ko-KR" altLang="en-US" sz="1200" dirty="0" smtClean="0"/>
              <a:t>세금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세금 </a:t>
            </a:r>
            <a:r>
              <a:rPr lang="en-US" altLang="ko-KR" sz="1200" dirty="0" smtClean="0"/>
              <a:t>= </a:t>
            </a:r>
            <a:r>
              <a:rPr lang="ko-KR" altLang="en-US" sz="1200" dirty="0" err="1" smtClean="0"/>
              <a:t>세후가격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세전가격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이 계산식을 계산할 때 </a:t>
            </a:r>
            <a:r>
              <a:rPr lang="ko-KR" altLang="en-US" sz="1200" dirty="0" err="1" smtClean="0"/>
              <a:t>세전가격이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버림가격이라면</a:t>
            </a:r>
            <a:r>
              <a:rPr lang="ko-KR" altLang="en-US" sz="1200" dirty="0" smtClean="0"/>
              <a:t> 세금은 자동으로 올림가격으로 계산 된다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다시 정리 하면 소비자가격 </a:t>
            </a:r>
            <a:r>
              <a:rPr lang="en-US" altLang="ko-KR" sz="1200" dirty="0" smtClean="0"/>
              <a:t>custom, </a:t>
            </a:r>
            <a:r>
              <a:rPr lang="ko-KR" altLang="en-US" sz="1200" dirty="0" err="1" smtClean="0"/>
              <a:t>세전가격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net, </a:t>
            </a:r>
            <a:r>
              <a:rPr lang="ko-KR" altLang="en-US" sz="1200" dirty="0" smtClean="0"/>
              <a:t>세금</a:t>
            </a:r>
            <a:r>
              <a:rPr lang="en-US" altLang="ko-KR" sz="1200" dirty="0" smtClean="0"/>
              <a:t> tax, </a:t>
            </a:r>
            <a:r>
              <a:rPr lang="ko-KR" altLang="en-US" sz="1200" dirty="0" smtClean="0"/>
              <a:t>세율 </a:t>
            </a:r>
            <a:r>
              <a:rPr lang="en-US" altLang="ko-KR" sz="1200" dirty="0" smtClean="0"/>
              <a:t>rate </a:t>
            </a:r>
            <a:r>
              <a:rPr lang="ko-KR" altLang="en-US" sz="1200" dirty="0" smtClean="0"/>
              <a:t>이라면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custom = net+ tax  -&gt; custom = net + net * rate -&gt; custom = (1+rate)*net -&gt; net = custom / (1+rate)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tax = (net * rate : </a:t>
            </a:r>
            <a:r>
              <a:rPr lang="ko-KR" altLang="en-US" sz="1200" dirty="0" smtClean="0"/>
              <a:t>이렇게 처리하면 소수점오차 생김 </a:t>
            </a:r>
            <a:r>
              <a:rPr lang="en-US" altLang="ko-KR" sz="1200" dirty="0" smtClean="0"/>
              <a:t>)  -&gt; tax= custom – net </a:t>
            </a:r>
            <a:r>
              <a:rPr lang="ko-KR" altLang="en-US" sz="1200" dirty="0" smtClean="0"/>
              <a:t>으로 계산할 것</a:t>
            </a:r>
            <a:r>
              <a:rPr lang="en-US" altLang="ko-KR" sz="1200" dirty="0" smtClean="0"/>
              <a:t>(net</a:t>
            </a:r>
            <a:r>
              <a:rPr lang="ko-KR" altLang="en-US" sz="1200" dirty="0" smtClean="0"/>
              <a:t>은 </a:t>
            </a:r>
            <a:r>
              <a:rPr lang="ko-KR" altLang="en-US" sz="1200" dirty="0" err="1" smtClean="0"/>
              <a:t>버림값</a:t>
            </a:r>
            <a:r>
              <a:rPr lang="en-US" altLang="ko-KR" sz="120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net</a:t>
            </a:r>
            <a:r>
              <a:rPr lang="ko-KR" altLang="en-US" sz="1200" dirty="0" smtClean="0"/>
              <a:t> 을 먼저 정수형 계산하면 버림 처리 그러므로 뒤에 산식으로 계산할 것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926400" y="3672000"/>
            <a:ext cx="3204000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세전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+ </a:t>
            </a:r>
            <a:r>
              <a:rPr lang="ko-KR" altLang="en-US" dirty="0" smtClean="0">
                <a:solidFill>
                  <a:srgbClr val="FF0000"/>
                </a:solidFill>
              </a:rPr>
              <a:t>세금 </a:t>
            </a:r>
            <a:r>
              <a:rPr lang="en-US" altLang="ko-KR" dirty="0" smtClean="0">
                <a:solidFill>
                  <a:srgbClr val="FF0000"/>
                </a:solidFill>
              </a:rPr>
              <a:t>= </a:t>
            </a:r>
            <a:r>
              <a:rPr lang="ko-KR" altLang="en-US" dirty="0" smtClean="0">
                <a:solidFill>
                  <a:srgbClr val="FF0000"/>
                </a:solidFill>
              </a:rPr>
              <a:t>소비자가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세전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=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버림</a:t>
            </a:r>
            <a:r>
              <a:rPr lang="en-US" altLang="ko-KR" dirty="0" smtClean="0">
                <a:solidFill>
                  <a:srgbClr val="FF0000"/>
                </a:solidFill>
              </a:rPr>
              <a:t>(integer)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세금 </a:t>
            </a:r>
            <a:r>
              <a:rPr lang="en-US" altLang="ko-KR" dirty="0" smtClean="0">
                <a:solidFill>
                  <a:srgbClr val="FF0000"/>
                </a:solidFill>
              </a:rPr>
              <a:t>= </a:t>
            </a:r>
            <a:r>
              <a:rPr lang="ko-KR" altLang="en-US" dirty="0" smtClean="0">
                <a:solidFill>
                  <a:srgbClr val="FF0000"/>
                </a:solidFill>
              </a:rPr>
              <a:t>소비자가 </a:t>
            </a:r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err="1" smtClean="0">
                <a:solidFill>
                  <a:srgbClr val="FF0000"/>
                </a:solidFill>
              </a:rPr>
              <a:t>세전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776425" y="927542"/>
            <a:ext cx="2999289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소비자가 세금 계산 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★★★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세금은 내가 손해 안 보려면 </a:t>
            </a:r>
            <a:r>
              <a:rPr lang="en-US" altLang="ko-KR" sz="1050" dirty="0" smtClean="0"/>
              <a:t>1</a:t>
            </a:r>
            <a:r>
              <a:rPr lang="ko-KR" altLang="en-US" sz="1050" dirty="0" smtClean="0"/>
              <a:t>원미만 금액이 생기면 무조건 </a:t>
            </a:r>
            <a:r>
              <a:rPr lang="en-US" altLang="ko-KR" sz="1050" dirty="0" smtClean="0"/>
              <a:t>1</a:t>
            </a:r>
            <a:r>
              <a:rPr lang="ko-KR" altLang="en-US" sz="1050" dirty="0" smtClean="0"/>
              <a:t>원 더 받을 것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netval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= (</a:t>
            </a:r>
            <a:r>
              <a:rPr lang="en-US" altLang="ko-KR" sz="1050" dirty="0" err="1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int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)(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custom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/ (1 + </a:t>
            </a:r>
            <a:r>
              <a:rPr lang="en-US" altLang="ko-KR" sz="105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taxrate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/100.0</a:t>
            </a:r>
            <a:r>
              <a:rPr lang="en-US" altLang="ko-KR" sz="105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));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custom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/ (1 + </a:t>
            </a:r>
            <a:r>
              <a:rPr lang="en-US" altLang="ko-KR" sz="105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taxrate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/100.0</a:t>
            </a:r>
            <a:r>
              <a:rPr lang="en-US" altLang="ko-KR" sz="105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 </a:t>
            </a:r>
            <a:r>
              <a:rPr lang="ko-KR" altLang="en-US" sz="105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여기 까지는 </a:t>
            </a:r>
            <a:r>
              <a:rPr lang="ko-KR" altLang="en-US" sz="105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실수형</a:t>
            </a:r>
            <a:r>
              <a:rPr lang="ko-KR" altLang="en-US" sz="105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계산</a:t>
            </a:r>
            <a:r>
              <a:rPr lang="en-US" altLang="ko-KR" sz="105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즉 </a:t>
            </a:r>
            <a:r>
              <a:rPr lang="ko-KR" altLang="en-US" sz="105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연산내</a:t>
            </a:r>
            <a:r>
              <a:rPr lang="ko-KR" altLang="en-US" sz="105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sz="105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100.0 </a:t>
            </a:r>
            <a:r>
              <a:rPr lang="ko-KR" altLang="en-US" sz="105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이라는 실수형태가 있다면 정수형</a:t>
            </a:r>
            <a:r>
              <a:rPr lang="en-US" altLang="ko-KR" sz="105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*</a:t>
            </a:r>
            <a:r>
              <a:rPr lang="ko-KR" altLang="en-US" sz="105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실수형</a:t>
            </a:r>
            <a:r>
              <a:rPr lang="ko-KR" altLang="en-US" sz="105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sz="105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-&gt; </a:t>
            </a:r>
            <a:r>
              <a:rPr lang="ko-KR" altLang="en-US" sz="105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이 연산은 실수형태의 결과가 나온다</a:t>
            </a:r>
            <a:r>
              <a:rPr lang="en-US" altLang="ko-KR" sz="105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위의 결과값에 맨 앞에 </a:t>
            </a:r>
            <a:r>
              <a:rPr lang="en-US" altLang="ko-KR" sz="105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</a:t>
            </a:r>
            <a:r>
              <a:rPr lang="en-US" altLang="ko-KR" sz="105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int</a:t>
            </a:r>
            <a:r>
              <a:rPr lang="en-US" altLang="ko-KR" sz="105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</a:t>
            </a:r>
            <a:r>
              <a:rPr lang="ko-KR" altLang="en-US" sz="105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를 붙여서 </a:t>
            </a:r>
            <a:r>
              <a:rPr lang="ko-KR" altLang="en-US" sz="105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형변환을</a:t>
            </a:r>
            <a:r>
              <a:rPr lang="ko-KR" altLang="en-US" sz="105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ko-KR" altLang="en-US" sz="105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정수형으로</a:t>
            </a:r>
            <a:r>
              <a:rPr lang="ko-KR" altLang="en-US" sz="105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하면서 소수점 이하가 버려지게 된다</a:t>
            </a:r>
            <a:r>
              <a:rPr lang="en-US" altLang="ko-KR" sz="105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  <a:endParaRPr lang="en-US" altLang="ko-KR" sz="1050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 smtClean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08" y="977458"/>
            <a:ext cx="6353175" cy="3438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6191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80512" y="927543"/>
            <a:ext cx="9047229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환전 문제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정수형 </a:t>
            </a:r>
            <a:r>
              <a:rPr lang="ko-KR" altLang="en-US" sz="1600" dirty="0" err="1" smtClean="0"/>
              <a:t>실수형을</a:t>
            </a:r>
            <a:r>
              <a:rPr lang="ko-KR" altLang="en-US" sz="1600" dirty="0" smtClean="0"/>
              <a:t> 넘나드는 계산</a:t>
            </a:r>
            <a:r>
              <a:rPr lang="en-US" altLang="ko-KR" sz="160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만일 </a:t>
            </a:r>
            <a:r>
              <a:rPr lang="en-US" altLang="ko-KR" sz="1200" dirty="0" smtClean="0"/>
              <a:t>100</a:t>
            </a:r>
            <a:r>
              <a:rPr lang="ko-KR" altLang="en-US" sz="1200" dirty="0" smtClean="0"/>
              <a:t>만원 </a:t>
            </a:r>
            <a:r>
              <a:rPr lang="en-US" altLang="ko-KR" sz="1200" dirty="0" smtClean="0"/>
              <a:t>(1000000</a:t>
            </a:r>
            <a:r>
              <a:rPr lang="ko-KR" altLang="en-US" sz="1200" dirty="0" smtClean="0"/>
              <a:t>원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들고 </a:t>
            </a:r>
            <a:r>
              <a:rPr lang="ko-KR" altLang="en-US" sz="1200" dirty="0" err="1" smtClean="0"/>
              <a:t>폴리은행에</a:t>
            </a:r>
            <a:r>
              <a:rPr lang="ko-KR" altLang="en-US" sz="1200" dirty="0" smtClean="0"/>
              <a:t> 가서 달러로 바꾼다면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난 딸랑 </a:t>
            </a:r>
            <a:r>
              <a:rPr lang="en-US" altLang="ko-KR" sz="1200" dirty="0" smtClean="0"/>
              <a:t>100</a:t>
            </a:r>
            <a:r>
              <a:rPr lang="ko-KR" altLang="en-US" sz="1200" dirty="0" smtClean="0"/>
              <a:t>만원만 가지고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현재 환율이 </a:t>
            </a:r>
            <a:r>
              <a:rPr lang="en-US" altLang="ko-KR" sz="1200" dirty="0" smtClean="0"/>
              <a:t>1238.21 </a:t>
            </a:r>
            <a:r>
              <a:rPr lang="ko-KR" altLang="en-US" sz="1200" dirty="0" smtClean="0"/>
              <a:t>이면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어떻게 바꿔줄까</a:t>
            </a:r>
            <a:r>
              <a:rPr lang="en-US" altLang="ko-KR" sz="1200" dirty="0" smtClean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은행도 먹고 살아야 하니 환전 수수료가 있다 </a:t>
            </a:r>
            <a:r>
              <a:rPr lang="en-US" altLang="ko-KR" sz="1200" dirty="0" smtClean="0"/>
              <a:t>0.3%</a:t>
            </a:r>
            <a:r>
              <a:rPr lang="ko-KR" altLang="en-US" sz="1200" dirty="0" smtClean="0"/>
              <a:t>라 가정해보자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그럼 몇 달러를 받고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환전수수료 얼마 주고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그리고 얼마의 원화 잔돈을 받아올까</a:t>
            </a:r>
            <a:r>
              <a:rPr lang="en-US" altLang="ko-KR" sz="12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1556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927542"/>
            <a:ext cx="9312823" cy="10492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단순 환전 계산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★★★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은행은 손해 보면  안 된다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48" y="2107535"/>
            <a:ext cx="8915400" cy="2828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71" y="5576373"/>
            <a:ext cx="34480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8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927542"/>
            <a:ext cx="9312823" cy="10492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수수료 포함 </a:t>
            </a:r>
            <a:r>
              <a:rPr lang="ko-KR" altLang="en-US" sz="1600" dirty="0"/>
              <a:t>환전 </a:t>
            </a:r>
            <a:r>
              <a:rPr lang="ko-KR" altLang="en-US" sz="1600" dirty="0" smtClean="0"/>
              <a:t>계산</a:t>
            </a:r>
            <a:r>
              <a:rPr lang="en-US" altLang="ko-KR" sz="1600" dirty="0" smtClean="0"/>
              <a:t>(1)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★★★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은행은 손해 보면  안 된다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27" y="2270587"/>
            <a:ext cx="8582025" cy="2400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33" y="5015406"/>
            <a:ext cx="4400550" cy="704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68983" y="2959200"/>
            <a:ext cx="357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1238.21…*0.003 = </a:t>
            </a:r>
            <a:r>
              <a:rPr lang="ko-KR" altLang="en-US" dirty="0" smtClean="0">
                <a:solidFill>
                  <a:srgbClr val="FF0000"/>
                </a:solidFill>
              </a:rPr>
              <a:t>달러당 수수료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2152" y="3470737"/>
            <a:ext cx="3727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1238.21 + 3.714630 </a:t>
            </a:r>
            <a:r>
              <a:rPr lang="ko-KR" altLang="en-US" dirty="0" smtClean="0">
                <a:solidFill>
                  <a:srgbClr val="FF0000"/>
                </a:solidFill>
              </a:rPr>
              <a:t>을 환율로 함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223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893879" y="86444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연산자</a:t>
            </a:r>
          </a:p>
          <a:p>
            <a:pPr>
              <a:spcBef>
                <a:spcPct val="0"/>
              </a:spcBef>
            </a:pPr>
            <a:r>
              <a:rPr lang="en-US" altLang="ko-KR" sz="1400" dirty="0" smtClean="0"/>
              <a:t>1) </a:t>
            </a:r>
            <a:r>
              <a:rPr lang="ko-KR" altLang="en-US" sz="1400" dirty="0" smtClean="0"/>
              <a:t>사칙연산</a:t>
            </a:r>
          </a:p>
          <a:p>
            <a:pPr>
              <a:spcBef>
                <a:spcPct val="0"/>
              </a:spcBef>
            </a:pPr>
            <a:r>
              <a:rPr lang="en-US" altLang="ko-KR" sz="1400" dirty="0" smtClean="0"/>
              <a:t>2) </a:t>
            </a:r>
            <a:r>
              <a:rPr lang="ko-KR" altLang="en-US" sz="1400" dirty="0" smtClean="0"/>
              <a:t>연산 후 대입</a:t>
            </a:r>
            <a:endParaRPr lang="en-US" altLang="ko-KR" sz="1400" dirty="0"/>
          </a:p>
          <a:p>
            <a:pPr>
              <a:spcBef>
                <a:spcPct val="0"/>
              </a:spcBef>
            </a:pPr>
            <a:r>
              <a:rPr lang="en-US" altLang="ko-KR" sz="1400" dirty="0" smtClean="0"/>
              <a:t>3) </a:t>
            </a:r>
            <a:r>
              <a:rPr lang="ko-KR" altLang="en-US" sz="1400" dirty="0" smtClean="0"/>
              <a:t>누적하기</a:t>
            </a:r>
            <a:endParaRPr lang="ko-KR" altLang="en-US" sz="1400" dirty="0"/>
          </a:p>
          <a:p>
            <a:pPr>
              <a:spcBef>
                <a:spcPct val="0"/>
              </a:spcBef>
            </a:pPr>
            <a:r>
              <a:rPr lang="en-US" altLang="ko-KR" sz="1400" dirty="0" smtClean="0"/>
              <a:t>4) </a:t>
            </a:r>
            <a:r>
              <a:rPr lang="ko-KR" altLang="en-US" sz="1400" dirty="0" smtClean="0"/>
              <a:t>정수형 연산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버림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400" dirty="0" smtClean="0"/>
              <a:t>5) </a:t>
            </a:r>
            <a:r>
              <a:rPr lang="ko-KR" altLang="en-US" sz="1400" dirty="0" smtClean="0"/>
              <a:t>나머지</a:t>
            </a:r>
            <a:r>
              <a:rPr lang="en-US" altLang="ko-KR" sz="1400" dirty="0" smtClean="0"/>
              <a:t>(%)</a:t>
            </a:r>
            <a:r>
              <a:rPr lang="ko-KR" altLang="en-US" sz="1400" dirty="0" smtClean="0"/>
              <a:t>연산자의 응용</a:t>
            </a:r>
            <a:endParaRPr lang="en-US" altLang="ko-KR" sz="1400" dirty="0" smtClean="0"/>
          </a:p>
          <a:p>
            <a:pPr>
              <a:spcBef>
                <a:spcPct val="0"/>
              </a:spcBef>
            </a:pPr>
            <a:r>
              <a:rPr lang="en-US" altLang="ko-KR" sz="1400" dirty="0" smtClean="0"/>
              <a:t>6) </a:t>
            </a:r>
            <a:r>
              <a:rPr lang="ko-KR" altLang="en-US" sz="1400" dirty="0" smtClean="0"/>
              <a:t>반올림 버림 처리</a:t>
            </a:r>
            <a:endParaRPr lang="en-US" altLang="ko-KR" sz="1400" dirty="0" smtClean="0"/>
          </a:p>
          <a:p>
            <a:pPr>
              <a:spcBef>
                <a:spcPct val="0"/>
              </a:spcBef>
            </a:pPr>
            <a:r>
              <a:rPr lang="en-US" altLang="ko-KR" sz="1400" dirty="0" smtClean="0"/>
              <a:t>7) </a:t>
            </a:r>
            <a:r>
              <a:rPr lang="ko-KR" altLang="en-US" sz="1400" dirty="0" smtClean="0"/>
              <a:t>소수점 자리의 반올림 버림 처리</a:t>
            </a:r>
            <a:endParaRPr lang="en-US" altLang="ko-KR" sz="1400" dirty="0" smtClean="0"/>
          </a:p>
          <a:p>
            <a:pPr>
              <a:spcBef>
                <a:spcPct val="0"/>
              </a:spcBef>
            </a:pPr>
            <a:endParaRPr lang="en-US" altLang="ko-KR" sz="1400" dirty="0"/>
          </a:p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세금계산</a:t>
            </a:r>
            <a:endParaRPr lang="ko-KR" altLang="en-US" sz="1800" dirty="0"/>
          </a:p>
          <a:p>
            <a:pPr>
              <a:spcBef>
                <a:spcPct val="0"/>
              </a:spcBef>
            </a:pPr>
            <a:r>
              <a:rPr lang="en-US" altLang="ko-KR" sz="1200" dirty="0"/>
              <a:t>1) </a:t>
            </a:r>
            <a:r>
              <a:rPr lang="ko-KR" altLang="en-US" sz="1200" dirty="0" smtClean="0"/>
              <a:t>단순 세금 계산</a:t>
            </a:r>
            <a:endParaRPr lang="ko-KR" altLang="en-US" sz="1200" dirty="0"/>
          </a:p>
          <a:p>
            <a:pPr>
              <a:spcBef>
                <a:spcPct val="0"/>
              </a:spcBef>
            </a:pPr>
            <a:r>
              <a:rPr lang="en-US" altLang="ko-KR" sz="1200" dirty="0"/>
              <a:t>2) </a:t>
            </a:r>
            <a:r>
              <a:rPr lang="ko-KR" altLang="en-US" sz="1200" dirty="0" smtClean="0"/>
              <a:t>소비자가 세금 계산</a:t>
            </a:r>
            <a:endParaRPr lang="en-US" altLang="ko-KR" sz="1200" dirty="0"/>
          </a:p>
          <a:p>
            <a:pPr>
              <a:spcBef>
                <a:spcPct val="0"/>
              </a:spcBef>
            </a:pPr>
            <a:endParaRPr lang="en-US" altLang="ko-KR" sz="1200" dirty="0" smtClean="0"/>
          </a:p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환율계산</a:t>
            </a:r>
            <a:endParaRPr lang="ko-KR" altLang="en-US" sz="1800" dirty="0"/>
          </a:p>
          <a:p>
            <a:pPr>
              <a:spcBef>
                <a:spcPct val="0"/>
              </a:spcBef>
            </a:pPr>
            <a:r>
              <a:rPr lang="en-US" altLang="ko-KR" sz="1200" dirty="0"/>
              <a:t>1) </a:t>
            </a:r>
            <a:r>
              <a:rPr lang="ko-KR" altLang="en-US" sz="1200" dirty="0"/>
              <a:t>단순 </a:t>
            </a:r>
            <a:r>
              <a:rPr lang="ko-KR" altLang="en-US" sz="1200" dirty="0" smtClean="0"/>
              <a:t>환전 </a:t>
            </a:r>
            <a:r>
              <a:rPr lang="ko-KR" altLang="en-US" sz="1200" dirty="0"/>
              <a:t>계산</a:t>
            </a:r>
          </a:p>
          <a:p>
            <a:pPr>
              <a:spcBef>
                <a:spcPct val="0"/>
              </a:spcBef>
            </a:pPr>
            <a:r>
              <a:rPr lang="en-US" altLang="ko-KR" sz="1200" dirty="0" smtClean="0"/>
              <a:t>2) </a:t>
            </a:r>
            <a:r>
              <a:rPr lang="ko-KR" altLang="en-US" sz="1200" dirty="0" smtClean="0"/>
              <a:t>수수료 포함 </a:t>
            </a:r>
            <a:r>
              <a:rPr lang="ko-KR" altLang="en-US" sz="1200" dirty="0"/>
              <a:t>환전 </a:t>
            </a:r>
            <a:r>
              <a:rPr lang="ko-KR" altLang="en-US" sz="1200" dirty="0" smtClean="0"/>
              <a:t>계산</a:t>
            </a:r>
            <a:endParaRPr lang="en-US" altLang="ko-KR" sz="1200" dirty="0" smtClean="0"/>
          </a:p>
          <a:p>
            <a:pPr>
              <a:spcBef>
                <a:spcPct val="0"/>
              </a:spcBef>
            </a:pPr>
            <a:endParaRPr lang="en-US" altLang="ko-KR" sz="1200" dirty="0"/>
          </a:p>
          <a:p>
            <a:pPr>
              <a:spcBef>
                <a:spcPct val="0"/>
              </a:spcBef>
            </a:pPr>
            <a:endParaRPr lang="en-US" altLang="ko-KR" sz="1200" dirty="0" smtClean="0"/>
          </a:p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유용한 것 한 </a:t>
            </a:r>
            <a:r>
              <a:rPr lang="ko-KR" altLang="en-US" sz="1800" dirty="0" err="1" smtClean="0"/>
              <a:t>두개씩</a:t>
            </a:r>
            <a:endParaRPr lang="ko-KR" altLang="en-US" sz="18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 smtClean="0"/>
              <a:t>자바 </a:t>
            </a:r>
            <a:r>
              <a:rPr lang="en-US" altLang="ko-KR" sz="1200" dirty="0" smtClean="0"/>
              <a:t>SE-library </a:t>
            </a:r>
            <a:r>
              <a:rPr lang="ko-KR" altLang="en-US" sz="1200" dirty="0" smtClean="0"/>
              <a:t>가지고 오기</a:t>
            </a:r>
            <a:endParaRPr lang="en-US" altLang="ko-KR" sz="1200" dirty="0" smtClean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 smtClean="0"/>
              <a:t>콤마 찍기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DecimalFormat</a:t>
            </a:r>
            <a:r>
              <a:rPr lang="en-US" altLang="ko-KR" sz="1200" dirty="0" smtClean="0"/>
              <a:t>)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 smtClean="0"/>
              <a:t>현재일자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시간 </a:t>
            </a:r>
            <a:r>
              <a:rPr lang="en-US" altLang="ko-KR" sz="1200" dirty="0" smtClean="0"/>
              <a:t>(Calendar)</a:t>
            </a:r>
            <a:endParaRPr lang="ko-KR" altLang="en-US" sz="1200" dirty="0"/>
          </a:p>
          <a:p>
            <a:pPr>
              <a:spcBef>
                <a:spcPct val="0"/>
              </a:spcBef>
            </a:pPr>
            <a:endParaRPr lang="ko-KR" altLang="en-US" sz="1200" dirty="0"/>
          </a:p>
          <a:p>
            <a:pPr>
              <a:spcBef>
                <a:spcPct val="0"/>
              </a:spcBef>
            </a:pPr>
            <a:endParaRPr lang="en-US" altLang="ko-KR" sz="1200" dirty="0" smtClean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927542"/>
            <a:ext cx="9312823" cy="1633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수수료 포함 </a:t>
            </a:r>
            <a:r>
              <a:rPr lang="ko-KR" altLang="en-US" sz="1600" dirty="0"/>
              <a:t>환전 </a:t>
            </a:r>
            <a:r>
              <a:rPr lang="ko-KR" altLang="en-US" sz="1600" dirty="0" smtClean="0"/>
              <a:t>계산</a:t>
            </a:r>
            <a:r>
              <a:rPr lang="en-US" altLang="ko-KR" sz="1600" dirty="0" smtClean="0"/>
              <a:t>(2)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★★★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은행은 수수료를 고려해서 달러를 바꿔줘야 한다</a:t>
            </a:r>
            <a:r>
              <a:rPr lang="en-US" altLang="ko-KR" sz="1050" dirty="0" smtClean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먼저 달러를 다 계산하고 수수료를 </a:t>
            </a:r>
            <a:r>
              <a:rPr lang="ko-KR" altLang="en-US" sz="1050" dirty="0" err="1" smtClean="0"/>
              <a:t>빼버릴려면</a:t>
            </a:r>
            <a:r>
              <a:rPr lang="ko-KR" altLang="en-US" sz="1050" dirty="0" smtClean="0"/>
              <a:t> 어마어마한 오차가 생긴다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수수료 </a:t>
            </a:r>
            <a:r>
              <a:rPr lang="en-US" altLang="ko-KR" sz="1050" dirty="0" smtClean="0"/>
              <a:t>0.003</a:t>
            </a:r>
            <a:r>
              <a:rPr lang="ko-KR" altLang="en-US" sz="1050" dirty="0" smtClean="0"/>
              <a:t>이 적은 돈이 아니다</a:t>
            </a:r>
            <a:r>
              <a:rPr lang="en-US" altLang="ko-KR" sz="1050" dirty="0" smtClean="0"/>
              <a:t>.)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즉  </a:t>
            </a:r>
            <a:r>
              <a:rPr lang="en-US" altLang="ko-KR" sz="1050" dirty="0" smtClean="0"/>
              <a:t>(1</a:t>
            </a:r>
            <a:r>
              <a:rPr lang="ko-KR" altLang="en-US" sz="1050" dirty="0" smtClean="0"/>
              <a:t>달러당 원화금액</a:t>
            </a:r>
            <a:r>
              <a:rPr lang="en-US" altLang="ko-KR" sz="1050" dirty="0" smtClean="0"/>
              <a:t>+1</a:t>
            </a:r>
            <a:r>
              <a:rPr lang="ko-KR" altLang="en-US" sz="1050" dirty="0" smtClean="0"/>
              <a:t>달러당 수수료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를 가지고 </a:t>
            </a:r>
            <a:r>
              <a:rPr lang="ko-KR" altLang="en-US" sz="1050" dirty="0" err="1" smtClean="0"/>
              <a:t>실수형</a:t>
            </a:r>
            <a:r>
              <a:rPr lang="ko-KR" altLang="en-US" sz="1050" dirty="0" smtClean="0"/>
              <a:t> 계산을 해야 한다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2726877"/>
            <a:ext cx="8982075" cy="2895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33" y="5714347"/>
            <a:ext cx="49339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608832"/>
            <a:ext cx="9312823" cy="7874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수수료 포함 </a:t>
            </a:r>
            <a:r>
              <a:rPr lang="ko-KR" altLang="en-US" sz="1600" dirty="0"/>
              <a:t>환전 </a:t>
            </a:r>
            <a:r>
              <a:rPr lang="ko-KR" altLang="en-US" sz="1600" dirty="0" smtClean="0"/>
              <a:t>계산</a:t>
            </a:r>
            <a:r>
              <a:rPr lang="en-US" altLang="ko-KR" sz="1600" dirty="0" smtClean="0"/>
              <a:t>(3)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★★★</a:t>
            </a:r>
            <a:r>
              <a:rPr lang="en-US" altLang="ko-KR" sz="1050" dirty="0" smtClean="0"/>
              <a:t>) ,</a:t>
            </a:r>
            <a:r>
              <a:rPr lang="ko-KR" altLang="en-US" sz="1050" dirty="0" smtClean="0"/>
              <a:t>즉  </a:t>
            </a:r>
            <a:r>
              <a:rPr lang="en-US" altLang="ko-KR" sz="1050" dirty="0" smtClean="0"/>
              <a:t>(1</a:t>
            </a:r>
            <a:r>
              <a:rPr lang="ko-KR" altLang="en-US" sz="1050" dirty="0" smtClean="0"/>
              <a:t>달러당 원화금액</a:t>
            </a:r>
            <a:r>
              <a:rPr lang="en-US" altLang="ko-KR" sz="1050" dirty="0" smtClean="0"/>
              <a:t>+1</a:t>
            </a:r>
            <a:r>
              <a:rPr lang="ko-KR" altLang="en-US" sz="1050" dirty="0" smtClean="0"/>
              <a:t>달러당 수수료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를 가지고 </a:t>
            </a:r>
            <a:r>
              <a:rPr lang="ko-KR" altLang="en-US" sz="1050" dirty="0" err="1" smtClean="0"/>
              <a:t>실수형</a:t>
            </a:r>
            <a:r>
              <a:rPr lang="ko-KR" altLang="en-US" sz="1050" dirty="0" smtClean="0"/>
              <a:t> 계산을 해야 한다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91" y="1439714"/>
            <a:ext cx="8858250" cy="4371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23" y="5855139"/>
            <a:ext cx="46386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80512" y="927543"/>
            <a:ext cx="9047229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자바 </a:t>
            </a:r>
            <a:r>
              <a:rPr lang="en-US" altLang="ko-KR" sz="1600" dirty="0"/>
              <a:t>SE-library </a:t>
            </a:r>
            <a:r>
              <a:rPr lang="ko-KR" altLang="en-US" sz="1600" dirty="0"/>
              <a:t>가지고 </a:t>
            </a:r>
            <a:r>
              <a:rPr lang="ko-KR" altLang="en-US" sz="1600" dirty="0" smtClean="0"/>
              <a:t>오기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Java </a:t>
            </a:r>
            <a:r>
              <a:rPr lang="ko-KR" altLang="en-US" sz="1200" dirty="0" smtClean="0"/>
              <a:t>내에 유용한 라이브러리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클래스를 가져다 사용하면서 프로그램을 구현하는 것이다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환율계산서를 보니 이제 그럴듯한 프로그래머가 된 것 같은데 뭔가 </a:t>
            </a:r>
            <a:r>
              <a:rPr lang="en-US" altLang="ko-KR" sz="1200" dirty="0" smtClean="0"/>
              <a:t>2% </a:t>
            </a:r>
            <a:r>
              <a:rPr lang="ko-KR" altLang="en-US" sz="1200" dirty="0" smtClean="0"/>
              <a:t>부족하다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숫자인데 콤마도 찍어보고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출력한 시간도 찍어보자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먼저 </a:t>
            </a:r>
            <a:r>
              <a:rPr lang="en-US" altLang="ko-KR" sz="1200" dirty="0" smtClean="0"/>
              <a:t>java SE</a:t>
            </a:r>
            <a:r>
              <a:rPr lang="ko-KR" altLang="en-US" sz="1200" dirty="0" smtClean="0"/>
              <a:t>에서 제공하는 주요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클래스를 살펴보자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>
                <a:hlinkClick r:id="rId3"/>
              </a:rPr>
              <a:t>http://</a:t>
            </a:r>
            <a:r>
              <a:rPr lang="en-US" altLang="ko-KR" sz="1200" dirty="0" smtClean="0">
                <a:hlinkClick r:id="rId3"/>
              </a:rPr>
              <a:t>docs.oracle.com/javase/8/docs/api/index.html</a:t>
            </a:r>
            <a:r>
              <a:rPr lang="en-US" altLang="ko-KR" sz="1200" dirty="0" smtClean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자료실에 있는 </a:t>
            </a:r>
            <a:r>
              <a:rPr lang="en-US" altLang="ko-KR" sz="1200" dirty="0" smtClean="0"/>
              <a:t>javaSE1.6</a:t>
            </a:r>
            <a:r>
              <a:rPr lang="ko-KR" altLang="en-US" sz="1200" dirty="0" smtClean="0"/>
              <a:t>이 마지막 한글 </a:t>
            </a:r>
            <a:r>
              <a:rPr lang="en-US" altLang="ko-KR" sz="1200" dirty="0" smtClean="0"/>
              <a:t>Javadoc : </a:t>
            </a:r>
            <a:r>
              <a:rPr lang="ko-KR" altLang="en-US" sz="1200" dirty="0" smtClean="0"/>
              <a:t>이거 많이 참고</a:t>
            </a:r>
            <a:r>
              <a:rPr lang="en-US" altLang="ko-KR" sz="1200" dirty="0" smtClean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2479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927542"/>
            <a:ext cx="9312823" cy="1633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콤마 찍기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★★★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 smtClean="0"/>
              <a:t>DecimalFormat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클래스를 이용함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교수님이 </a:t>
            </a:r>
            <a:r>
              <a:rPr lang="ko-KR" altLang="en-US" sz="1050" dirty="0" err="1" smtClean="0"/>
              <a:t>코딩하는</a:t>
            </a:r>
            <a:r>
              <a:rPr lang="ko-KR" altLang="en-US" sz="1050" dirty="0" smtClean="0"/>
              <a:t> 방법을 잘 보시오</a:t>
            </a:r>
            <a:r>
              <a:rPr lang="en-US" altLang="ko-KR" sz="1050" dirty="0" smtClean="0"/>
              <a:t>.. </a:t>
            </a:r>
            <a:r>
              <a:rPr lang="ko-KR" altLang="en-US" sz="1050" dirty="0" err="1" smtClean="0"/>
              <a:t>이클립스에서</a:t>
            </a:r>
            <a:r>
              <a:rPr lang="ko-KR" altLang="en-US" sz="1050" dirty="0" smtClean="0"/>
              <a:t> 자동으로 </a:t>
            </a:r>
            <a:r>
              <a:rPr lang="en-US" altLang="ko-KR" sz="1050" dirty="0" smtClean="0"/>
              <a:t>import </a:t>
            </a:r>
            <a:r>
              <a:rPr lang="ko-KR" altLang="en-US" sz="1050" dirty="0" smtClean="0"/>
              <a:t>가져오기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아렴풋이 그거 어디서 해봤는데 하고</a:t>
            </a:r>
            <a:r>
              <a:rPr lang="en-US" altLang="ko-KR" sz="1050" dirty="0" smtClean="0"/>
              <a:t>, Javadoc </a:t>
            </a:r>
            <a:r>
              <a:rPr lang="ko-KR" altLang="en-US" sz="1050" dirty="0" smtClean="0"/>
              <a:t>을 찾던지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인터넷을 찾던지 하면서 가져다 씀</a:t>
            </a:r>
            <a:r>
              <a:rPr lang="en-US" altLang="ko-KR" sz="1050" dirty="0" smtClean="0"/>
              <a:t>.. (</a:t>
            </a:r>
            <a:r>
              <a:rPr lang="ko-KR" altLang="en-US" sz="1050" dirty="0" smtClean="0"/>
              <a:t>인터넷에 장 안올려서 </a:t>
            </a:r>
            <a:r>
              <a:rPr lang="en-US" altLang="ko-KR" sz="1050" dirty="0" smtClean="0"/>
              <a:t>.. </a:t>
            </a:r>
            <a:r>
              <a:rPr lang="ko-KR" altLang="en-US" sz="1050" dirty="0" err="1" smtClean="0"/>
              <a:t>자바독을</a:t>
            </a:r>
            <a:r>
              <a:rPr lang="ko-KR" altLang="en-US" sz="1050" dirty="0" smtClean="0"/>
              <a:t> 뒤지는 수밖에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그래도 찾는 기능이 없다면 함수나 클래스 만들어 써야 하지요</a:t>
            </a:r>
            <a:r>
              <a:rPr lang="en-US" altLang="ko-KR" sz="1050" dirty="0" smtClean="0"/>
              <a:t>..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81" y="2635106"/>
            <a:ext cx="7524750" cy="3181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57" y="5859732"/>
            <a:ext cx="4953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8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927542"/>
            <a:ext cx="9312823" cy="13982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현재 날짜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시간 찍기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★★★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Calendar </a:t>
            </a:r>
            <a:r>
              <a:rPr lang="ko-KR" altLang="en-US" sz="1050" dirty="0" smtClean="0"/>
              <a:t>클래스로 현재 시간을 가져옴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 smtClean="0"/>
              <a:t>SimpleDateFormat</a:t>
            </a:r>
            <a:r>
              <a:rPr lang="ko-KR" altLang="en-US" sz="1050" dirty="0" smtClean="0"/>
              <a:t>클래스로 출력형식을 지정</a:t>
            </a: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57" y="2598131"/>
            <a:ext cx="5410200" cy="1343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89" y="4469221"/>
            <a:ext cx="5124450" cy="1076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57314" y="2687999"/>
            <a:ext cx="4118400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Getinstance</a:t>
            </a:r>
            <a:r>
              <a:rPr lang="en-US" altLang="ko-KR" dirty="0" smtClean="0">
                <a:solidFill>
                  <a:srgbClr val="FF0000"/>
                </a:solidFill>
              </a:rPr>
              <a:t> : 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한번 생성한 걸 갖다 사용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err="1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New : </a:t>
            </a:r>
            <a:r>
              <a:rPr lang="ko-KR" altLang="en-US" dirty="0" smtClean="0">
                <a:solidFill>
                  <a:srgbClr val="FF0000"/>
                </a:solidFill>
              </a:rPr>
              <a:t>계속 생성하는 것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다음 제시된 내용을 자필로 작성하여 제출 하시오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상단 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기입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지금까지 설명한 것은 별이 세 개</a:t>
            </a:r>
            <a:r>
              <a:rPr lang="en-US" altLang="ko-KR" sz="1100" dirty="0"/>
              <a:t>(</a:t>
            </a:r>
            <a:r>
              <a:rPr lang="ko-KR" altLang="en-US" sz="1100" dirty="0"/>
              <a:t>★★★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다</a:t>
            </a:r>
            <a:r>
              <a:rPr lang="en-US" altLang="ko-KR" sz="1100" dirty="0" smtClean="0"/>
              <a:t>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전부 설명을 달아서 프로그램 구현 실습을 한다</a:t>
            </a:r>
            <a:endParaRPr lang="en-US" altLang="ko-KR" sz="1100" dirty="0" smtClean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그리고 해당 소스부분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클래스선언부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메인부분</a:t>
            </a:r>
            <a:r>
              <a:rPr lang="ko-KR" altLang="en-US" sz="1100" dirty="0" smtClean="0"/>
              <a:t> 생략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을 </a:t>
            </a:r>
            <a:r>
              <a:rPr lang="ko-KR" altLang="en-US" sz="1100" dirty="0" err="1" smtClean="0"/>
              <a:t>필기하시요</a:t>
            </a:r>
            <a:endParaRPr lang="en-US" altLang="ko-KR" sz="1100" dirty="0" smtClean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 smtClean="0"/>
              <a:t>1</a:t>
            </a:r>
            <a:r>
              <a:rPr lang="en-US" altLang="ko-KR" sz="1100" dirty="0"/>
              <a:t>2. </a:t>
            </a:r>
            <a:r>
              <a:rPr lang="ko-KR" altLang="en-US" sz="1100" dirty="0"/>
              <a:t>세금계산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1) </a:t>
            </a:r>
            <a:r>
              <a:rPr lang="ko-KR" altLang="en-US" sz="1100" dirty="0"/>
              <a:t>단순 세금 계산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2) </a:t>
            </a:r>
            <a:r>
              <a:rPr lang="ko-KR" altLang="en-US" sz="1100" dirty="0"/>
              <a:t>소비자가 세금 계산</a:t>
            </a: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3. </a:t>
            </a:r>
            <a:r>
              <a:rPr lang="ko-KR" altLang="en-US" sz="1100" dirty="0"/>
              <a:t>환율계산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1) </a:t>
            </a:r>
            <a:r>
              <a:rPr lang="ko-KR" altLang="en-US" sz="1100" dirty="0"/>
              <a:t>단순 환전 계산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2) </a:t>
            </a:r>
            <a:r>
              <a:rPr lang="ko-KR" altLang="en-US" sz="1100" dirty="0"/>
              <a:t>수수료 포함 환전 계산</a:t>
            </a: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4. </a:t>
            </a:r>
            <a:r>
              <a:rPr lang="ko-KR" altLang="en-US" sz="1100" dirty="0"/>
              <a:t>유용한 것 한 </a:t>
            </a:r>
            <a:r>
              <a:rPr lang="ko-KR" altLang="en-US" sz="1100" dirty="0" err="1"/>
              <a:t>두개씩</a:t>
            </a:r>
            <a:endParaRPr lang="ko-KR" altLang="en-US" sz="11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100" dirty="0"/>
              <a:t>자바 </a:t>
            </a:r>
            <a:r>
              <a:rPr lang="en-US" altLang="ko-KR" sz="1100" dirty="0"/>
              <a:t>SE-library </a:t>
            </a:r>
            <a:r>
              <a:rPr lang="ko-KR" altLang="en-US" sz="1100" dirty="0"/>
              <a:t>가지고 </a:t>
            </a:r>
            <a:r>
              <a:rPr lang="ko-KR" altLang="en-US" sz="1100" dirty="0" smtClean="0"/>
              <a:t>오기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이것만 실습 코딩 없음</a:t>
            </a:r>
            <a:r>
              <a:rPr lang="en-US" altLang="ko-KR" sz="1100" dirty="0" smtClean="0"/>
              <a:t>)</a:t>
            </a:r>
            <a:endParaRPr lang="en-US" altLang="ko-KR" sz="11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100" dirty="0"/>
              <a:t>콤마 찍기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DecimalFormat</a:t>
            </a:r>
            <a:r>
              <a:rPr lang="en-US" altLang="ko-KR" sz="1100" dirty="0"/>
              <a:t>)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100" dirty="0"/>
              <a:t>현재일자</a:t>
            </a:r>
            <a:r>
              <a:rPr lang="en-US" altLang="ko-KR" sz="1100" dirty="0"/>
              <a:t> </a:t>
            </a:r>
            <a:r>
              <a:rPr lang="ko-KR" altLang="en-US" sz="1100" dirty="0"/>
              <a:t>시간 </a:t>
            </a:r>
            <a:r>
              <a:rPr lang="en-US" altLang="ko-KR" sz="1100" dirty="0"/>
              <a:t>(Calendar)</a:t>
            </a:r>
            <a:endParaRPr lang="ko-KR" altLang="en-US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 smtClean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 smtClean="0"/>
              <a:t>- </a:t>
            </a:r>
            <a:r>
              <a:rPr lang="ko-KR" altLang="en-US" sz="1100" dirty="0" smtClean="0"/>
              <a:t>충분한 시간을 주기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진도보다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확실한 이해</a:t>
            </a:r>
            <a:r>
              <a:rPr lang="en-US" altLang="ko-KR" sz="1100" dirty="0" smtClean="0"/>
              <a:t>.. </a:t>
            </a:r>
            <a:r>
              <a:rPr lang="ko-KR" altLang="en-US" sz="1100" dirty="0" err="1" smtClean="0"/>
              <a:t>이부분</a:t>
            </a:r>
            <a:r>
              <a:rPr lang="ko-KR" altLang="en-US" sz="1100" dirty="0" smtClean="0"/>
              <a:t> 까지 스스로 이해해야 다음 진행이 가능</a:t>
            </a:r>
            <a:r>
              <a:rPr lang="en-US" altLang="ko-KR" sz="1100" dirty="0" smtClean="0"/>
              <a:t>)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5993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차시</a:t>
            </a:r>
            <a:r>
              <a:rPr lang="ko-KR" altLang="en-US" sz="1800" dirty="0" smtClean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차시</a:t>
            </a:r>
            <a:r>
              <a:rPr lang="ko-KR" altLang="en-US" sz="1600" dirty="0" smtClean="0"/>
              <a:t> 준비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차시는 비교 반복</a:t>
            </a:r>
            <a:r>
              <a:rPr lang="en-US" altLang="ko-KR" sz="1200" dirty="0" smtClean="0"/>
              <a:t>..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/>
              <a:t>강의 </a:t>
            </a:r>
            <a:r>
              <a:rPr lang="ko-KR" altLang="en-US" sz="1800" dirty="0" smtClean="0"/>
              <a:t>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0"/>
            <a:ext cx="7450138" cy="33811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학습목표 제시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자바에서 연산자에 대하여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잘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사용할 수 있다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실무를 가정하여 연산자를 사용한 프로그램을 구현 할 수 있다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rgbClr val="FF0000"/>
                </a:solidFill>
              </a:rPr>
              <a:t>연산</a:t>
            </a:r>
            <a:r>
              <a:rPr lang="en-US" altLang="ko-KR" sz="1200" dirty="0" smtClean="0">
                <a:solidFill>
                  <a:srgbClr val="FF0000"/>
                </a:solidFill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</a:rPr>
              <a:t>선택</a:t>
            </a:r>
            <a:r>
              <a:rPr lang="en-US" altLang="ko-KR" sz="1200" dirty="0" smtClean="0">
                <a:solidFill>
                  <a:srgbClr val="FF0000"/>
                </a:solidFill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</a:rPr>
              <a:t>반복은 실무중심으로 하지만 교재는 가벼운 마음으로 이해중심으로 보고 익히도록 함</a:t>
            </a:r>
            <a:r>
              <a:rPr lang="en-US" altLang="ko-KR" sz="1200" dirty="0" smtClean="0">
                <a:solidFill>
                  <a:srgbClr val="FF0000"/>
                </a:solidFill>
              </a:rPr>
              <a:t>.(</a:t>
            </a:r>
            <a:r>
              <a:rPr lang="ko-KR" altLang="en-US" sz="1200" dirty="0" smtClean="0">
                <a:solidFill>
                  <a:srgbClr val="FF0000"/>
                </a:solidFill>
              </a:rPr>
              <a:t> 책은 참고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rgbClr val="FF0000"/>
                </a:solidFill>
              </a:rPr>
              <a:t>오늘 실습은 외울 정도로 숙달하자</a:t>
            </a:r>
            <a:endParaRPr lang="en-US" altLang="ko-KR" sz="36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 전 생각해볼 문제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rgbClr val="FF0000"/>
                </a:solidFill>
              </a:rPr>
              <a:t>교재 읽어보자</a:t>
            </a:r>
            <a:r>
              <a:rPr lang="en-US" altLang="ko-KR" sz="1200" dirty="0" smtClean="0">
                <a:solidFill>
                  <a:srgbClr val="FF0000"/>
                </a:solidFill>
              </a:rPr>
              <a:t>, C</a:t>
            </a:r>
            <a:r>
              <a:rPr lang="ko-KR" altLang="en-US" sz="1200" dirty="0" smtClean="0">
                <a:solidFill>
                  <a:srgbClr val="FF0000"/>
                </a:solidFill>
              </a:rPr>
              <a:t>도 보자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사칙연산 </a:t>
            </a:r>
            <a:r>
              <a:rPr lang="ko-KR" altLang="en-US" sz="1200" dirty="0" err="1" smtClean="0"/>
              <a:t>되세기기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구구단 외우기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마트가서</a:t>
            </a:r>
            <a:r>
              <a:rPr lang="ko-KR" altLang="en-US" sz="1200" dirty="0" smtClean="0"/>
              <a:t> 영수증 받아오고 세금은 어떻게 되어있는지 고민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해외로 떠나본 경험이 있는가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환전은 어떻게 했는지 고민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28485" y="927543"/>
            <a:ext cx="9047229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연산자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다음과 같이 정리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잘 </a:t>
            </a:r>
            <a:r>
              <a:rPr lang="ko-KR" altLang="en-US" sz="1200" dirty="0" err="1" smtClean="0"/>
              <a:t>안쓰는</a:t>
            </a:r>
            <a:r>
              <a:rPr lang="ko-KR" altLang="en-US" sz="1200" dirty="0" smtClean="0"/>
              <a:t> 것은 쓰려고 하지 마라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삼항연산자</a:t>
            </a:r>
            <a:r>
              <a:rPr lang="ko-KR" altLang="en-US" sz="1200" dirty="0" smtClean="0"/>
              <a:t> 등</a:t>
            </a:r>
            <a:r>
              <a:rPr lang="en-US" altLang="ko-KR" sz="1200" dirty="0" smtClean="0"/>
              <a:t>..))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일반적인 사칙연산자 </a:t>
            </a:r>
            <a:r>
              <a:rPr lang="en-US" altLang="ko-KR" sz="1200" dirty="0" smtClean="0"/>
              <a:t>(++,-- </a:t>
            </a:r>
            <a:r>
              <a:rPr lang="ko-KR" altLang="en-US" sz="1200" dirty="0" smtClean="0"/>
              <a:t>포함</a:t>
            </a:r>
            <a:r>
              <a:rPr lang="en-US" altLang="ko-KR" sz="1200" dirty="0" smtClean="0"/>
              <a:t>) , </a:t>
            </a:r>
            <a:r>
              <a:rPr lang="ko-KR" altLang="en-US" sz="1200" dirty="0" smtClean="0"/>
              <a:t>비교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논리 연산자를 이해하자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rgbClr val="FF0000"/>
                </a:solidFill>
              </a:rPr>
              <a:t>사칙연산자는 연산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</a:rPr>
              <a:t>계산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</a:rPr>
              <a:t>을 통하여 이해하고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비교논리 연산자는 </a:t>
            </a:r>
            <a:r>
              <a:rPr lang="en-US" altLang="ko-KR" sz="1200" dirty="0" smtClean="0">
                <a:solidFill>
                  <a:srgbClr val="FF0000"/>
                </a:solidFill>
              </a:rPr>
              <a:t>if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문등</a:t>
            </a:r>
            <a:r>
              <a:rPr lang="ko-KR" altLang="en-US" sz="1200" dirty="0" smtClean="0">
                <a:solidFill>
                  <a:srgbClr val="FF0000"/>
                </a:solidFill>
              </a:rPr>
              <a:t> 선택을 통하여 이해하자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13104" y="2669235"/>
            <a:ext cx="6380202" cy="2877142"/>
            <a:chOff x="468313" y="2062163"/>
            <a:chExt cx="8316912" cy="3599765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468313" y="2062163"/>
              <a:ext cx="2376488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 dirty="0">
                  <a:latin typeface="견명조" pitchFamily="18" charset="-127"/>
                  <a:ea typeface="견명조" pitchFamily="18" charset="-127"/>
                </a:rPr>
                <a:t>▶ </a:t>
              </a:r>
              <a:r>
                <a:rPr lang="ko-KR" altLang="en-US" sz="1400" dirty="0" err="1">
                  <a:latin typeface="견명조" pitchFamily="18" charset="-127"/>
                  <a:ea typeface="견명조" pitchFamily="18" charset="-127"/>
                </a:rPr>
                <a:t>단항</a:t>
              </a:r>
              <a:r>
                <a:rPr lang="ko-KR" altLang="en-US" sz="1400" dirty="0">
                  <a:latin typeface="견명조" pitchFamily="18" charset="-127"/>
                  <a:ea typeface="견명조" pitchFamily="18" charset="-127"/>
                </a:rPr>
                <a:t> 연산자</a:t>
              </a: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468313" y="3116263"/>
              <a:ext cx="2519362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/>
                <a:t>▶ </a:t>
              </a:r>
              <a:r>
                <a:rPr lang="ko-KR" altLang="en-US" sz="1400">
                  <a:latin typeface="견명조" pitchFamily="18" charset="-127"/>
                  <a:ea typeface="견명조" pitchFamily="18" charset="-127"/>
                </a:rPr>
                <a:t>이항 연산자</a:t>
              </a: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468313" y="4305300"/>
              <a:ext cx="2519362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 dirty="0"/>
                <a:t>▶ </a:t>
              </a:r>
              <a:r>
                <a:rPr lang="ko-KR" altLang="en-US" sz="1400" dirty="0" err="1">
                  <a:latin typeface="견명조" pitchFamily="18" charset="-127"/>
                  <a:ea typeface="견명조" pitchFamily="18" charset="-127"/>
                </a:rPr>
                <a:t>삼항</a:t>
              </a:r>
              <a:r>
                <a:rPr lang="ko-KR" altLang="en-US" sz="1400" dirty="0">
                  <a:latin typeface="견명조" pitchFamily="18" charset="-127"/>
                  <a:ea typeface="견명조" pitchFamily="18" charset="-127"/>
                </a:rPr>
                <a:t> 연산자</a:t>
              </a: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773363" y="2062163"/>
              <a:ext cx="4968876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견명조" pitchFamily="18" charset="-127"/>
                  <a:ea typeface="견명조" pitchFamily="18" charset="-127"/>
                </a:rPr>
                <a:t>: +  -  (</a:t>
              </a:r>
              <a:r>
                <a:rPr lang="ko-KR" altLang="en-US" sz="1400">
                  <a:latin typeface="견명조" pitchFamily="18" charset="-127"/>
                  <a:ea typeface="견명조" pitchFamily="18" charset="-127"/>
                </a:rPr>
                <a:t>타입</a:t>
              </a:r>
              <a:r>
                <a:rPr lang="en-US" altLang="ko-KR" sz="1400">
                  <a:latin typeface="견명조" pitchFamily="18" charset="-127"/>
                  <a:ea typeface="견명조" pitchFamily="18" charset="-127"/>
                </a:rPr>
                <a:t>)  ++  --  ~  ! </a:t>
              </a: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3095624" y="2709864"/>
              <a:ext cx="936625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1400">
                  <a:latin typeface="견명조" pitchFamily="18" charset="-127"/>
                  <a:ea typeface="견명조" pitchFamily="18" charset="-127"/>
                </a:rPr>
                <a:t>산술 </a:t>
              </a: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3095624" y="3141663"/>
              <a:ext cx="936625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1400">
                  <a:latin typeface="견명조" pitchFamily="18" charset="-127"/>
                  <a:ea typeface="견명조" pitchFamily="18" charset="-127"/>
                </a:rPr>
                <a:t>비교 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095624" y="3513138"/>
              <a:ext cx="936625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1400">
                  <a:latin typeface="견명조" pitchFamily="18" charset="-127"/>
                  <a:ea typeface="견명조" pitchFamily="18" charset="-127"/>
                </a:rPr>
                <a:t>논리 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3816349" y="3141663"/>
              <a:ext cx="4968876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견명조" pitchFamily="18" charset="-127"/>
                  <a:ea typeface="견명조" pitchFamily="18" charset="-127"/>
                </a:rPr>
                <a:t>: &gt;  &lt;  &gt;=  &lt;=  ==  !=</a:t>
              </a: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3816349" y="3538538"/>
              <a:ext cx="4968876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견명조" pitchFamily="18" charset="-127"/>
                  <a:ea typeface="견명조" pitchFamily="18" charset="-127"/>
                </a:rPr>
                <a:t>: &amp;&amp;  ||   &amp;  ^  |</a:t>
              </a: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V="1">
              <a:off x="2735263" y="3033713"/>
              <a:ext cx="325437" cy="325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H="1" flipV="1">
              <a:off x="2735263" y="3357563"/>
              <a:ext cx="325437" cy="3603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H="1" flipV="1">
              <a:off x="2736850" y="3357563"/>
              <a:ext cx="3587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2844801" y="4305300"/>
              <a:ext cx="4968876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견명조" pitchFamily="18" charset="-127"/>
                  <a:ea typeface="견명조" pitchFamily="18" charset="-127"/>
                </a:rPr>
                <a:t>:   ?  :</a:t>
              </a: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468313" y="5265738"/>
              <a:ext cx="2519362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/>
                <a:t>▶ </a:t>
              </a:r>
              <a:r>
                <a:rPr lang="ko-KR" altLang="en-US" sz="1400">
                  <a:latin typeface="견명조" pitchFamily="18" charset="-127"/>
                  <a:ea typeface="견명조" pitchFamily="18" charset="-127"/>
                </a:rPr>
                <a:t>대입 연산자</a:t>
              </a: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2844801" y="5276850"/>
              <a:ext cx="4968876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견명조" pitchFamily="18" charset="-127"/>
                  <a:ea typeface="견명조" pitchFamily="18" charset="-127"/>
                </a:rPr>
                <a:t>:   =</a:t>
              </a:r>
            </a:p>
          </p:txBody>
        </p:sp>
      </p:grpSp>
      <p:sp>
        <p:nvSpPr>
          <p:cNvPr id="4" name="직사각형 3"/>
          <p:cNvSpPr/>
          <p:nvPr/>
        </p:nvSpPr>
        <p:spPr bwMode="auto">
          <a:xfrm>
            <a:off x="2769759" y="2617992"/>
            <a:ext cx="5387751" cy="2986028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055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5"/>
              <p:cNvSpPr txBox="1">
                <a:spLocks noChangeArrowheads="1"/>
              </p:cNvSpPr>
              <p:nvPr/>
            </p:nvSpPr>
            <p:spPr bwMode="auto">
              <a:xfrm>
                <a:off x="728485" y="927543"/>
                <a:ext cx="9047229" cy="486618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9333" tIns="64666" rIns="129333" bIns="64666">
                <a:noAutofit/>
              </a:bodyPr>
              <a:lstStyle>
                <a:lvl1pPr marL="180975" indent="-180975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marL="285750" indent="-285750"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ü"/>
                </a:pPr>
                <a:r>
                  <a:rPr lang="ko-KR" altLang="en-US" sz="1600" dirty="0" smtClean="0"/>
                  <a:t>사칙연산</a:t>
                </a:r>
                <a:endParaRPr lang="en-US" altLang="ko-KR" sz="1600" dirty="0" smtClean="0"/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200" dirty="0" smtClean="0"/>
                  <a:t>1+2*3 </a:t>
                </a:r>
                <a:r>
                  <a:rPr lang="ko-KR" altLang="en-US" sz="1200" dirty="0" smtClean="0"/>
                  <a:t>은 </a:t>
                </a:r>
                <a:r>
                  <a:rPr lang="en-US" altLang="ko-KR" sz="1200" dirty="0" smtClean="0"/>
                  <a:t>7</a:t>
                </a:r>
                <a:r>
                  <a:rPr lang="ko-KR" altLang="en-US" sz="1200" dirty="0" smtClean="0"/>
                  <a:t>인가</a:t>
                </a:r>
                <a:r>
                  <a:rPr lang="en-US" altLang="ko-KR" sz="1200" dirty="0" smtClean="0"/>
                  <a:t>?, 9</a:t>
                </a:r>
                <a:r>
                  <a:rPr lang="ko-KR" altLang="en-US" sz="1200" dirty="0" smtClean="0"/>
                  <a:t>인가</a:t>
                </a:r>
                <a:r>
                  <a:rPr lang="en-US" altLang="ko-KR" sz="1200" dirty="0" smtClean="0"/>
                  <a:t>?</a:t>
                </a:r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 smtClean="0"/>
                  <a:t>여기서부터 배우고 시작한다는 것은 구구단을 안 외우고 </a:t>
                </a:r>
                <a:r>
                  <a:rPr lang="en-US" altLang="ko-KR" sz="1200" dirty="0" smtClean="0"/>
                  <a:t>3*9=27</a:t>
                </a:r>
                <a:r>
                  <a:rPr lang="ko-KR" altLang="en-US" sz="1200" dirty="0" smtClean="0"/>
                  <a:t>을  </a:t>
                </a:r>
                <a:r>
                  <a:rPr lang="en-US" altLang="ko-KR" sz="1200" dirty="0" smtClean="0"/>
                  <a:t>3</a:t>
                </a:r>
                <a:r>
                  <a:rPr lang="ko-KR" altLang="en-US" sz="1200" dirty="0" smtClean="0"/>
                  <a:t>을 </a:t>
                </a:r>
                <a:r>
                  <a:rPr lang="en-US" altLang="ko-KR" sz="1200" dirty="0" smtClean="0"/>
                  <a:t>9</a:t>
                </a:r>
                <a:r>
                  <a:rPr lang="ko-KR" altLang="en-US" sz="1200" dirty="0" smtClean="0"/>
                  <a:t>번을 더하고 있는 일을 하는 것이다</a:t>
                </a:r>
                <a:r>
                  <a:rPr lang="en-US" altLang="ko-KR" sz="1200" dirty="0" smtClean="0"/>
                  <a:t>,.</a:t>
                </a:r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 smtClean="0"/>
                  <a:t>잘 모르고 생소한 내용이면</a:t>
                </a:r>
                <a:r>
                  <a:rPr lang="en-US" altLang="ko-KR" sz="1200" dirty="0" smtClean="0"/>
                  <a:t>, IT</a:t>
                </a:r>
                <a:r>
                  <a:rPr lang="ko-KR" altLang="en-US" sz="1200" dirty="0" smtClean="0"/>
                  <a:t>개발자를 하려고 하지 마라</a:t>
                </a:r>
                <a:r>
                  <a:rPr lang="en-US" altLang="ko-KR" sz="1200" dirty="0" smtClean="0"/>
                  <a:t>. </a:t>
                </a:r>
                <a:r>
                  <a:rPr lang="ko-KR" altLang="en-US" sz="1200" dirty="0" smtClean="0"/>
                  <a:t>좀더 수학</a:t>
                </a:r>
                <a:r>
                  <a:rPr lang="en-US" altLang="ko-KR" sz="1200" dirty="0" smtClean="0"/>
                  <a:t>..</a:t>
                </a:r>
                <a:r>
                  <a:rPr lang="ko-KR" altLang="en-US" sz="1200" dirty="0" smtClean="0"/>
                  <a:t>아니 초등산수부터 해야 한다</a:t>
                </a:r>
                <a:r>
                  <a:rPr lang="en-US" altLang="ko-KR" sz="1200" dirty="0" smtClean="0"/>
                  <a:t>. </a:t>
                </a:r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프</a:t>
                </a:r>
                <a14:m>
                  <m:oMath xmlns:m="http://schemas.openxmlformats.org/officeDocument/2006/math"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로</m:t>
                    </m:r>
                    <m:r>
                      <a:rPr lang="ko-KR" altLang="en-US" sz="1200" i="1" dirty="0" smtClean="0">
                        <a:latin typeface="Cambria Math" panose="02040503050406030204" pitchFamily="18" charset="0"/>
                      </a:rPr>
                      <m:t>그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램</m:t>
                    </m:r>
                    <m:r>
                      <a:rPr lang="en-US" altLang="ko-KR" sz="1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식</m:t>
                    </m:r>
                    <m:r>
                      <a:rPr lang="ko-KR" altLang="en-US" sz="1200" i="1" dirty="0" smtClean="0">
                        <a:latin typeface="Cambria Math" panose="02040503050406030204" pitchFamily="18" charset="0"/>
                      </a:rPr>
                      <m:t>으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sz="1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표</m:t>
                    </m:r>
                    <m:r>
                      <a:rPr lang="ko-KR" altLang="en-US" sz="1200" i="1" dirty="0" smtClean="0">
                        <a:latin typeface="Cambria Math" panose="02040503050406030204" pitchFamily="18" charset="0"/>
                      </a:rPr>
                      <m:t>현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sz="1200" i="1" dirty="0" smtClean="0">
                        <a:latin typeface="Cambria Math" panose="02040503050406030204" pitchFamily="18" charset="0"/>
                      </a:rPr>
                      <m:t>면</m:t>
                    </m:r>
                    <m:r>
                      <a:rPr lang="en-US" altLang="ko-KR" sz="1200" b="1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인데 이 수식을 왼쪽에서 오른쪽으로 계산하는 경우는 없죠</a:t>
                </a:r>
                <a:r>
                  <a:rPr lang="en-US" altLang="ko-KR" sz="1200" dirty="0" smtClean="0"/>
                  <a:t>?</a:t>
                </a:r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endParaRPr lang="en-US" altLang="ko-KR" sz="1200" dirty="0"/>
              </a:p>
              <a:p>
                <a:pPr marL="285750" indent="-285750"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ü"/>
                </a:pPr>
                <a:r>
                  <a:rPr lang="ko-KR" altLang="en-US" sz="1600" dirty="0" err="1" smtClean="0"/>
                  <a:t>연산후</a:t>
                </a:r>
                <a:r>
                  <a:rPr lang="ko-KR" altLang="en-US" sz="1600" dirty="0" smtClean="0"/>
                  <a:t> 대입</a:t>
                </a:r>
                <a:endParaRPr lang="en-US" altLang="ko-KR" sz="1600" dirty="0"/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 smtClean="0"/>
                  <a:t>프로그램에서는 </a:t>
                </a:r>
                <a:r>
                  <a:rPr lang="ko-KR" altLang="en-US" sz="1200" dirty="0" err="1" smtClean="0"/>
                  <a:t>연산후</a:t>
                </a:r>
                <a:r>
                  <a:rPr lang="ko-KR" altLang="en-US" sz="1200" dirty="0" smtClean="0"/>
                  <a:t> 어느 변수에 대입</a:t>
                </a:r>
                <a:r>
                  <a:rPr lang="en-US" altLang="ko-KR" sz="1200" dirty="0" smtClean="0"/>
                  <a:t>(</a:t>
                </a:r>
                <a:r>
                  <a:rPr lang="ko-KR" altLang="en-US" sz="1200" dirty="0" smtClean="0"/>
                  <a:t>저장</a:t>
                </a:r>
                <a:r>
                  <a:rPr lang="en-US" altLang="ko-KR" sz="1200" dirty="0" smtClean="0"/>
                  <a:t>) </a:t>
                </a:r>
                <a:r>
                  <a:rPr lang="ko-KR" altLang="en-US" sz="1200" dirty="0" smtClean="0"/>
                  <a:t>하는 일이 기본적인 일</a:t>
                </a:r>
                <a:endParaRPr lang="en-US" altLang="ko-KR" sz="1200" dirty="0"/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200" dirty="0" err="1" smtClean="0"/>
                  <a:t>iVal</a:t>
                </a:r>
                <a:r>
                  <a:rPr lang="en-US" altLang="ko-KR" sz="1200" dirty="0" smtClean="0"/>
                  <a:t> = </a:t>
                </a:r>
                <a:r>
                  <a:rPr lang="en-US" altLang="ko-KR" sz="1200" dirty="0" err="1" smtClean="0"/>
                  <a:t>iVal</a:t>
                </a:r>
                <a:r>
                  <a:rPr lang="en-US" altLang="ko-KR" sz="1200" dirty="0" smtClean="0"/>
                  <a:t> +1;   // </a:t>
                </a:r>
                <a:r>
                  <a:rPr lang="en-US" altLang="ko-KR" sz="1200" dirty="0" err="1" smtClean="0"/>
                  <a:t>iVal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변수에 값과 </a:t>
                </a:r>
                <a:r>
                  <a:rPr lang="en-US" altLang="ko-KR" sz="1200" dirty="0" smtClean="0"/>
                  <a:t>1</a:t>
                </a:r>
                <a:r>
                  <a:rPr lang="ko-KR" altLang="en-US" sz="1200" dirty="0" smtClean="0"/>
                  <a:t>을 더한 후 </a:t>
                </a:r>
                <a:r>
                  <a:rPr lang="en-US" altLang="ko-KR" sz="1200" dirty="0" err="1" smtClean="0"/>
                  <a:t>iVal</a:t>
                </a:r>
                <a:r>
                  <a:rPr lang="en-US" altLang="ko-KR" sz="1200" dirty="0" smtClean="0"/>
                  <a:t>  </a:t>
                </a:r>
                <a:r>
                  <a:rPr lang="ko-KR" altLang="en-US" sz="1200" dirty="0" smtClean="0"/>
                  <a:t>변수에 저장</a:t>
                </a:r>
                <a:endParaRPr lang="en-US" altLang="ko-KR" sz="1200" dirty="0"/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endParaRPr lang="en-US" altLang="ko-KR" sz="1200" dirty="0" smtClean="0"/>
              </a:p>
            </p:txBody>
          </p:sp>
        </mc:Choice>
        <mc:Fallback xmlns="">
          <p:sp>
            <p:nvSpPr>
              <p:cNvPr id="1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485" y="927543"/>
                <a:ext cx="9047229" cy="48661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382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사칙연산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연산 후 대입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★★★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이번 주 내용은 모두 별이 세 개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충분한 시간 투자하여 꼼꼼히 이해하고 실습하자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교수도 이것을 하나하나 수업시간에 작성하면서 코딩 팁 및 결과 도출을 보여주며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학생에게 이해 시키자 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21" y="1451080"/>
            <a:ext cx="39243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누적하기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★★★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프로그램에서 값을 누적</a:t>
            </a:r>
            <a:r>
              <a:rPr lang="en-US" altLang="ko-KR" sz="1050" dirty="0" smtClean="0"/>
              <a:t>(sum)</a:t>
            </a:r>
            <a:r>
              <a:rPr lang="ko-KR" altLang="en-US" sz="1050" dirty="0" smtClean="0"/>
              <a:t>하는 경우는 무진장 많다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변수를 선언 후 초기화하고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반복문</a:t>
            </a:r>
            <a:r>
              <a:rPr lang="ko-KR" altLang="en-US" sz="1050" dirty="0" smtClean="0"/>
              <a:t> </a:t>
            </a:r>
            <a:r>
              <a:rPr lang="ko-KR" altLang="en-US" sz="1050" dirty="0"/>
              <a:t>등</a:t>
            </a:r>
            <a:r>
              <a:rPr lang="ko-KR" altLang="en-US" sz="1050" dirty="0" smtClean="0"/>
              <a:t>을 통하여 계속적으로 더한 값을 쌓는 기법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계산기에 </a:t>
            </a:r>
            <a:r>
              <a:rPr lang="en-US" altLang="ko-KR" sz="1050" dirty="0" smtClean="0"/>
              <a:t>M+, M-</a:t>
            </a:r>
            <a:r>
              <a:rPr lang="ko-KR" altLang="en-US" sz="1050" dirty="0" smtClean="0"/>
              <a:t>버튼을 잘 사용하는가</a:t>
            </a:r>
            <a:r>
              <a:rPr lang="en-US" altLang="ko-KR" sz="1050" dirty="0" smtClean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교수도 이것을 하나하나 수업시간에 작성하면서 코딩 팁 및 결과 도출을 보여주며</a:t>
            </a:r>
            <a:r>
              <a:rPr lang="en-US" altLang="ko-KR" sz="1050" dirty="0"/>
              <a:t>, </a:t>
            </a:r>
            <a:r>
              <a:rPr lang="ko-KR" altLang="en-US" sz="1050" dirty="0"/>
              <a:t>학생에게 이해 </a:t>
            </a:r>
            <a:r>
              <a:rPr lang="ko-KR" altLang="en-US" sz="1050" dirty="0" smtClean="0"/>
              <a:t>시키자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모든 과정</a:t>
            </a:r>
            <a:r>
              <a:rPr lang="en-US" altLang="ko-KR" sz="1050" dirty="0" smtClean="0"/>
              <a:t>)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31" y="1226215"/>
            <a:ext cx="50482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6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정수형 연산 </a:t>
            </a:r>
            <a:r>
              <a:rPr lang="en-US" altLang="ko-KR" sz="1600" dirty="0"/>
              <a:t>(</a:t>
            </a:r>
            <a:r>
              <a:rPr lang="ko-KR" altLang="en-US" sz="1600" dirty="0"/>
              <a:t>버림</a:t>
            </a:r>
            <a:r>
              <a:rPr lang="en-US" altLang="ko-KR" sz="160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★★★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정수형 연산의 특징은 소수점 이하 자리가 버려진다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왜 그럴까</a:t>
            </a:r>
            <a:r>
              <a:rPr lang="en-US" altLang="ko-KR" sz="1050" dirty="0" smtClean="0"/>
              <a:t>? </a:t>
            </a:r>
            <a:r>
              <a:rPr lang="ko-KR" altLang="en-US" sz="1050" dirty="0" smtClean="0"/>
              <a:t>정수형 변수는 소수점 이하를 저장해 두지 않기 때문에 그냥 </a:t>
            </a:r>
            <a:r>
              <a:rPr lang="en-US" altLang="ko-KR" sz="1050" dirty="0" err="1" smtClean="0"/>
              <a:t>Jotman</a:t>
            </a:r>
            <a:r>
              <a:rPr lang="ko-KR" altLang="en-US" sz="1050" dirty="0" smtClean="0"/>
              <a:t>하다고 버려버리는 것이다</a:t>
            </a:r>
            <a:r>
              <a:rPr lang="en-US" altLang="ko-KR" sz="1050" dirty="0" smtClean="0"/>
              <a:t>. (</a:t>
            </a:r>
            <a:r>
              <a:rPr lang="ko-KR" altLang="en-US" sz="1050" dirty="0" smtClean="0"/>
              <a:t>중요해서 욕 나왔다</a:t>
            </a:r>
            <a:r>
              <a:rPr lang="en-US" altLang="ko-KR" sz="1050" dirty="0" smtClean="0"/>
              <a:t>.)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우리가 </a:t>
            </a:r>
            <a:r>
              <a:rPr lang="ko-KR" altLang="en-US" sz="1050" dirty="0" err="1" smtClean="0"/>
              <a:t>초등학교때</a:t>
            </a:r>
            <a:r>
              <a:rPr lang="ko-KR" altLang="en-US" sz="1050" dirty="0" smtClean="0"/>
              <a:t> 수학시간에 </a:t>
            </a:r>
            <a:r>
              <a:rPr lang="en-US" altLang="ko-KR" sz="1050" dirty="0" smtClean="0"/>
              <a:t>10</a:t>
            </a:r>
            <a:r>
              <a:rPr lang="ko-KR" altLang="en-US" sz="1050" dirty="0" smtClean="0"/>
              <a:t>을 </a:t>
            </a:r>
            <a:r>
              <a:rPr lang="en-US" altLang="ko-KR" sz="1050" dirty="0" smtClean="0"/>
              <a:t>3</a:t>
            </a:r>
            <a:r>
              <a:rPr lang="ko-KR" altLang="en-US" sz="1050" dirty="0" smtClean="0"/>
              <a:t>으로 나누면 몫이</a:t>
            </a:r>
            <a:r>
              <a:rPr lang="en-US" altLang="ko-KR" sz="1050" dirty="0" smtClean="0"/>
              <a:t>3 </a:t>
            </a:r>
            <a:r>
              <a:rPr lang="ko-KR" altLang="en-US" sz="1050" dirty="0" smtClean="0"/>
              <a:t>나머지가 </a:t>
            </a:r>
            <a:r>
              <a:rPr lang="en-US" altLang="ko-KR" sz="1050" dirty="0" smtClean="0"/>
              <a:t>1</a:t>
            </a:r>
            <a:r>
              <a:rPr lang="ko-KR" altLang="en-US" sz="1050" dirty="0" smtClean="0"/>
              <a:t>이다</a:t>
            </a:r>
            <a:r>
              <a:rPr lang="en-US" altLang="ko-KR" sz="1050" dirty="0" smtClean="0"/>
              <a:t>. </a:t>
            </a:r>
            <a:r>
              <a:rPr lang="ko-KR" altLang="en-US" sz="1050" dirty="0" err="1" smtClean="0"/>
              <a:t>이넘이</a:t>
            </a:r>
            <a:r>
              <a:rPr lang="ko-KR" altLang="en-US" sz="1050" dirty="0" smtClean="0"/>
              <a:t> 점점 고학년으로 가면서 </a:t>
            </a:r>
            <a:r>
              <a:rPr lang="en-US" altLang="ko-KR" sz="1050" dirty="0" smtClean="0"/>
              <a:t>10</a:t>
            </a:r>
            <a:r>
              <a:rPr lang="ko-KR" altLang="en-US" sz="1050" dirty="0" smtClean="0"/>
              <a:t>을 </a:t>
            </a:r>
            <a:r>
              <a:rPr lang="en-US" altLang="ko-KR" sz="1050" dirty="0" smtClean="0"/>
              <a:t>3</a:t>
            </a:r>
            <a:r>
              <a:rPr lang="ko-KR" altLang="en-US" sz="1050" dirty="0" smtClean="0"/>
              <a:t>으로 나누면 </a:t>
            </a:r>
            <a:r>
              <a:rPr lang="en-US" altLang="ko-KR" sz="1050" dirty="0" smtClean="0"/>
              <a:t>3.33333…</a:t>
            </a:r>
            <a:r>
              <a:rPr lang="ko-KR" altLang="en-US" sz="1050" dirty="0" smtClean="0"/>
              <a:t>일뿐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정수형과 </a:t>
            </a:r>
            <a:r>
              <a:rPr lang="ko-KR" altLang="en-US" sz="1050" dirty="0" err="1" smtClean="0"/>
              <a:t>실수형을</a:t>
            </a:r>
            <a:r>
              <a:rPr lang="ko-KR" altLang="en-US" sz="1050" dirty="0" smtClean="0"/>
              <a:t> 그렇게 기억하고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이것을 이용하여 </a:t>
            </a:r>
            <a:r>
              <a:rPr lang="ko-KR" altLang="en-US" sz="1050" dirty="0" err="1" smtClean="0"/>
              <a:t>버림처리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형변환을</a:t>
            </a:r>
            <a:r>
              <a:rPr lang="ko-KR" altLang="en-US" sz="1050" dirty="0" smtClean="0"/>
              <a:t> 하면서 여러 짓을 함을 명심하자</a:t>
            </a:r>
            <a:endParaRPr lang="en-US" altLang="ko-KR" sz="1050" dirty="0" smtClean="0"/>
          </a:p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나머지 연산자 응용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나머지 연산자를 응용하면 여러 가지로 써먹는데 주기적 </a:t>
            </a:r>
            <a:r>
              <a:rPr lang="ko-KR" altLang="en-US" sz="1050" dirty="0" err="1" smtClean="0"/>
              <a:t>처리때</a:t>
            </a:r>
            <a:r>
              <a:rPr lang="ko-KR" altLang="en-US" sz="1050" dirty="0" smtClean="0"/>
              <a:t> 유용하다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만일 </a:t>
            </a:r>
            <a:r>
              <a:rPr lang="en-US" altLang="ko-KR" sz="1050" dirty="0" smtClean="0"/>
              <a:t>5</a:t>
            </a:r>
            <a:r>
              <a:rPr lang="ko-KR" altLang="en-US" sz="1050" dirty="0" smtClean="0"/>
              <a:t>로 나눈 나머지가 </a:t>
            </a:r>
            <a:r>
              <a:rPr lang="en-US" altLang="ko-KR" sz="1050" dirty="0" smtClean="0"/>
              <a:t>0</a:t>
            </a:r>
            <a:r>
              <a:rPr lang="ko-KR" altLang="en-US" sz="1050" dirty="0" smtClean="0"/>
              <a:t>인 것은 예제에서는 </a:t>
            </a:r>
            <a:r>
              <a:rPr lang="en-US" altLang="ko-KR" sz="1050" dirty="0" smtClean="0"/>
              <a:t>5</a:t>
            </a:r>
            <a:r>
              <a:rPr lang="ko-KR" altLang="en-US" sz="1050" dirty="0" smtClean="0"/>
              <a:t>번 마다 나타나게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된다</a:t>
            </a:r>
            <a:r>
              <a:rPr lang="en-US" altLang="ko-KR" sz="1050" dirty="0" smtClean="0"/>
              <a:t>.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45" y="1383180"/>
            <a:ext cx="54197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1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rgbClr val="FF0000"/>
            </a:solidFill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47063</TotalTime>
  <Words>5275</Words>
  <Application>Microsoft Office PowerPoint</Application>
  <PresentationFormat>A4 용지(210x297mm)</PresentationFormat>
  <Paragraphs>683</Paragraphs>
  <Slides>26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가는각진제목체</vt:lpstr>
      <vt:lpstr>견명조</vt:lpstr>
      <vt:lpstr>굴림</vt:lpstr>
      <vt:lpstr>돋움</vt:lpstr>
      <vt:lpstr>맑은 고딕</vt:lpstr>
      <vt:lpstr>Arial</vt:lpstr>
      <vt:lpstr>Cambria Math</vt:lpstr>
      <vt:lpstr>Courier New</vt:lpstr>
      <vt:lpstr>Wingdings</vt:lpstr>
      <vt:lpstr>1_Default Design</vt:lpstr>
      <vt:lpstr>기본 디자인</vt:lpstr>
      <vt:lpstr>3_Default Design</vt:lpstr>
      <vt:lpstr>3. 연산자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kopo</cp:lastModifiedBy>
  <cp:revision>2894</cp:revision>
  <cp:lastPrinted>2015-10-28T04:44:44Z</cp:lastPrinted>
  <dcterms:created xsi:type="dcterms:W3CDTF">2003-10-22T07:02:37Z</dcterms:created>
  <dcterms:modified xsi:type="dcterms:W3CDTF">2018-05-04T06:16:06Z</dcterms:modified>
</cp:coreProperties>
</file>