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4"/>
  </p:notesMasterIdLst>
  <p:sldIdLst>
    <p:sldId id="694" r:id="rId4"/>
    <p:sldId id="961" r:id="rId5"/>
    <p:sldId id="977" r:id="rId6"/>
    <p:sldId id="978" r:id="rId7"/>
    <p:sldId id="1028" r:id="rId8"/>
    <p:sldId id="1080" r:id="rId9"/>
    <p:sldId id="1081" r:id="rId10"/>
    <p:sldId id="1082" r:id="rId11"/>
    <p:sldId id="1083" r:id="rId12"/>
    <p:sldId id="1084" r:id="rId13"/>
    <p:sldId id="1085" r:id="rId14"/>
    <p:sldId id="1086" r:id="rId15"/>
    <p:sldId id="1087" r:id="rId16"/>
    <p:sldId id="1088" r:id="rId17"/>
    <p:sldId id="1089" r:id="rId18"/>
    <p:sldId id="1062" r:id="rId19"/>
    <p:sldId id="1094" r:id="rId20"/>
    <p:sldId id="1093" r:id="rId21"/>
    <p:sldId id="1090" r:id="rId22"/>
    <p:sldId id="1071" r:id="rId23"/>
    <p:sldId id="1092" r:id="rId24"/>
    <p:sldId id="1091" r:id="rId25"/>
    <p:sldId id="1096" r:id="rId26"/>
    <p:sldId id="1097" r:id="rId27"/>
    <p:sldId id="1098" r:id="rId28"/>
    <p:sldId id="1099" r:id="rId29"/>
    <p:sldId id="1100" r:id="rId30"/>
    <p:sldId id="1101" r:id="rId31"/>
    <p:sldId id="1079" r:id="rId32"/>
    <p:sldId id="984" r:id="rId33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FFFF99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89" d="100"/>
          <a:sy n="89" d="100"/>
        </p:scale>
        <p:origin x="108" y="29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3689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0963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25179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55913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18870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74018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329225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322098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229644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781801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36515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01652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811134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522515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071624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8191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2444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6535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685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75295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48910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1902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3412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4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선택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반복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배열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홍필두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프로그래밍</a:t>
            </a:r>
            <a:r>
              <a:rPr kumimoji="1" lang="en-US" altLang="ko-KR" dirty="0" smtClean="0">
                <a:solidFill>
                  <a:schemeClr val="tx1"/>
                </a:solidFill>
              </a:rPr>
              <a:t>2-Java)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while</a:t>
            </a:r>
            <a:r>
              <a:rPr lang="ko-KR" altLang="en-US" sz="1600" dirty="0" smtClean="0"/>
              <a:t> 문 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견명조" pitchFamily="18" charset="-127"/>
              </a:rPr>
              <a:t>while</a:t>
            </a:r>
            <a:r>
              <a:rPr lang="ko-KR" altLang="en-US" sz="1200" dirty="0">
                <a:latin typeface="견명조" pitchFamily="18" charset="-127"/>
              </a:rPr>
              <a:t>문 안에 또 다른 </a:t>
            </a:r>
            <a:r>
              <a:rPr lang="en-US" altLang="ko-KR" sz="1200" dirty="0">
                <a:latin typeface="견명조" pitchFamily="18" charset="-127"/>
              </a:rPr>
              <a:t>while</a:t>
            </a:r>
            <a:r>
              <a:rPr lang="ko-KR" altLang="en-US" sz="1200" dirty="0">
                <a:latin typeface="견명조" pitchFamily="18" charset="-127"/>
              </a:rPr>
              <a:t>문을 포함시킬 수 있다</a:t>
            </a:r>
            <a:r>
              <a:rPr lang="en-US" altLang="ko-KR" sz="1200" dirty="0">
                <a:latin typeface="견명조" pitchFamily="18" charset="-127"/>
              </a:rPr>
              <a:t>.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latin typeface="견명조" pitchFamily="18" charset="-127"/>
            </a:endParaRPr>
          </a:p>
        </p:txBody>
      </p:sp>
      <p:grpSp>
        <p:nvGrpSpPr>
          <p:cNvPr id="22" name="Group 31"/>
          <p:cNvGrpSpPr>
            <a:grpSpLocks/>
          </p:cNvGrpSpPr>
          <p:nvPr/>
        </p:nvGrpSpPr>
        <p:grpSpPr bwMode="auto">
          <a:xfrm>
            <a:off x="2192627" y="2124748"/>
            <a:ext cx="5184775" cy="1081088"/>
            <a:chOff x="657" y="1661"/>
            <a:chExt cx="3266" cy="681"/>
          </a:xfrm>
        </p:grpSpPr>
        <p:pic>
          <p:nvPicPr>
            <p:cNvPr id="23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" y="1691"/>
              <a:ext cx="2900" cy="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657" y="1661"/>
              <a:ext cx="3266" cy="681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25" name="Group 34"/>
          <p:cNvGrpSpPr>
            <a:grpSpLocks/>
          </p:cNvGrpSpPr>
          <p:nvPr/>
        </p:nvGrpSpPr>
        <p:grpSpPr bwMode="auto">
          <a:xfrm>
            <a:off x="2192627" y="2847061"/>
            <a:ext cx="5184775" cy="2663825"/>
            <a:chOff x="657" y="2183"/>
            <a:chExt cx="3266" cy="1678"/>
          </a:xfrm>
        </p:grpSpPr>
        <p:grpSp>
          <p:nvGrpSpPr>
            <p:cNvPr id="26" name="Group 32"/>
            <p:cNvGrpSpPr>
              <a:grpSpLocks/>
            </p:cNvGrpSpPr>
            <p:nvPr/>
          </p:nvGrpSpPr>
          <p:grpSpPr bwMode="auto">
            <a:xfrm>
              <a:off x="657" y="2591"/>
              <a:ext cx="3266" cy="1270"/>
              <a:chOff x="657" y="2682"/>
              <a:chExt cx="3266" cy="1270"/>
            </a:xfrm>
          </p:grpSpPr>
          <p:pic>
            <p:nvPicPr>
              <p:cNvPr id="28" name="Picture 2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" y="2704"/>
                <a:ext cx="3222" cy="1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657" y="2682"/>
                <a:ext cx="3266" cy="1270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>
              <a:off x="2290" y="2183"/>
              <a:ext cx="0" cy="6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9967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break</a:t>
            </a:r>
            <a:r>
              <a:rPr lang="ko-KR" altLang="en-US" sz="1600" dirty="0" smtClean="0"/>
              <a:t> 문 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견명조" pitchFamily="18" charset="-127"/>
              </a:rPr>
              <a:t>자신이 포함된 하나의 </a:t>
            </a:r>
            <a:r>
              <a:rPr lang="ko-KR" altLang="en-US" sz="1200" dirty="0" err="1">
                <a:latin typeface="견명조" pitchFamily="18" charset="-127"/>
              </a:rPr>
              <a:t>반복문</a:t>
            </a:r>
            <a:r>
              <a:rPr lang="ko-KR" altLang="en-US" sz="1200" dirty="0">
                <a:latin typeface="견명조" pitchFamily="18" charset="-127"/>
              </a:rPr>
              <a:t> 또는 </a:t>
            </a:r>
            <a:r>
              <a:rPr lang="en-US" altLang="ko-KR" sz="1200" dirty="0">
                <a:latin typeface="견명조" pitchFamily="18" charset="-127"/>
              </a:rPr>
              <a:t>switch</a:t>
            </a:r>
            <a:r>
              <a:rPr lang="ko-KR" altLang="en-US" sz="1200" dirty="0">
                <a:latin typeface="견명조" pitchFamily="18" charset="-127"/>
              </a:rPr>
              <a:t>문을 빠져 나온다</a:t>
            </a:r>
            <a:r>
              <a:rPr lang="en-US" altLang="ko-KR" sz="1200" dirty="0" smtClean="0">
                <a:latin typeface="견명조" pitchFamily="18" charset="-127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견명조" pitchFamily="18" charset="-127"/>
              </a:rPr>
              <a:t>주로 </a:t>
            </a:r>
            <a:r>
              <a:rPr lang="en-US" altLang="ko-KR" sz="1200" dirty="0">
                <a:latin typeface="견명조" pitchFamily="18" charset="-127"/>
              </a:rPr>
              <a:t>if</a:t>
            </a:r>
            <a:r>
              <a:rPr lang="ko-KR" altLang="en-US" sz="1200" dirty="0">
                <a:latin typeface="견명조" pitchFamily="18" charset="-127"/>
              </a:rPr>
              <a:t>문과 함께 사용해서 특정 조건을 만족하면 </a:t>
            </a:r>
            <a:r>
              <a:rPr lang="ko-KR" altLang="en-US" sz="1200" dirty="0" err="1">
                <a:latin typeface="견명조" pitchFamily="18" charset="-127"/>
              </a:rPr>
              <a:t>반복문을</a:t>
            </a:r>
            <a:r>
              <a:rPr lang="ko-KR" altLang="en-US" sz="1200" dirty="0">
                <a:latin typeface="견명조" pitchFamily="18" charset="-127"/>
              </a:rPr>
              <a:t> 벗어나게 한다</a:t>
            </a:r>
            <a:r>
              <a:rPr lang="en-US" altLang="ko-KR" sz="1200" dirty="0" smtClean="0">
                <a:latin typeface="견명조" pitchFamily="18" charset="-127"/>
              </a:rPr>
              <a:t>.</a:t>
            </a:r>
            <a:br>
              <a:rPr lang="en-US" altLang="ko-KR" sz="1200" dirty="0" smtClean="0">
                <a:latin typeface="견명조" pitchFamily="18" charset="-127"/>
              </a:rPr>
            </a:br>
            <a:endParaRPr lang="en-US" altLang="ko-KR" sz="1200" dirty="0">
              <a:latin typeface="견명조" pitchFamily="18" charset="-127"/>
            </a:endParaRP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latin typeface="견명조" pitchFamily="18" charset="-127"/>
            </a:endParaRPr>
          </a:p>
        </p:txBody>
      </p:sp>
      <p:pic>
        <p:nvPicPr>
          <p:cNvPr id="12" name="Picture 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59" y="2107364"/>
            <a:ext cx="54292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629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continue</a:t>
            </a:r>
            <a:r>
              <a:rPr lang="ko-KR" altLang="en-US" sz="1600" dirty="0" smtClean="0"/>
              <a:t> 문 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견명조" pitchFamily="18" charset="-127"/>
              </a:rPr>
              <a:t>자신이 포함된 반복문의 끝으로 이동한다</a:t>
            </a:r>
            <a:r>
              <a:rPr lang="en-US" altLang="ko-KR" sz="1200" dirty="0">
                <a:latin typeface="견명조" pitchFamily="18" charset="-127"/>
              </a:rPr>
              <a:t>.(</a:t>
            </a:r>
            <a:r>
              <a:rPr lang="ko-KR" altLang="en-US" sz="1200" dirty="0">
                <a:latin typeface="견명조" pitchFamily="18" charset="-127"/>
              </a:rPr>
              <a:t>다음 반복으로 넘어간다</a:t>
            </a:r>
            <a:r>
              <a:rPr lang="en-US" altLang="ko-KR" sz="1200" dirty="0">
                <a:latin typeface="견명조" pitchFamily="18" charset="-127"/>
              </a:rPr>
              <a:t>.)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견명조" pitchFamily="18" charset="-127"/>
              </a:rPr>
              <a:t>continue</a:t>
            </a:r>
            <a:r>
              <a:rPr lang="ko-KR" altLang="en-US" sz="1200" dirty="0">
                <a:latin typeface="견명조" pitchFamily="18" charset="-127"/>
              </a:rPr>
              <a:t>문 이후의 문장들은 수행되지 </a:t>
            </a:r>
            <a:r>
              <a:rPr lang="ko-KR" altLang="en-US" sz="1200" dirty="0" smtClean="0">
                <a:latin typeface="견명조" pitchFamily="18" charset="-127"/>
              </a:rPr>
              <a:t>않는다</a:t>
            </a:r>
            <a:endParaRPr lang="en-US" altLang="ko-KR" sz="1200" dirty="0" smtClean="0">
              <a:latin typeface="견명조" pitchFamily="18" charset="-127"/>
            </a:endParaRPr>
          </a:p>
        </p:txBody>
      </p:sp>
      <p:pic>
        <p:nvPicPr>
          <p:cNvPr id="5" name="Picture 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40" y="2058691"/>
            <a:ext cx="7561262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27" y="4038304"/>
            <a:ext cx="4105275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587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배열 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견명조" pitchFamily="18" charset="-127"/>
              </a:rPr>
              <a:t>배열의 선언은 아래 두 </a:t>
            </a:r>
            <a:r>
              <a:rPr lang="ko-KR" altLang="en-US" sz="1200" dirty="0" err="1" smtClean="0">
                <a:latin typeface="견명조" pitchFamily="18" charset="-127"/>
              </a:rPr>
              <a:t>가지중</a:t>
            </a:r>
            <a:r>
              <a:rPr lang="ko-KR" altLang="en-US" sz="1200" dirty="0" smtClean="0">
                <a:latin typeface="견명조" pitchFamily="18" charset="-127"/>
              </a:rPr>
              <a:t> 마음에 드는 방법으로 하라</a:t>
            </a:r>
            <a:endParaRPr lang="en-US" altLang="ko-KR" sz="1200" dirty="0" smtClean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견명조" pitchFamily="18" charset="-127"/>
              </a:rPr>
              <a:t>생성은 다음과 같이 한다</a:t>
            </a:r>
            <a:r>
              <a:rPr lang="en-US" altLang="ko-KR" sz="1200" dirty="0" smtClean="0">
                <a:latin typeface="견명조" pitchFamily="18" charset="-127"/>
              </a:rPr>
              <a:t>. (</a:t>
            </a:r>
            <a:r>
              <a:rPr lang="ko-KR" altLang="en-US" sz="1200" dirty="0" smtClean="0">
                <a:latin typeface="견명조" pitchFamily="18" charset="-127"/>
              </a:rPr>
              <a:t>사용시 생성절차가 없으면 에러</a:t>
            </a:r>
            <a:r>
              <a:rPr lang="en-US" altLang="ko-KR" sz="1200" dirty="0" smtClean="0">
                <a:latin typeface="견명조" pitchFamily="18" charset="-127"/>
              </a:rPr>
              <a:t>, new</a:t>
            </a:r>
            <a:r>
              <a:rPr lang="ko-KR" altLang="en-US" sz="1200" dirty="0" smtClean="0">
                <a:latin typeface="견명조" pitchFamily="18" charset="-127"/>
              </a:rPr>
              <a:t>또는 </a:t>
            </a:r>
            <a:r>
              <a:rPr lang="ko-KR" altLang="en-US" sz="1200" dirty="0" err="1" smtClean="0">
                <a:latin typeface="견명조" pitchFamily="18" charset="-127"/>
              </a:rPr>
              <a:t>선언시</a:t>
            </a:r>
            <a:r>
              <a:rPr lang="ko-KR" altLang="en-US" sz="1200" dirty="0" smtClean="0">
                <a:latin typeface="견명조" pitchFamily="18" charset="-127"/>
              </a:rPr>
              <a:t> 초기화</a:t>
            </a:r>
            <a:r>
              <a:rPr lang="en-US" altLang="ko-KR" sz="1200" dirty="0" smtClean="0">
                <a:latin typeface="견명조" pitchFamily="18" charset="-127"/>
              </a:rPr>
              <a:t>)</a:t>
            </a:r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63" y="1519318"/>
            <a:ext cx="4165094" cy="152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43" y="4101792"/>
            <a:ext cx="7039614" cy="119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8483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배열 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견명조" pitchFamily="18" charset="-127"/>
              </a:rPr>
              <a:t>배열의 값을 처음 지정할 수 있다 </a:t>
            </a:r>
            <a:r>
              <a:rPr lang="en-US" altLang="ko-KR" sz="1200" dirty="0" smtClean="0">
                <a:latin typeface="견명조" pitchFamily="18" charset="-127"/>
              </a:rPr>
              <a:t>(</a:t>
            </a:r>
            <a:r>
              <a:rPr lang="ko-KR" altLang="en-US" sz="1200" dirty="0" smtClean="0">
                <a:latin typeface="견명조" pitchFamily="18" charset="-127"/>
              </a:rPr>
              <a:t>초기화</a:t>
            </a:r>
            <a:r>
              <a:rPr lang="en-US" altLang="ko-KR" sz="1200" dirty="0" smtClean="0">
                <a:latin typeface="견명조" pitchFamily="18" charset="-127"/>
              </a:rPr>
              <a:t>)</a:t>
            </a: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99565" y="1653170"/>
            <a:ext cx="6521613" cy="3738375"/>
            <a:chOff x="1135063" y="2051560"/>
            <a:chExt cx="7685087" cy="4679950"/>
          </a:xfrm>
        </p:grpSpPr>
        <p:pic>
          <p:nvPicPr>
            <p:cNvPr id="6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938" y="3346960"/>
              <a:ext cx="7019925" cy="75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9" name="Picture 2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063" y="4101022"/>
              <a:ext cx="7058025" cy="1370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0" name="Picture 2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938" y="5450397"/>
              <a:ext cx="7058025" cy="1281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1" name="Picture 2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350" y="2051560"/>
              <a:ext cx="6019800" cy="1133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2" name="Picture 2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7063" y="2627822"/>
              <a:ext cx="5653087" cy="673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" name="직사각형 2"/>
          <p:cNvSpPr/>
          <p:nvPr/>
        </p:nvSpPr>
        <p:spPr bwMode="auto">
          <a:xfrm>
            <a:off x="1354526" y="1555617"/>
            <a:ext cx="2181660" cy="100297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 bwMode="auto">
          <a:xfrm flipH="1">
            <a:off x="3574128" y="1419027"/>
            <a:ext cx="899223" cy="13659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473351" y="1217063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502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다음 제시된 내용을 자필로 작성하여 제출 하시오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 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기입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다음을 필기하셔요</a:t>
            </a:r>
            <a:endParaRPr lang="en-US" altLang="ko-KR" sz="1100" dirty="0" smtClean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 smtClean="0"/>
              <a:t>1</a:t>
            </a:r>
            <a:r>
              <a:rPr lang="en-US" altLang="ko-KR" sz="1100" dirty="0"/>
              <a:t>) if</a:t>
            </a:r>
            <a:r>
              <a:rPr lang="ko-KR" altLang="en-US" sz="1100" dirty="0" smtClean="0"/>
              <a:t>문에 대하여 설명하고 간단히 예를 드시오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필기</a:t>
            </a:r>
            <a:r>
              <a:rPr lang="en-US" altLang="ko-KR" sz="1100" dirty="0" smtClean="0"/>
              <a:t>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2) case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문에  </a:t>
            </a:r>
            <a:r>
              <a:rPr lang="ko-KR" altLang="en-US" sz="1100" dirty="0"/>
              <a:t>대하여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 smtClean="0"/>
              <a:t>필기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ko-KR" altLang="en-US" sz="1100" dirty="0" smtClean="0"/>
              <a:t>기본과 복합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문에 대하여 설명하고 </a:t>
            </a:r>
            <a:r>
              <a:rPr lang="ko-KR" altLang="en-US" sz="1100" dirty="0"/>
              <a:t>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 smtClean="0"/>
              <a:t>4</a:t>
            </a:r>
            <a:r>
              <a:rPr lang="en-US" altLang="ko-KR" sz="1100" dirty="0"/>
              <a:t>) while </a:t>
            </a:r>
            <a:r>
              <a:rPr lang="ko-KR" altLang="en-US" sz="1100" dirty="0" smtClean="0"/>
              <a:t>문 </a:t>
            </a:r>
            <a:r>
              <a:rPr lang="ko-KR" altLang="en-US" sz="1100" dirty="0"/>
              <a:t>에 대하여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 smtClean="0"/>
              <a:t>5) For</a:t>
            </a:r>
            <a:r>
              <a:rPr lang="ko-KR" altLang="en-US" sz="1100" dirty="0" smtClean="0"/>
              <a:t>문과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문의 변환관계를 설명하고 간단히 예를 드시오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필기</a:t>
            </a:r>
            <a:r>
              <a:rPr lang="en-US" altLang="ko-KR" sz="1100" dirty="0" smtClean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 smtClean="0"/>
              <a:t>6) break</a:t>
            </a:r>
            <a:r>
              <a:rPr lang="ko-KR" altLang="en-US" sz="1100" dirty="0" smtClean="0"/>
              <a:t>문과 </a:t>
            </a:r>
            <a:r>
              <a:rPr lang="en-US" altLang="ko-KR" sz="1100" dirty="0" smtClean="0"/>
              <a:t>continue</a:t>
            </a:r>
            <a:r>
              <a:rPr lang="ko-KR" altLang="en-US" sz="1100" dirty="0" smtClean="0"/>
              <a:t>문을 설명하고 간단히 예를 드시오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필기</a:t>
            </a:r>
            <a:r>
              <a:rPr lang="en-US" altLang="ko-KR" sz="1100" dirty="0" smtClean="0"/>
              <a:t>)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 smtClean="0"/>
              <a:t>7) </a:t>
            </a:r>
            <a:r>
              <a:rPr lang="ko-KR" altLang="en-US" sz="1100" dirty="0" smtClean="0"/>
              <a:t>배열의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선언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생성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초기화에 대하여 예를 들어 설명하시오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필기</a:t>
            </a:r>
            <a:r>
              <a:rPr lang="en-US" altLang="ko-KR" sz="1100" dirty="0" smtClean="0"/>
              <a:t>)</a:t>
            </a:r>
          </a:p>
          <a:p>
            <a:pPr>
              <a:spcBef>
                <a:spcPct val="0"/>
              </a:spcBef>
            </a:pPr>
            <a:endParaRPr lang="en-US" altLang="ko-KR" sz="1100" dirty="0" smtClean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설명 중 별 </a:t>
            </a:r>
            <a:r>
              <a:rPr lang="ko-KR" altLang="en-US" sz="1100" dirty="0" err="1" smtClean="0"/>
              <a:t>두개의</a:t>
            </a:r>
            <a:r>
              <a:rPr lang="ko-KR" altLang="en-US" sz="1100" dirty="0" smtClean="0"/>
              <a:t> 실습을 실행하시오</a:t>
            </a:r>
            <a:endParaRPr lang="ko-KR" altLang="en-US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 smtClean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7010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단순비교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단순한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비교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For</a:t>
            </a:r>
            <a:r>
              <a:rPr lang="ko-KR" altLang="en-US" sz="1050" dirty="0" smtClean="0"/>
              <a:t>문대신 </a:t>
            </a:r>
            <a:r>
              <a:rPr lang="en-US" altLang="ko-KR" sz="1050" dirty="0" smtClean="0"/>
              <a:t>while, break</a:t>
            </a:r>
            <a:r>
              <a:rPr lang="ko-KR" altLang="en-US" sz="1050" dirty="0" smtClean="0"/>
              <a:t> 를 써봤다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초기화 및 누적위치를 눈 여겨 보자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9" y="1112898"/>
            <a:ext cx="3483367" cy="33241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563" y="3753740"/>
            <a:ext cx="1873352" cy="234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179016" y="956495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숫자형</a:t>
            </a:r>
            <a:r>
              <a:rPr lang="en-US" altLang="ko-KR" sz="1600" dirty="0"/>
              <a:t>, </a:t>
            </a:r>
            <a:r>
              <a:rPr lang="ko-KR" altLang="en-US" sz="1600" dirty="0"/>
              <a:t>문자형 비교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숫자는 정수형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실수형</a:t>
            </a:r>
            <a:r>
              <a:rPr lang="ko-KR" altLang="en-US" sz="1050" dirty="0" smtClean="0"/>
              <a:t> 비교의 주의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유효숫자에 유의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char 1</a:t>
            </a:r>
            <a:r>
              <a:rPr lang="ko-KR" altLang="en-US" sz="1050" dirty="0" smtClean="0"/>
              <a:t>개는 </a:t>
            </a:r>
            <a:r>
              <a:rPr lang="en-US" altLang="ko-KR" sz="1050" dirty="0" smtClean="0"/>
              <a:t>a==‘a’</a:t>
            </a:r>
            <a:r>
              <a:rPr lang="ko-KR" altLang="en-US" sz="1050" dirty="0" smtClean="0"/>
              <a:t>로 비교가능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String</a:t>
            </a:r>
            <a:r>
              <a:rPr lang="ko-KR" altLang="en-US" sz="1050" dirty="0" smtClean="0"/>
              <a:t>은 클래스함수 </a:t>
            </a:r>
            <a:r>
              <a:rPr lang="en-US" altLang="ko-KR" sz="1050" dirty="0" smtClean="0"/>
              <a:t>.equal(“ “)</a:t>
            </a:r>
            <a:r>
              <a:rPr lang="ko-KR" altLang="en-US" sz="1050" dirty="0" smtClean="0"/>
              <a:t>을 사용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아니다는 </a:t>
            </a:r>
            <a:r>
              <a:rPr lang="en-US" altLang="ko-KR" sz="1050" dirty="0" smtClean="0"/>
              <a:t>!</a:t>
            </a:r>
            <a:r>
              <a:rPr lang="ko-KR" altLang="en-US" sz="1050" dirty="0" smtClean="0"/>
              <a:t>이다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7" y="993090"/>
            <a:ext cx="3409115" cy="23078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57" y="3300946"/>
            <a:ext cx="3492336" cy="17234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275" y="5110875"/>
            <a:ext cx="2858983" cy="127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4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범위를 주어 비교</a:t>
            </a:r>
            <a:r>
              <a:rPr lang="en-US" altLang="ko-KR" sz="1600" dirty="0"/>
              <a:t>(</a:t>
            </a:r>
            <a:r>
              <a:rPr lang="ko-KR" altLang="en-US" sz="1600" dirty="0"/>
              <a:t>찾기</a:t>
            </a:r>
            <a:r>
              <a:rPr lang="en-US" altLang="ko-KR" sz="16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 smtClean="0"/>
              <a:t>범위내</a:t>
            </a:r>
            <a:r>
              <a:rPr lang="ko-KR" altLang="en-US" sz="1050" dirty="0" smtClean="0"/>
              <a:t> 값을 </a:t>
            </a:r>
            <a:r>
              <a:rPr lang="ko-KR" altLang="en-US" sz="1050" dirty="0" err="1" smtClean="0"/>
              <a:t>찾을시</a:t>
            </a:r>
            <a:r>
              <a:rPr lang="ko-KR" altLang="en-US" sz="1050" dirty="0" smtClean="0"/>
              <a:t> 예제와 같이 비교한다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&amp;&amp; || </a:t>
            </a:r>
            <a:r>
              <a:rPr lang="ko-KR" altLang="en-US" sz="1050" dirty="0" smtClean="0"/>
              <a:t>가 두 개를 쓰는데 유의 </a:t>
            </a:r>
            <a:r>
              <a:rPr lang="en-US" altLang="ko-KR" sz="1050" dirty="0" smtClean="0"/>
              <a:t>,   </a:t>
            </a:r>
            <a:r>
              <a:rPr lang="ko-KR" altLang="en-US" sz="1050" dirty="0" smtClean="0"/>
              <a:t>한 개는 </a:t>
            </a:r>
            <a:r>
              <a:rPr lang="en-US" altLang="ko-KR" sz="1050" dirty="0" smtClean="0"/>
              <a:t>bit</a:t>
            </a:r>
            <a:r>
              <a:rPr lang="ko-KR" altLang="en-US" sz="1050" dirty="0" smtClean="0"/>
              <a:t>연산자이다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몸에 익히자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1269251"/>
            <a:ext cx="4952913" cy="16945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31" y="4317663"/>
            <a:ext cx="1452285" cy="88721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26" y="5337401"/>
            <a:ext cx="1641422" cy="9491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126" y="3023821"/>
            <a:ext cx="1150099" cy="116131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098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비정형비교</a:t>
            </a:r>
            <a:r>
              <a:rPr lang="en-US" altLang="ko-KR" sz="1600" dirty="0"/>
              <a:t>1(</a:t>
            </a:r>
            <a:r>
              <a:rPr lang="ko-KR" altLang="en-US" sz="1600" dirty="0" err="1"/>
              <a:t>깔끔코딩</a:t>
            </a:r>
            <a:r>
              <a:rPr lang="en-US" altLang="ko-KR" sz="16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매달 마지막 날짜가 다른데 규칙이 없다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누구나 알아볼 수 있도록 이렇게 코딩 해라 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짧게 쓴다고 좋은 코딩이 아니다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011765"/>
            <a:ext cx="4191926" cy="30914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3" y="4384638"/>
            <a:ext cx="5289103" cy="139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893879" y="86444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기본사항</a:t>
            </a:r>
          </a:p>
          <a:p>
            <a:pPr>
              <a:spcBef>
                <a:spcPct val="0"/>
              </a:spcBef>
            </a:pPr>
            <a:r>
              <a:rPr lang="en-US" altLang="ko-KR" sz="1200" dirty="0" smtClean="0"/>
              <a:t>1) if</a:t>
            </a:r>
            <a:r>
              <a:rPr lang="ko-KR" altLang="en-US" sz="1200" dirty="0" smtClean="0"/>
              <a:t>문</a:t>
            </a:r>
          </a:p>
          <a:p>
            <a:pPr>
              <a:spcBef>
                <a:spcPct val="0"/>
              </a:spcBef>
            </a:pPr>
            <a:r>
              <a:rPr lang="en-US" altLang="ko-KR" sz="1200" dirty="0" smtClean="0"/>
              <a:t>2) case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문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 smtClean="0"/>
              <a:t>3) for</a:t>
            </a:r>
            <a:r>
              <a:rPr lang="ko-KR" altLang="en-US" sz="1200" dirty="0" smtClean="0"/>
              <a:t>문</a:t>
            </a:r>
            <a:endParaRPr lang="ko-KR" altLang="en-US" sz="1200" dirty="0"/>
          </a:p>
          <a:p>
            <a:pPr>
              <a:spcBef>
                <a:spcPct val="0"/>
              </a:spcBef>
            </a:pPr>
            <a:r>
              <a:rPr lang="en-US" altLang="ko-KR" sz="1200" dirty="0" smtClean="0"/>
              <a:t>4) while </a:t>
            </a:r>
            <a:r>
              <a:rPr lang="ko-KR" altLang="en-US" sz="1200" dirty="0" smtClean="0"/>
              <a:t>문</a:t>
            </a:r>
            <a:endParaRPr lang="en-US" altLang="ko-KR" sz="1200" dirty="0" smtClean="0"/>
          </a:p>
          <a:p>
            <a:pPr>
              <a:spcBef>
                <a:spcPct val="0"/>
              </a:spcBef>
            </a:pPr>
            <a:r>
              <a:rPr lang="en-US" altLang="ko-KR" sz="1200" dirty="0" smtClean="0"/>
              <a:t>5) </a:t>
            </a:r>
            <a:r>
              <a:rPr lang="ko-KR" altLang="en-US" sz="1200" dirty="0" smtClean="0"/>
              <a:t>배열</a:t>
            </a:r>
            <a:endParaRPr lang="en-US" altLang="ko-KR" sz="1200" dirty="0" smtClean="0"/>
          </a:p>
          <a:p>
            <a:pPr>
              <a:spcBef>
                <a:spcPct val="0"/>
              </a:spcBef>
            </a:pPr>
            <a:endParaRPr lang="en-US" altLang="ko-KR" sz="1400" dirty="0"/>
          </a:p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비교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선택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연습</a:t>
            </a:r>
            <a:endParaRPr lang="ko-KR" altLang="en-US" sz="18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1) </a:t>
            </a:r>
            <a:r>
              <a:rPr lang="ko-KR" altLang="en-US" sz="1200" dirty="0" smtClean="0"/>
              <a:t>단순비교</a:t>
            </a:r>
            <a:endParaRPr lang="ko-KR" altLang="en-US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2) </a:t>
            </a:r>
            <a:r>
              <a:rPr lang="ko-KR" altLang="en-US" sz="1200" dirty="0" err="1" smtClean="0"/>
              <a:t>숫자형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문자형 비교</a:t>
            </a:r>
            <a:endParaRPr lang="en-US" altLang="ko-KR" sz="1200" dirty="0" smtClean="0"/>
          </a:p>
          <a:p>
            <a:pPr>
              <a:spcBef>
                <a:spcPct val="0"/>
              </a:spcBef>
            </a:pPr>
            <a:r>
              <a:rPr lang="en-US" altLang="ko-KR" sz="1200" dirty="0" smtClean="0"/>
              <a:t>3) </a:t>
            </a:r>
            <a:r>
              <a:rPr lang="ko-KR" altLang="en-US" sz="1200" dirty="0" smtClean="0"/>
              <a:t>범위를 주어 비교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찾기</a:t>
            </a:r>
            <a:r>
              <a:rPr lang="en-US" altLang="ko-KR" sz="1200" dirty="0" smtClean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200" dirty="0" smtClean="0"/>
              <a:t>4) </a:t>
            </a:r>
            <a:r>
              <a:rPr lang="ko-KR" altLang="en-US" sz="1200" dirty="0" smtClean="0"/>
              <a:t>비정형비교</a:t>
            </a:r>
            <a:r>
              <a:rPr lang="en-US" altLang="ko-KR" sz="1200" dirty="0" smtClean="0"/>
              <a:t>1(</a:t>
            </a:r>
            <a:r>
              <a:rPr lang="ko-KR" altLang="en-US" sz="1200" dirty="0" err="1" smtClean="0"/>
              <a:t>깔끔코딩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 smtClean="0"/>
              <a:t>5) </a:t>
            </a:r>
            <a:r>
              <a:rPr lang="ko-KR" altLang="en-US" sz="1200" dirty="0" smtClean="0"/>
              <a:t>비정형비교</a:t>
            </a:r>
            <a:r>
              <a:rPr lang="en-US" altLang="ko-KR" sz="1200" dirty="0" smtClean="0"/>
              <a:t>2,3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 smtClean="0"/>
              <a:t>6) case</a:t>
            </a:r>
            <a:r>
              <a:rPr lang="ko-KR" altLang="en-US" sz="1200" dirty="0" smtClean="0"/>
              <a:t>문 비교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 smtClean="0"/>
              <a:t>7) Array</a:t>
            </a:r>
            <a:r>
              <a:rPr lang="ko-KR" altLang="en-US" sz="1200" dirty="0" smtClean="0"/>
              <a:t>이용 비교</a:t>
            </a:r>
            <a:endParaRPr lang="en-US" altLang="ko-KR" sz="1200" dirty="0" smtClean="0"/>
          </a:p>
          <a:p>
            <a:pPr>
              <a:spcBef>
                <a:spcPct val="0"/>
              </a:spcBef>
            </a:pPr>
            <a:r>
              <a:rPr lang="en-US" altLang="ko-KR" sz="1200" dirty="0" smtClean="0"/>
              <a:t>8) </a:t>
            </a:r>
            <a:r>
              <a:rPr lang="ko-KR" altLang="en-US" sz="1200" dirty="0" smtClean="0"/>
              <a:t>숫자읽기</a:t>
            </a:r>
            <a:endParaRPr lang="en-US" altLang="ko-KR" sz="1200" dirty="0" smtClean="0"/>
          </a:p>
          <a:p>
            <a:pPr>
              <a:spcBef>
                <a:spcPct val="0"/>
              </a:spcBef>
            </a:pPr>
            <a:r>
              <a:rPr lang="en-US" altLang="ko-KR" sz="1200" dirty="0" smtClean="0"/>
              <a:t>9) </a:t>
            </a:r>
            <a:r>
              <a:rPr lang="ko-KR" altLang="en-US" sz="1200" dirty="0" smtClean="0"/>
              <a:t>숫자읽기 고급</a:t>
            </a: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200" dirty="0" smtClean="0"/>
          </a:p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반복 연습</a:t>
            </a:r>
            <a:endParaRPr lang="ko-KR" altLang="en-US" sz="18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1) </a:t>
            </a:r>
            <a:r>
              <a:rPr lang="ko-KR" altLang="en-US" sz="1200" dirty="0" smtClean="0"/>
              <a:t>띄어 쓰기</a:t>
            </a:r>
            <a:endParaRPr lang="ko-KR" altLang="en-US" sz="1200" dirty="0"/>
          </a:p>
          <a:p>
            <a:pPr>
              <a:spcBef>
                <a:spcPct val="0"/>
              </a:spcBef>
            </a:pPr>
            <a:r>
              <a:rPr lang="en-US" altLang="ko-KR" sz="1200" dirty="0" smtClean="0"/>
              <a:t>2) sin</a:t>
            </a:r>
            <a:r>
              <a:rPr lang="ko-KR" altLang="en-US" sz="1200" dirty="0" smtClean="0"/>
              <a:t>함수 그래프</a:t>
            </a:r>
            <a:endParaRPr lang="en-US" altLang="ko-KR" sz="1200" dirty="0" smtClean="0"/>
          </a:p>
          <a:p>
            <a:pPr>
              <a:spcBef>
                <a:spcPct val="0"/>
              </a:spcBef>
            </a:pPr>
            <a:r>
              <a:rPr lang="en-US" altLang="ko-KR" sz="1200" dirty="0" smtClean="0"/>
              <a:t>3) </a:t>
            </a:r>
            <a:r>
              <a:rPr lang="ko-KR" altLang="en-US" sz="1200" dirty="0" smtClean="0"/>
              <a:t>피라미드 찍기</a:t>
            </a:r>
            <a:endParaRPr lang="en-US" altLang="ko-KR" sz="1200" dirty="0" smtClean="0"/>
          </a:p>
          <a:p>
            <a:pPr>
              <a:spcBef>
                <a:spcPct val="0"/>
              </a:spcBef>
            </a:pPr>
            <a:r>
              <a:rPr lang="en-US" altLang="ko-KR" sz="1200" dirty="0"/>
              <a:t>4) </a:t>
            </a:r>
            <a:r>
              <a:rPr lang="ko-KR" altLang="en-US" sz="1200"/>
              <a:t>칸 맞춰 인쇄</a:t>
            </a:r>
          </a:p>
          <a:p>
            <a:pPr>
              <a:spcBef>
                <a:spcPct val="0"/>
              </a:spcBef>
            </a:pPr>
            <a:endParaRPr lang="ko-KR" altLang="en-US" sz="1200" dirty="0"/>
          </a:p>
          <a:p>
            <a:pPr>
              <a:spcBef>
                <a:spcPct val="0"/>
              </a:spcBef>
            </a:pPr>
            <a:endParaRPr lang="en-US" altLang="ko-KR" sz="1200" dirty="0" smtClean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049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비정형비교</a:t>
            </a:r>
            <a:r>
              <a:rPr lang="en-US" altLang="ko-KR" sz="1600" dirty="0" smtClean="0"/>
              <a:t>2,3</a:t>
            </a:r>
            <a:endParaRPr lang="ko-KR" altLang="en-US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앞에 예제를 줄여 봤는데 보기가 쉽지 않다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996" y="5076075"/>
            <a:ext cx="4759006" cy="12542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49" y="2404964"/>
            <a:ext cx="3358218" cy="22429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093" y="2378325"/>
            <a:ext cx="4811291" cy="217780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927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049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case</a:t>
            </a:r>
            <a:r>
              <a:rPr lang="ko-KR" altLang="en-US" sz="1600" dirty="0"/>
              <a:t>문 </a:t>
            </a:r>
            <a:r>
              <a:rPr lang="ko-KR" altLang="en-US" sz="1600" dirty="0" smtClean="0"/>
              <a:t>비교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Switch,case</a:t>
            </a:r>
            <a:r>
              <a:rPr lang="ko-KR" altLang="en-US" sz="1050" dirty="0" smtClean="0"/>
              <a:t>가 적합하지 않은 사례이다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또한 </a:t>
            </a:r>
            <a:r>
              <a:rPr lang="en-US" altLang="ko-KR" sz="1050" dirty="0" smtClean="0"/>
              <a:t>break</a:t>
            </a:r>
            <a:r>
              <a:rPr lang="ko-KR" altLang="en-US" sz="1050" dirty="0" smtClean="0"/>
              <a:t>문장이 복잡해지는 사례를 볼 수 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이렇게 구현하면 맞아 죽는다</a:t>
            </a:r>
            <a:r>
              <a:rPr lang="en-US" altLang="ko-KR" sz="1050" dirty="0" smtClean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8" y="2194567"/>
            <a:ext cx="5064352" cy="344963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842" y="5163894"/>
            <a:ext cx="4759006" cy="12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049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Array</a:t>
            </a:r>
            <a:r>
              <a:rPr lang="ko-KR" altLang="en-US" sz="1600" dirty="0"/>
              <a:t>이용 </a:t>
            </a:r>
            <a:r>
              <a:rPr lang="ko-KR" altLang="en-US" sz="1600" dirty="0" smtClean="0"/>
              <a:t>비교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배열을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사용하는 경우도 좋은 사례이다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하지만 복잡해 보이긴 하다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53" y="2091132"/>
            <a:ext cx="4870294" cy="307276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314" y="4927824"/>
            <a:ext cx="5269400" cy="14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숫자읽기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우리나라 말이 어렵다</a:t>
            </a:r>
            <a:r>
              <a:rPr lang="en-US" altLang="ko-KR" sz="1050" dirty="0"/>
              <a:t>, </a:t>
            </a:r>
            <a:r>
              <a:rPr lang="ko-KR" altLang="en-US" sz="1050" dirty="0"/>
              <a:t>숫자를 읽는 방법을 생각해 보자   </a:t>
            </a:r>
            <a:r>
              <a:rPr lang="en-US" altLang="ko-KR" sz="1050" dirty="0"/>
              <a:t>12-&gt;</a:t>
            </a:r>
            <a:r>
              <a:rPr lang="ko-KR" altLang="en-US" sz="1050" dirty="0"/>
              <a:t>십이</a:t>
            </a:r>
            <a:r>
              <a:rPr lang="en-US" altLang="ko-KR" sz="1050" dirty="0"/>
              <a:t>(</a:t>
            </a:r>
            <a:r>
              <a:rPr lang="ko-KR" altLang="en-US" sz="1050" dirty="0"/>
              <a:t>일십이</a:t>
            </a:r>
            <a:r>
              <a:rPr lang="en-US" altLang="ko-KR" sz="1050" dirty="0"/>
              <a:t>), 10-&gt; </a:t>
            </a:r>
            <a:r>
              <a:rPr lang="ko-KR" altLang="en-US" sz="1050" dirty="0"/>
              <a:t>십</a:t>
            </a:r>
            <a:r>
              <a:rPr lang="en-US" altLang="ko-KR" sz="1050" dirty="0"/>
              <a:t>, 101-&gt; </a:t>
            </a:r>
            <a:r>
              <a:rPr lang="ko-KR" altLang="en-US" sz="1050" dirty="0"/>
              <a:t>백일</a:t>
            </a:r>
            <a:r>
              <a:rPr lang="en-US" altLang="ko-KR" sz="105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간단히 </a:t>
            </a:r>
            <a:r>
              <a:rPr lang="ko-KR" altLang="en-US" sz="1050" dirty="0" smtClean="0"/>
              <a:t>두 자리만 생각해보자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~10</a:t>
            </a:r>
            <a:r>
              <a:rPr lang="ko-KR" altLang="en-US" sz="1050" dirty="0" smtClean="0"/>
              <a:t>까지는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일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이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삼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사</a:t>
            </a:r>
            <a:r>
              <a:rPr lang="en-US" altLang="ko-KR" sz="1050" dirty="0" smtClean="0"/>
              <a:t>,~~~</a:t>
            </a:r>
            <a:r>
              <a:rPr lang="ko-KR" altLang="en-US" sz="1050" dirty="0" smtClean="0"/>
              <a:t>구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10~ : </a:t>
            </a:r>
            <a:r>
              <a:rPr lang="ko-KR" altLang="en-US" sz="1050" dirty="0" smtClean="0"/>
              <a:t>일십일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일십이</a:t>
            </a:r>
            <a:r>
              <a:rPr lang="en-US" altLang="ko-KR" sz="1050" dirty="0" smtClean="0"/>
              <a:t>,~~</a:t>
            </a:r>
            <a:r>
              <a:rPr lang="ko-KR" altLang="en-US" sz="1050" dirty="0" smtClean="0"/>
              <a:t>일십구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이십</a:t>
            </a:r>
            <a:r>
              <a:rPr lang="en-US" altLang="ko-KR" sz="1050" dirty="0" smtClean="0"/>
              <a:t>,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   </a:t>
            </a:r>
            <a:r>
              <a:rPr lang="ko-KR" altLang="en-US" sz="1050" dirty="0" smtClean="0"/>
              <a:t>이십일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이십이</a:t>
            </a:r>
            <a:r>
              <a:rPr lang="en-US" altLang="ko-KR" sz="1050" dirty="0" smtClean="0"/>
              <a:t>,~~</a:t>
            </a:r>
            <a:r>
              <a:rPr lang="ko-KR" altLang="en-US" sz="1050" dirty="0" smtClean="0"/>
              <a:t>이십구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삼십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음 </a:t>
            </a:r>
            <a:r>
              <a:rPr lang="en-US" altLang="ko-KR" sz="1050" dirty="0" smtClean="0"/>
              <a:t>10,20,30…</a:t>
            </a:r>
            <a:r>
              <a:rPr lang="ko-KR" altLang="en-US" sz="1050" dirty="0" smtClean="0"/>
              <a:t>들을 처리해야 한다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3" y="956495"/>
            <a:ext cx="4884957" cy="26235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3" y="3791662"/>
            <a:ext cx="1800343" cy="15695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3536" y="3724631"/>
            <a:ext cx="1495713" cy="17035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049" y="3633449"/>
            <a:ext cx="2108298" cy="192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숫자읽기고급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1001034567[</a:t>
            </a:r>
            <a:r>
              <a:rPr lang="ko-KR" altLang="en-US" sz="1050" dirty="0" err="1"/>
              <a:t>일십억일백삼만사천오백육십칠</a:t>
            </a:r>
            <a:r>
              <a:rPr lang="en-US" altLang="ko-KR" sz="1050" dirty="0"/>
              <a:t>]</a:t>
            </a:r>
            <a:r>
              <a:rPr lang="en-US" altLang="ko-KR" sz="1050" dirty="0" smtClean="0"/>
              <a:t>.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위의 숫자를 읽는 규칙을 파악</a:t>
            </a:r>
            <a:r>
              <a:rPr lang="en-US" altLang="ko-KR" sz="1050" dirty="0" smtClean="0"/>
              <a:t>-&gt; </a:t>
            </a:r>
            <a:r>
              <a:rPr lang="ko-KR" altLang="en-US" sz="1050" dirty="0" smtClean="0"/>
              <a:t>이 규칙을 프로그램으로 표현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1)</a:t>
            </a:r>
            <a:r>
              <a:rPr lang="ko-KR" altLang="en-US" sz="1050" dirty="0" smtClean="0"/>
              <a:t>왼쪽에서 부터 한 개씩 처리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2) </a:t>
            </a:r>
            <a:r>
              <a:rPr lang="ko-KR" altLang="en-US" sz="1050" dirty="0" smtClean="0"/>
              <a:t>일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이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삼</a:t>
            </a:r>
            <a:r>
              <a:rPr lang="en-US" altLang="ko-KR" sz="1050" dirty="0" smtClean="0"/>
              <a:t>,…,</a:t>
            </a:r>
            <a:r>
              <a:rPr lang="ko-KR" altLang="en-US" sz="1050" dirty="0" smtClean="0"/>
              <a:t>구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영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을 쓰고 단위를 쓴다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 </a:t>
            </a:r>
            <a:r>
              <a:rPr lang="ko-KR" altLang="en-US" sz="1050" dirty="0" smtClean="0"/>
              <a:t>일억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이천삼백이십오만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그런데 해당 자리가 </a:t>
            </a:r>
            <a:r>
              <a:rPr lang="en-US" altLang="ko-KR" sz="1050" dirty="0" smtClean="0"/>
              <a:t>0</a:t>
            </a:r>
            <a:r>
              <a:rPr lang="ko-KR" altLang="en-US" sz="1050" dirty="0" err="1" smtClean="0"/>
              <a:t>일때</a:t>
            </a:r>
            <a:r>
              <a:rPr lang="ko-KR" altLang="en-US" sz="1050" dirty="0" smtClean="0"/>
              <a:t> 뭔가 처리가 다양하다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즉 </a:t>
            </a:r>
            <a:r>
              <a:rPr lang="en-US" altLang="ko-KR" sz="1050" dirty="0" smtClean="0"/>
              <a:t>0</a:t>
            </a:r>
            <a:r>
              <a:rPr lang="ko-KR" altLang="en-US" sz="1050" dirty="0" err="1" smtClean="0"/>
              <a:t>일때</a:t>
            </a:r>
            <a:r>
              <a:rPr lang="ko-KR" altLang="en-US" sz="1050" dirty="0" smtClean="0"/>
              <a:t> 아무것도 안하고 넘어가거나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억</a:t>
            </a:r>
            <a:r>
              <a:rPr lang="en-US" altLang="ko-KR" sz="1050" dirty="0" smtClean="0"/>
              <a:t>,</a:t>
            </a:r>
            <a:r>
              <a:rPr lang="ko-KR" altLang="en-US" sz="1050" dirty="0" err="1" smtClean="0"/>
              <a:t>만일때는</a:t>
            </a:r>
            <a:r>
              <a:rPr lang="ko-KR" altLang="en-US" sz="1050" dirty="0" smtClean="0"/>
              <a:t> 억이나 만을 써준다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2030200000 [</a:t>
            </a:r>
            <a:r>
              <a:rPr lang="ko-KR" altLang="en-US" sz="1050" dirty="0" smtClean="0"/>
              <a:t>이십</a:t>
            </a:r>
            <a:r>
              <a:rPr lang="en-US" altLang="ko-KR" sz="1050" dirty="0" smtClean="0"/>
              <a:t>{(</a:t>
            </a:r>
            <a:r>
              <a:rPr lang="ko-KR" altLang="en-US" sz="1050" dirty="0" smtClean="0"/>
              <a:t>영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억</a:t>
            </a:r>
            <a:r>
              <a:rPr lang="en-US" altLang="ko-KR" sz="1050" dirty="0" smtClean="0"/>
              <a:t>}</a:t>
            </a:r>
            <a:r>
              <a:rPr lang="ko-KR" altLang="en-US" sz="1050" dirty="0" smtClean="0"/>
              <a:t>삼천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영백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이십</a:t>
            </a:r>
            <a:r>
              <a:rPr lang="en-US" altLang="ko-KR" sz="1050" dirty="0" smtClean="0"/>
              <a:t>{(</a:t>
            </a:r>
            <a:r>
              <a:rPr lang="ko-KR" altLang="en-US" sz="1050" dirty="0" smtClean="0"/>
              <a:t>영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만</a:t>
            </a:r>
            <a:r>
              <a:rPr lang="en-US" altLang="ko-KR" sz="1050" dirty="0" smtClean="0"/>
              <a:t>}(</a:t>
            </a:r>
            <a:r>
              <a:rPr lang="ko-KR" altLang="en-US" sz="1050" dirty="0" smtClean="0"/>
              <a:t>영천</a:t>
            </a:r>
            <a:r>
              <a:rPr lang="en-US" altLang="ko-KR" sz="1050" dirty="0" smtClean="0"/>
              <a:t>)(</a:t>
            </a:r>
            <a:r>
              <a:rPr lang="ko-KR" altLang="en-US" sz="1050" dirty="0" smtClean="0"/>
              <a:t>영백</a:t>
            </a:r>
            <a:r>
              <a:rPr lang="en-US" altLang="ko-KR" sz="1050" dirty="0" smtClean="0"/>
              <a:t>)(</a:t>
            </a:r>
            <a:r>
              <a:rPr lang="ko-KR" altLang="en-US" sz="1050" dirty="0" smtClean="0"/>
              <a:t>영</a:t>
            </a:r>
            <a:r>
              <a:rPr lang="en-US" altLang="ko-KR" sz="1050" dirty="0" smtClean="0"/>
              <a:t>)]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해당 숫자가 몇 자리 인지 알아내야 첫 글자가 단위가 </a:t>
            </a:r>
            <a:r>
              <a:rPr lang="ko-KR" altLang="en-US" sz="1050" dirty="0" err="1" smtClean="0"/>
              <a:t>어떤것인지</a:t>
            </a:r>
            <a:r>
              <a:rPr lang="ko-KR" altLang="en-US" sz="1050" dirty="0" smtClean="0"/>
              <a:t> 안다</a:t>
            </a:r>
            <a:r>
              <a:rPr lang="en-US" altLang="ko-KR" sz="1050" dirty="0" smtClean="0"/>
              <a:t>…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 smtClean="0"/>
              <a:t>로직을</a:t>
            </a:r>
            <a:r>
              <a:rPr lang="ko-KR" altLang="en-US" sz="1050" dirty="0" smtClean="0"/>
              <a:t> 보자</a:t>
            </a:r>
            <a:r>
              <a:rPr lang="en-US" altLang="ko-KR" sz="1050" dirty="0" smtClean="0"/>
              <a:t>..</a:t>
            </a:r>
          </a:p>
          <a:p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73" y="948875"/>
            <a:ext cx="4370252" cy="55247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082" y="5564201"/>
            <a:ext cx="2925658" cy="4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5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띄어쓰기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원하는 </a:t>
            </a:r>
            <a:r>
              <a:rPr lang="ko-KR" altLang="en-US" sz="1050" dirty="0" err="1" smtClean="0"/>
              <a:t>띄어쓸</a:t>
            </a:r>
            <a:r>
              <a:rPr lang="ko-KR" altLang="en-US" sz="1050" dirty="0" smtClean="0"/>
              <a:t> 칸 만큼 </a:t>
            </a:r>
            <a:r>
              <a:rPr lang="ko-KR" altLang="en-US" sz="1050" dirty="0" err="1" smtClean="0"/>
              <a:t>블랭크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빈칸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를 출력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133772"/>
            <a:ext cx="4284897" cy="13855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24" y="2986503"/>
            <a:ext cx="1201021" cy="16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4922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sin</a:t>
            </a:r>
            <a:r>
              <a:rPr lang="ko-KR" altLang="en-US" sz="1600" dirty="0" smtClean="0"/>
              <a:t>함수 그래프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Sin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함수값을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도에서 </a:t>
            </a:r>
            <a:r>
              <a:rPr lang="en-US" altLang="ko-KR" sz="1050" dirty="0" smtClean="0"/>
              <a:t>360</a:t>
            </a:r>
            <a:r>
              <a:rPr lang="ko-KR" altLang="en-US" sz="1050" dirty="0" smtClean="0"/>
              <a:t>도까지 구해보자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2</a:t>
            </a:r>
            <a:r>
              <a:rPr lang="ko-KR" altLang="en-US" sz="1050" dirty="0" smtClean="0"/>
              <a:t>파이는 </a:t>
            </a:r>
            <a:r>
              <a:rPr lang="en-US" altLang="ko-KR" sz="1050" dirty="0" smtClean="0"/>
              <a:t>360</a:t>
            </a:r>
            <a:r>
              <a:rPr lang="ko-KR" altLang="en-US" sz="1050" dirty="0" smtClean="0"/>
              <a:t>도 이다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원 </a:t>
            </a:r>
            <a:r>
              <a:rPr lang="ko-KR" altLang="en-US" sz="1050" dirty="0" err="1" smtClean="0"/>
              <a:t>한바뀌</a:t>
            </a:r>
            <a:r>
              <a:rPr lang="en-US" altLang="ko-KR" sz="1050" dirty="0" smtClean="0"/>
              <a:t>..</a:t>
            </a:r>
            <a:r>
              <a:rPr lang="ko-KR" altLang="en-US" sz="1050" dirty="0" smtClean="0"/>
              <a:t>모르면 죽어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1</a:t>
            </a:r>
            <a:r>
              <a:rPr lang="ko-KR" altLang="en-US" sz="1050" dirty="0" smtClean="0"/>
              <a:t>도는 몇 라디안이냐</a:t>
            </a:r>
            <a:r>
              <a:rPr lang="en-US" altLang="ko-KR" sz="1050" dirty="0" smtClean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Sin</a:t>
            </a:r>
            <a:r>
              <a:rPr lang="ko-KR" altLang="en-US" sz="1050" dirty="0" smtClean="0"/>
              <a:t>함수는 </a:t>
            </a:r>
            <a:r>
              <a:rPr lang="en-US" altLang="ko-KR" sz="1050" dirty="0" smtClean="0"/>
              <a:t>-1~1</a:t>
            </a:r>
            <a:r>
              <a:rPr lang="ko-KR" altLang="en-US" sz="1050" dirty="0" smtClean="0"/>
              <a:t>까지 나온다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양수화하여 </a:t>
            </a:r>
            <a:r>
              <a:rPr lang="en-US" altLang="ko-KR" sz="1050" dirty="0" smtClean="0"/>
              <a:t>+1</a:t>
            </a:r>
            <a:r>
              <a:rPr lang="ko-KR" altLang="en-US" sz="1050" dirty="0" smtClean="0"/>
              <a:t>을 더하면 </a:t>
            </a:r>
            <a:r>
              <a:rPr lang="en-US" altLang="ko-KR" sz="1050" dirty="0" smtClean="0"/>
              <a:t>0~2</a:t>
            </a:r>
            <a:r>
              <a:rPr lang="ko-KR" altLang="en-US" sz="1050" dirty="0" smtClean="0"/>
              <a:t>까지 나온다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이놈을 </a:t>
            </a:r>
            <a:r>
              <a:rPr lang="en-US" altLang="ko-KR" sz="1050" dirty="0" smtClean="0"/>
              <a:t>50</a:t>
            </a:r>
            <a:r>
              <a:rPr lang="ko-KR" altLang="en-US" sz="1050" dirty="0" smtClean="0"/>
              <a:t>배 곱하면 </a:t>
            </a:r>
            <a:r>
              <a:rPr lang="en-US" altLang="ko-KR" sz="1050" dirty="0" smtClean="0"/>
              <a:t>0~100</a:t>
            </a:r>
            <a:r>
              <a:rPr lang="ko-KR" altLang="en-US" sz="1050" dirty="0" smtClean="0"/>
              <a:t>까지 표현할 수 있다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그 값만큼 띄어 쓴 다음 별하나 찍어보자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61" y="1474023"/>
            <a:ext cx="4602365" cy="3826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779" y="3839719"/>
            <a:ext cx="1653805" cy="23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9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203315" y="956495"/>
            <a:ext cx="3467904" cy="54922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피라미드 찍기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피라미드를 보자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이놈은 가운데를 중심으로 띄어쓰기는 한 칸 줄어들고 있고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별은 두 개씩 늘어난다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모든 이슈의 규칙을 찾는 습관을 들여보자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47" y="1124700"/>
            <a:ext cx="2992115" cy="18055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75" y="3622385"/>
            <a:ext cx="2971978" cy="18472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11200" y="2606400"/>
            <a:ext cx="244080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칸띄기</a:t>
            </a:r>
            <a:r>
              <a:rPr lang="ko-KR" altLang="en-US" dirty="0" smtClean="0"/>
              <a:t> 연습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규칙을 찾고 </a:t>
            </a:r>
            <a:r>
              <a:rPr lang="ko-KR" altLang="en-US" dirty="0" err="1" smtClean="0"/>
              <a:t>코딩함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1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4922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칸 맞춰 인쇄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피라미드를 보자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일반적 리포트는 헤더 인쇄 후 내용을 인쇄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폰트가 칸이 맞아야 한다</a:t>
            </a:r>
            <a:r>
              <a:rPr lang="en-US" altLang="ko-KR" sz="1050" dirty="0" smtClean="0"/>
              <a:t>.. (</a:t>
            </a:r>
            <a:r>
              <a:rPr lang="ko-KR" altLang="en-US" sz="1050" dirty="0" smtClean="0"/>
              <a:t>한글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개의 영문</a:t>
            </a:r>
            <a:r>
              <a:rPr lang="en-US" altLang="ko-KR" sz="1050" dirty="0" smtClean="0"/>
              <a:t>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Printf</a:t>
            </a:r>
            <a:r>
              <a:rPr lang="en-US" altLang="ko-KR" sz="1050" dirty="0" smtClean="0"/>
              <a:t>(“%1.1s”, “a”);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Printf</a:t>
            </a:r>
            <a:r>
              <a:rPr lang="en-US" altLang="ko-KR" sz="1050" dirty="0" smtClean="0"/>
              <a:t>(“%1.1s”,”</a:t>
            </a:r>
            <a:r>
              <a:rPr lang="ko-KR" altLang="en-US" sz="1050" dirty="0" smtClean="0"/>
              <a:t>가</a:t>
            </a:r>
            <a:r>
              <a:rPr lang="en-US" altLang="ko-KR" sz="1050" dirty="0" smtClean="0"/>
              <a:t>”);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 smtClean="0"/>
              <a:t>웃기는것이</a:t>
            </a:r>
            <a:r>
              <a:rPr lang="ko-KR" altLang="en-US" sz="1050" dirty="0" smtClean="0"/>
              <a:t> 한글을 </a:t>
            </a:r>
            <a:r>
              <a:rPr lang="en-US" altLang="ko-KR" sz="1050" dirty="0" smtClean="0"/>
              <a:t>1s</a:t>
            </a:r>
            <a:r>
              <a:rPr lang="ko-KR" altLang="en-US" sz="1050" dirty="0" smtClean="0"/>
              <a:t>로 인식한다</a:t>
            </a:r>
            <a:r>
              <a:rPr lang="en-US" altLang="ko-KR" sz="1050" dirty="0" smtClean="0"/>
              <a:t>. (</a:t>
            </a:r>
            <a:r>
              <a:rPr lang="ko-KR" altLang="en-US" sz="1050" dirty="0" smtClean="0"/>
              <a:t>즉 한글 한자당 </a:t>
            </a:r>
            <a:r>
              <a:rPr lang="en-US" altLang="ko-KR" sz="1050" dirty="0" smtClean="0"/>
              <a:t>-1</a:t>
            </a:r>
            <a:r>
              <a:rPr lang="ko-KR" altLang="en-US" sz="1050" dirty="0" smtClean="0"/>
              <a:t>을 해야 한다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당해보면 안다</a:t>
            </a:r>
            <a:r>
              <a:rPr lang="en-US" altLang="ko-KR" sz="1050" dirty="0" smtClean="0"/>
              <a:t>)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247775"/>
            <a:ext cx="4988247" cy="22846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36" y="3975285"/>
            <a:ext cx="4638625" cy="12644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62556" y="1008275"/>
            <a:ext cx="2657795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 -&gt; </a:t>
            </a:r>
            <a:r>
              <a:rPr lang="ko-KR" altLang="en-US" dirty="0" smtClean="0"/>
              <a:t>사람이 보는 것</a:t>
            </a:r>
            <a:endParaRPr lang="en-US" altLang="ko-KR" dirty="0" smtClean="0"/>
          </a:p>
          <a:p>
            <a:r>
              <a:rPr lang="en-US" altLang="ko-KR" dirty="0" smtClean="0"/>
              <a:t>Byte -&gt; </a:t>
            </a:r>
            <a:r>
              <a:rPr lang="ko-KR" altLang="en-US" dirty="0" smtClean="0"/>
              <a:t>기계가 보는 것</a:t>
            </a:r>
            <a:endParaRPr lang="en-US" altLang="ko-KR" dirty="0"/>
          </a:p>
          <a:p>
            <a:r>
              <a:rPr lang="ko-KR" altLang="en-US" dirty="0" smtClean="0"/>
              <a:t>가나다 </a:t>
            </a:r>
            <a:r>
              <a:rPr lang="en-US" altLang="ko-KR" dirty="0" smtClean="0"/>
              <a:t>-&gt; 3</a:t>
            </a:r>
            <a:r>
              <a:rPr lang="ko-KR" altLang="en-US" dirty="0" smtClean="0"/>
              <a:t>자</a:t>
            </a:r>
            <a:r>
              <a:rPr lang="en-US" altLang="ko-KR" dirty="0" smtClean="0"/>
              <a:t>, 6byte</a:t>
            </a:r>
          </a:p>
          <a:p>
            <a:r>
              <a:rPr lang="ko-KR" altLang="en-US" dirty="0" smtClean="0"/>
              <a:t>가</a:t>
            </a:r>
            <a:r>
              <a:rPr lang="en-US" altLang="ko-KR" dirty="0" smtClean="0"/>
              <a:t>1</a:t>
            </a:r>
            <a:r>
              <a:rPr lang="ko-KR" altLang="en-US" dirty="0" smtClean="0"/>
              <a:t>다 </a:t>
            </a:r>
            <a:r>
              <a:rPr lang="en-US" altLang="ko-KR" dirty="0" smtClean="0"/>
              <a:t>-&gt; 3</a:t>
            </a:r>
            <a:r>
              <a:rPr lang="ko-KR" altLang="en-US" dirty="0" smtClean="0"/>
              <a:t>자</a:t>
            </a:r>
            <a:r>
              <a:rPr lang="en-US" altLang="ko-KR" dirty="0" smtClean="0"/>
              <a:t>, 5byte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7200" y="5025600"/>
            <a:ext cx="66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5</a:t>
            </a:r>
            <a:r>
              <a:rPr lang="ko-KR" altLang="en-US" dirty="0" smtClean="0"/>
              <a:t>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17722" y="5364154"/>
            <a:ext cx="5421478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20.20 : 20</a:t>
            </a:r>
            <a:r>
              <a:rPr lang="ko-KR" altLang="en-US" dirty="0" smtClean="0"/>
              <a:t>자를 찍는데 없으면 </a:t>
            </a:r>
            <a:r>
              <a:rPr lang="ko-KR" altLang="en-US" dirty="0" err="1" smtClean="0"/>
              <a:t>블랭크해라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실무에선 한글 맞추기 함수</a:t>
            </a:r>
            <a:r>
              <a:rPr lang="en-US" altLang="ko-KR" dirty="0" smtClean="0"/>
              <a:t>…</a:t>
            </a:r>
            <a:r>
              <a:rPr lang="ko-KR" altLang="en-US" dirty="0" smtClean="0"/>
              <a:t>를 따로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8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다음 제시된 내용을 자필로 작성하여 제출 하시오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 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기입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지금까지 설명한 것은 별이 세 개</a:t>
            </a:r>
            <a:r>
              <a:rPr lang="en-US" altLang="ko-KR" sz="1100" dirty="0"/>
              <a:t>(</a:t>
            </a:r>
            <a:r>
              <a:rPr lang="ko-KR" altLang="en-US" sz="1100" dirty="0"/>
              <a:t>★★★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다</a:t>
            </a:r>
            <a:r>
              <a:rPr lang="en-US" altLang="ko-KR" sz="1100" dirty="0" smtClean="0"/>
              <a:t>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전부 설명을 달아서 프로그램 구현 실습을 한다</a:t>
            </a:r>
            <a:endParaRPr lang="en-US" altLang="ko-KR" sz="1100" dirty="0" smtClean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그리고 해당 소스부분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클래스선언부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메인부분</a:t>
            </a:r>
            <a:r>
              <a:rPr lang="ko-KR" altLang="en-US" sz="1100" dirty="0" smtClean="0"/>
              <a:t> 생략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</a:t>
            </a:r>
            <a:r>
              <a:rPr lang="ko-KR" altLang="en-US" sz="1100" dirty="0" err="1" smtClean="0"/>
              <a:t>필기하시요</a:t>
            </a:r>
            <a:endParaRPr lang="en-US" altLang="ko-KR" sz="1100" dirty="0" smtClean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2. </a:t>
            </a:r>
            <a:r>
              <a:rPr lang="ko-KR" altLang="en-US" sz="1100" dirty="0"/>
              <a:t>비교</a:t>
            </a:r>
            <a:r>
              <a:rPr lang="en-US" altLang="ko-KR" sz="1100" dirty="0"/>
              <a:t>(</a:t>
            </a:r>
            <a:r>
              <a:rPr lang="ko-KR" altLang="en-US" sz="1100" dirty="0"/>
              <a:t>선택</a:t>
            </a:r>
            <a:r>
              <a:rPr lang="en-US" altLang="ko-KR" sz="1100" dirty="0"/>
              <a:t>)</a:t>
            </a:r>
            <a:r>
              <a:rPr lang="ko-KR" altLang="en-US" sz="1100" dirty="0"/>
              <a:t>연습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단순비교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</a:t>
            </a:r>
            <a:r>
              <a:rPr lang="ko-KR" altLang="en-US" sz="1100" dirty="0" err="1"/>
              <a:t>숫자형</a:t>
            </a:r>
            <a:r>
              <a:rPr lang="en-US" altLang="ko-KR" sz="1100" dirty="0"/>
              <a:t>, </a:t>
            </a:r>
            <a:r>
              <a:rPr lang="ko-KR" altLang="en-US" sz="1100" dirty="0"/>
              <a:t>문자형 비교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ko-KR" altLang="en-US" sz="1100" dirty="0"/>
              <a:t>범위를 주어 비교</a:t>
            </a:r>
            <a:r>
              <a:rPr lang="en-US" altLang="ko-KR" sz="1100" dirty="0"/>
              <a:t>(</a:t>
            </a:r>
            <a:r>
              <a:rPr lang="ko-KR" altLang="en-US" sz="1100" dirty="0"/>
              <a:t>찾기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4) </a:t>
            </a:r>
            <a:r>
              <a:rPr lang="ko-KR" altLang="en-US" sz="1100" dirty="0"/>
              <a:t>비정형비교</a:t>
            </a:r>
            <a:r>
              <a:rPr lang="en-US" altLang="ko-KR" sz="1100" dirty="0"/>
              <a:t>1(</a:t>
            </a:r>
            <a:r>
              <a:rPr lang="ko-KR" altLang="en-US" sz="1100" dirty="0" err="1"/>
              <a:t>깔끔코딩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5) </a:t>
            </a:r>
            <a:r>
              <a:rPr lang="ko-KR" altLang="en-US" sz="1100" dirty="0"/>
              <a:t>비정형비교</a:t>
            </a:r>
            <a:r>
              <a:rPr lang="en-US" altLang="ko-KR" sz="1100" dirty="0"/>
              <a:t>2,3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6) case</a:t>
            </a:r>
            <a:r>
              <a:rPr lang="ko-KR" altLang="en-US" sz="1100" dirty="0"/>
              <a:t>문 비교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7) Array</a:t>
            </a:r>
            <a:r>
              <a:rPr lang="ko-KR" altLang="en-US" sz="1100" dirty="0"/>
              <a:t>이용 비교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8) </a:t>
            </a:r>
            <a:r>
              <a:rPr lang="ko-KR" altLang="en-US" sz="1100" dirty="0"/>
              <a:t>숫자읽기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9) </a:t>
            </a:r>
            <a:r>
              <a:rPr lang="ko-KR" altLang="en-US" sz="1100" dirty="0"/>
              <a:t>숫자읽기 고급</a:t>
            </a: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3. </a:t>
            </a:r>
            <a:r>
              <a:rPr lang="ko-KR" altLang="en-US" sz="1100" dirty="0"/>
              <a:t>반복 연습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띄어 쓰기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sin</a:t>
            </a:r>
            <a:r>
              <a:rPr lang="ko-KR" altLang="en-US" sz="1100" dirty="0"/>
              <a:t>함수 그래프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ko-KR" altLang="en-US" sz="1100" dirty="0"/>
              <a:t>피라미드 </a:t>
            </a:r>
            <a:r>
              <a:rPr lang="ko-KR" altLang="en-US" sz="1100" dirty="0" smtClean="0"/>
              <a:t>찍기</a:t>
            </a:r>
            <a:endParaRPr lang="en-US" altLang="ko-KR" sz="1100" dirty="0" smtClean="0"/>
          </a:p>
          <a:p>
            <a:pPr>
              <a:spcBef>
                <a:spcPct val="0"/>
              </a:spcBef>
            </a:pPr>
            <a:r>
              <a:rPr lang="en-US" altLang="ko-KR" sz="1100" dirty="0" smtClean="0"/>
              <a:t>4) </a:t>
            </a:r>
            <a:r>
              <a:rPr lang="ko-KR" altLang="en-US" sz="1100" dirty="0" smtClean="0"/>
              <a:t>칸 맞춰 인쇄</a:t>
            </a:r>
            <a:endParaRPr lang="ko-KR" altLang="en-US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 smtClean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 smtClean="0"/>
              <a:t>- </a:t>
            </a:r>
            <a:r>
              <a:rPr lang="ko-KR" altLang="en-US" sz="1100" dirty="0" smtClean="0"/>
              <a:t>충분한 시간을 주기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진도보다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확실한 이해</a:t>
            </a:r>
            <a:r>
              <a:rPr lang="en-US" altLang="ko-KR" sz="1100" dirty="0" smtClean="0"/>
              <a:t>.. </a:t>
            </a:r>
            <a:r>
              <a:rPr lang="ko-KR" altLang="en-US" sz="1100" dirty="0" err="1" smtClean="0"/>
              <a:t>이부분</a:t>
            </a:r>
            <a:r>
              <a:rPr lang="ko-KR" altLang="en-US" sz="1100" dirty="0" smtClean="0"/>
              <a:t> 까지 스스로 이해해야 다음 진행이 가능</a:t>
            </a:r>
            <a:r>
              <a:rPr lang="en-US" altLang="ko-KR" sz="1100" dirty="0" smtClean="0"/>
              <a:t>)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5993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학습목표 제시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자바에서 </a:t>
            </a:r>
            <a:r>
              <a:rPr lang="ko-KR" altLang="en-US" sz="1200" dirty="0"/>
              <a:t>선택</a:t>
            </a:r>
            <a:r>
              <a:rPr lang="en-US" altLang="ko-KR" sz="1200" dirty="0"/>
              <a:t>,</a:t>
            </a:r>
            <a:r>
              <a:rPr lang="ko-KR" altLang="en-US" sz="1200" dirty="0"/>
              <a:t>반복</a:t>
            </a:r>
            <a:r>
              <a:rPr lang="en-US" altLang="ko-KR" sz="1200" dirty="0"/>
              <a:t>,</a:t>
            </a:r>
            <a:r>
              <a:rPr lang="ko-KR" altLang="en-US" sz="1200" dirty="0"/>
              <a:t>배열에 </a:t>
            </a:r>
            <a:r>
              <a:rPr lang="ko-KR" altLang="en-US" sz="1200" dirty="0" smtClean="0"/>
              <a:t>대하여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잘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사용할 수 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선택</a:t>
            </a:r>
            <a:r>
              <a:rPr lang="en-US" altLang="ko-KR" sz="1200" dirty="0"/>
              <a:t>,</a:t>
            </a:r>
            <a:r>
              <a:rPr lang="ko-KR" altLang="en-US" sz="1200" dirty="0"/>
              <a:t>반복</a:t>
            </a:r>
            <a:r>
              <a:rPr lang="en-US" altLang="ko-KR" sz="1200" dirty="0"/>
              <a:t>,</a:t>
            </a:r>
            <a:r>
              <a:rPr lang="ko-KR" altLang="en-US" sz="1200" dirty="0" smtClean="0"/>
              <a:t>배열을 이용하여 응용프로그램을 구현 할 수 있다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rgbClr val="FF0000"/>
                </a:solidFill>
              </a:rPr>
              <a:t>연산</a:t>
            </a:r>
            <a:r>
              <a:rPr lang="en-US" altLang="ko-KR" sz="1200" dirty="0" smtClean="0">
                <a:solidFill>
                  <a:srgbClr val="FF0000"/>
                </a:solidFill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</a:rPr>
              <a:t>선택</a:t>
            </a:r>
            <a:r>
              <a:rPr lang="en-US" altLang="ko-KR" sz="1200" dirty="0" smtClean="0">
                <a:solidFill>
                  <a:srgbClr val="FF0000"/>
                </a:solidFill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</a:rPr>
              <a:t>반복은 실무중심으로 하지만 교재는 가벼운 마음으로 이해중심으로 보고 익히도록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.(</a:t>
            </a:r>
            <a:r>
              <a:rPr lang="ko-KR" altLang="en-US" sz="1200" dirty="0" smtClean="0">
                <a:solidFill>
                  <a:srgbClr val="FF0000"/>
                </a:solidFill>
              </a:rPr>
              <a:t> 책은 참고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3600" dirty="0" smtClean="0">
                <a:solidFill>
                  <a:srgbClr val="FF0000"/>
                </a:solidFill>
              </a:rPr>
              <a:t>오늘 실습은 외울 정도로 숙달하자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차시</a:t>
            </a:r>
            <a:r>
              <a:rPr lang="ko-KR" altLang="en-US" sz="1800" dirty="0" smtClean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차시</a:t>
            </a:r>
            <a:r>
              <a:rPr lang="ko-KR" altLang="en-US" sz="1600" dirty="0" smtClean="0"/>
              <a:t> 준비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차시는 지시된 내용을 스스로 하는 실습</a:t>
            </a:r>
            <a:r>
              <a:rPr lang="en-US" altLang="ko-KR" sz="1200" dirty="0" smtClean="0"/>
              <a:t>..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 전 생각해볼 문제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rgbClr val="FF0000"/>
                </a:solidFill>
              </a:rPr>
              <a:t>교재 읽어보자</a:t>
            </a:r>
            <a:r>
              <a:rPr lang="en-US" altLang="ko-KR" sz="1200" dirty="0" smtClean="0">
                <a:solidFill>
                  <a:srgbClr val="FF0000"/>
                </a:solidFill>
              </a:rPr>
              <a:t>, C</a:t>
            </a:r>
            <a:r>
              <a:rPr lang="ko-KR" altLang="en-US" sz="1200" dirty="0" smtClean="0">
                <a:solidFill>
                  <a:srgbClr val="FF0000"/>
                </a:solidFill>
              </a:rPr>
              <a:t>도 보자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복잡한 표현을 누구나 알아보기 쉽게 구현할 수 있을까</a:t>
            </a:r>
            <a:r>
              <a:rPr lang="en-US" altLang="ko-KR" sz="1200" dirty="0" smtClean="0"/>
              <a:t>? (</a:t>
            </a:r>
            <a:r>
              <a:rPr lang="ko-KR" altLang="en-US" sz="1200" dirty="0" smtClean="0"/>
              <a:t>짧은 코딩이 </a:t>
            </a:r>
            <a:r>
              <a:rPr lang="ko-KR" altLang="en-US" sz="1200" dirty="0" err="1" smtClean="0"/>
              <a:t>좋은것이</a:t>
            </a:r>
            <a:r>
              <a:rPr lang="ko-KR" altLang="en-US" sz="1200" dirty="0" smtClean="0"/>
              <a:t> 아님</a:t>
            </a:r>
            <a:r>
              <a:rPr lang="en-US" altLang="ko-KR" sz="12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칸 띄기 등 연습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13309" y="927542"/>
            <a:ext cx="9047229" cy="53518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if</a:t>
            </a:r>
            <a:r>
              <a:rPr lang="ko-KR" altLang="en-US" sz="1600" dirty="0" smtClean="0"/>
              <a:t>문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프로그램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내 가장 많이 쓰이지 않을 까</a:t>
            </a:r>
            <a:r>
              <a:rPr lang="en-US" altLang="ko-KR" sz="1200" dirty="0" smtClean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1,2,3,4,5</a:t>
            </a:r>
            <a:r>
              <a:rPr lang="ko-KR" altLang="en-US" sz="1200" dirty="0" smtClean="0"/>
              <a:t>의 문장 기법이 포함된 프로그램을 작성하고 실습 별 두 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★★</a:t>
            </a:r>
            <a:r>
              <a:rPr lang="en-US" altLang="ko-KR" sz="1200" dirty="0" smtClean="0"/>
              <a:t>)(if</a:t>
            </a:r>
            <a:r>
              <a:rPr lang="ko-KR" altLang="en-US" sz="1200" dirty="0" smtClean="0"/>
              <a:t>문에 걸리게 값을 입력해 가면서 실습</a:t>
            </a:r>
            <a:r>
              <a:rPr lang="en-US" altLang="ko-KR" sz="1200" dirty="0" smtClean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469400" y="2098148"/>
            <a:ext cx="7397135" cy="3750087"/>
            <a:chOff x="1404922" y="1789669"/>
            <a:chExt cx="7397135" cy="3750087"/>
          </a:xfrm>
        </p:grpSpPr>
        <p:grpSp>
          <p:nvGrpSpPr>
            <p:cNvPr id="2" name="그룹 1"/>
            <p:cNvGrpSpPr/>
            <p:nvPr/>
          </p:nvGrpSpPr>
          <p:grpSpPr>
            <a:xfrm>
              <a:off x="1404922" y="1789669"/>
              <a:ext cx="7348278" cy="3742261"/>
              <a:chOff x="524668" y="818356"/>
              <a:chExt cx="8856663" cy="5221288"/>
            </a:xfrm>
          </p:grpSpPr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777081" y="818356"/>
                <a:ext cx="8604250" cy="51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algn="l" eaLnBrk="1" hangingPunct="1"/>
                <a:r>
                  <a:rPr lang="en-US" altLang="ko-KR" sz="1800" dirty="0">
                    <a:latin typeface="견명조" pitchFamily="18" charset="-127"/>
                  </a:rPr>
                  <a:t>  </a:t>
                </a:r>
                <a:r>
                  <a:rPr lang="en-US" altLang="ko-KR" sz="1200" dirty="0">
                    <a:latin typeface="견명조" pitchFamily="18" charset="-127"/>
                  </a:rPr>
                  <a:t>- if</a:t>
                </a:r>
                <a:r>
                  <a:rPr lang="ko-KR" altLang="en-US" sz="1200" dirty="0">
                    <a:latin typeface="견명조" pitchFamily="18" charset="-127"/>
                  </a:rPr>
                  <a:t>문은 </a:t>
                </a:r>
                <a:r>
                  <a:rPr lang="en-US" altLang="ko-KR" sz="1200" dirty="0">
                    <a:latin typeface="견명조" pitchFamily="18" charset="-127"/>
                  </a:rPr>
                  <a:t>if, if-else, if-else if</a:t>
                </a:r>
                <a:r>
                  <a:rPr lang="ko-KR" altLang="en-US" sz="1200" dirty="0">
                    <a:latin typeface="견명조" pitchFamily="18" charset="-127"/>
                  </a:rPr>
                  <a:t>의 세가지 형태가 있다</a:t>
                </a:r>
                <a:r>
                  <a:rPr lang="en-US" altLang="ko-KR" sz="1200" dirty="0">
                    <a:latin typeface="견명조" pitchFamily="18" charset="-127"/>
                  </a:rPr>
                  <a:t>.</a:t>
                </a:r>
              </a:p>
            </p:txBody>
          </p:sp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777081" y="1207294"/>
                <a:ext cx="8604250" cy="51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algn="l" eaLnBrk="1" hangingPunct="1"/>
                <a:r>
                  <a:rPr lang="en-US" altLang="ko-KR" sz="1800" dirty="0">
                    <a:latin typeface="견명조" pitchFamily="18" charset="-127"/>
                  </a:rPr>
                  <a:t>  </a:t>
                </a:r>
                <a:r>
                  <a:rPr lang="en-US" altLang="ko-KR" sz="1100" dirty="0">
                    <a:latin typeface="견명조" pitchFamily="18" charset="-127"/>
                  </a:rPr>
                  <a:t>- </a:t>
                </a:r>
                <a:r>
                  <a:rPr lang="ko-KR" altLang="en-US" sz="1100" dirty="0" err="1">
                    <a:latin typeface="견명조" pitchFamily="18" charset="-127"/>
                  </a:rPr>
                  <a:t>조건식의</a:t>
                </a:r>
                <a:r>
                  <a:rPr lang="ko-KR" altLang="en-US" sz="1100" dirty="0">
                    <a:latin typeface="견명조" pitchFamily="18" charset="-127"/>
                  </a:rPr>
                  <a:t> 결과는 반드시 </a:t>
                </a:r>
                <a:r>
                  <a:rPr lang="en-US" altLang="ko-KR" sz="1100" dirty="0">
                    <a:latin typeface="견명조" pitchFamily="18" charset="-127"/>
                  </a:rPr>
                  <a:t>true </a:t>
                </a:r>
                <a:r>
                  <a:rPr lang="ko-KR" altLang="en-US" sz="1100" dirty="0">
                    <a:latin typeface="견명조" pitchFamily="18" charset="-127"/>
                  </a:rPr>
                  <a:t>또는 </a:t>
                </a:r>
                <a:r>
                  <a:rPr lang="en-US" altLang="ko-KR" sz="1100" dirty="0">
                    <a:latin typeface="견명조" pitchFamily="18" charset="-127"/>
                  </a:rPr>
                  <a:t>false</a:t>
                </a:r>
                <a:r>
                  <a:rPr lang="ko-KR" altLang="en-US" sz="1100" dirty="0">
                    <a:latin typeface="견명조" pitchFamily="18" charset="-127"/>
                  </a:rPr>
                  <a:t>이어야 한다</a:t>
                </a:r>
                <a:r>
                  <a:rPr lang="en-US" altLang="ko-KR" sz="1100" dirty="0">
                    <a:latin typeface="견명조" pitchFamily="18" charset="-127"/>
                  </a:rPr>
                  <a:t>.</a:t>
                </a:r>
              </a:p>
            </p:txBody>
          </p:sp>
          <p:pic>
            <p:nvPicPr>
              <p:cNvPr id="27" name="Picture 2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3818" y="1623219"/>
                <a:ext cx="4156075" cy="441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8" name="Group 29"/>
              <p:cNvGrpSpPr>
                <a:grpSpLocks/>
              </p:cNvGrpSpPr>
              <p:nvPr/>
            </p:nvGrpSpPr>
            <p:grpSpPr bwMode="auto">
              <a:xfrm>
                <a:off x="524668" y="1754982"/>
                <a:ext cx="4608513" cy="3813176"/>
                <a:chOff x="136" y="1548"/>
                <a:chExt cx="2903" cy="2402"/>
              </a:xfrm>
            </p:grpSpPr>
            <p:pic>
              <p:nvPicPr>
                <p:cNvPr id="29" name="Picture 2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6" y="1593"/>
                  <a:ext cx="2857" cy="23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136" y="1548"/>
                  <a:ext cx="2903" cy="476"/>
                </a:xfrm>
                <a:prstGeom prst="rect">
                  <a:avLst/>
                </a:prstGeom>
                <a:noFill/>
                <a:ln w="1905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31" name="Rectangle 27"/>
                <p:cNvSpPr>
                  <a:spLocks noChangeArrowheads="1"/>
                </p:cNvSpPr>
                <p:nvPr/>
              </p:nvSpPr>
              <p:spPr bwMode="auto">
                <a:xfrm>
                  <a:off x="136" y="2069"/>
                  <a:ext cx="2903" cy="613"/>
                </a:xfrm>
                <a:prstGeom prst="rect">
                  <a:avLst/>
                </a:prstGeom>
                <a:noFill/>
                <a:ln w="1905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32" name="Rectangle 28"/>
                <p:cNvSpPr>
                  <a:spLocks noChangeArrowheads="1"/>
                </p:cNvSpPr>
                <p:nvPr/>
              </p:nvSpPr>
              <p:spPr bwMode="auto">
                <a:xfrm>
                  <a:off x="136" y="2727"/>
                  <a:ext cx="2903" cy="1202"/>
                </a:xfrm>
                <a:prstGeom prst="rect">
                  <a:avLst/>
                </a:prstGeom>
                <a:noFill/>
                <a:ln w="1905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</p:grpSp>
        <p:sp>
          <p:nvSpPr>
            <p:cNvPr id="5" name="직사각형 4"/>
            <p:cNvSpPr/>
            <p:nvPr/>
          </p:nvSpPr>
          <p:spPr bwMode="auto">
            <a:xfrm>
              <a:off x="5245678" y="2366540"/>
              <a:ext cx="3332988" cy="399425"/>
            </a:xfrm>
            <a:prstGeom prst="rect">
              <a:avLst/>
            </a:prstGeom>
            <a:noFill/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5252099" y="2773791"/>
              <a:ext cx="3332988" cy="279987"/>
            </a:xfrm>
            <a:prstGeom prst="rect">
              <a:avLst/>
            </a:prstGeom>
            <a:noFill/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5248940" y="3077956"/>
              <a:ext cx="3332988" cy="579644"/>
            </a:xfrm>
            <a:prstGeom prst="rect">
              <a:avLst/>
            </a:prstGeom>
            <a:noFill/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5253368" y="3704632"/>
              <a:ext cx="3332988" cy="783895"/>
            </a:xfrm>
            <a:prstGeom prst="rect">
              <a:avLst/>
            </a:prstGeom>
            <a:noFill/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5250207" y="4524811"/>
              <a:ext cx="3332988" cy="1014945"/>
            </a:xfrm>
            <a:prstGeom prst="rect">
              <a:avLst/>
            </a:prstGeom>
            <a:noFill/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8385162" y="2249955"/>
              <a:ext cx="354767" cy="349301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가는각진제목체" pitchFamily="18" charset="-127"/>
                </a:rPr>
                <a:t>1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8" name="타원 37"/>
            <p:cNvSpPr/>
            <p:nvPr/>
          </p:nvSpPr>
          <p:spPr bwMode="auto">
            <a:xfrm>
              <a:off x="8408972" y="2711347"/>
              <a:ext cx="354767" cy="349301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가는각진제목체" pitchFamily="18" charset="-127"/>
                </a:rPr>
                <a:t>2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8444122" y="3192682"/>
              <a:ext cx="354767" cy="349301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가는각진제목체" pitchFamily="18" charset="-127"/>
                </a:rPr>
                <a:t>3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40" name="타원 39"/>
            <p:cNvSpPr/>
            <p:nvPr/>
          </p:nvSpPr>
          <p:spPr bwMode="auto">
            <a:xfrm>
              <a:off x="8447290" y="3904144"/>
              <a:ext cx="354767" cy="349301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가는각진제목체" pitchFamily="18" charset="-127"/>
                </a:rPr>
                <a:t>4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42" name="타원 41"/>
            <p:cNvSpPr/>
            <p:nvPr/>
          </p:nvSpPr>
          <p:spPr bwMode="auto">
            <a:xfrm>
              <a:off x="8398433" y="5163288"/>
              <a:ext cx="354767" cy="349301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가는각진제목체" pitchFamily="18" charset="-127"/>
                </a:rPr>
                <a:t>5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55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28485" y="927543"/>
            <a:ext cx="9047229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switch / case</a:t>
            </a:r>
            <a:r>
              <a:rPr lang="ko-KR" altLang="en-US" sz="1600" dirty="0" smtClean="0"/>
              <a:t> 문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여러가지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조건을 한번에 표시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단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숫자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문자 상수만 가능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b</a:t>
            </a:r>
            <a:r>
              <a:rPr lang="en-US" altLang="ko-KR" sz="1200" dirty="0" smtClean="0"/>
              <a:t>reak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만날때</a:t>
            </a:r>
            <a:r>
              <a:rPr lang="ko-KR" altLang="en-US" sz="1200" dirty="0" smtClean="0"/>
              <a:t> 까지 수행</a:t>
            </a:r>
            <a:r>
              <a:rPr lang="en-US" altLang="ko-KR" sz="1200" dirty="0" smtClean="0"/>
              <a:t>, if</a:t>
            </a:r>
            <a:r>
              <a:rPr lang="ko-KR" altLang="en-US" sz="1200" dirty="0" smtClean="0"/>
              <a:t>문으로 대체될 수 있다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옆에 예제 실습 별 </a:t>
            </a:r>
            <a:r>
              <a:rPr lang="ko-KR" altLang="en-US" sz="1200" dirty="0"/>
              <a:t>두 개</a:t>
            </a:r>
            <a:r>
              <a:rPr lang="en-US" altLang="ko-KR" sz="1200" dirty="0"/>
              <a:t>(</a:t>
            </a:r>
            <a:r>
              <a:rPr lang="ko-KR" altLang="en-US" sz="1200" dirty="0"/>
              <a:t>★★</a:t>
            </a:r>
            <a:r>
              <a:rPr lang="en-US" altLang="ko-KR" sz="1200" dirty="0" smtClean="0"/>
              <a:t>)(</a:t>
            </a:r>
            <a:r>
              <a:rPr lang="ko-KR" altLang="en-US" sz="1200" dirty="0" smtClean="0"/>
              <a:t>문법에러는 안 난다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하지만 원하는 결과가 아님 왜 그런지 설명하라</a:t>
            </a:r>
            <a:r>
              <a:rPr lang="en-US" altLang="ko-KR" sz="1200" dirty="0" smtClean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</p:txBody>
      </p:sp>
      <p:pic>
        <p:nvPicPr>
          <p:cNvPr id="15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0" y="2833971"/>
            <a:ext cx="514985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922" y="2838518"/>
            <a:ext cx="3767093" cy="2313993"/>
          </a:xfrm>
          <a:prstGeom prst="rect">
            <a:avLst/>
          </a:prstGeom>
          <a:ln>
            <a:solidFill>
              <a:srgbClr val="003300"/>
            </a:solidFill>
          </a:ln>
        </p:spPr>
      </p:pic>
    </p:spTree>
    <p:extLst>
      <p:ext uri="{BB962C8B-B14F-4D97-AF65-F5344CB8AC3E}">
        <p14:creationId xmlns:p14="http://schemas.microsoft.com/office/powerpoint/2010/main" val="2342061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for</a:t>
            </a:r>
            <a:r>
              <a:rPr lang="ko-KR" altLang="en-US" sz="1600" dirty="0" smtClean="0"/>
              <a:t> 문</a:t>
            </a:r>
            <a:r>
              <a:rPr lang="ko-KR" altLang="en-US" sz="1600" dirty="0"/>
              <a:t>과</a:t>
            </a:r>
            <a:r>
              <a:rPr lang="en-US" altLang="ko-KR" sz="1600" dirty="0" smtClean="0"/>
              <a:t> while</a:t>
            </a:r>
            <a:r>
              <a:rPr lang="ko-KR" altLang="en-US" sz="1600" dirty="0" smtClean="0"/>
              <a:t> 문 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약방의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감초로 </a:t>
            </a:r>
            <a:r>
              <a:rPr lang="ko-KR" altLang="en-US" sz="1200" dirty="0" smtClean="0">
                <a:latin typeface="견명조" pitchFamily="18" charset="-127"/>
              </a:rPr>
              <a:t>문장 </a:t>
            </a:r>
            <a:r>
              <a:rPr lang="ko-KR" altLang="en-US" sz="1200" dirty="0">
                <a:latin typeface="견명조" pitchFamily="18" charset="-127"/>
              </a:rPr>
              <a:t>또는 문장들을 반복해서 수행할 때 </a:t>
            </a:r>
            <a:r>
              <a:rPr lang="ko-KR" altLang="en-US" sz="1200" dirty="0" smtClean="0">
                <a:latin typeface="견명조" pitchFamily="18" charset="-127"/>
              </a:rPr>
              <a:t>사용</a:t>
            </a:r>
            <a:endParaRPr lang="en-US" altLang="ko-KR" sz="1200" dirty="0" smtClean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atin typeface="견명조" pitchFamily="18" charset="-127"/>
              </a:rPr>
              <a:t>조건식과</a:t>
            </a:r>
            <a:r>
              <a:rPr lang="ko-KR" altLang="en-US" sz="1200" dirty="0" smtClean="0">
                <a:latin typeface="견명조" pitchFamily="18" charset="-127"/>
              </a:rPr>
              <a:t> </a:t>
            </a:r>
            <a:r>
              <a:rPr lang="ko-KR" altLang="en-US" sz="1200" dirty="0">
                <a:latin typeface="견명조" pitchFamily="18" charset="-127"/>
              </a:rPr>
              <a:t>수행할 </a:t>
            </a:r>
            <a:r>
              <a:rPr lang="ko-KR" altLang="en-US" sz="1200" dirty="0" err="1">
                <a:latin typeface="견명조" pitchFamily="18" charset="-127"/>
              </a:rPr>
              <a:t>블럭</a:t>
            </a:r>
            <a:r>
              <a:rPr lang="en-US" altLang="ko-KR" sz="1200" dirty="0">
                <a:latin typeface="견명조" pitchFamily="18" charset="-127"/>
              </a:rPr>
              <a:t>{} </a:t>
            </a:r>
            <a:r>
              <a:rPr lang="ko-KR" altLang="en-US" sz="1200" dirty="0">
                <a:latin typeface="견명조" pitchFamily="18" charset="-127"/>
              </a:rPr>
              <a:t>또는 문장으로 구성</a:t>
            </a:r>
            <a:r>
              <a:rPr lang="ko-KR" altLang="en-US" sz="1200" dirty="0" smtClean="0">
                <a:latin typeface="견명조" pitchFamily="18" charset="-127"/>
              </a:rPr>
              <a:t> </a:t>
            </a:r>
            <a:endParaRPr lang="en-US" altLang="ko-KR" sz="1200" dirty="0" smtClean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atin typeface="견명조" pitchFamily="18" charset="-127"/>
              </a:rPr>
              <a:t>반복시</a:t>
            </a:r>
            <a:r>
              <a:rPr lang="ko-KR" altLang="en-US" sz="1200" dirty="0" smtClean="0">
                <a:latin typeface="견명조" pitchFamily="18" charset="-127"/>
              </a:rPr>
              <a:t> 카운트 변수를 </a:t>
            </a:r>
            <a:r>
              <a:rPr lang="ko-KR" altLang="en-US" sz="1200" dirty="0" err="1" smtClean="0">
                <a:latin typeface="견명조" pitchFamily="18" charset="-127"/>
              </a:rPr>
              <a:t>유용히</a:t>
            </a:r>
            <a:r>
              <a:rPr lang="ko-KR" altLang="en-US" sz="1200" dirty="0" smtClean="0">
                <a:latin typeface="견명조" pitchFamily="18" charset="-127"/>
              </a:rPr>
              <a:t> </a:t>
            </a:r>
            <a:r>
              <a:rPr lang="ko-KR" altLang="en-US" sz="1200" dirty="0" err="1" smtClean="0">
                <a:latin typeface="견명조" pitchFamily="18" charset="-127"/>
              </a:rPr>
              <a:t>쓸경우</a:t>
            </a:r>
            <a:r>
              <a:rPr lang="ko-KR" altLang="en-US" sz="1200" dirty="0" smtClean="0">
                <a:latin typeface="견명조" pitchFamily="18" charset="-127"/>
              </a:rPr>
              <a:t> </a:t>
            </a:r>
            <a:r>
              <a:rPr lang="en-US" altLang="ko-KR" sz="1200" dirty="0" smtClean="0">
                <a:latin typeface="견명조" pitchFamily="18" charset="-127"/>
              </a:rPr>
              <a:t>for</a:t>
            </a:r>
            <a:r>
              <a:rPr lang="ko-KR" altLang="en-US" sz="1200" dirty="0">
                <a:latin typeface="견명조" pitchFamily="18" charset="-127"/>
              </a:rPr>
              <a:t>문을 그 외에는 </a:t>
            </a:r>
            <a:r>
              <a:rPr lang="en-US" altLang="ko-KR" sz="1200" dirty="0">
                <a:latin typeface="견명조" pitchFamily="18" charset="-127"/>
              </a:rPr>
              <a:t>while</a:t>
            </a:r>
            <a:r>
              <a:rPr lang="ko-KR" altLang="en-US" sz="1200" dirty="0">
                <a:latin typeface="견명조" pitchFamily="18" charset="-127"/>
              </a:rPr>
              <a:t>문을 사용한다</a:t>
            </a:r>
            <a:r>
              <a:rPr lang="en-US" altLang="ko-KR" sz="1200" dirty="0" smtClean="0">
                <a:latin typeface="견명조" pitchFamily="18" charset="-127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견명조" pitchFamily="18" charset="-127"/>
              </a:rPr>
              <a:t>for</a:t>
            </a:r>
            <a:r>
              <a:rPr lang="ko-KR" altLang="en-US" sz="1200" dirty="0">
                <a:latin typeface="견명조" pitchFamily="18" charset="-127"/>
              </a:rPr>
              <a:t>문과 </a:t>
            </a:r>
            <a:r>
              <a:rPr lang="en-US" altLang="ko-KR" sz="1200" dirty="0">
                <a:latin typeface="견명조" pitchFamily="18" charset="-127"/>
              </a:rPr>
              <a:t>while</a:t>
            </a:r>
            <a:r>
              <a:rPr lang="ko-KR" altLang="en-US" sz="1200" dirty="0">
                <a:latin typeface="견명조" pitchFamily="18" charset="-127"/>
              </a:rPr>
              <a:t>문은 서로 </a:t>
            </a:r>
            <a:r>
              <a:rPr lang="ko-KR" altLang="en-US" sz="1200" dirty="0" err="1" smtClean="0">
                <a:latin typeface="견명조" pitchFamily="18" charset="-127"/>
              </a:rPr>
              <a:t>변경가능하다</a:t>
            </a:r>
            <a:endParaRPr lang="en-US" altLang="ko-KR" sz="1200" dirty="0" smtClean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견명조" pitchFamily="18" charset="-127"/>
              </a:rPr>
              <a:t>do-while</a:t>
            </a:r>
            <a:r>
              <a:rPr lang="ko-KR" altLang="en-US" sz="1200" dirty="0">
                <a:latin typeface="견명조" pitchFamily="18" charset="-127"/>
              </a:rPr>
              <a:t>문은 </a:t>
            </a:r>
            <a:r>
              <a:rPr lang="en-US" altLang="ko-KR" sz="1200" dirty="0">
                <a:latin typeface="견명조" pitchFamily="18" charset="-127"/>
              </a:rPr>
              <a:t>while</a:t>
            </a:r>
            <a:r>
              <a:rPr lang="ko-KR" altLang="en-US" sz="1200" dirty="0">
                <a:latin typeface="견명조" pitchFamily="18" charset="-127"/>
              </a:rPr>
              <a:t>문의 변형으로 </a:t>
            </a:r>
            <a:r>
              <a:rPr lang="ko-KR" altLang="en-US" sz="1200" dirty="0" err="1">
                <a:latin typeface="견명조" pitchFamily="18" charset="-127"/>
              </a:rPr>
              <a:t>블럭</a:t>
            </a:r>
            <a:r>
              <a:rPr lang="en-US" altLang="ko-KR" sz="1200" dirty="0">
                <a:latin typeface="견명조" pitchFamily="18" charset="-127"/>
              </a:rPr>
              <a:t>{}</a:t>
            </a:r>
            <a:r>
              <a:rPr lang="ko-KR" altLang="en-US" sz="1200" dirty="0">
                <a:latin typeface="견명조" pitchFamily="18" charset="-127"/>
              </a:rPr>
              <a:t>이 최소한 한번은 수행될 것을 보장한다</a:t>
            </a:r>
            <a:r>
              <a:rPr lang="en-US" altLang="ko-KR" sz="1200" dirty="0">
                <a:latin typeface="견명조" pitchFamily="18" charset="-127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>
              <a:latin typeface="견명조" pitchFamily="18" charset="-127"/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</p:txBody>
      </p:sp>
      <p:pic>
        <p:nvPicPr>
          <p:cNvPr id="11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308350"/>
            <a:ext cx="2400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4106863" y="3321054"/>
            <a:ext cx="4140201" cy="1008063"/>
            <a:chOff x="2472" y="2523"/>
            <a:chExt cx="2608" cy="635"/>
          </a:xfrm>
        </p:grpSpPr>
        <p:grpSp>
          <p:nvGrpSpPr>
            <p:cNvPr id="26" name="Group 33"/>
            <p:cNvGrpSpPr>
              <a:grpSpLocks/>
            </p:cNvGrpSpPr>
            <p:nvPr/>
          </p:nvGrpSpPr>
          <p:grpSpPr bwMode="auto">
            <a:xfrm>
              <a:off x="3061" y="2523"/>
              <a:ext cx="2019" cy="635"/>
              <a:chOff x="2993" y="2478"/>
              <a:chExt cx="2019" cy="635"/>
            </a:xfrm>
          </p:grpSpPr>
          <p:pic>
            <p:nvPicPr>
              <p:cNvPr id="28" name="Picture 2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7" y="2546"/>
                <a:ext cx="1770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2993" y="2478"/>
                <a:ext cx="2019" cy="635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472" y="2840"/>
              <a:ext cx="7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16" name="Group 38"/>
          <p:cNvGrpSpPr>
            <a:grpSpLocks/>
          </p:cNvGrpSpPr>
          <p:nvPr/>
        </p:nvGrpSpPr>
        <p:grpSpPr bwMode="auto">
          <a:xfrm>
            <a:off x="4106863" y="3932237"/>
            <a:ext cx="4140201" cy="2052638"/>
            <a:chOff x="2472" y="2908"/>
            <a:chExt cx="2608" cy="1293"/>
          </a:xfrm>
        </p:grpSpPr>
        <p:grpSp>
          <p:nvGrpSpPr>
            <p:cNvPr id="22" name="Group 32"/>
            <p:cNvGrpSpPr>
              <a:grpSpLocks/>
            </p:cNvGrpSpPr>
            <p:nvPr/>
          </p:nvGrpSpPr>
          <p:grpSpPr bwMode="auto">
            <a:xfrm>
              <a:off x="3061" y="3317"/>
              <a:ext cx="2019" cy="884"/>
              <a:chOff x="2993" y="3249"/>
              <a:chExt cx="2019" cy="884"/>
            </a:xfrm>
          </p:grpSpPr>
          <p:pic>
            <p:nvPicPr>
              <p:cNvPr id="24" name="Picture 2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7" y="3271"/>
                <a:ext cx="1758" cy="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ectangle 29"/>
              <p:cNvSpPr>
                <a:spLocks noChangeArrowheads="1"/>
              </p:cNvSpPr>
              <p:nvPr/>
            </p:nvSpPr>
            <p:spPr bwMode="auto">
              <a:xfrm>
                <a:off x="2993" y="3249"/>
                <a:ext cx="2019" cy="884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2472" y="2908"/>
              <a:ext cx="703" cy="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17" name="Group 39"/>
          <p:cNvGrpSpPr>
            <a:grpSpLocks/>
          </p:cNvGrpSpPr>
          <p:nvPr/>
        </p:nvGrpSpPr>
        <p:grpSpPr bwMode="auto">
          <a:xfrm>
            <a:off x="1117600" y="3968750"/>
            <a:ext cx="3205163" cy="2016125"/>
            <a:chOff x="589" y="2931"/>
            <a:chExt cx="2019" cy="1270"/>
          </a:xfrm>
        </p:grpSpPr>
        <p:grpSp>
          <p:nvGrpSpPr>
            <p:cNvPr id="18" name="Group 31"/>
            <p:cNvGrpSpPr>
              <a:grpSpLocks/>
            </p:cNvGrpSpPr>
            <p:nvPr/>
          </p:nvGrpSpPr>
          <p:grpSpPr bwMode="auto">
            <a:xfrm>
              <a:off x="589" y="3317"/>
              <a:ext cx="2019" cy="884"/>
              <a:chOff x="521" y="3249"/>
              <a:chExt cx="2019" cy="884"/>
            </a:xfrm>
          </p:grpSpPr>
          <p:pic>
            <p:nvPicPr>
              <p:cNvPr id="20" name="Picture 2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5" y="3271"/>
                <a:ext cx="1776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Rectangle 30"/>
              <p:cNvSpPr>
                <a:spLocks noChangeArrowheads="1"/>
              </p:cNvSpPr>
              <p:nvPr/>
            </p:nvSpPr>
            <p:spPr bwMode="auto">
              <a:xfrm>
                <a:off x="521" y="3249"/>
                <a:ext cx="2019" cy="884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>
              <a:off x="2426" y="2931"/>
              <a:ext cx="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7986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for</a:t>
            </a:r>
            <a:r>
              <a:rPr lang="ko-KR" altLang="en-US" sz="1600" dirty="0" smtClean="0"/>
              <a:t> 문 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아래 두 예제는 별 둘이라네 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★★</a:t>
            </a:r>
            <a:r>
              <a:rPr lang="en-US" altLang="ko-KR" sz="12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기본 </a:t>
            </a:r>
            <a:r>
              <a:rPr lang="en-US" altLang="ko-KR" sz="1200" dirty="0" smtClean="0"/>
              <a:t>for</a:t>
            </a:r>
            <a:r>
              <a:rPr lang="ko-KR" altLang="en-US" sz="1200" dirty="0" smtClean="0"/>
              <a:t>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과 복합 </a:t>
            </a:r>
            <a:r>
              <a:rPr lang="en-US" altLang="ko-KR" sz="1200" dirty="0" smtClean="0"/>
              <a:t>for</a:t>
            </a:r>
            <a:r>
              <a:rPr lang="ko-KR" altLang="en-US" sz="1200" dirty="0" smtClean="0"/>
              <a:t>문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41" y="2026928"/>
            <a:ext cx="3902196" cy="1365079"/>
          </a:xfrm>
          <a:prstGeom prst="rect">
            <a:avLst/>
          </a:prstGeom>
          <a:ln>
            <a:solidFill>
              <a:srgbClr val="0033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41" y="3511010"/>
            <a:ext cx="5514501" cy="2601669"/>
          </a:xfrm>
          <a:prstGeom prst="rect">
            <a:avLst/>
          </a:prstGeom>
          <a:ln>
            <a:solidFill>
              <a:srgbClr val="003300"/>
            </a:solidFill>
          </a:ln>
        </p:spPr>
      </p:pic>
    </p:spTree>
    <p:extLst>
      <p:ext uri="{BB962C8B-B14F-4D97-AF65-F5344CB8AC3E}">
        <p14:creationId xmlns:p14="http://schemas.microsoft.com/office/powerpoint/2010/main" val="293465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while</a:t>
            </a:r>
            <a:r>
              <a:rPr lang="ko-KR" altLang="en-US" sz="1600" dirty="0" smtClean="0"/>
              <a:t> 문 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latin typeface="견명조" pitchFamily="18" charset="-127"/>
              </a:rPr>
              <a:t>조건식과</a:t>
            </a:r>
            <a:r>
              <a:rPr lang="ko-KR" altLang="en-US" sz="1200" dirty="0">
                <a:latin typeface="견명조" pitchFamily="18" charset="-127"/>
              </a:rPr>
              <a:t> 수행할 </a:t>
            </a:r>
            <a:r>
              <a:rPr lang="ko-KR" altLang="en-US" sz="1200" dirty="0" err="1">
                <a:latin typeface="견명조" pitchFamily="18" charset="-127"/>
              </a:rPr>
              <a:t>블럭</a:t>
            </a:r>
            <a:r>
              <a:rPr lang="en-US" altLang="ko-KR" sz="1200" dirty="0">
                <a:latin typeface="견명조" pitchFamily="18" charset="-127"/>
              </a:rPr>
              <a:t>{} </a:t>
            </a:r>
            <a:r>
              <a:rPr lang="ko-KR" altLang="en-US" sz="1200" dirty="0">
                <a:latin typeface="견명조" pitchFamily="18" charset="-127"/>
              </a:rPr>
              <a:t>또는 문장으로 </a:t>
            </a:r>
            <a:r>
              <a:rPr lang="ko-KR" altLang="en-US" sz="1200" dirty="0" smtClean="0">
                <a:latin typeface="견명조" pitchFamily="18" charset="-127"/>
              </a:rPr>
              <a:t>구성</a:t>
            </a:r>
            <a:endParaRPr lang="ko-KR" altLang="en-US" sz="1200" dirty="0">
              <a:latin typeface="견명조" pitchFamily="18" charset="-127"/>
            </a:endParaRPr>
          </a:p>
        </p:txBody>
      </p:sp>
      <p:pic>
        <p:nvPicPr>
          <p:cNvPr id="6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09804"/>
            <a:ext cx="716438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971550" y="4807017"/>
            <a:ext cx="3455988" cy="1331912"/>
            <a:chOff x="612" y="3181"/>
            <a:chExt cx="2177" cy="839"/>
          </a:xfrm>
        </p:grpSpPr>
        <p:pic>
          <p:nvPicPr>
            <p:cNvPr id="8" name="Picture 6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3187"/>
              <a:ext cx="1951" cy="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612" y="3181"/>
              <a:ext cx="2177" cy="83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971550" y="3186179"/>
            <a:ext cx="3455988" cy="1331913"/>
            <a:chOff x="612" y="3186"/>
            <a:chExt cx="2177" cy="839"/>
          </a:xfrm>
        </p:grpSpPr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612" y="3186"/>
              <a:ext cx="2177" cy="83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12" name="Picture 6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3262"/>
              <a:ext cx="2019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73"/>
          <p:cNvGrpSpPr>
            <a:grpSpLocks/>
          </p:cNvGrpSpPr>
          <p:nvPr/>
        </p:nvGrpSpPr>
        <p:grpSpPr bwMode="auto">
          <a:xfrm>
            <a:off x="4211638" y="3186179"/>
            <a:ext cx="4176712" cy="1331913"/>
            <a:chOff x="2653" y="2160"/>
            <a:chExt cx="2631" cy="839"/>
          </a:xfrm>
        </p:grpSpPr>
        <p:sp>
          <p:nvSpPr>
            <p:cNvPr id="16" name="Rectangle 67"/>
            <p:cNvSpPr>
              <a:spLocks noChangeArrowheads="1"/>
            </p:cNvSpPr>
            <p:nvPr/>
          </p:nvSpPr>
          <p:spPr bwMode="auto">
            <a:xfrm>
              <a:off x="3107" y="2160"/>
              <a:ext cx="2177" cy="83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17" name="Picture 7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9" y="2296"/>
              <a:ext cx="2136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Line 70"/>
            <p:cNvSpPr>
              <a:spLocks noChangeShapeType="1"/>
            </p:cNvSpPr>
            <p:nvPr/>
          </p:nvSpPr>
          <p:spPr bwMode="auto">
            <a:xfrm flipH="1">
              <a:off x="2653" y="2591"/>
              <a:ext cx="6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9" name="Group 75"/>
          <p:cNvGrpSpPr>
            <a:grpSpLocks/>
          </p:cNvGrpSpPr>
          <p:nvPr/>
        </p:nvGrpSpPr>
        <p:grpSpPr bwMode="auto">
          <a:xfrm>
            <a:off x="4932363" y="4807017"/>
            <a:ext cx="3455987" cy="1331912"/>
            <a:chOff x="3107" y="3181"/>
            <a:chExt cx="2177" cy="839"/>
          </a:xfrm>
        </p:grpSpPr>
        <p:sp>
          <p:nvSpPr>
            <p:cNvPr id="20" name="Rectangle 54"/>
            <p:cNvSpPr>
              <a:spLocks noChangeArrowheads="1"/>
            </p:cNvSpPr>
            <p:nvPr/>
          </p:nvSpPr>
          <p:spPr bwMode="auto">
            <a:xfrm>
              <a:off x="3107" y="3181"/>
              <a:ext cx="2177" cy="83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21" name="Picture 7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3271"/>
              <a:ext cx="2087" cy="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5515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48333</TotalTime>
  <Words>4317</Words>
  <Application>Microsoft Office PowerPoint</Application>
  <PresentationFormat>A4 용지(210x297mm)</PresentationFormat>
  <Paragraphs>594</Paragraphs>
  <Slides>30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가는각진제목체</vt:lpstr>
      <vt:lpstr>견명조</vt:lpstr>
      <vt:lpstr>굴림</vt:lpstr>
      <vt:lpstr>돋움</vt:lpstr>
      <vt:lpstr>맑은 고딕</vt:lpstr>
      <vt:lpstr>Arial</vt:lpstr>
      <vt:lpstr>Courier New</vt:lpstr>
      <vt:lpstr>Wingdings</vt:lpstr>
      <vt:lpstr>1_Default Design</vt:lpstr>
      <vt:lpstr>기본 디자인</vt:lpstr>
      <vt:lpstr>3_Default Design</vt:lpstr>
      <vt:lpstr>4. 선택,반복,배열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kopo</cp:lastModifiedBy>
  <cp:revision>2917</cp:revision>
  <cp:lastPrinted>2015-10-28T04:44:44Z</cp:lastPrinted>
  <dcterms:created xsi:type="dcterms:W3CDTF">2003-10-22T07:02:37Z</dcterms:created>
  <dcterms:modified xsi:type="dcterms:W3CDTF">2018-05-09T08:59:55Z</dcterms:modified>
</cp:coreProperties>
</file>