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2"/>
  </p:notesMasterIdLst>
  <p:sldIdLst>
    <p:sldId id="694" r:id="rId4"/>
    <p:sldId id="961" r:id="rId5"/>
    <p:sldId id="977" r:id="rId6"/>
    <p:sldId id="978" r:id="rId7"/>
    <p:sldId id="1103" r:id="rId8"/>
    <p:sldId id="1141" r:id="rId9"/>
    <p:sldId id="1142" r:id="rId10"/>
    <p:sldId id="1143" r:id="rId11"/>
    <p:sldId id="1144" r:id="rId12"/>
    <p:sldId id="1151" r:id="rId13"/>
    <p:sldId id="1149" r:id="rId14"/>
    <p:sldId id="1148" r:id="rId15"/>
    <p:sldId id="1150" r:id="rId16"/>
    <p:sldId id="1152" r:id="rId17"/>
    <p:sldId id="1153" r:id="rId18"/>
    <p:sldId id="1154" r:id="rId19"/>
    <p:sldId id="1156" r:id="rId20"/>
    <p:sldId id="1145" r:id="rId21"/>
    <p:sldId id="1146" r:id="rId22"/>
    <p:sldId id="1147" r:id="rId23"/>
    <p:sldId id="1157" r:id="rId24"/>
    <p:sldId id="1155" r:id="rId25"/>
    <p:sldId id="1171" r:id="rId26"/>
    <p:sldId id="1160" r:id="rId27"/>
    <p:sldId id="1161" r:id="rId28"/>
    <p:sldId id="1162" r:id="rId29"/>
    <p:sldId id="1173" r:id="rId30"/>
    <p:sldId id="1163" r:id="rId31"/>
    <p:sldId id="1164" r:id="rId32"/>
    <p:sldId id="1174" r:id="rId33"/>
    <p:sldId id="1165" r:id="rId34"/>
    <p:sldId id="1166" r:id="rId35"/>
    <p:sldId id="1170" r:id="rId36"/>
    <p:sldId id="1167" r:id="rId37"/>
    <p:sldId id="1168" r:id="rId38"/>
    <p:sldId id="1169" r:id="rId39"/>
    <p:sldId id="1172" r:id="rId40"/>
    <p:sldId id="984" r:id="rId4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3300"/>
    <a:srgbClr val="FFFF99"/>
    <a:srgbClr val="FFFF66"/>
    <a:srgbClr val="4C6C46"/>
    <a:srgbClr val="679220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8487" autoAdjust="0"/>
  </p:normalViewPr>
  <p:slideViewPr>
    <p:cSldViewPr snapToGrid="0" snapToObjects="1">
      <p:cViewPr varScale="1">
        <p:scale>
          <a:sx n="104" d="100"/>
          <a:sy n="104" d="100"/>
        </p:scale>
        <p:origin x="114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830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340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547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7571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27F75C-F720-40B4-837E-4AB402A5E2A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5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1972AC-7B5C-45ED-9408-4047691AF99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137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156179-055E-480F-8C1E-4BBA8471E82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0D7FA2A-B766-41A6-87B8-F5D48D2CEB1E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29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9677AE-B962-42B9-AF0A-DF054576D4C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531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835B2F-2A2E-471B-88E9-97BA26BE3EE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72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4844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518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782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C77BB9-9013-4A4F-B735-282E4F827E9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24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ADC4C-9B8A-4F05-864F-0B68C62F4EB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019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4456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889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337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612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7085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5872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143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692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4991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263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D65213-55F8-4CD6-B72F-74F0C97C0C5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291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695963-C718-4809-BC51-D141A36CC1C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069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97307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451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5AB119-890C-4F92-91B0-8521D14CD7E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339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659306-62D6-4E10-B5BA-805EA8D3FD3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7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E7DFB0-AD1A-4306-B956-4635A9EE540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2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295D6B-28B3-4AB7-BBD1-50E4721C0D2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35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625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05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84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 </a:t>
            </a:r>
            <a:r>
              <a:rPr lang="en-US" altLang="ko-KR" sz="2400" dirty="0" err="1" smtClean="0"/>
              <a:t>String,Byte,StringBuffer</a:t>
            </a:r>
            <a:r>
              <a:rPr lang="en-US" altLang="ko-KR" sz="2400" dirty="0" smtClean="0"/>
              <a:t>, Array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 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2-Java)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3"/>
            <a:ext cx="9047229" cy="2149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Byte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Byte, Byte[]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char aa[10];</a:t>
            </a:r>
            <a:r>
              <a:rPr lang="ko-KR" altLang="en-US" sz="1200" dirty="0" smtClean="0"/>
              <a:t>과 같은 개념이다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 각각의 배열하나하나가 메모리 바이트와 동일하다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한글이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2byte 1</a:t>
            </a:r>
            <a:r>
              <a:rPr lang="ko-KR" altLang="en-US" sz="1200" dirty="0" smtClean="0"/>
              <a:t>자로 처리되는 개떡같은 것이나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파일처리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통신처리 등에서 유용하게 </a:t>
            </a:r>
            <a:r>
              <a:rPr lang="en-US" altLang="ko-KR" sz="1200" dirty="0" smtClean="0"/>
              <a:t>Byte</a:t>
            </a:r>
            <a:r>
              <a:rPr lang="ko-KR" altLang="en-US" sz="1200" dirty="0" smtClean="0"/>
              <a:t>가 사용된다</a:t>
            </a:r>
            <a:r>
              <a:rPr lang="en-US" altLang="ko-KR" sz="1200" dirty="0" smtClean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String-&gt; Byte : String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aa=“</a:t>
            </a:r>
            <a:r>
              <a:rPr lang="ko-KR" altLang="en-US" sz="1200" dirty="0" smtClean="0"/>
              <a:t>한글이다</a:t>
            </a:r>
            <a:r>
              <a:rPr lang="en-US" altLang="ko-KR" sz="1200" dirty="0" smtClean="0"/>
              <a:t>”;  Byte [] bb=</a:t>
            </a:r>
            <a:r>
              <a:rPr lang="en-US" altLang="ko-KR" sz="1200" dirty="0" err="1" smtClean="0"/>
              <a:t>aa.getBytes</a:t>
            </a:r>
            <a:r>
              <a:rPr lang="en-US" altLang="ko-KR" sz="1200" dirty="0" smtClean="0"/>
              <a:t>();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Byte -&gt; String: String cc= new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String(bb,0,5); 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2080800" y="2066400"/>
            <a:ext cx="3506400" cy="26640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088000" y="2404800"/>
            <a:ext cx="2196000" cy="20160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8691" y="2235523"/>
            <a:ext cx="18360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매우 중요하다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잘라주기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한글처리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2200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949728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한글 계산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 </a:t>
            </a:r>
            <a:r>
              <a:rPr lang="ko-KR" altLang="en-US" sz="1200" dirty="0" err="1" smtClean="0"/>
              <a:t>메인에</a:t>
            </a:r>
            <a:r>
              <a:rPr lang="ko-KR" altLang="en-US" sz="1200" dirty="0" smtClean="0"/>
              <a:t> 정의된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구현 </a:t>
            </a:r>
            <a:r>
              <a:rPr lang="en-US" altLang="ko-KR" sz="1200" dirty="0" smtClean="0"/>
              <a:t>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HanBlankForeword</a:t>
            </a:r>
            <a:r>
              <a:rPr lang="en-US" altLang="ko-KR" sz="1200" dirty="0" smtClean="0"/>
              <a:t>,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HanBlankBackword</a:t>
            </a:r>
            <a:r>
              <a:rPr lang="en-US" altLang="ko-KR" sz="1200" dirty="0" smtClean="0"/>
              <a:t>,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HanCount</a:t>
            </a:r>
            <a:r>
              <a:rPr lang="en-US" altLang="ko-KR" sz="1200" dirty="0" smtClean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HanBlankForeword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Backword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글자 포함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뒤의 숫자 만큼 칸수를 지정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smtClean="0"/>
              <a:t>Foreword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앞에 </a:t>
            </a:r>
            <a:r>
              <a:rPr lang="ko-KR" altLang="en-US" sz="1200" dirty="0" err="1" smtClean="0"/>
              <a:t>블랭크를</a:t>
            </a:r>
            <a:r>
              <a:rPr lang="ko-KR" altLang="en-US" sz="1200" dirty="0" smtClean="0"/>
              <a:t> 붙임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 smtClean="0"/>
              <a:t>Backword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뒤에 </a:t>
            </a:r>
            <a:r>
              <a:rPr lang="ko-KR" altLang="en-US" sz="1200" dirty="0" err="1" smtClean="0"/>
              <a:t>블랭크를</a:t>
            </a:r>
            <a:r>
              <a:rPr lang="ko-KR" altLang="en-US" sz="1200" dirty="0" smtClean="0"/>
              <a:t> 붙임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HanCount</a:t>
            </a:r>
            <a:r>
              <a:rPr lang="ko-KR" altLang="en-US" sz="1200" dirty="0"/>
              <a:t>는 주어진 문자열의 </a:t>
            </a:r>
            <a:r>
              <a:rPr lang="ko-KR" altLang="en-US" sz="1200" dirty="0" err="1"/>
              <a:t>한글수를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93" y="919223"/>
            <a:ext cx="6049090" cy="1116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793" y="2206334"/>
            <a:ext cx="3757566" cy="1298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800" y="4845600"/>
            <a:ext cx="54432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앞에 </a:t>
            </a:r>
            <a:r>
              <a:rPr lang="ko-KR" altLang="en-US" dirty="0" err="1" smtClean="0"/>
              <a:t>블랭크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String -&gt; 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Byte -&gt; 8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4216128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고정길이에서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필드 추출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데이터 만들기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- 1) String</a:t>
            </a: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영수증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실습 결과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- 2) </a:t>
            </a:r>
            <a:r>
              <a:rPr lang="ko-KR" altLang="en-US" sz="1200" dirty="0" smtClean="0"/>
              <a:t>그 중 몇 개의 합계금액을 틀리게 수정한다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해당 데이터를 가지고 합계검증프로그램을 작성 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아마 </a:t>
            </a:r>
            <a:r>
              <a:rPr lang="en-US" altLang="ko-KR" sz="1200" dirty="0" smtClean="0"/>
              <a:t>\t</a:t>
            </a:r>
            <a:r>
              <a:rPr lang="ko-KR" altLang="en-US" sz="1200" dirty="0" smtClean="0"/>
              <a:t>로 줄을 맞췄다면 고생할 듯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00" y="743724"/>
            <a:ext cx="5393777" cy="4021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967" y="5232903"/>
            <a:ext cx="4677681" cy="997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72" y="4989343"/>
            <a:ext cx="2542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합계 검증 프로그램 작성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272" y="5428800"/>
            <a:ext cx="40320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One[2].substring -&gt; </a:t>
            </a:r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은 데이터를 뽑는 데 무용지물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바이트로 데이터를 뽑아야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471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15" y="2045705"/>
            <a:ext cx="5317542" cy="1371434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8833389" cy="5767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고정길이에서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스트링</a:t>
            </a:r>
            <a:r>
              <a:rPr lang="ko-KR" altLang="en-US" sz="1200" dirty="0" smtClean="0"/>
              <a:t> 배열을 하나씩 처리하는데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한 레코드가 고정길이로 나눠진다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 </a:t>
            </a:r>
            <a:r>
              <a:rPr lang="ko-KR" altLang="en-US" sz="1200" dirty="0" err="1" smtClean="0"/>
              <a:t>몆</a:t>
            </a:r>
            <a:r>
              <a:rPr lang="ko-KR" altLang="en-US" sz="1200" dirty="0" smtClean="0"/>
              <a:t> 번째 부터 몇 번째 까지 글자를 뽑아내서 단가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가격을 뽑아낸다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뽑아낸 문자에서 콤마를 제거한다 </a:t>
            </a:r>
            <a:r>
              <a:rPr lang="en-US" altLang="ko-KR" sz="1200" dirty="0" err="1"/>
              <a:t>replaceAll</a:t>
            </a:r>
            <a:r>
              <a:rPr lang="en-US" altLang="ko-KR" sz="1200" dirty="0"/>
              <a:t>(",", </a:t>
            </a:r>
            <a:r>
              <a:rPr lang="en-US" altLang="ko-KR" sz="1200" dirty="0" smtClean="0"/>
              <a:t>"")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콤마를 제거한 문자에서 공백을 제거한다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문자열을 숫자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바꾼다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계산하고 비교하여 가격이 잘못되었으면 해당 레코드 한 줄을 출력한다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잘 못된 한 줄과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고친 한 줄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하하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한글</a:t>
            </a:r>
            <a:r>
              <a:rPr lang="en-US" altLang="ko-KR" sz="1200" dirty="0" smtClean="0"/>
              <a:t>..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힌트</a:t>
            </a:r>
            <a:r>
              <a:rPr lang="en-US" altLang="ko-KR" sz="1800" dirty="0" smtClean="0"/>
              <a:t>)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507200" y="1540800"/>
            <a:ext cx="42480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a = “123,456”</a:t>
            </a:r>
          </a:p>
          <a:p>
            <a:r>
              <a:rPr lang="en-US" altLang="ko-KR" dirty="0" err="1" smtClean="0"/>
              <a:t>a.ReplaceAll</a:t>
            </a:r>
            <a:r>
              <a:rPr lang="en-US" altLang="ko-KR" dirty="0" smtClean="0"/>
              <a:t>(“,”,””);</a:t>
            </a:r>
          </a:p>
          <a:p>
            <a:r>
              <a:rPr lang="en-US" altLang="ko-KR" dirty="0" err="1" smtClean="0"/>
              <a:t>a.trim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Integer.ParseInt</a:t>
            </a:r>
            <a:r>
              <a:rPr lang="en-US" altLang="ko-KR" dirty="0" smtClean="0"/>
              <a:t>(a);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051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4350163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구분자된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필드 추출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데이터 만들기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실습용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파일을 메모장으로 열기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부산광역시</a:t>
            </a:r>
            <a:r>
              <a:rPr lang="en-US" altLang="ko-KR" sz="1200" dirty="0"/>
              <a:t>_</a:t>
            </a:r>
            <a:r>
              <a:rPr lang="ko-KR" altLang="en-US" sz="1200" dirty="0" smtClean="0"/>
              <a:t>북구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유원시설업현황</a:t>
            </a:r>
            <a:r>
              <a:rPr lang="en-US" altLang="ko-KR" sz="1200" dirty="0"/>
              <a:t>_</a:t>
            </a:r>
            <a:r>
              <a:rPr lang="en-US" altLang="ko-KR" sz="1200" dirty="0" smtClean="0"/>
              <a:t>20151204.csv) 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 smtClean="0"/>
              <a:t>csv</a:t>
            </a:r>
            <a:r>
              <a:rPr lang="ko-KR" altLang="en-US" sz="1200" dirty="0" smtClean="0"/>
              <a:t>파일은 콤마 </a:t>
            </a:r>
            <a:r>
              <a:rPr lang="ko-KR" altLang="en-US" sz="1200" dirty="0" err="1" smtClean="0"/>
              <a:t>구분자로</a:t>
            </a:r>
            <a:r>
              <a:rPr lang="ko-KR" altLang="en-US" sz="1200" dirty="0" smtClean="0"/>
              <a:t> 만든 파일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엑셀에서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로 저장</a:t>
            </a:r>
            <a:r>
              <a:rPr lang="en-US" altLang="ko-KR" sz="1200" dirty="0" smtClean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 smtClean="0"/>
              <a:t>첫줄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필드명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다음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각각을 콤마로 구분한 데이터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중간에 따옴표 수동으로 제거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35" y="648572"/>
            <a:ext cx="5195637" cy="35489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133" y="3584671"/>
            <a:ext cx="2769761" cy="29738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800" y="4730246"/>
            <a:ext cx="31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https://www.data.gov/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000" y="5262924"/>
            <a:ext cx="31536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Notepad</a:t>
            </a:r>
            <a:r>
              <a:rPr lang="ko-KR" altLang="en-US" dirty="0" smtClean="0"/>
              <a:t>로 열기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0000" y="2095200"/>
            <a:ext cx="21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허가번호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501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479627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구분자된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필드 추출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 </a:t>
            </a:r>
            <a:r>
              <a:rPr lang="en-US" altLang="ko-KR" sz="1600" dirty="0" smtClean="0"/>
              <a:t>2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스스로 데이터 만들기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hlinkClick r:id="rId3"/>
              </a:rPr>
              <a:t>- http://www.data.go.kr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 </a:t>
            </a:r>
            <a:r>
              <a:rPr lang="en-US" altLang="ko-KR" sz="1200" dirty="0" err="1" smtClean="0"/>
              <a:t>csv</a:t>
            </a:r>
            <a:r>
              <a:rPr lang="ko-KR" altLang="en-US" sz="1200" dirty="0" smtClean="0"/>
              <a:t>파일 중 숫자가 있는 데이터 다운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실습과 같이 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필드내용 인쇄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 필드는 한글 읽기방식으로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일억이천사백</a:t>
            </a:r>
            <a:r>
              <a:rPr lang="ko-KR" altLang="en-US" sz="1200" dirty="0" smtClean="0"/>
              <a:t> 오십만 삼십구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변환하여 인쇄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648572"/>
            <a:ext cx="6893489" cy="37989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576" y="784987"/>
            <a:ext cx="26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엑셀의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7576" y="4557787"/>
            <a:ext cx="3794400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아무 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원하는 파일 받아서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숫자는 한글로 변환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ETL : Extract, Transform, Load.</a:t>
            </a:r>
          </a:p>
          <a:p>
            <a:r>
              <a:rPr lang="ko-KR" altLang="en-US" dirty="0" smtClean="0"/>
              <a:t>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적재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9584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386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StringBuffer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추후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배우는 </a:t>
            </a:r>
            <a:r>
              <a:rPr lang="en-US" altLang="ko-KR" sz="1200" dirty="0" smtClean="0"/>
              <a:t>File, socket, </a:t>
            </a:r>
            <a:r>
              <a:rPr lang="ko-KR" altLang="en-US" sz="1200" dirty="0" err="1" smtClean="0"/>
              <a:t>웹처리</a:t>
            </a:r>
            <a:r>
              <a:rPr lang="ko-KR" altLang="en-US" sz="1200" dirty="0" smtClean="0"/>
              <a:t> 관련클래스들의 입출력에서는 </a:t>
            </a:r>
            <a:r>
              <a:rPr lang="en-US" altLang="ko-KR" sz="1200" dirty="0" err="1" smtClean="0"/>
              <a:t>Byte,String</a:t>
            </a:r>
            <a:r>
              <a:rPr lang="ko-KR" altLang="en-US" sz="1200" dirty="0" smtClean="0"/>
              <a:t>과 같은 값으로 전달 받는 것이 아니라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Buffer,stream</a:t>
            </a:r>
            <a:r>
              <a:rPr lang="ko-KR" altLang="en-US" sz="1200" dirty="0" smtClean="0"/>
              <a:t> 형식으로 데이터를 받고나 적어서 처리한다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Buffer/ Stream</a:t>
            </a:r>
            <a:r>
              <a:rPr lang="ko-KR" altLang="en-US" sz="1200" dirty="0" smtClean="0"/>
              <a:t>은 일정한 지정된 크기에 메모리 공간을 가지고 </a:t>
            </a:r>
            <a:r>
              <a:rPr lang="ko-KR" altLang="en-US" sz="1200" dirty="0" err="1" smtClean="0"/>
              <a:t>데이터등을</a:t>
            </a:r>
            <a:r>
              <a:rPr lang="ko-KR" altLang="en-US" sz="1200" dirty="0" smtClean="0"/>
              <a:t> 처리하는 클래스이다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StringBuffer</a:t>
            </a:r>
            <a:r>
              <a:rPr lang="ko-KR" altLang="en-US" sz="1200" dirty="0" smtClean="0"/>
              <a:t>형식으로 </a:t>
            </a:r>
            <a:r>
              <a:rPr lang="ko-KR" altLang="en-US" sz="1200" dirty="0" err="1" smtClean="0"/>
              <a:t>입출력받는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사용하기 위하여 </a:t>
            </a:r>
            <a:r>
              <a:rPr lang="en-US" altLang="ko-KR" sz="1200" dirty="0" err="1" smtClean="0"/>
              <a:t>StringBuffer</a:t>
            </a:r>
            <a:r>
              <a:rPr lang="ko-KR" altLang="en-US" sz="1200" dirty="0" smtClean="0"/>
              <a:t>클래스의 성격을 알아야 한다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결론</a:t>
            </a:r>
            <a:endParaRPr lang="en-US" altLang="ko-KR" sz="1200" dirty="0" smtClean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smtClean="0"/>
              <a:t>String </a:t>
            </a:r>
            <a:r>
              <a:rPr lang="ko-KR" altLang="en-US" sz="1200" dirty="0" smtClean="0"/>
              <a:t>클래스의 내부적 메모리 비합리 처리사항 개선을 위하여 </a:t>
            </a:r>
            <a:r>
              <a:rPr lang="en-US" altLang="ko-KR" sz="1200" dirty="0" err="1" smtClean="0"/>
              <a:t>StringBuffer</a:t>
            </a:r>
            <a:r>
              <a:rPr lang="ko-KR" altLang="en-US" sz="1200" dirty="0" smtClean="0"/>
              <a:t>클래스가 있음</a:t>
            </a:r>
            <a:endParaRPr lang="en-US" altLang="ko-KR" sz="1200" dirty="0" smtClean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즉 자바의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어떤 클래스들의 입출력은 </a:t>
            </a:r>
            <a:r>
              <a:rPr lang="en-US" altLang="ko-KR" sz="1200" dirty="0" err="1" smtClean="0"/>
              <a:t>StringBuffer</a:t>
            </a:r>
            <a:r>
              <a:rPr lang="ko-KR" altLang="en-US" sz="1200" dirty="0" smtClean="0"/>
              <a:t>일수 있는데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이때는 </a:t>
            </a:r>
            <a:r>
              <a:rPr lang="en-US" altLang="ko-KR" sz="1200" dirty="0" err="1" smtClean="0"/>
              <a:t>StringBuffer</a:t>
            </a:r>
            <a:r>
              <a:rPr lang="ko-KR" altLang="en-US" sz="1200" dirty="0" smtClean="0"/>
              <a:t>형식으로 처리하여야 함</a:t>
            </a:r>
            <a:endParaRPr lang="en-US" altLang="ko-KR" sz="1200" dirty="0" smtClean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 smtClean="0"/>
              <a:t>스트링</a:t>
            </a:r>
            <a:r>
              <a:rPr lang="ko-KR" altLang="en-US" sz="1200" dirty="0" smtClean="0"/>
              <a:t> 변경이 자주 일어나는 경우 </a:t>
            </a:r>
            <a:r>
              <a:rPr lang="en-US" altLang="ko-KR" sz="1200" dirty="0" err="1" smtClean="0"/>
              <a:t>StringBuffer</a:t>
            </a:r>
            <a:r>
              <a:rPr lang="ko-KR" altLang="en-US" sz="1200" dirty="0" smtClean="0"/>
              <a:t>형을 사용하여야 함</a:t>
            </a: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60000" y="807047"/>
            <a:ext cx="335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방학숙제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473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2"/>
            <a:ext cx="9047229" cy="54960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StringBuffer</a:t>
            </a:r>
            <a:r>
              <a:rPr lang="en-US" altLang="ko-KR" sz="1600" dirty="0" smtClean="0"/>
              <a:t> (2)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=“a”; 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자바문장을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로 생각하면 다음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세 줄을 실행하는 것임</a:t>
            </a:r>
            <a:endParaRPr lang="en-US" altLang="ko-KR" sz="1200" dirty="0" smtClean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smtClean="0"/>
              <a:t>char  str0[1] //str0</a:t>
            </a: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str0[0],str0[1]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만듦</a:t>
            </a:r>
            <a:r>
              <a:rPr lang="en-US" altLang="ko-KR" sz="1200" dirty="0" smtClean="0"/>
              <a:t>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2) str0[0]=‘a’;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3) str0[1]=0x00;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=“ab”; //</a:t>
            </a:r>
            <a:r>
              <a:rPr lang="ko-KR" altLang="en-US" sz="1200" dirty="0" smtClean="0"/>
              <a:t>만일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=“a”</a:t>
            </a:r>
            <a:r>
              <a:rPr lang="ko-KR" altLang="en-US" sz="1200" dirty="0" smtClean="0"/>
              <a:t>로 초기화한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의 내용을 </a:t>
            </a:r>
            <a:r>
              <a:rPr lang="en-US" altLang="ko-KR" sz="1200" dirty="0" smtClean="0"/>
              <a:t>“ab”</a:t>
            </a:r>
            <a:r>
              <a:rPr lang="ko-KR" altLang="en-US" sz="1200" dirty="0" smtClean="0"/>
              <a:t>로 변경시키면</a:t>
            </a:r>
            <a:endParaRPr lang="en-US" altLang="ko-KR" sz="1200" dirty="0" smtClean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smtClean="0"/>
              <a:t>Char  str1[2] //</a:t>
            </a:r>
            <a:r>
              <a:rPr lang="ko-KR" altLang="en-US" sz="1200" dirty="0" smtClean="0"/>
              <a:t>앞에 </a:t>
            </a:r>
            <a:r>
              <a:rPr lang="en-US" altLang="ko-KR" sz="1200" dirty="0" smtClean="0"/>
              <a:t>str0</a:t>
            </a:r>
            <a:r>
              <a:rPr lang="ko-KR" altLang="en-US" sz="1200" dirty="0" smtClean="0"/>
              <a:t>배열은 버려지고 </a:t>
            </a:r>
            <a:r>
              <a:rPr lang="en-US" altLang="ko-KR" sz="1200" dirty="0" smtClean="0"/>
              <a:t>str01</a:t>
            </a: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str1[0],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[1],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[2]</a:t>
            </a:r>
            <a:r>
              <a:rPr lang="ko-KR" altLang="en-US" sz="1200" dirty="0" smtClean="0"/>
              <a:t>가 만들어져서 값을 저장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</a:t>
            </a:r>
            <a:r>
              <a:rPr lang="en-US" altLang="ko-KR" sz="1200" dirty="0" smtClean="0"/>
              <a:t>str1[0</a:t>
            </a:r>
            <a:r>
              <a:rPr lang="en-US" altLang="ko-KR" sz="1200" dirty="0"/>
              <a:t>]=‘a’; str1[0</a:t>
            </a:r>
            <a:r>
              <a:rPr lang="en-US" altLang="ko-KR" sz="1200" dirty="0" smtClean="0"/>
              <a:t>]=‘b’; str1[1</a:t>
            </a:r>
            <a:r>
              <a:rPr lang="en-US" altLang="ko-KR" sz="1200" dirty="0"/>
              <a:t>]=0x00;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즉 몇 십 번이야 괜찮겠지만 수백 번 반복한다면 고아 메모리가 잔뜩 생기니 </a:t>
            </a:r>
            <a:r>
              <a:rPr lang="en-US" altLang="ko-KR" sz="1200" dirty="0" err="1" smtClean="0"/>
              <a:t>StringBuffer</a:t>
            </a:r>
            <a:r>
              <a:rPr lang="ko-KR" altLang="en-US" sz="1200" dirty="0" smtClean="0"/>
              <a:t>를 사용하도록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\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&lt;1000;i++)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+”a”;   //</a:t>
            </a:r>
            <a:r>
              <a:rPr lang="ko-KR" altLang="en-US" sz="1200" dirty="0"/>
              <a:t>이 문장은 천 번의 메모리 재배열이 일어남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3992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7" name="Text Box 19"/>
          <p:cNvSpPr txBox="1">
            <a:spLocks noChangeArrowheads="1"/>
          </p:cNvSpPr>
          <p:nvPr/>
        </p:nvSpPr>
        <p:spPr bwMode="auto">
          <a:xfrm>
            <a:off x="739776" y="678318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3.1 StringBuffer</a:t>
            </a:r>
            <a:r>
              <a:rPr lang="ko-KR" altLang="en-US" sz="2800">
                <a:latin typeface="견명조" pitchFamily="18" charset="-127"/>
              </a:rPr>
              <a:t>클래스의 특징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32760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String</a:t>
            </a:r>
            <a:r>
              <a:rPr lang="ko-KR" altLang="en-US" sz="1800">
                <a:latin typeface="견명조" pitchFamily="18" charset="-127"/>
              </a:rPr>
              <a:t>처럼 문자형 배열</a:t>
            </a:r>
            <a:r>
              <a:rPr lang="en-US" altLang="ko-KR" sz="1800">
                <a:latin typeface="견명조" pitchFamily="18" charset="-127"/>
              </a:rPr>
              <a:t>(char[])</a:t>
            </a:r>
            <a:r>
              <a:rPr lang="ko-KR" altLang="en-US" sz="1800">
                <a:latin typeface="견명조" pitchFamily="18" charset="-127"/>
              </a:rPr>
              <a:t>을 내부적으로 가지고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69603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그러나</a:t>
            </a:r>
            <a:r>
              <a:rPr lang="en-US" altLang="ko-KR" sz="1800">
                <a:latin typeface="견명조" pitchFamily="18" charset="-127"/>
              </a:rPr>
              <a:t>, String</a:t>
            </a:r>
            <a:r>
              <a:rPr lang="ko-KR" altLang="en-US" sz="1800">
                <a:latin typeface="견명조" pitchFamily="18" charset="-127"/>
              </a:rPr>
              <a:t>클래스와 달리 내용을 변경할 수 있다</a:t>
            </a:r>
            <a:r>
              <a:rPr lang="en-US" altLang="ko-KR" sz="1800">
                <a:latin typeface="견명조" pitchFamily="18" charset="-127"/>
              </a:rPr>
              <a:t>.(mutable)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49313" y="3631068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인스턴스를 생성할 때 버퍼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배열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의 크기를 충분히 지정해주는 것이 좋다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4542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1759405"/>
            <a:ext cx="604837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1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3127831"/>
            <a:ext cx="363537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321631"/>
            <a:ext cx="291623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6" y="4321631"/>
            <a:ext cx="2917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49313" y="391205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  (</a:t>
            </a:r>
            <a:r>
              <a:rPr lang="ko-KR" altLang="en-US" sz="1800">
                <a:latin typeface="견명조" pitchFamily="18" charset="-127"/>
              </a:rPr>
              <a:t>버퍼가 작으면 성능 저하 </a:t>
            </a:r>
            <a:r>
              <a:rPr lang="en-US" altLang="ko-KR" sz="1800">
                <a:latin typeface="견명조" pitchFamily="18" charset="-127"/>
              </a:rPr>
              <a:t>- </a:t>
            </a:r>
            <a:r>
              <a:rPr lang="ko-KR" altLang="en-US" sz="1800">
                <a:latin typeface="견명조" pitchFamily="18" charset="-127"/>
              </a:rPr>
              <a:t>작업 중에 더 큰 배열의 생성이 필요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49313" y="521698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String</a:t>
            </a:r>
            <a:r>
              <a:rPr lang="ko-KR" altLang="en-US" sz="1800">
                <a:latin typeface="견명조" pitchFamily="18" charset="-127"/>
              </a:rPr>
              <a:t>클래스와 달리 </a:t>
            </a:r>
            <a:r>
              <a:rPr lang="en-US" altLang="ko-KR" sz="1800">
                <a:latin typeface="견명조" pitchFamily="18" charset="-127"/>
              </a:rPr>
              <a:t>equals()</a:t>
            </a:r>
            <a:r>
              <a:rPr lang="ko-KR" altLang="en-US" sz="1800">
                <a:latin typeface="견명조" pitchFamily="18" charset="-127"/>
              </a:rPr>
              <a:t>를 오버라이딩하지 않았다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45438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5639256"/>
            <a:ext cx="3743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5639256"/>
            <a:ext cx="3563938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278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19"/>
          <p:cNvSpPr txBox="1">
            <a:spLocks noChangeArrowheads="1"/>
          </p:cNvSpPr>
          <p:nvPr/>
        </p:nvSpPr>
        <p:spPr bwMode="auto">
          <a:xfrm>
            <a:off x="656304" y="60138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dirty="0">
                <a:latin typeface="견명조" pitchFamily="18" charset="-127"/>
              </a:rPr>
              <a:t>3.2 </a:t>
            </a:r>
            <a:r>
              <a:rPr lang="en-US" altLang="ko-KR" sz="2800" dirty="0" err="1">
                <a:latin typeface="견명조" pitchFamily="18" charset="-127"/>
              </a:rPr>
              <a:t>StringBuffer</a:t>
            </a:r>
            <a:r>
              <a:rPr lang="ko-KR" altLang="en-US" sz="2800" dirty="0">
                <a:latin typeface="견명조" pitchFamily="18" charset="-127"/>
              </a:rPr>
              <a:t>클래스의 </a:t>
            </a:r>
            <a:r>
              <a:rPr lang="ko-KR" altLang="en-US" sz="2800" dirty="0" err="1">
                <a:latin typeface="견명조" pitchFamily="18" charset="-127"/>
              </a:rPr>
              <a:t>생성자와</a:t>
            </a:r>
            <a:r>
              <a:rPr lang="ko-KR" altLang="en-US" sz="2800" dirty="0">
                <a:latin typeface="견명조" pitchFamily="18" charset="-127"/>
              </a:rPr>
              <a:t> </a:t>
            </a:r>
            <a:r>
              <a:rPr lang="ko-KR" altLang="en-US" sz="2800" dirty="0" err="1">
                <a:latin typeface="견명조" pitchFamily="18" charset="-127"/>
              </a:rPr>
              <a:t>메서드</a:t>
            </a:r>
            <a:r>
              <a:rPr lang="en-US" altLang="ko-KR" sz="2800" dirty="0">
                <a:latin typeface="견명조" pitchFamily="18" charset="-127"/>
              </a:rPr>
              <a:t>(1/2)</a:t>
            </a:r>
          </a:p>
        </p:txBody>
      </p:sp>
      <p:pic>
        <p:nvPicPr>
          <p:cNvPr id="14748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20498"/>
            <a:ext cx="7740650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944754" y="2564873"/>
            <a:ext cx="8093009" cy="7588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44754" y="2139924"/>
            <a:ext cx="8280875" cy="23144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68870" y="5213218"/>
            <a:ext cx="8168893" cy="4173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65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7. </a:t>
            </a:r>
            <a:r>
              <a:rPr lang="en-US" altLang="ko-KR" sz="2000" dirty="0" err="1"/>
              <a:t>String,Byte,StringBuffer</a:t>
            </a:r>
            <a:r>
              <a:rPr lang="en-US" altLang="ko-KR" sz="2000" dirty="0"/>
              <a:t>, Array, </a:t>
            </a:r>
            <a:r>
              <a:rPr lang="en-US" altLang="ko-KR" sz="2000" dirty="0" err="1" smtClean="0"/>
              <a:t>ArrayList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(</a:t>
            </a:r>
            <a:r>
              <a:rPr lang="ko-KR" altLang="en-US" sz="2000" dirty="0" smtClean="0"/>
              <a:t>주요클래스 </a:t>
            </a:r>
            <a:r>
              <a:rPr lang="ko-KR" altLang="en-US" sz="2000" dirty="0" err="1" smtClean="0"/>
              <a:t>찍고가기</a:t>
            </a:r>
            <a:r>
              <a:rPr lang="en-US" altLang="ko-KR" sz="2000" dirty="0" smtClean="0"/>
              <a:t>)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smtClean="0"/>
              <a:t>String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, Byte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 smtClean="0"/>
              <a:t>StringBuffer</a:t>
            </a: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 smtClean="0"/>
              <a:t>Array,ArrayList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2001600" y="2750400"/>
            <a:ext cx="56880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은 사실 타입이 아닌 클래스이다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대용량 데이터를 잘 다룰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3" name="Text Box 19"/>
          <p:cNvSpPr txBox="1">
            <a:spLocks noChangeArrowheads="1"/>
          </p:cNvSpPr>
          <p:nvPr/>
        </p:nvSpPr>
        <p:spPr bwMode="auto">
          <a:xfrm>
            <a:off x="610773" y="6389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3.2 StringBuffer</a:t>
            </a:r>
            <a:r>
              <a:rPr lang="ko-KR" altLang="en-US" sz="2800">
                <a:latin typeface="견명조" pitchFamily="18" charset="-127"/>
              </a:rPr>
              <a:t>클래스의 생성자와 메서드</a:t>
            </a:r>
            <a:r>
              <a:rPr lang="en-US" altLang="ko-KR" sz="2800">
                <a:latin typeface="견명조" pitchFamily="18" charset="-127"/>
              </a:rPr>
              <a:t>(2/2)</a:t>
            </a:r>
          </a:p>
        </p:txBody>
      </p:sp>
      <p:pic>
        <p:nvPicPr>
          <p:cNvPr id="1495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8" y="1158013"/>
            <a:ext cx="7956550" cy="533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610773" y="5152511"/>
            <a:ext cx="8569325" cy="428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3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5325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StringBuffer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주요사용법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600" dirty="0" smtClean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</a:t>
            </a:r>
            <a:r>
              <a:rPr lang="en-US" altLang="ko-KR" sz="1200" b="0" dirty="0" smtClean="0"/>
              <a:t>String </a:t>
            </a:r>
            <a:r>
              <a:rPr lang="ko-KR" altLang="en-US" sz="1200" b="0" dirty="0" smtClean="0"/>
              <a:t>의 추가작업이 빈번하면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수백번</a:t>
            </a:r>
            <a:r>
              <a:rPr lang="en-US" altLang="ko-KR" sz="1200" b="0" dirty="0" smtClean="0"/>
              <a:t>,</a:t>
            </a:r>
            <a:r>
              <a:rPr lang="ko-KR" altLang="en-US" sz="1200" b="0" dirty="0" err="1" smtClean="0"/>
              <a:t>수천번단위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</a:t>
            </a:r>
            <a:r>
              <a:rPr lang="en-US" altLang="ko-KR" sz="1200" b="0" dirty="0" err="1" smtClean="0"/>
              <a:t>StringBuffer</a:t>
            </a:r>
            <a:r>
              <a:rPr lang="ko-KR" altLang="en-US" sz="1200" b="0" dirty="0" smtClean="0"/>
              <a:t>로 변경</a:t>
            </a:r>
            <a:endParaRPr lang="en-US" altLang="ko-KR" sz="1200" b="0" dirty="0" smtClean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</a:t>
            </a:r>
            <a:r>
              <a:rPr lang="en-US" altLang="ko-KR" sz="1200" b="0" dirty="0"/>
              <a:t>String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="</a:t>
            </a:r>
            <a:r>
              <a:rPr lang="en-US" altLang="ko-KR" sz="1200" b="0" dirty="0" err="1"/>
              <a:t>abcdef</a:t>
            </a:r>
            <a:r>
              <a:rPr lang="en-US" altLang="ko-KR" sz="1200" b="0" dirty="0"/>
              <a:t>";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 smtClean="0"/>
              <a:t>   </a:t>
            </a:r>
            <a:r>
              <a:rPr lang="en-US" altLang="ko-KR" sz="1200" b="0" dirty="0" err="1" smtClean="0"/>
              <a:t>StringBuffer</a:t>
            </a:r>
            <a:r>
              <a:rPr lang="en-US" altLang="ko-KR" sz="1200" b="0" dirty="0" smtClean="0"/>
              <a:t> </a:t>
            </a:r>
            <a:r>
              <a:rPr lang="en-US" altLang="ko-KR" sz="1200" b="0" dirty="0" err="1"/>
              <a:t>sb</a:t>
            </a:r>
            <a:r>
              <a:rPr lang="en-US" altLang="ko-KR" sz="1200" b="0" dirty="0"/>
              <a:t>= new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str</a:t>
            </a:r>
            <a:r>
              <a:rPr lang="en-US" altLang="ko-KR" sz="1200" b="0" dirty="0" smtClean="0"/>
              <a:t>);   //String</a:t>
            </a:r>
            <a:r>
              <a:rPr lang="ko-KR" altLang="en-US" sz="1200" b="0" dirty="0" smtClean="0"/>
              <a:t>을 </a:t>
            </a:r>
            <a:r>
              <a:rPr lang="en-US" altLang="ko-KR" sz="1200" b="0" dirty="0" err="1" smtClean="0"/>
              <a:t>StringBuffer</a:t>
            </a:r>
            <a:r>
              <a:rPr lang="ko-KR" altLang="en-US" sz="1200" b="0" dirty="0" smtClean="0"/>
              <a:t>로 변경했다</a:t>
            </a:r>
            <a:r>
              <a:rPr lang="en-US" altLang="ko-KR" sz="1200" b="0" dirty="0" smtClean="0"/>
              <a:t>. 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</a:t>
            </a:r>
            <a:r>
              <a:rPr lang="en-US" altLang="ko-KR" sz="1200" b="0" dirty="0" err="1" smtClean="0"/>
              <a:t>sb.append</a:t>
            </a:r>
            <a:r>
              <a:rPr lang="en-US" altLang="ko-KR" sz="1200" b="0" dirty="0" smtClean="0"/>
              <a:t>(“</a:t>
            </a:r>
            <a:r>
              <a:rPr lang="en-US" altLang="ko-KR" sz="1200" b="0" dirty="0" err="1" smtClean="0"/>
              <a:t>abcd</a:t>
            </a:r>
            <a:r>
              <a:rPr lang="en-US" altLang="ko-KR" sz="1200" b="0" dirty="0" smtClean="0"/>
              <a:t>”);  //</a:t>
            </a:r>
            <a:r>
              <a:rPr lang="en-US" altLang="ko-KR" sz="1200" b="0" dirty="0" err="1" smtClean="0"/>
              <a:t>stringbuffer</a:t>
            </a:r>
            <a:r>
              <a:rPr lang="ko-KR" altLang="en-US" sz="1200" b="0" dirty="0" smtClean="0"/>
              <a:t> 형식에서 문자열 붙여나감</a:t>
            </a:r>
            <a:endParaRPr lang="en-US" altLang="ko-KR" sz="1200" b="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 smtClean="0"/>
              <a:t>   </a:t>
            </a:r>
            <a:r>
              <a:rPr lang="en-US" altLang="ko-KR" sz="1200" b="0" dirty="0" err="1" smtClean="0"/>
              <a:t>str</a:t>
            </a:r>
            <a:r>
              <a:rPr lang="en-US" altLang="ko-KR" sz="1200" b="0" dirty="0"/>
              <a:t>= </a:t>
            </a:r>
            <a:r>
              <a:rPr lang="en-US" altLang="ko-KR" sz="1200" b="0" dirty="0" err="1"/>
              <a:t>sb.toString</a:t>
            </a:r>
            <a:r>
              <a:rPr lang="en-US" altLang="ko-KR" sz="1200" b="0" dirty="0" smtClean="0"/>
              <a:t>();     // </a:t>
            </a:r>
            <a:r>
              <a:rPr lang="ko-KR" altLang="en-US" sz="1200" b="0" dirty="0" smtClean="0"/>
              <a:t>다시 </a:t>
            </a:r>
            <a:r>
              <a:rPr lang="en-US" altLang="ko-KR" sz="1200" b="0" dirty="0" err="1" smtClean="0"/>
              <a:t>StringBuffer</a:t>
            </a:r>
            <a:r>
              <a:rPr lang="ko-KR" altLang="en-US" sz="1200" b="0" dirty="0" smtClean="0"/>
              <a:t>형을 </a:t>
            </a:r>
            <a:r>
              <a:rPr lang="en-US" altLang="ko-KR" sz="1200" b="0" dirty="0" smtClean="0"/>
              <a:t>String</a:t>
            </a:r>
            <a:r>
              <a:rPr lang="ko-KR" altLang="en-US" sz="1200" b="0" dirty="0" smtClean="0"/>
              <a:t>형으로 변경함</a:t>
            </a:r>
            <a:r>
              <a:rPr lang="en-US" altLang="ko-KR" sz="1200" b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926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5325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무따기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파일쓰기 미리 맛보기</a:t>
            </a:r>
            <a:r>
              <a:rPr lang="en-US" altLang="ko-KR" sz="1600" dirty="0" smtClean="0"/>
              <a:t>)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 smtClean="0"/>
              <a:t>파일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파일리더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라이터</a:t>
            </a:r>
            <a:r>
              <a:rPr lang="en-US" altLang="ko-KR" sz="1000" dirty="0" smtClean="0"/>
              <a:t>-&gt; </a:t>
            </a:r>
            <a:r>
              <a:rPr lang="ko-KR" altLang="en-US" sz="1000" dirty="0" err="1" smtClean="0"/>
              <a:t>버퍼드리더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라이터</a:t>
            </a:r>
            <a:endParaRPr lang="en-US" altLang="ko-KR" sz="1000" dirty="0" smtClean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 smtClean="0"/>
              <a:t>시스템인</a:t>
            </a:r>
            <a:r>
              <a:rPr lang="en-US" altLang="ko-KR" sz="1000" dirty="0" smtClean="0"/>
              <a:t>-&gt;</a:t>
            </a:r>
            <a:r>
              <a:rPr lang="ko-KR" altLang="en-US" sz="1000" dirty="0" err="1" smtClean="0"/>
              <a:t>인풋스트림리더</a:t>
            </a:r>
            <a:r>
              <a:rPr lang="en-US" altLang="ko-KR" sz="1000" dirty="0" smtClean="0"/>
              <a:t>-&gt; </a:t>
            </a:r>
            <a:r>
              <a:rPr lang="ko-KR" altLang="en-US" sz="1000" dirty="0" err="1" smtClean="0"/>
              <a:t>버퍼드리더</a:t>
            </a:r>
            <a:endParaRPr lang="en-US" altLang="ko-KR" sz="10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000" b="0" dirty="0" smtClean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000" b="0" dirty="0" smtClean="0"/>
              <a:t>Import </a:t>
            </a:r>
            <a:r>
              <a:rPr lang="en-US" altLang="ko-KR" sz="1000" b="0" dirty="0"/>
              <a:t>java.io.*;</a:t>
            </a:r>
            <a:br>
              <a:rPr lang="en-US" altLang="ko-KR" sz="1000" b="0" dirty="0"/>
            </a:br>
            <a:r>
              <a:rPr lang="en-US" altLang="ko-KR" sz="1000" b="0" dirty="0"/>
              <a:t/>
            </a:r>
            <a:br>
              <a:rPr lang="en-US" altLang="ko-KR" sz="1000" b="0" dirty="0"/>
            </a:br>
            <a:r>
              <a:rPr lang="en-US" altLang="ko-KR" sz="1000" b="0" dirty="0"/>
              <a:t>class </a:t>
            </a:r>
            <a:r>
              <a:rPr lang="en-US" altLang="ko-KR" sz="1000" b="0" dirty="0" smtClean="0"/>
              <a:t>File </a:t>
            </a:r>
            <a:r>
              <a:rPr lang="en-US" altLang="ko-KR" sz="1000" b="0" dirty="0"/>
              <a:t>{</a:t>
            </a:r>
            <a:br>
              <a:rPr lang="en-US" altLang="ko-KR" sz="1000" b="0" dirty="0"/>
            </a:br>
            <a:r>
              <a:rPr lang="en-US" altLang="ko-KR" sz="1000" b="0" dirty="0"/>
              <a:t/>
            </a:r>
            <a:br>
              <a:rPr lang="en-US" altLang="ko-KR" sz="1000" b="0" dirty="0"/>
            </a:br>
            <a:r>
              <a:rPr lang="en-US" altLang="ko-KR" sz="1000" b="0" dirty="0"/>
              <a:t>    public static void main(String[] </a:t>
            </a:r>
            <a:r>
              <a:rPr lang="en-US" altLang="ko-KR" sz="1000" b="0" dirty="0" err="1"/>
              <a:t>args</a:t>
            </a:r>
            <a:r>
              <a:rPr lang="en-US" altLang="ko-KR" sz="1000" b="0" dirty="0"/>
              <a:t>) throws Exception{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r>
              <a:rPr lang="en-US" altLang="ko-KR" sz="1000" b="0" dirty="0" err="1"/>
              <a:t>FileWriter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fw</a:t>
            </a:r>
            <a:r>
              <a:rPr lang="en-US" altLang="ko-KR" sz="1000" b="0" dirty="0"/>
              <a:t>=new </a:t>
            </a:r>
            <a:r>
              <a:rPr lang="en-US" altLang="ko-KR" sz="1000" b="0" dirty="0" err="1"/>
              <a:t>FileWriter</a:t>
            </a:r>
            <a:r>
              <a:rPr lang="en-US" altLang="ko-KR" sz="1000" b="0" dirty="0" smtClean="0"/>
              <a:t>(“c:\\users\\</a:t>
            </a:r>
            <a:r>
              <a:rPr lang="en-US" altLang="ko-KR" sz="1000" b="0" dirty="0" err="1" smtClean="0"/>
              <a:t>abc</a:t>
            </a:r>
            <a:r>
              <a:rPr lang="en-US" altLang="ko-KR" sz="1000" b="0" dirty="0" smtClean="0"/>
              <a:t>\\</a:t>
            </a:r>
            <a:r>
              <a:rPr lang="en-US" altLang="ko-KR" sz="1000" b="0" dirty="0" err="1" smtClean="0"/>
              <a:t>a.txt</a:t>
            </a:r>
            <a:r>
              <a:rPr lang="en-US" altLang="ko-KR" sz="1000" b="0" dirty="0" err="1"/>
              <a:t>",true</a:t>
            </a:r>
            <a:r>
              <a:rPr lang="en-US" altLang="ko-KR" sz="1000" b="0" dirty="0"/>
              <a:t>);   //</a:t>
            </a:r>
            <a:r>
              <a:rPr lang="ko-KR" altLang="en-US" sz="1000" b="0" dirty="0"/>
              <a:t>저장하고자 하는 </a:t>
            </a:r>
            <a:r>
              <a:rPr lang="ko-KR" altLang="en-US" sz="1000" b="0" dirty="0" smtClean="0"/>
              <a:t>파일이름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필요한 경로도 써라</a:t>
            </a:r>
            <a:r>
              <a:rPr lang="en-US" altLang="ko-KR" sz="1000" b="0" dirty="0" smtClean="0"/>
              <a:t>)</a:t>
            </a:r>
            <a:r>
              <a:rPr lang="ko-KR" altLang="en-US" sz="1000" b="0" dirty="0" smtClean="0"/>
              <a:t>과 </a:t>
            </a:r>
            <a:r>
              <a:rPr lang="ko-KR" altLang="en-US" sz="1000" b="0" dirty="0" err="1"/>
              <a:t>중복시</a:t>
            </a:r>
            <a:r>
              <a:rPr lang="ko-KR" altLang="en-US" sz="1000" b="0" dirty="0"/>
              <a:t> 덮어쓰기 유무</a:t>
            </a:r>
            <a:r>
              <a:rPr lang="en-US" altLang="ko-KR" sz="1000" b="0" dirty="0"/>
              <a:t>..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r>
              <a:rPr lang="en-US" altLang="ko-KR" sz="1000" b="0" dirty="0" err="1"/>
              <a:t>BufferedWriter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bw</a:t>
            </a:r>
            <a:r>
              <a:rPr lang="en-US" altLang="ko-KR" sz="1000" b="0" dirty="0"/>
              <a:t>=new </a:t>
            </a:r>
            <a:r>
              <a:rPr lang="en-US" altLang="ko-KR" sz="1000" b="0" dirty="0" err="1"/>
              <a:t>BufferedWriter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fw</a:t>
            </a:r>
            <a:r>
              <a:rPr lang="en-US" altLang="ko-KR" sz="1000" b="0" dirty="0"/>
              <a:t>);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r>
              <a:rPr lang="en-US" altLang="ko-KR" sz="1000" b="0" dirty="0" err="1"/>
              <a:t>StringBuffer</a:t>
            </a:r>
            <a:r>
              <a:rPr lang="en-US" altLang="ko-KR" sz="1000" b="0" dirty="0"/>
              <a:t> sf=new </a:t>
            </a:r>
            <a:r>
              <a:rPr lang="en-US" altLang="ko-KR" sz="1000" b="0" dirty="0" err="1"/>
              <a:t>StringBuffer</a:t>
            </a:r>
            <a:r>
              <a:rPr lang="en-US" altLang="ko-KR" sz="1000" b="0" dirty="0"/>
              <a:t>();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r>
              <a:rPr lang="en-US" altLang="ko-KR" sz="1000" b="0" dirty="0" err="1"/>
              <a:t>BufferedReader</a:t>
            </a:r>
            <a:r>
              <a:rPr lang="en-US" altLang="ko-KR" sz="1000" b="0" dirty="0"/>
              <a:t> </a:t>
            </a:r>
            <a:r>
              <a:rPr lang="en-US" altLang="ko-KR" sz="1000" b="0" dirty="0" err="1"/>
              <a:t>br</a:t>
            </a:r>
            <a:r>
              <a:rPr lang="en-US" altLang="ko-KR" sz="1000" b="0" dirty="0"/>
              <a:t>=new </a:t>
            </a:r>
            <a:r>
              <a:rPr lang="en-US" altLang="ko-KR" sz="1000" b="0" dirty="0" err="1"/>
              <a:t>BufferedReader</a:t>
            </a:r>
            <a:r>
              <a:rPr lang="en-US" altLang="ko-KR" sz="1000" b="0" dirty="0"/>
              <a:t>(new </a:t>
            </a:r>
            <a:r>
              <a:rPr lang="en-US" altLang="ko-KR" sz="1000" b="0" dirty="0" err="1"/>
              <a:t>InputStreamReader</a:t>
            </a:r>
            <a:r>
              <a:rPr lang="en-US" altLang="ko-KR" sz="1000" b="0" dirty="0"/>
              <a:t>(System.in));</a:t>
            </a:r>
            <a:br>
              <a:rPr lang="en-US" altLang="ko-KR" sz="1000" b="0" dirty="0"/>
            </a:br>
            <a:r>
              <a:rPr lang="en-US" altLang="ko-KR" sz="1000" b="0" dirty="0"/>
              <a:t>        String </a:t>
            </a:r>
            <a:r>
              <a:rPr lang="en-US" altLang="ko-KR" sz="1000" b="0" dirty="0" err="1"/>
              <a:t>str</a:t>
            </a:r>
            <a:r>
              <a:rPr lang="en-US" altLang="ko-KR" sz="1000" b="0" dirty="0"/>
              <a:t>="";</a:t>
            </a:r>
            <a:br>
              <a:rPr lang="en-US" altLang="ko-KR" sz="1000" b="0" dirty="0"/>
            </a:br>
            <a:r>
              <a:rPr lang="en-US" altLang="ko-KR" sz="1000" b="0" dirty="0"/>
              <a:t>        while(!(</a:t>
            </a:r>
            <a:r>
              <a:rPr lang="en-US" altLang="ko-KR" sz="1000" b="0" dirty="0" err="1"/>
              <a:t>str</a:t>
            </a:r>
            <a:r>
              <a:rPr lang="en-US" altLang="ko-KR" sz="1000" b="0" dirty="0"/>
              <a:t>=</a:t>
            </a:r>
            <a:r>
              <a:rPr lang="en-US" altLang="ko-KR" sz="1000" b="0" dirty="0" err="1"/>
              <a:t>br.readLine</a:t>
            </a:r>
            <a:r>
              <a:rPr lang="en-US" altLang="ko-KR" sz="1000" b="0" dirty="0"/>
              <a:t>()).</a:t>
            </a:r>
            <a:r>
              <a:rPr lang="en-US" altLang="ko-KR" sz="1000" b="0" dirty="0" err="1"/>
              <a:t>startsWith</a:t>
            </a:r>
            <a:r>
              <a:rPr lang="en-US" altLang="ko-KR" sz="1000" b="0" dirty="0"/>
              <a:t>("s"))</a:t>
            </a:r>
            <a:br>
              <a:rPr lang="en-US" altLang="ko-KR" sz="1000" b="0" dirty="0"/>
            </a:br>
            <a:r>
              <a:rPr lang="en-US" altLang="ko-KR" sz="1000" b="0" dirty="0"/>
              <a:t>            </a:t>
            </a:r>
            <a:r>
              <a:rPr lang="en-US" altLang="ko-KR" sz="1000" b="0" dirty="0" err="1"/>
              <a:t>sf.append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str</a:t>
            </a:r>
            <a:r>
              <a:rPr lang="en-US" altLang="ko-KR" sz="1000" b="0" dirty="0"/>
              <a:t>+"\n");        //</a:t>
            </a:r>
            <a:r>
              <a:rPr lang="ko-KR" altLang="en-US" sz="1000" b="0" dirty="0" err="1"/>
              <a:t>스트링버퍼에</a:t>
            </a:r>
            <a:r>
              <a:rPr lang="ko-KR" altLang="en-US" sz="1000" b="0" dirty="0"/>
              <a:t> </a:t>
            </a:r>
            <a:r>
              <a:rPr lang="ko-KR" altLang="en-US" sz="1000" b="0" dirty="0" err="1"/>
              <a:t>한줄씩</a:t>
            </a:r>
            <a:r>
              <a:rPr lang="ko-KR" altLang="en-US" sz="1000" b="0" dirty="0"/>
              <a:t> 읽어 기록한다</a:t>
            </a:r>
            <a:r>
              <a:rPr lang="en-US" altLang="ko-KR" sz="1000" b="0" dirty="0"/>
              <a:t>.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r>
              <a:rPr lang="en-US" altLang="ko-KR" sz="1000" b="0" dirty="0" err="1"/>
              <a:t>br.close</a:t>
            </a:r>
            <a:r>
              <a:rPr lang="en-US" altLang="ko-KR" sz="1000" b="0" dirty="0"/>
              <a:t>();        //</a:t>
            </a:r>
            <a:r>
              <a:rPr lang="ko-KR" altLang="en-US" sz="1000" b="0" dirty="0"/>
              <a:t>자원해제</a:t>
            </a:r>
            <a:br>
              <a:rPr lang="ko-KR" altLang="en-US" sz="1000" b="0" dirty="0"/>
            </a:br>
            <a:r>
              <a:rPr lang="ko-KR" altLang="en-US" sz="1000" b="0" dirty="0"/>
              <a:t>        </a:t>
            </a:r>
            <a:r>
              <a:rPr lang="en-US" altLang="ko-KR" sz="1000" b="0" dirty="0" err="1"/>
              <a:t>fw.write</a:t>
            </a:r>
            <a:r>
              <a:rPr lang="en-US" altLang="ko-KR" sz="1000" b="0" dirty="0"/>
              <a:t>(</a:t>
            </a:r>
            <a:r>
              <a:rPr lang="en-US" altLang="ko-KR" sz="1000" b="0" dirty="0" err="1"/>
              <a:t>sf.toString</a:t>
            </a:r>
            <a:r>
              <a:rPr lang="en-US" altLang="ko-KR" sz="1000" b="0" dirty="0"/>
              <a:t>());        //</a:t>
            </a:r>
            <a:r>
              <a:rPr lang="ko-KR" altLang="en-US" sz="1000" b="0" dirty="0" err="1"/>
              <a:t>스트링버퍼를</a:t>
            </a:r>
            <a:r>
              <a:rPr lang="ko-KR" altLang="en-US" sz="1000" b="0" dirty="0"/>
              <a:t> </a:t>
            </a:r>
            <a:r>
              <a:rPr lang="ko-KR" altLang="en-US" sz="1000" b="0" dirty="0" err="1"/>
              <a:t>스트링형으로</a:t>
            </a:r>
            <a:r>
              <a:rPr lang="ko-KR" altLang="en-US" sz="1000" b="0" dirty="0"/>
              <a:t> 변환하여 기록한다</a:t>
            </a:r>
            <a:r>
              <a:rPr lang="en-US" altLang="ko-KR" sz="1000" b="0" dirty="0"/>
              <a:t>.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r>
              <a:rPr lang="en-US" altLang="ko-KR" sz="1000" b="0" dirty="0" err="1"/>
              <a:t>fw.flush</a:t>
            </a:r>
            <a:r>
              <a:rPr lang="en-US" altLang="ko-KR" sz="1000" b="0" dirty="0"/>
              <a:t>();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r>
              <a:rPr lang="en-US" altLang="ko-KR" sz="1000" b="0" dirty="0" err="1"/>
              <a:t>fw.close</a:t>
            </a:r>
            <a:r>
              <a:rPr lang="en-US" altLang="ko-KR" sz="1000" b="0" dirty="0"/>
              <a:t>();        //</a:t>
            </a:r>
            <a:r>
              <a:rPr lang="ko-KR" altLang="en-US" sz="1000" b="0" dirty="0"/>
              <a:t>자원을 해제한다</a:t>
            </a:r>
            <a:r>
              <a:rPr lang="en-US" altLang="ko-KR" sz="1000" b="0" dirty="0"/>
              <a:t>.</a:t>
            </a:r>
            <a:br>
              <a:rPr lang="en-US" altLang="ko-KR" sz="1000" b="0" dirty="0"/>
            </a:br>
            <a:r>
              <a:rPr lang="en-US" altLang="ko-KR" sz="1000" b="0" dirty="0"/>
              <a:t>        </a:t>
            </a:r>
            <a:r>
              <a:rPr lang="en-US" altLang="ko-KR" sz="1000" b="0" dirty="0" err="1"/>
              <a:t>System.out.println</a:t>
            </a:r>
            <a:r>
              <a:rPr lang="en-US" altLang="ko-KR" sz="1000" b="0" dirty="0"/>
              <a:t>("</a:t>
            </a:r>
            <a:r>
              <a:rPr lang="ko-KR" altLang="en-US" sz="1000" b="0" dirty="0"/>
              <a:t>저장이 완료되었습니다</a:t>
            </a:r>
            <a:r>
              <a:rPr lang="en-US" altLang="ko-KR" sz="1000" b="0" dirty="0"/>
              <a:t>.");</a:t>
            </a:r>
            <a:br>
              <a:rPr lang="en-US" altLang="ko-KR" sz="1000" b="0" dirty="0"/>
            </a:br>
            <a:r>
              <a:rPr lang="en-US" altLang="ko-KR" sz="1000" b="0" dirty="0"/>
              <a:t>    }</a:t>
            </a:r>
            <a:br>
              <a:rPr lang="en-US" altLang="ko-KR" sz="1000" b="0" dirty="0"/>
            </a:br>
            <a:r>
              <a:rPr lang="en-US" altLang="ko-KR" sz="1000" b="0" dirty="0"/>
              <a:t/>
            </a:r>
            <a:br>
              <a:rPr lang="en-US" altLang="ko-KR" sz="1000" b="0" dirty="0"/>
            </a:br>
            <a:r>
              <a:rPr lang="en-US" altLang="ko-KR" sz="10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827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앞에 이해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실습에 나온 실습을 다 하시고</a:t>
            </a:r>
            <a:r>
              <a:rPr lang="en-US" altLang="ko-KR" sz="1100" dirty="0" smtClean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간단히 필기하셔요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그리고 외우셔요</a:t>
            </a:r>
            <a:r>
              <a:rPr lang="en-US" altLang="ko-KR" sz="1100" dirty="0" smtClean="0"/>
              <a:t>.(</a:t>
            </a:r>
            <a:r>
              <a:rPr lang="ko-KR" altLang="en-US" sz="1100" dirty="0" smtClean="0"/>
              <a:t>핵심정리</a:t>
            </a:r>
            <a:r>
              <a:rPr lang="en-US" altLang="ko-KR" sz="110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1)String </a:t>
            </a:r>
            <a:r>
              <a:rPr lang="ko-KR" altLang="en-US" sz="1100" dirty="0" smtClean="0"/>
              <a:t>클래스에 들어있는 한글처리</a:t>
            </a:r>
            <a:r>
              <a:rPr lang="en-US" altLang="ko-KR" sz="1100" dirty="0" smtClean="0"/>
              <a:t>,</a:t>
            </a:r>
            <a:r>
              <a:rPr lang="ko-KR" altLang="en-US" sz="1100" dirty="0" err="1" smtClean="0"/>
              <a:t>한글수</a:t>
            </a:r>
            <a:r>
              <a:rPr lang="ko-KR" altLang="en-US" sz="1100" dirty="0" smtClean="0"/>
              <a:t> 세기를 어떻게 처리하였는지 간단히 글로 쓰시오</a:t>
            </a:r>
            <a:r>
              <a:rPr lang="en-US" altLang="ko-KR" sz="11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2) </a:t>
            </a:r>
            <a:r>
              <a:rPr lang="ko-KR" altLang="en-US" sz="1100" dirty="0" smtClean="0"/>
              <a:t>고정길이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레코드를 </a:t>
            </a:r>
            <a:r>
              <a:rPr lang="en-US" altLang="ko-KR" sz="1100" dirty="0" smtClean="0"/>
              <a:t>String</a:t>
            </a:r>
            <a:r>
              <a:rPr lang="ko-KR" altLang="en-US" sz="1100" dirty="0" smtClean="0"/>
              <a:t>처리했던 주요 </a:t>
            </a:r>
            <a:r>
              <a:rPr lang="ko-KR" altLang="en-US" sz="1100" dirty="0" err="1" smtClean="0"/>
              <a:t>로직에</a:t>
            </a:r>
            <a:r>
              <a:rPr lang="ko-KR" altLang="en-US" sz="1100" dirty="0" smtClean="0"/>
              <a:t> 대하여 간단히 </a:t>
            </a:r>
            <a:r>
              <a:rPr lang="ko-KR" altLang="en-US" sz="1100" dirty="0" err="1" smtClean="0"/>
              <a:t>글로쓰시오</a:t>
            </a:r>
            <a:r>
              <a:rPr lang="en-US" altLang="ko-KR" sz="11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3) </a:t>
            </a:r>
            <a:r>
              <a:rPr lang="ko-KR" altLang="en-US" sz="1100" dirty="0" err="1" smtClean="0"/>
              <a:t>구분자로</a:t>
            </a:r>
            <a:r>
              <a:rPr lang="ko-KR" altLang="en-US" sz="1100" dirty="0" smtClean="0"/>
              <a:t> 나누어진 </a:t>
            </a:r>
            <a:r>
              <a:rPr lang="en-US" altLang="ko-KR" sz="1100" dirty="0" smtClean="0"/>
              <a:t>String</a:t>
            </a:r>
            <a:r>
              <a:rPr lang="ko-KR" altLang="en-US" sz="1100" dirty="0" smtClean="0"/>
              <a:t>처리를 </a:t>
            </a:r>
            <a:r>
              <a:rPr lang="ko-KR" altLang="en-US" sz="1100" dirty="0" err="1" smtClean="0"/>
              <a:t>위하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새용한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주요로직을</a:t>
            </a:r>
            <a:r>
              <a:rPr lang="ko-KR" altLang="en-US" sz="1100" dirty="0" smtClean="0"/>
              <a:t> 간단히 글로 쓰시오</a:t>
            </a:r>
            <a:r>
              <a:rPr lang="en-US" altLang="ko-KR" sz="11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4) String</a:t>
            </a:r>
            <a:r>
              <a:rPr lang="ko-KR" altLang="en-US" sz="1100" dirty="0" smtClean="0"/>
              <a:t>을 </a:t>
            </a:r>
            <a:r>
              <a:rPr lang="en-US" altLang="ko-KR" sz="1100" dirty="0" err="1" smtClean="0"/>
              <a:t>StringBuffer</a:t>
            </a:r>
            <a:r>
              <a:rPr lang="ko-KR" altLang="en-US" sz="1100" dirty="0" smtClean="0"/>
              <a:t>형으로 변환 </a:t>
            </a:r>
            <a:r>
              <a:rPr lang="en-US" altLang="ko-KR" sz="1100" dirty="0" smtClean="0"/>
              <a:t>-&gt; </a:t>
            </a:r>
            <a:r>
              <a:rPr lang="en-US" altLang="ko-KR" sz="1100" dirty="0" err="1" smtClean="0"/>
              <a:t>StringBuffer</a:t>
            </a:r>
            <a:r>
              <a:rPr lang="ko-KR" altLang="en-US" sz="1100" dirty="0" smtClean="0"/>
              <a:t>에 문자열 추가 </a:t>
            </a:r>
            <a:r>
              <a:rPr lang="en-US" altLang="ko-KR" sz="1100" dirty="0" smtClean="0"/>
              <a:t>-&gt; </a:t>
            </a:r>
            <a:r>
              <a:rPr lang="en-US" altLang="ko-KR" sz="1100" dirty="0" err="1" smtClean="0"/>
              <a:t>StringBuffer</a:t>
            </a:r>
            <a:r>
              <a:rPr lang="ko-KR" altLang="en-US" sz="1100" dirty="0" smtClean="0"/>
              <a:t>형을 </a:t>
            </a:r>
            <a:r>
              <a:rPr lang="en-US" altLang="ko-KR" sz="1100" dirty="0" smtClean="0"/>
              <a:t>String</a:t>
            </a:r>
            <a:r>
              <a:rPr lang="ko-KR" altLang="en-US" sz="1100" dirty="0" smtClean="0"/>
              <a:t>형으로 변환 하는 방법을 간단히 쓰시오</a:t>
            </a:r>
            <a:endParaRPr lang="en-US" altLang="ko-KR" sz="1100" dirty="0" smtClean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6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1360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Array(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) , </a:t>
            </a:r>
            <a:r>
              <a:rPr lang="en-US" altLang="ko-KR" sz="1600" dirty="0" err="1" smtClean="0"/>
              <a:t>ArrayList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간단하다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빠르다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하지만 처음에 </a:t>
            </a:r>
            <a:r>
              <a:rPr lang="ko-KR" altLang="en-US" sz="1200" dirty="0" err="1" smtClean="0"/>
              <a:t>몆</a:t>
            </a:r>
            <a:r>
              <a:rPr lang="ko-KR" altLang="en-US" sz="1200" dirty="0" smtClean="0"/>
              <a:t> 개의 배열을 사용할지 정의 및 크기가 고정되어야 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처음에 크기 정의를 안 해도 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즉 가변적인 경우 사용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add, delete</a:t>
            </a:r>
            <a:r>
              <a:rPr lang="ko-KR" altLang="en-US" sz="1200" dirty="0" smtClean="0"/>
              <a:t>등으로 추가 삭제가 가능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소트 등도 가능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이것이 자료구조</a:t>
            </a:r>
            <a:r>
              <a:rPr lang="en-US" altLang="ko-KR" sz="1200" dirty="0" smtClean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3" y="3090744"/>
            <a:ext cx="4344178" cy="1947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15" y="4900355"/>
            <a:ext cx="4865299" cy="139351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 bwMode="auto">
          <a:xfrm flipH="1">
            <a:off x="3171944" y="3763837"/>
            <a:ext cx="1525264" cy="34147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61451" y="3665188"/>
            <a:ext cx="412805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 </a:t>
            </a:r>
            <a:r>
              <a:rPr lang="ko-KR" altLang="en-US" dirty="0" err="1" smtClean="0"/>
              <a:t>초기화시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[0]..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[4] </a:t>
            </a:r>
            <a:r>
              <a:rPr lang="ko-KR" altLang="en-US" dirty="0" smtClean="0"/>
              <a:t>가 정의</a:t>
            </a:r>
            <a:endParaRPr lang="en-US" altLang="ko-KR" dirty="0" smtClean="0"/>
          </a:p>
          <a:p>
            <a:r>
              <a:rPr lang="ko-KR" altLang="en-US" dirty="0" smtClean="0"/>
              <a:t>그러므로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[5]</a:t>
            </a:r>
            <a:r>
              <a:rPr lang="ko-KR" altLang="en-US" dirty="0" smtClean="0"/>
              <a:t>는 에러가 난다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6006204" y="4340554"/>
            <a:ext cx="151768" cy="13431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19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265727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배열의 최대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최소값 찾기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배열을 하나씩 검사하여 최대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최소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값 변수를 바꿔줌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최대값과 최소값을 찾는 방법을 구현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옆의 내용은 최대값 </a:t>
            </a:r>
            <a:r>
              <a:rPr lang="ko-KR" altLang="en-US" sz="1200" dirty="0" smtClean="0"/>
              <a:t>찾기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24" y="1412537"/>
            <a:ext cx="6223176" cy="35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4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68433" y="1581311"/>
            <a:ext cx="2955019" cy="290635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57487" y="2260471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983632" y="3053458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857487" y="2503931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57487" y="2761937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46760" y="3891352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33" y="4179203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배열 </a:t>
            </a:r>
            <a:r>
              <a:rPr lang="en-US" altLang="ko-KR" sz="1050" dirty="0" err="1" smtClean="0"/>
              <a:t>kor</a:t>
            </a:r>
            <a:r>
              <a:rPr lang="en-US" altLang="ko-KR" sz="1050" dirty="0" smtClean="0"/>
              <a:t>[</a:t>
            </a:r>
            <a:r>
              <a:rPr lang="en-US" altLang="ko-KR" sz="1050" dirty="0"/>
              <a:t>n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719401" y="2288670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>
            <a:off x="1845546" y="3081657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 bwMode="auto">
          <a:xfrm>
            <a:off x="1719401" y="2532130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719401" y="279013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708674" y="3919551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0347" y="4207402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배열 </a:t>
            </a:r>
            <a:r>
              <a:rPr lang="en-US" altLang="ko-KR" sz="1050" dirty="0" err="1" smtClean="0"/>
              <a:t>eng</a:t>
            </a:r>
            <a:r>
              <a:rPr lang="en-US" altLang="ko-KR" sz="1050" dirty="0" smtClean="0"/>
              <a:t>[n]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2539703" y="227906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665848" y="3072053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직사각형 34"/>
          <p:cNvSpPr/>
          <p:nvPr/>
        </p:nvSpPr>
        <p:spPr bwMode="auto">
          <a:xfrm>
            <a:off x="2539703" y="252252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39703" y="2780532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28976" y="3909947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2045" y="4207402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배열 </a:t>
            </a:r>
            <a:r>
              <a:rPr lang="en-US" altLang="ko-KR" sz="1050" dirty="0" smtClean="0"/>
              <a:t>mat[n]</a:t>
            </a:r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2880434" y="2999214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280961" y="1729955"/>
            <a:ext cx="1729961" cy="2539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하나의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</a:t>
            </a:r>
            <a:r>
              <a:rPr lang="en-US" altLang="ko-KR" sz="1050" dirty="0" err="1" smtClean="0"/>
              <a:t>InputData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4910315" y="1790624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324514" y="1790624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755594" y="1790624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6303426" y="1906745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4496116" y="1573723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04594" y="1591240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클래스 </a:t>
            </a:r>
            <a:r>
              <a:rPr lang="en-US" altLang="ko-KR" sz="700" dirty="0" err="1" smtClean="0"/>
              <a:t>OneRec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7502504" y="1779787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클래스의 배열 </a:t>
            </a:r>
            <a:r>
              <a:rPr lang="en-US" altLang="ko-KR" sz="1050" dirty="0" err="1" smtClean="0"/>
              <a:t>OneRec</a:t>
            </a:r>
            <a:r>
              <a:rPr lang="en-US" altLang="ko-KR" sz="1050" dirty="0" smtClean="0"/>
              <a:t>[1]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 bwMode="auto">
          <a:xfrm>
            <a:off x="4910315" y="2458283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24514" y="2458283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755594" y="2458283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6303426" y="2574404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4496116" y="2241382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4594" y="2258899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클래스 </a:t>
            </a:r>
            <a:r>
              <a:rPr lang="en-US" altLang="ko-KR" sz="700" dirty="0" err="1" smtClean="0"/>
              <a:t>OneRec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2504" y="2447446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클래스의 배열 </a:t>
            </a:r>
            <a:r>
              <a:rPr lang="en-US" altLang="ko-KR" sz="1050" dirty="0" err="1" smtClean="0"/>
              <a:t>OneRec</a:t>
            </a:r>
            <a:r>
              <a:rPr lang="en-US" altLang="ko-KR" sz="1050" dirty="0" smtClean="0"/>
              <a:t>[2]</a:t>
            </a:r>
            <a:endParaRPr lang="ko-KR" altLang="en-US" sz="1050" dirty="0"/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130577" y="2849086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4964822" y="3987974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379021" y="3987974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810101" y="3987974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6357933" y="4104095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직사각형 60"/>
          <p:cNvSpPr/>
          <p:nvPr/>
        </p:nvSpPr>
        <p:spPr bwMode="auto">
          <a:xfrm>
            <a:off x="4550623" y="3771073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59101" y="3788590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클래스 </a:t>
            </a:r>
            <a:r>
              <a:rPr lang="en-US" altLang="ko-KR" sz="700" dirty="0" err="1" smtClean="0"/>
              <a:t>OneRec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7011" y="3977137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클래스의 배열 </a:t>
            </a:r>
            <a:r>
              <a:rPr lang="en-US" altLang="ko-KR" sz="1050" dirty="0" err="1" smtClean="0"/>
              <a:t>OneRec</a:t>
            </a:r>
            <a:r>
              <a:rPr lang="en-US" altLang="ko-KR" sz="1050" dirty="0" smtClean="0"/>
              <a:t>[n]</a:t>
            </a:r>
            <a:endParaRPr lang="ko-KR" altLang="en-US" sz="1050" dirty="0"/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249494" y="910606"/>
            <a:ext cx="0" cy="458717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85655" y="5083710"/>
            <a:ext cx="307968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InputData</a:t>
            </a:r>
            <a:r>
              <a:rPr lang="ko-KR" altLang="en-US" dirty="0" smtClean="0"/>
              <a:t>클래스는 </a:t>
            </a:r>
            <a:r>
              <a:rPr lang="ko-KR" altLang="en-US" dirty="0" err="1" smtClean="0"/>
              <a:t>클래스안에</a:t>
            </a:r>
            <a:endParaRPr lang="en-US" altLang="ko-KR" dirty="0" smtClean="0"/>
          </a:p>
          <a:p>
            <a:r>
              <a:rPr lang="ko-KR" altLang="en-US" dirty="0" smtClean="0"/>
              <a:t>배열이 있는 구조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590732" y="5152638"/>
            <a:ext cx="367196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OneRec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변수를 가지고 있고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OneRec</a:t>
            </a:r>
            <a:r>
              <a:rPr lang="ko-KR" altLang="en-US" dirty="0" smtClean="0"/>
              <a:t>클래스를 배열로 만들었음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16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1" y="648572"/>
            <a:ext cx="4804437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클래스의 배열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ko-KR" altLang="en-US" sz="1200" dirty="0"/>
              <a:t>강 </a:t>
            </a:r>
            <a:r>
              <a:rPr lang="ko-KR" altLang="en-US" sz="1200" dirty="0" err="1"/>
              <a:t>실습때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InputData</a:t>
            </a:r>
            <a:r>
              <a:rPr lang="ko-KR" altLang="en-US" sz="1200" dirty="0"/>
              <a:t>라는 클래스를 기억하는가</a:t>
            </a:r>
            <a:r>
              <a:rPr lang="en-US" altLang="ko-KR" sz="1200" dirty="0"/>
              <a:t>? </a:t>
            </a:r>
            <a:r>
              <a:rPr lang="ko-KR" altLang="en-US" sz="1200" dirty="0"/>
              <a:t>그 놈은 클래스 안에 이름배열</a:t>
            </a:r>
            <a:r>
              <a:rPr lang="en-US" altLang="ko-KR" sz="1200" dirty="0"/>
              <a:t>,</a:t>
            </a:r>
            <a:r>
              <a:rPr lang="ko-KR" altLang="en-US" sz="1200" dirty="0"/>
              <a:t>국어배열</a:t>
            </a:r>
            <a:r>
              <a:rPr lang="en-US" altLang="ko-KR" sz="1200" dirty="0"/>
              <a:t>,</a:t>
            </a:r>
            <a:r>
              <a:rPr lang="ko-KR" altLang="en-US" sz="1200" dirty="0"/>
              <a:t>영어배열</a:t>
            </a:r>
            <a:r>
              <a:rPr lang="en-US" altLang="ko-KR" sz="1200" dirty="0"/>
              <a:t>,</a:t>
            </a:r>
            <a:r>
              <a:rPr lang="ko-KR" altLang="en-US" sz="1200" dirty="0"/>
              <a:t>수학배열이 구성된 것이다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ko-KR" altLang="en-US" sz="1200" dirty="0"/>
              <a:t>강 </a:t>
            </a:r>
            <a:r>
              <a:rPr lang="en-US" altLang="ko-KR" sz="1200" dirty="0" err="1"/>
              <a:t>InputData</a:t>
            </a:r>
            <a:r>
              <a:rPr lang="ko-KR" altLang="en-US" sz="1200" dirty="0"/>
              <a:t>클래스를 </a:t>
            </a:r>
            <a:r>
              <a:rPr lang="ko-KR" altLang="en-US" sz="1200" dirty="0" err="1"/>
              <a:t>여기있는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OnRec</a:t>
            </a:r>
            <a:r>
              <a:rPr lang="ko-KR" altLang="en-US" sz="1200" dirty="0"/>
              <a:t>으로 바꾼다면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메인소스는</a:t>
            </a:r>
            <a:r>
              <a:rPr lang="ko-KR" altLang="en-US" sz="1200" dirty="0"/>
              <a:t> 어떻게 바뀌는지 수정하시오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But </a:t>
            </a:r>
            <a:r>
              <a:rPr lang="ko-KR" altLang="en-US" sz="1200" dirty="0" smtClean="0"/>
              <a:t>클래스 배열을 만들면 됨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OneRec</a:t>
            </a:r>
            <a:r>
              <a:rPr lang="ko-KR" altLang="en-US" sz="1200" dirty="0" smtClean="0"/>
              <a:t>은 학생 한 명의 국어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영어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수학 점수를 가짐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클래스형태의 배열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클래스 배열을 생성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원소마다 클래스 </a:t>
            </a: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생성하여 초기화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82" y="996724"/>
            <a:ext cx="4658147" cy="2888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450" y="4599240"/>
            <a:ext cx="5796252" cy="1393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176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295769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ArrayList</a:t>
            </a:r>
            <a:r>
              <a:rPr lang="ko-KR" altLang="en-US" sz="1200" dirty="0" smtClean="0"/>
              <a:t>를 정의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처음 </a:t>
            </a:r>
            <a:r>
              <a:rPr lang="en-US" altLang="ko-KR" sz="1200" dirty="0"/>
              <a:t>String</a:t>
            </a:r>
            <a:r>
              <a:rPr lang="ko-KR" altLang="en-US" sz="1200" dirty="0"/>
              <a:t>으로 채우기 시작하였으면 </a:t>
            </a:r>
            <a:r>
              <a:rPr lang="ko-KR" altLang="en-US" sz="1200" dirty="0" err="1"/>
              <a:t>스트링으로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해야함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추가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변경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정렬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지움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연습하기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42" y="648572"/>
            <a:ext cx="4678323" cy="5613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180" y="743918"/>
            <a:ext cx="2717820" cy="506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 bwMode="auto">
          <a:xfrm>
            <a:off x="2435642" y="1756800"/>
            <a:ext cx="4166758" cy="331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149795" y="2635200"/>
            <a:ext cx="819805" cy="172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435642" y="2901600"/>
            <a:ext cx="3857158" cy="180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435642" y="4615200"/>
            <a:ext cx="1229158" cy="172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8479" y="4532323"/>
            <a:ext cx="13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오름차순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7246444" y="4154400"/>
            <a:ext cx="1760756" cy="158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4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640127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2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iAL</a:t>
            </a:r>
            <a:r>
              <a:rPr lang="ko-KR" altLang="en-US" sz="1200" dirty="0" smtClean="0"/>
              <a:t>에 임의의 숫자를 추가하고 출력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iAL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정렬</a:t>
            </a:r>
            <a:r>
              <a:rPr lang="en-US" altLang="ko-KR" sz="1200" dirty="0" smtClean="0"/>
              <a:t>(Sort)</a:t>
            </a:r>
            <a:r>
              <a:rPr lang="ko-KR" altLang="en-US" sz="1200" dirty="0" smtClean="0"/>
              <a:t>하고 출력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백만 개를 해봐도 눈 깜짝할 새에 처리됨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화면의 뿌리는 것이 늦을 뿐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63" y="1752408"/>
            <a:ext cx="5322196" cy="2885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832800" y="1944000"/>
            <a:ext cx="21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어레이리스트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105600" y="2505600"/>
            <a:ext cx="1519200" cy="180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8400" y="2282554"/>
            <a:ext cx="24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만까지 정수가 마음대로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908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String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Byte</a:t>
            </a:r>
            <a:r>
              <a:rPr lang="ko-KR" altLang="en-US" sz="1200" dirty="0" smtClean="0"/>
              <a:t>를 잘 익혀서 데이터를 자유자재로 처리할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StringBuffer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왜 사용하는지 알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Array, </a:t>
            </a:r>
            <a:r>
              <a:rPr lang="en-US" altLang="ko-KR" sz="1200" dirty="0" err="1" smtClean="0"/>
              <a:t>ArrayList</a:t>
            </a:r>
            <a:r>
              <a:rPr lang="ko-KR" altLang="en-US" sz="1200" dirty="0" smtClean="0"/>
              <a:t>를 사용하여 데이터를 자료구조적으로 처리할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496116" y="1573723"/>
            <a:ext cx="4673837" cy="2732331"/>
            <a:chOff x="4496116" y="1573723"/>
            <a:chExt cx="4673837" cy="2732331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4910315" y="179062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5324514" y="179062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755594" y="179062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>
              <a:off x="6303426" y="190674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직사각형 45"/>
            <p:cNvSpPr/>
            <p:nvPr/>
          </p:nvSpPr>
          <p:spPr bwMode="auto">
            <a:xfrm>
              <a:off x="4496116" y="157372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04594" y="159124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클래스 </a:t>
              </a:r>
              <a:r>
                <a:rPr lang="en-US" altLang="ko-KR" sz="700" dirty="0" err="1" smtClean="0"/>
                <a:t>OneRec</a:t>
              </a:r>
              <a:endParaRPr lang="ko-KR" alt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02504" y="1779787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/>
                <a:t>ArrayList.add</a:t>
              </a:r>
              <a:r>
                <a:rPr lang="en-US" altLang="ko-KR" sz="1050" dirty="0" smtClean="0"/>
                <a:t>(</a:t>
              </a:r>
              <a:r>
                <a:rPr lang="en-US" altLang="ko-KR" sz="1050" dirty="0" err="1" smtClean="0"/>
                <a:t>OneRec</a:t>
              </a:r>
              <a:r>
                <a:rPr lang="en-US" altLang="ko-KR" sz="1050" dirty="0" smtClean="0"/>
                <a:t>)</a:t>
              </a:r>
              <a:endParaRPr lang="ko-KR" altLang="en-US" sz="1050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910315" y="2458283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324514" y="2458283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5755594" y="2458283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6303426" y="2574404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직사각형 52"/>
            <p:cNvSpPr/>
            <p:nvPr/>
          </p:nvSpPr>
          <p:spPr bwMode="auto">
            <a:xfrm>
              <a:off x="4496116" y="2241382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04594" y="2258899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클래스 </a:t>
              </a:r>
              <a:r>
                <a:rPr lang="en-US" altLang="ko-KR" sz="700" dirty="0" err="1" smtClean="0"/>
                <a:t>OneRec</a:t>
              </a:r>
              <a:endParaRPr lang="ko-KR" alt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02504" y="2447446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 smtClean="0"/>
                <a:t>)</a:t>
              </a:r>
              <a:endParaRPr lang="ko-KR" altLang="en-US" sz="1050" dirty="0"/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6130577" y="2849086"/>
              <a:ext cx="0" cy="816966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직사각형 56"/>
            <p:cNvSpPr/>
            <p:nvPr/>
          </p:nvSpPr>
          <p:spPr bwMode="auto">
            <a:xfrm>
              <a:off x="4964822" y="398797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5379021" y="398797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810101" y="398797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6357933" y="410409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직사각형 60"/>
            <p:cNvSpPr/>
            <p:nvPr/>
          </p:nvSpPr>
          <p:spPr bwMode="auto">
            <a:xfrm>
              <a:off x="4550623" y="377107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59101" y="378859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클래스 </a:t>
              </a:r>
              <a:r>
                <a:rPr lang="en-US" altLang="ko-KR" sz="700" dirty="0" err="1" smtClean="0"/>
                <a:t>OneRec</a:t>
              </a:r>
              <a:endParaRPr lang="ko-KR" altLang="en-US" sz="7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57011" y="3977137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 smtClean="0"/>
                <a:t>)</a:t>
              </a:r>
              <a:endParaRPr lang="ko-KR" altLang="en-US" sz="1050" dirty="0"/>
            </a:p>
          </p:txBody>
        </p:sp>
      </p:grpSp>
      <p:cxnSp>
        <p:nvCxnSpPr>
          <p:cNvPr id="65" name="직선 연결선 64"/>
          <p:cNvCxnSpPr/>
          <p:nvPr/>
        </p:nvCxnSpPr>
        <p:spPr bwMode="auto">
          <a:xfrm>
            <a:off x="4340554" y="914527"/>
            <a:ext cx="0" cy="458717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22457" y="4974057"/>
            <a:ext cx="2912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아까의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OneRec</a:t>
            </a:r>
            <a:r>
              <a:rPr lang="ko-KR" altLang="en-US" dirty="0" smtClean="0"/>
              <a:t>클래스의 배열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115402" y="1779787"/>
            <a:ext cx="4004140" cy="2613885"/>
            <a:chOff x="4496116" y="1573723"/>
            <a:chExt cx="4811695" cy="273233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4910315" y="179062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324514" y="179062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755594" y="179062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 bwMode="auto">
            <a:xfrm>
              <a:off x="6303426" y="190674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직사각형 71"/>
            <p:cNvSpPr/>
            <p:nvPr/>
          </p:nvSpPr>
          <p:spPr bwMode="auto">
            <a:xfrm>
              <a:off x="4496116" y="157372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04594" y="159124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클래스 </a:t>
              </a:r>
              <a:r>
                <a:rPr lang="en-US" altLang="ko-KR" sz="700" dirty="0" err="1" smtClean="0"/>
                <a:t>OneRec</a:t>
              </a:r>
              <a:endParaRPr lang="ko-KR" altLang="en-US" sz="7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02504" y="1779787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클래스의 배열 </a:t>
              </a:r>
              <a:r>
                <a:rPr lang="en-US" altLang="ko-KR" sz="1050" dirty="0" err="1" smtClean="0"/>
                <a:t>OneRec</a:t>
              </a:r>
              <a:r>
                <a:rPr lang="en-US" altLang="ko-KR" sz="1050" dirty="0" smtClean="0"/>
                <a:t>[1]</a:t>
              </a:r>
              <a:endParaRPr lang="ko-KR" altLang="en-US" sz="1050" dirty="0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4910315" y="2458283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5324514" y="2458283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755594" y="2458283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>
              <a:off x="6303426" y="2574404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직사각형 78"/>
            <p:cNvSpPr/>
            <p:nvPr/>
          </p:nvSpPr>
          <p:spPr bwMode="auto">
            <a:xfrm>
              <a:off x="4496116" y="2241382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4594" y="2258899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클래스 </a:t>
              </a:r>
              <a:r>
                <a:rPr lang="en-US" altLang="ko-KR" sz="700" dirty="0" err="1" smtClean="0"/>
                <a:t>OneRec</a:t>
              </a:r>
              <a:endParaRPr lang="ko-KR" altLang="en-US" sz="7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02504" y="2447446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클래스의 배열 </a:t>
              </a:r>
              <a:r>
                <a:rPr lang="en-US" altLang="ko-KR" sz="1050" dirty="0" err="1" smtClean="0"/>
                <a:t>OneRec</a:t>
              </a:r>
              <a:r>
                <a:rPr lang="en-US" altLang="ko-KR" sz="1050" dirty="0" smtClean="0"/>
                <a:t>[2]</a:t>
              </a:r>
              <a:endParaRPr lang="ko-KR" altLang="en-US" sz="1050" dirty="0"/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6130577" y="2849086"/>
              <a:ext cx="0" cy="816966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직사각형 82"/>
            <p:cNvSpPr/>
            <p:nvPr/>
          </p:nvSpPr>
          <p:spPr bwMode="auto">
            <a:xfrm>
              <a:off x="4964822" y="398797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379021" y="398797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810101" y="398797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smtClean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 bwMode="auto">
            <a:xfrm>
              <a:off x="6357933" y="410409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직사각형 86"/>
            <p:cNvSpPr/>
            <p:nvPr/>
          </p:nvSpPr>
          <p:spPr bwMode="auto">
            <a:xfrm>
              <a:off x="4550623" y="377107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559101" y="378859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클래스 </a:t>
              </a:r>
              <a:r>
                <a:rPr lang="en-US" altLang="ko-KR" sz="700" dirty="0" err="1" smtClean="0"/>
                <a:t>OneRec</a:t>
              </a:r>
              <a:endParaRPr lang="ko-KR" altLang="en-US" sz="7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57011" y="3977137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클래스의 배열 </a:t>
              </a:r>
              <a:r>
                <a:rPr lang="en-US" altLang="ko-KR" sz="1050" dirty="0" err="1" smtClean="0"/>
                <a:t>OneRec</a:t>
              </a:r>
              <a:r>
                <a:rPr lang="en-US" altLang="ko-KR" sz="1050" dirty="0" smtClean="0"/>
                <a:t>[n]</a:t>
              </a:r>
              <a:endParaRPr lang="ko-KR" altLang="en-US" sz="105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144668" y="5163150"/>
            <a:ext cx="380501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이번에는 가변크기로 </a:t>
            </a:r>
            <a:r>
              <a:rPr lang="en-US" altLang="ko-KR" dirty="0" err="1" smtClean="0"/>
              <a:t>OneRec</a:t>
            </a:r>
            <a:r>
              <a:rPr lang="ko-KR" altLang="en-US" dirty="0" smtClean="0"/>
              <a:t>클래스를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468281" y="1419027"/>
            <a:ext cx="3145642" cy="318861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31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12927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클래스의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클래스의 </a:t>
            </a:r>
            <a:r>
              <a:rPr lang="en-US" altLang="ko-KR" sz="1200" dirty="0" err="1" smtClean="0"/>
              <a:t>ArrayList</a:t>
            </a:r>
            <a:r>
              <a:rPr lang="ko-KR" altLang="en-US" sz="1200" dirty="0" smtClean="0"/>
              <a:t> 만들기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클래스는 앞에 </a:t>
            </a:r>
            <a:r>
              <a:rPr lang="en-US" altLang="ko-KR" sz="1200" dirty="0" err="1" smtClean="0"/>
              <a:t>OneRec</a:t>
            </a:r>
            <a:r>
              <a:rPr lang="ko-KR" altLang="en-US" sz="1200" dirty="0" smtClean="0"/>
              <a:t>클래스에서 학번을 추가하였다</a:t>
            </a:r>
            <a:r>
              <a:rPr lang="en-US" altLang="ko-KR" sz="1200" dirty="0" smtClean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전체 소스를 보고 하나씩 따라서 작성하시오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09" y="648572"/>
            <a:ext cx="6200642" cy="3973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09" y="4704989"/>
            <a:ext cx="5563165" cy="1644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 bwMode="auto">
          <a:xfrm>
            <a:off x="3780000" y="5227200"/>
            <a:ext cx="2419200" cy="208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80000" y="5889600"/>
            <a:ext cx="2116800" cy="237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780000" y="5436000"/>
            <a:ext cx="2354400" cy="144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645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47" y="648572"/>
            <a:ext cx="8206353" cy="5781384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524" y="648572"/>
            <a:ext cx="193657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클래스의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앞에서 계속</a:t>
            </a:r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 bwMode="auto">
          <a:xfrm>
            <a:off x="2657100" y="2620800"/>
            <a:ext cx="5976000" cy="158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8700" y="2059200"/>
            <a:ext cx="16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397900" y="4284001"/>
            <a:ext cx="1303200" cy="93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5900" y="3952646"/>
            <a:ext cx="32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하나의 클래스를 끄집어냄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5529900" y="4377601"/>
            <a:ext cx="4492800" cy="15839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9900" y="4651200"/>
            <a:ext cx="366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클래스에서 데이터를 가져옴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1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212812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클래스의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앞에서 계속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구현 실습 별 </a:t>
            </a:r>
            <a:r>
              <a:rPr lang="ko-KR" altLang="en-US" sz="1200" dirty="0"/>
              <a:t>둘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53" y="958940"/>
            <a:ext cx="3995755" cy="51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1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342473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다 페이지 성적집계표 </a:t>
            </a:r>
            <a:r>
              <a:rPr lang="en-US" altLang="ko-KR" sz="1600" dirty="0" smtClean="0"/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OneData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AllData</a:t>
            </a:r>
            <a:r>
              <a:rPr lang="ko-KR" altLang="en-US" sz="1200" dirty="0" smtClean="0"/>
              <a:t>를 이용해 출력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화면과 </a:t>
            </a:r>
            <a:r>
              <a:rPr lang="ko-KR" altLang="en-US" sz="1200" dirty="0"/>
              <a:t>같이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smtClean="0"/>
              <a:t>200</a:t>
            </a:r>
            <a:r>
              <a:rPr lang="ko-KR" altLang="en-US" sz="1200" dirty="0"/>
              <a:t>개의 입력 값 </a:t>
            </a:r>
            <a:r>
              <a:rPr lang="ko-KR" altLang="en-US" sz="1200" dirty="0" smtClean="0"/>
              <a:t>자동생성</a:t>
            </a:r>
            <a:endParaRPr lang="en-US" altLang="ko-KR" sz="1200" dirty="0" smtClean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날짜 출력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한 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개인별 합계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평균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현재 페이지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과목별 합계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평균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페이지 </a:t>
            </a:r>
            <a:r>
              <a:rPr lang="ko-KR" altLang="en-US" sz="1200" dirty="0"/>
              <a:t>합계 </a:t>
            </a:r>
            <a:r>
              <a:rPr lang="ko-KR" altLang="en-US" sz="1200" dirty="0" smtClean="0"/>
              <a:t>평균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누적 페이지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과목별 합계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평균 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59" y="965446"/>
            <a:ext cx="4286250" cy="51339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096800" y="2325600"/>
            <a:ext cx="3340800" cy="489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017600" y="2887200"/>
            <a:ext cx="3477600" cy="540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2800" y="2419200"/>
            <a:ext cx="146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err="1" smtClean="0"/>
              <a:t>만건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2800" y="3024000"/>
            <a:ext cx="20448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</a:t>
            </a:r>
            <a:r>
              <a:rPr lang="en-US" altLang="ko-KR" dirty="0" err="1" smtClean="0"/>
              <a:t>nePage</a:t>
            </a:r>
            <a:r>
              <a:rPr lang="en-US" altLang="ko-KR" dirty="0" smtClean="0"/>
              <a:t> total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allPage</a:t>
            </a:r>
            <a:r>
              <a:rPr lang="en-US" altLang="ko-KR" dirty="0" smtClean="0"/>
              <a:t> total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6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9120363" cy="24285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정렬</a:t>
            </a:r>
            <a:r>
              <a:rPr lang="en-US" altLang="ko-KR" sz="1600" dirty="0" smtClean="0"/>
              <a:t>(Sort)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클래스가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아닌 단일 </a:t>
            </a:r>
            <a:r>
              <a:rPr lang="en-US" altLang="ko-KR" sz="1000" dirty="0" err="1" smtClean="0"/>
              <a:t>String,int</a:t>
            </a:r>
            <a:r>
              <a:rPr lang="ko-KR" altLang="en-US" sz="1000" dirty="0" smtClean="0"/>
              <a:t>와 같은 형태의 </a:t>
            </a:r>
            <a:r>
              <a:rPr lang="en-US" altLang="ko-KR" sz="1000" dirty="0" err="1" smtClean="0"/>
              <a:t>ArrayList</a:t>
            </a:r>
            <a:r>
              <a:rPr lang="ko-KR" altLang="en-US" sz="1000" dirty="0" smtClean="0"/>
              <a:t>의 소트는 간단히 수행됨</a:t>
            </a:r>
            <a:endParaRPr lang="en-US" altLang="ko-KR" sz="1000" dirty="0" smtClean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하지만 </a:t>
            </a:r>
            <a:r>
              <a:rPr lang="ko-KR" altLang="en-US" sz="1000" dirty="0" err="1" smtClean="0"/>
              <a:t>클래스등의</a:t>
            </a:r>
            <a:r>
              <a:rPr lang="ko-KR" altLang="en-US" sz="1000" dirty="0" smtClean="0"/>
              <a:t> 복잡한 </a:t>
            </a:r>
            <a:r>
              <a:rPr lang="en-US" altLang="ko-KR" sz="1000" dirty="0" err="1" smtClean="0"/>
              <a:t>ArrayList</a:t>
            </a:r>
            <a:r>
              <a:rPr lang="ko-KR" altLang="en-US" sz="1000" dirty="0" smtClean="0"/>
              <a:t>의 소트는 </a:t>
            </a:r>
            <a:r>
              <a:rPr lang="en-US" altLang="ko-KR" sz="1000" dirty="0" smtClean="0"/>
              <a:t>Collections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Comparator</a:t>
            </a:r>
            <a:r>
              <a:rPr lang="ko-KR" altLang="en-US" sz="1000" dirty="0" smtClean="0"/>
              <a:t>클래스를 이용하여 소트함</a:t>
            </a:r>
            <a:endParaRPr lang="en-US" altLang="ko-KR" sz="1000" dirty="0" smtClean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err="1" smtClean="0"/>
              <a:t>Collections.sort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소트할리스트</a:t>
            </a:r>
            <a:r>
              <a:rPr lang="en-US" altLang="ko-KR" sz="1000" dirty="0" smtClean="0"/>
              <a:t>, Comparator)</a:t>
            </a:r>
            <a:r>
              <a:rPr lang="ko-KR" altLang="en-US" sz="1000" dirty="0" smtClean="0"/>
              <a:t>형식</a:t>
            </a:r>
            <a:endParaRPr lang="en-US" altLang="ko-KR" sz="1000" dirty="0" smtClean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err="1" smtClean="0"/>
              <a:t>Comparater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비교할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대상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정의함</a:t>
            </a:r>
            <a:endParaRPr lang="en-US" altLang="ko-KR" sz="1000" dirty="0" smtClean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smtClean="0"/>
              <a:t>Comparator</a:t>
            </a:r>
            <a:r>
              <a:rPr lang="ko-KR" altLang="en-US" sz="1000" dirty="0" smtClean="0"/>
              <a:t>클래스를 </a:t>
            </a:r>
            <a:r>
              <a:rPr lang="ko-KR" altLang="en-US" sz="1000" dirty="0" err="1" smtClean="0"/>
              <a:t>생성할때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compare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오버로딩함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재정의</a:t>
            </a:r>
            <a:r>
              <a:rPr lang="en-US" altLang="ko-KR" sz="1000" dirty="0" smtClean="0"/>
              <a:t>)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 smtClean="0"/>
              <a:t>앞레코드의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어떤값과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뒷레코드의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어떤값을</a:t>
            </a:r>
            <a:r>
              <a:rPr lang="ko-KR" altLang="en-US" sz="1000" dirty="0" smtClean="0"/>
              <a:t> 비교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비교할 값이 숫자로 표현되는 형식으로 표기</a:t>
            </a:r>
            <a:r>
              <a:rPr lang="en-US" altLang="ko-KR" sz="1000" dirty="0" smtClean="0"/>
              <a:t>)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보기에서는 </a:t>
            </a:r>
            <a:r>
              <a:rPr lang="ko-KR" altLang="en-US" sz="1000" dirty="0" err="1" smtClean="0"/>
              <a:t>뒤레코드의</a:t>
            </a:r>
            <a:r>
              <a:rPr lang="ko-KR" altLang="en-US" sz="1000" dirty="0" smtClean="0"/>
              <a:t> 합계와 </a:t>
            </a:r>
            <a:r>
              <a:rPr lang="ko-KR" altLang="en-US" sz="1000" dirty="0" err="1" smtClean="0"/>
              <a:t>앞레코드의</a:t>
            </a:r>
            <a:r>
              <a:rPr lang="ko-KR" altLang="en-US" sz="1000" dirty="0" smtClean="0"/>
              <a:t> 합계 필드를 </a:t>
            </a:r>
            <a:r>
              <a:rPr lang="ko-KR" altLang="en-US" sz="1000" dirty="0" err="1" smtClean="0"/>
              <a:t>빼는것을</a:t>
            </a:r>
            <a:r>
              <a:rPr lang="ko-KR" altLang="en-US" sz="1000" dirty="0" smtClean="0"/>
              <a:t> 비교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이때 </a:t>
            </a:r>
            <a:r>
              <a:rPr lang="ko-KR" altLang="en-US" sz="1000" dirty="0" err="1" smtClean="0"/>
              <a:t>양수값</a:t>
            </a:r>
            <a:r>
              <a:rPr lang="ko-KR" altLang="en-US" sz="1000" dirty="0" smtClean="0"/>
              <a:t> 즉 </a:t>
            </a:r>
            <a:r>
              <a:rPr lang="ko-KR" altLang="en-US" sz="1000" dirty="0" err="1" smtClean="0"/>
              <a:t>뒷레코드의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합계값이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큰경우</a:t>
            </a:r>
            <a:r>
              <a:rPr lang="ko-KR" altLang="en-US" sz="1000" dirty="0" smtClean="0"/>
              <a:t> 해당 필드가 선택됨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즉 오름차순으로 정렬</a:t>
            </a:r>
            <a:r>
              <a:rPr lang="en-US" altLang="ko-KR" sz="1000" dirty="0" smtClean="0"/>
              <a:t>, a2,a1</a:t>
            </a:r>
            <a:r>
              <a:rPr lang="ko-KR" altLang="en-US" sz="1000" dirty="0" smtClean="0"/>
              <a:t>을 반대로 써주면 내림차순으로 정렬</a:t>
            </a:r>
            <a:endParaRPr lang="en-US" altLang="ko-KR" sz="1000" dirty="0" smtClean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구현 실습 별 </a:t>
            </a:r>
            <a:r>
              <a:rPr lang="ko-KR" altLang="en-US" sz="1000" dirty="0"/>
              <a:t>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★★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6" y="3160345"/>
            <a:ext cx="6448448" cy="33000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623" y="3252149"/>
            <a:ext cx="2699626" cy="311645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8801100" y="3160345"/>
            <a:ext cx="266700" cy="32082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6050" y="980421"/>
            <a:ext cx="2438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합계 기준 정렬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클래스 중에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을 기준으로 정렬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90575" y="4943475"/>
            <a:ext cx="4886325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700" y="4371975"/>
            <a:ext cx="216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OneRec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790575" y="6029325"/>
            <a:ext cx="5705475" cy="21907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47800" y="5562600"/>
            <a:ext cx="2343150" cy="1714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128610" y="5793350"/>
            <a:ext cx="2078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어레이리스트와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비교자를</a:t>
            </a:r>
            <a:r>
              <a:rPr lang="ko-KR" altLang="en-US" dirty="0" smtClean="0"/>
              <a:t> 넣어줌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790575" y="3762375"/>
            <a:ext cx="2009775" cy="1619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337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</a:t>
            </a:r>
            <a:r>
              <a:rPr lang="en-US" altLang="ko-KR" sz="1800" dirty="0" smtClean="0"/>
              <a:t>, 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342473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정렬</a:t>
            </a:r>
            <a:r>
              <a:rPr lang="en-US" altLang="ko-KR" sz="1600" dirty="0" smtClean="0"/>
              <a:t>(Sort)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집계표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그냥 갈순 없지요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앞에서 배운 소트기능을 사용하여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집계표를 성적순으로 인쇄되도록 </a:t>
            </a:r>
            <a:r>
              <a:rPr lang="ko-KR" altLang="en-US" sz="1200" dirty="0" err="1" smtClean="0"/>
              <a:t>실습하시요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구현 실습 별 하나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59" y="965446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2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앞에 이해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실습에 나온 실습을 다 하시고</a:t>
            </a:r>
            <a:r>
              <a:rPr lang="en-US" altLang="ko-KR" sz="1100" dirty="0" smtClean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간단히 필기하셔요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그리고 외우셔요</a:t>
            </a:r>
            <a:r>
              <a:rPr lang="en-US" altLang="ko-KR" sz="1100" dirty="0" smtClean="0"/>
              <a:t>.(</a:t>
            </a:r>
            <a:r>
              <a:rPr lang="ko-KR" altLang="en-US" sz="1100" dirty="0" smtClean="0"/>
              <a:t>핵심정리</a:t>
            </a:r>
            <a:r>
              <a:rPr lang="en-US" altLang="ko-KR" sz="110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1) </a:t>
            </a:r>
            <a:r>
              <a:rPr lang="ko-KR" altLang="en-US" sz="1100" dirty="0" smtClean="0"/>
              <a:t>배열을 값을 주어 초기화하는 방법과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처음 크기를 배정하고 값을 </a:t>
            </a:r>
            <a:r>
              <a:rPr lang="ko-KR" altLang="en-US" sz="1100" dirty="0" err="1" smtClean="0"/>
              <a:t>주는방법에</a:t>
            </a:r>
            <a:r>
              <a:rPr lang="ko-KR" altLang="en-US" sz="1100" dirty="0" smtClean="0"/>
              <a:t> 대하여 설명하시오</a:t>
            </a:r>
            <a:r>
              <a:rPr lang="en-US" altLang="ko-KR" sz="11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2) </a:t>
            </a:r>
            <a:r>
              <a:rPr lang="ko-KR" altLang="en-US" sz="1100" dirty="0" smtClean="0"/>
              <a:t>클래스를 배열과 </a:t>
            </a:r>
            <a:r>
              <a:rPr lang="en-US" altLang="ko-KR" sz="1100" dirty="0" err="1" smtClean="0"/>
              <a:t>ArrayList</a:t>
            </a:r>
            <a:r>
              <a:rPr lang="ko-KR" altLang="en-US" sz="1100" dirty="0" smtClean="0"/>
              <a:t>로 선언하는 방법에 대하여 설명하시오</a:t>
            </a:r>
            <a:r>
              <a:rPr lang="en-US" altLang="ko-KR" sz="11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3) </a:t>
            </a:r>
            <a:r>
              <a:rPr lang="en-US" altLang="ko-KR" sz="1100" dirty="0" err="1" smtClean="0"/>
              <a:t>ArrayList</a:t>
            </a:r>
            <a:r>
              <a:rPr lang="ko-KR" altLang="en-US" sz="1100" dirty="0" smtClean="0"/>
              <a:t>의 선언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추가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수정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삭제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전체삭제에 대하여 설명하시오</a:t>
            </a:r>
            <a:r>
              <a:rPr lang="en-US" altLang="ko-KR" sz="110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 smtClean="0"/>
              <a:t>4) </a:t>
            </a:r>
            <a:r>
              <a:rPr lang="ko-KR" altLang="en-US" sz="1100" dirty="0" smtClean="0"/>
              <a:t>정렬을 구현하는 방법</a:t>
            </a:r>
            <a:r>
              <a:rPr lang="en-US" altLang="ko-KR" sz="1100" dirty="0" smtClean="0"/>
              <a:t>(</a:t>
            </a:r>
            <a:r>
              <a:rPr lang="en-US" altLang="ko-KR" sz="1100" dirty="0"/>
              <a:t>Collections</a:t>
            </a:r>
            <a:r>
              <a:rPr lang="ko-KR" altLang="en-US" sz="1100" dirty="0"/>
              <a:t>와 </a:t>
            </a:r>
            <a:r>
              <a:rPr lang="en-US" altLang="ko-KR" sz="1100" dirty="0"/>
              <a:t>Comparator</a:t>
            </a:r>
            <a:r>
              <a:rPr lang="ko-KR" altLang="en-US" sz="1100" dirty="0" smtClean="0"/>
              <a:t>클래스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 대하여 설명하시오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File</a:t>
            </a:r>
            <a:r>
              <a:rPr lang="ko-KR" altLang="en-US" sz="1200" dirty="0" smtClean="0"/>
              <a:t>알아보기</a:t>
            </a:r>
            <a:r>
              <a:rPr lang="en-US" altLang="ko-KR" sz="1200" dirty="0" smtClean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위도와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경도에 대하여 알아보기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피타고라스 정리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FF0000"/>
                </a:solidFill>
              </a:rPr>
              <a:t>오늘 배울 클래스들에 대하여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JavaDoc</a:t>
            </a:r>
            <a:r>
              <a:rPr lang="ko-KR" altLang="en-US" sz="1200" dirty="0" smtClean="0">
                <a:solidFill>
                  <a:srgbClr val="FF0000"/>
                </a:solidFill>
              </a:rPr>
              <a:t>을 통하여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메소드들을</a:t>
            </a:r>
            <a:r>
              <a:rPr lang="ko-KR" altLang="en-US" sz="1200" dirty="0" smtClean="0">
                <a:solidFill>
                  <a:srgbClr val="FF0000"/>
                </a:solidFill>
              </a:rPr>
              <a:t> 이해하도록 한다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smtClean="0"/>
              <a:t>String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 smtClean="0"/>
              <a:t>StringBuffer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 smtClean="0"/>
              <a:t>ArrayList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2"/>
            <a:ext cx="9047229" cy="52645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String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스트링</a:t>
            </a:r>
            <a:r>
              <a:rPr lang="ko-KR" altLang="en-US" sz="1200" dirty="0" smtClean="0"/>
              <a:t> 처리를 위한 클래스로 무척 유용하다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밥먹을</a:t>
            </a:r>
            <a:r>
              <a:rPr lang="ko-KR" altLang="en-US" sz="1200" dirty="0" smtClean="0"/>
              <a:t> 때 </a:t>
            </a:r>
            <a:r>
              <a:rPr lang="ko-KR" altLang="en-US" sz="1200" dirty="0" err="1" smtClean="0"/>
              <a:t>숫가락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처럼</a:t>
            </a:r>
            <a:r>
              <a:rPr lang="ko-KR" altLang="en-US" sz="1200" dirty="0" smtClean="0"/>
              <a:t> 많이 사용하는 함수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charAt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equal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indexOf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length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replace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replaceAll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split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substring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trim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valueOf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그리고 </a:t>
            </a:r>
            <a:r>
              <a:rPr lang="ko-KR" altLang="en-US" sz="1200" dirty="0" err="1" smtClean="0"/>
              <a:t>숫자형으로</a:t>
            </a:r>
            <a:r>
              <a:rPr lang="ko-KR" altLang="en-US" sz="1200" dirty="0" smtClean="0"/>
              <a:t> 바꾸기  </a:t>
            </a:r>
            <a:r>
              <a:rPr lang="en-US" altLang="ko-KR" sz="1200" dirty="0" err="1" smtClean="0"/>
              <a:t>Interger.ParseInt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5" name="Text Box 19"/>
          <p:cNvSpPr txBox="1">
            <a:spLocks noChangeArrowheads="1"/>
          </p:cNvSpPr>
          <p:nvPr/>
        </p:nvSpPr>
        <p:spPr bwMode="auto">
          <a:xfrm>
            <a:off x="515919" y="701084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견명조" pitchFamily="18" charset="-127"/>
              </a:rPr>
              <a:t>String</a:t>
            </a:r>
            <a:r>
              <a:rPr lang="ko-KR" altLang="en-US" sz="2000" dirty="0">
                <a:latin typeface="견명조" pitchFamily="18" charset="-127"/>
              </a:rPr>
              <a:t>클래스의 </a:t>
            </a:r>
            <a:r>
              <a:rPr lang="ko-KR" altLang="en-US" sz="2000" dirty="0" err="1">
                <a:latin typeface="견명조" pitchFamily="18" charset="-127"/>
              </a:rPr>
              <a:t>생성자와</a:t>
            </a:r>
            <a:r>
              <a:rPr lang="ko-KR" altLang="en-US" sz="2000" dirty="0">
                <a:latin typeface="견명조" pitchFamily="18" charset="-127"/>
              </a:rPr>
              <a:t> </a:t>
            </a:r>
            <a:r>
              <a:rPr lang="ko-KR" altLang="en-US" sz="2000" dirty="0" err="1">
                <a:latin typeface="견명조" pitchFamily="18" charset="-127"/>
              </a:rPr>
              <a:t>메서드</a:t>
            </a:r>
            <a:r>
              <a:rPr lang="en-US" altLang="ko-KR" sz="2000" dirty="0">
                <a:latin typeface="견명조" pitchFamily="18" charset="-127"/>
              </a:rPr>
              <a:t>(1/3)</a:t>
            </a:r>
          </a:p>
        </p:txBody>
      </p:sp>
      <p:pic>
        <p:nvPicPr>
          <p:cNvPr id="1372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9" y="1232897"/>
            <a:ext cx="8677275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72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56" y="279396"/>
            <a:ext cx="2175880" cy="817976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33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3723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18" y="3006133"/>
            <a:ext cx="12954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52859" y="2838054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3082" y="4752000"/>
            <a:ext cx="9074773" cy="60688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3082" y="5820791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815200" y="3182400"/>
            <a:ext cx="1188000" cy="19440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03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3" name="Text Box 19"/>
          <p:cNvSpPr txBox="1">
            <a:spLocks noChangeArrowheads="1"/>
          </p:cNvSpPr>
          <p:nvPr/>
        </p:nvSpPr>
        <p:spPr bwMode="auto">
          <a:xfrm>
            <a:off x="709422" y="621405"/>
            <a:ext cx="856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견명조" pitchFamily="18" charset="-127"/>
              </a:rPr>
              <a:t>String</a:t>
            </a:r>
            <a:r>
              <a:rPr lang="ko-KR" altLang="en-US" sz="1800" dirty="0">
                <a:latin typeface="견명조" pitchFamily="18" charset="-127"/>
              </a:rPr>
              <a:t>클래스의 </a:t>
            </a:r>
            <a:r>
              <a:rPr lang="ko-KR" altLang="en-US" sz="1800" dirty="0" err="1">
                <a:latin typeface="견명조" pitchFamily="18" charset="-127"/>
              </a:rPr>
              <a:t>생성자와</a:t>
            </a:r>
            <a:r>
              <a:rPr lang="ko-KR" altLang="en-US" sz="1800" dirty="0">
                <a:latin typeface="견명조" pitchFamily="18" charset="-127"/>
              </a:rPr>
              <a:t>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r>
              <a:rPr lang="en-US" altLang="ko-KR" sz="1800" dirty="0">
                <a:latin typeface="견명조" pitchFamily="18" charset="-127"/>
              </a:rPr>
              <a:t>(2/3)</a:t>
            </a:r>
          </a:p>
        </p:txBody>
      </p:sp>
      <p:pic>
        <p:nvPicPr>
          <p:cNvPr id="1392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7" y="1181793"/>
            <a:ext cx="900112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19641" y="3764656"/>
            <a:ext cx="9014997" cy="469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3750" y="4275592"/>
            <a:ext cx="9014997" cy="7820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514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1" name="Text Box 19"/>
          <p:cNvSpPr txBox="1">
            <a:spLocks noChangeArrowheads="1"/>
          </p:cNvSpPr>
          <p:nvPr/>
        </p:nvSpPr>
        <p:spPr bwMode="auto">
          <a:xfrm>
            <a:off x="785307" y="651758"/>
            <a:ext cx="8569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견명조" pitchFamily="18" charset="-127"/>
              </a:rPr>
              <a:t>String</a:t>
            </a:r>
            <a:r>
              <a:rPr lang="ko-KR" altLang="en-US" sz="1600" dirty="0">
                <a:latin typeface="견명조" pitchFamily="18" charset="-127"/>
              </a:rPr>
              <a:t>클래스의 </a:t>
            </a:r>
            <a:r>
              <a:rPr lang="ko-KR" altLang="en-US" sz="1600" dirty="0" err="1">
                <a:latin typeface="견명조" pitchFamily="18" charset="-127"/>
              </a:rPr>
              <a:t>생성자와</a:t>
            </a:r>
            <a:r>
              <a:rPr lang="ko-KR" altLang="en-US" sz="1600" dirty="0">
                <a:latin typeface="견명조" pitchFamily="18" charset="-127"/>
              </a:rPr>
              <a:t> </a:t>
            </a:r>
            <a:r>
              <a:rPr lang="ko-KR" altLang="en-US" sz="1600" dirty="0" err="1">
                <a:latin typeface="견명조" pitchFamily="18" charset="-127"/>
              </a:rPr>
              <a:t>메서드</a:t>
            </a:r>
            <a:r>
              <a:rPr lang="en-US" altLang="ko-KR" sz="1600" dirty="0">
                <a:latin typeface="견명조" pitchFamily="18" charset="-127"/>
              </a:rPr>
              <a:t>(3/3)</a:t>
            </a:r>
          </a:p>
        </p:txBody>
      </p:sp>
      <p:pic>
        <p:nvPicPr>
          <p:cNvPr id="141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1" y="1156582"/>
            <a:ext cx="8027988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38353" y="1137612"/>
            <a:ext cx="9014997" cy="469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28954" y="2606595"/>
            <a:ext cx="9014997" cy="7474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2776" y="4353385"/>
            <a:ext cx="9014997" cy="7474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2776" y="5119824"/>
            <a:ext cx="9014997" cy="13453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210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5" name="Text Box 19"/>
          <p:cNvSpPr txBox="1">
            <a:spLocks noChangeArrowheads="1"/>
          </p:cNvSpPr>
          <p:nvPr/>
        </p:nvSpPr>
        <p:spPr bwMode="auto">
          <a:xfrm>
            <a:off x="668339" y="704258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견명조" pitchFamily="18" charset="-127"/>
              </a:rPr>
              <a:t>문자열과 </a:t>
            </a:r>
            <a:r>
              <a:rPr lang="ko-KR" altLang="en-US" sz="2000" dirty="0">
                <a:latin typeface="견명조" pitchFamily="18" charset="-127"/>
              </a:rPr>
              <a:t>기본형간의 변환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85827" y="135037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기본형 값을 문자열로 바꾸는 두 가지 방법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방법</a:t>
            </a:r>
            <a:r>
              <a:rPr lang="en-US" altLang="ko-KR" sz="1800">
                <a:latin typeface="견명조" pitchFamily="18" charset="-127"/>
              </a:rPr>
              <a:t>2</a:t>
            </a:r>
            <a:r>
              <a:rPr lang="ko-KR" altLang="en-US" sz="1800">
                <a:latin typeface="견명조" pitchFamily="18" charset="-127"/>
              </a:rPr>
              <a:t>가 더 빠름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85827" y="275372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문자열을 기본형 값으로 변환하는 방법</a:t>
            </a:r>
            <a:endParaRPr lang="en-US" altLang="ko-KR" sz="1800">
              <a:latin typeface="견명조" pitchFamily="18" charset="-127"/>
            </a:endParaRPr>
          </a:p>
        </p:txBody>
      </p:sp>
      <p:pic>
        <p:nvPicPr>
          <p:cNvPr id="13211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9" y="4301534"/>
            <a:ext cx="64960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211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2" y="3150597"/>
            <a:ext cx="69850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211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8" y="1782171"/>
            <a:ext cx="67722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32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50133</TotalTime>
  <Words>2041</Words>
  <Application>Microsoft Office PowerPoint</Application>
  <PresentationFormat>A4 용지(210x297mm)</PresentationFormat>
  <Paragraphs>401</Paragraphs>
  <Slides>38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가는각진제목체</vt:lpstr>
      <vt:lpstr>견명조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String,Byte,StringBuffer, Array, ArrayList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3034</cp:revision>
  <cp:lastPrinted>2015-10-28T04:44:44Z</cp:lastPrinted>
  <dcterms:created xsi:type="dcterms:W3CDTF">2003-10-22T07:02:37Z</dcterms:created>
  <dcterms:modified xsi:type="dcterms:W3CDTF">2018-05-18T07:57:16Z</dcterms:modified>
</cp:coreProperties>
</file>