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3" r:id="rId2"/>
    <p:sldMasterId id="2147483695" r:id="rId3"/>
  </p:sldMasterIdLst>
  <p:notesMasterIdLst>
    <p:notesMasterId r:id="rId31"/>
  </p:notesMasterIdLst>
  <p:handoutMasterIdLst>
    <p:handoutMasterId r:id="rId32"/>
  </p:handoutMasterIdLst>
  <p:sldIdLst>
    <p:sldId id="265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9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3" r:id="rId27"/>
    <p:sldId id="294" r:id="rId28"/>
    <p:sldId id="295" r:id="rId29"/>
    <p:sldId id="29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DF8D2-A5DF-42CD-AF28-C606D042E169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DBEA6-B034-41F1-B955-E7F4978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61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1994-F284-4F73-B823-212538B2F71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D61A-A305-42B4-B9E2-E67FBE64C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52663" y="0"/>
            <a:ext cx="11762874" cy="4209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6509204" y="399166"/>
            <a:ext cx="5584825" cy="6165850"/>
          </a:xfrm>
          <a:prstGeom prst="rect">
            <a:avLst/>
          </a:prstGeom>
          <a:ln w="12700">
            <a:solidFill>
              <a:srgbClr val="7030A0"/>
            </a:solidFill>
          </a:ln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8469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366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0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341439"/>
            <a:ext cx="274320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341439"/>
            <a:ext cx="8042031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56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52663" y="0"/>
            <a:ext cx="11762874" cy="4209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6509204" y="399166"/>
            <a:ext cx="5584825" cy="6165850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5867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07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3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8493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0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7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995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954" y="348665"/>
            <a:ext cx="12190046" cy="0"/>
          </a:xfrm>
          <a:prstGeom prst="line">
            <a:avLst/>
          </a:prstGeom>
          <a:noFill/>
          <a:ln w="28575">
            <a:solidFill>
              <a:srgbClr val="724F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ko-KR" altLang="en-US" sz="1600" b="1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64054" y="6603712"/>
            <a:ext cx="1414063" cy="248022"/>
          </a:xfrm>
          <a:prstGeom prst="rect">
            <a:avLst/>
          </a:prstGeom>
        </p:spPr>
      </p:pic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954" y="6597446"/>
            <a:ext cx="12192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  <a:defRPr/>
            </a:pPr>
            <a:endParaRPr lang="ko-KR" altLang="en-US" sz="10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4431" y="44451"/>
            <a:ext cx="11043138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8954" y="1341438"/>
            <a:ext cx="99040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37192" y="5863451"/>
            <a:ext cx="2731477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954" y="348665"/>
            <a:ext cx="12190046" cy="0"/>
          </a:xfrm>
          <a:prstGeom prst="line">
            <a:avLst/>
          </a:prstGeom>
          <a:noFill/>
          <a:ln w="28575">
            <a:solidFill>
              <a:srgbClr val="724F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ko-KR" altLang="en-US" sz="1600" b="1">
              <a:solidFill>
                <a:srgbClr val="221F1F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64054" y="6603712"/>
            <a:ext cx="1414063" cy="248022"/>
          </a:xfrm>
          <a:prstGeom prst="rect">
            <a:avLst/>
          </a:prstGeom>
        </p:spPr>
      </p:pic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954" y="6597446"/>
            <a:ext cx="12192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  <a:defRPr/>
            </a:pPr>
            <a:endParaRPr lang="ko-KR" altLang="en-US" sz="10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2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4800" dirty="0"/>
              <a:t>7</a:t>
            </a:r>
            <a:r>
              <a:rPr lang="ko-KR" altLang="en-US" sz="4800" smtClean="0"/>
              <a:t>강 </a:t>
            </a:r>
            <a:r>
              <a:rPr lang="ko-KR" altLang="en-US" sz="4800" dirty="0" smtClean="0"/>
              <a:t>실습</a:t>
            </a:r>
            <a:endParaRPr lang="ko-KR" altLang="en-US" sz="48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8113379" y="5076741"/>
            <a:ext cx="3462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Kopo08 </a:t>
            </a:r>
            <a:r>
              <a:rPr kumimoji="1"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송태양</a:t>
            </a:r>
            <a:endParaRPr kumimoji="1" lang="ko-KR" altLang="en-US" sz="2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클래스의 배열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sz="1800" dirty="0" smtClean="0"/>
              <a:t>클래스 만들기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클래스 배열을 만들기 위해 먼저 클래스를 만듦</a:t>
            </a:r>
            <a:r>
              <a:rPr lang="en-US" altLang="ko-KR" sz="18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800" dirty="0" smtClean="0"/>
              <a:t>변수 선언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값이 들어갈 변수를 선언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err="1" smtClean="0"/>
              <a:t>생성자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선언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클래스를 만들 </a:t>
            </a:r>
            <a:r>
              <a:rPr lang="ko-KR" altLang="en-US" sz="1800" dirty="0" err="1" smtClean="0"/>
              <a:t>생성자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선언</a:t>
            </a:r>
            <a:r>
              <a:rPr lang="en-US" altLang="ko-KR" sz="1800" dirty="0" smtClean="0"/>
              <a:t>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err="1" smtClean="0"/>
              <a:t>게터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선언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변수를 가져올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선언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48" y="399165"/>
            <a:ext cx="3798251" cy="61797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43025" y="628650"/>
            <a:ext cx="2266950" cy="847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23975" y="1562100"/>
            <a:ext cx="3552824" cy="1495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43025" y="3238500"/>
            <a:ext cx="1809750" cy="3105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6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클래스의 배열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클래스 배열 선언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생성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초기화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  </a:t>
            </a:r>
            <a:r>
              <a:rPr lang="ko-KR" altLang="en-US" sz="2000" dirty="0" smtClean="0"/>
              <a:t>해당 클래스를 </a:t>
            </a:r>
            <a:r>
              <a:rPr lang="ko-KR" altLang="en-US" sz="2000" dirty="0" err="1" smtClean="0"/>
              <a:t>자료형으로</a:t>
            </a:r>
            <a:r>
              <a:rPr lang="ko-KR" altLang="en-US" sz="2000" dirty="0" smtClean="0"/>
              <a:t> 하는 배열 변수를 선언하고 일정 </a:t>
            </a:r>
            <a:r>
              <a:rPr lang="ko-KR" altLang="en-US" sz="2000" dirty="0" err="1" smtClean="0"/>
              <a:t>원소수만큼</a:t>
            </a:r>
            <a:r>
              <a:rPr lang="ko-KR" altLang="en-US" sz="2000" dirty="0" smtClean="0"/>
              <a:t> 생성함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객체를 생성하여 각 원소에 넣는다</a:t>
            </a:r>
            <a:r>
              <a:rPr lang="en-US" altLang="ko-KR" sz="2000" dirty="0" smtClean="0"/>
              <a:t>.(</a:t>
            </a:r>
            <a:r>
              <a:rPr lang="ko-KR" altLang="en-US" sz="2000" dirty="0" smtClean="0"/>
              <a:t>초기화</a:t>
            </a:r>
            <a:r>
              <a:rPr lang="en-US" altLang="ko-KR" sz="2000" dirty="0" smtClean="0"/>
              <a:t>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클래스 배열의 원소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객체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확인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잘 </a:t>
            </a:r>
            <a:r>
              <a:rPr lang="ko-KR" altLang="en-US" sz="2000" dirty="0"/>
              <a:t>들어갔는지 각 원소</a:t>
            </a:r>
            <a:r>
              <a:rPr lang="en-US" altLang="ko-KR" sz="2000" dirty="0"/>
              <a:t>(</a:t>
            </a:r>
            <a:r>
              <a:rPr lang="ko-KR" altLang="en-US" sz="2000" dirty="0"/>
              <a:t>객체</a:t>
            </a:r>
            <a:r>
              <a:rPr lang="en-US" altLang="ko-KR" sz="2000" dirty="0"/>
              <a:t>)</a:t>
            </a:r>
            <a:r>
              <a:rPr lang="ko-KR" altLang="en-US" sz="2000" dirty="0"/>
              <a:t>의 변수들을 출력해봄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실행 결과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400752"/>
            <a:ext cx="4486275" cy="40290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19200" y="1513113"/>
            <a:ext cx="3986212" cy="370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19200" y="1883228"/>
            <a:ext cx="3986212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19200" y="2775856"/>
            <a:ext cx="3986212" cy="1317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556" y="4830579"/>
            <a:ext cx="2095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8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출력 코드 </a:t>
            </a:r>
            <a:r>
              <a:rPr lang="ko-KR" altLang="en-US" sz="2000" dirty="0" err="1" smtClean="0"/>
              <a:t>메소드로</a:t>
            </a:r>
            <a:r>
              <a:rPr lang="ko-KR" altLang="en-US" sz="2000" dirty="0" smtClean="0"/>
              <a:t> 만들기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중복되는 출력 코드를 </a:t>
            </a:r>
            <a:r>
              <a:rPr lang="ko-KR" altLang="en-US" sz="2000" dirty="0" err="1" smtClean="0"/>
              <a:t>메소드로</a:t>
            </a:r>
            <a:r>
              <a:rPr lang="ko-KR" altLang="en-US" sz="2000" dirty="0" smtClean="0"/>
              <a:t> 만듦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2. </a:t>
            </a:r>
            <a:r>
              <a:rPr lang="en-US" altLang="ko-KR" sz="2000" dirty="0" err="1" smtClean="0"/>
              <a:t>ArrayList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변수 선언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배열과 달리 원소의 숫자가 유동적이다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원소 추가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모두 삭제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ArrayList</a:t>
            </a:r>
            <a:r>
              <a:rPr lang="ko-KR" altLang="en-US" sz="2000" dirty="0" smtClean="0"/>
              <a:t>변수의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통해 수행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변수</a:t>
            </a:r>
            <a:r>
              <a:rPr lang="en-US" altLang="ko-KR" sz="2000" dirty="0" smtClean="0"/>
              <a:t>.add(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); : </a:t>
            </a:r>
            <a:r>
              <a:rPr lang="ko-KR" altLang="en-US" sz="2000" dirty="0" smtClean="0"/>
              <a:t>원소 추가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변수</a:t>
            </a:r>
            <a:r>
              <a:rPr lang="en-US" altLang="ko-KR" sz="2000" dirty="0" smtClean="0"/>
              <a:t>.set(</a:t>
            </a:r>
            <a:r>
              <a:rPr lang="ko-KR" altLang="en-US" sz="2000" dirty="0" smtClean="0"/>
              <a:t>인덱스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수정값</a:t>
            </a:r>
            <a:r>
              <a:rPr lang="en-US" altLang="ko-KR" sz="2000" dirty="0" smtClean="0"/>
              <a:t>); : </a:t>
            </a:r>
            <a:r>
              <a:rPr lang="ko-KR" altLang="en-US" sz="2000" dirty="0" smtClean="0"/>
              <a:t>해당 원소 수정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변수</a:t>
            </a:r>
            <a:r>
              <a:rPr lang="en-US" altLang="ko-KR" sz="2000" dirty="0" smtClean="0"/>
              <a:t>.remove(</a:t>
            </a:r>
            <a:r>
              <a:rPr lang="ko-KR" altLang="en-US" sz="2000" dirty="0" smtClean="0"/>
              <a:t>인덱스</a:t>
            </a:r>
            <a:r>
              <a:rPr lang="en-US" altLang="ko-KR" sz="2000" dirty="0" smtClean="0"/>
              <a:t>); : </a:t>
            </a:r>
            <a:r>
              <a:rPr lang="ko-KR" altLang="en-US" sz="2000" dirty="0" smtClean="0"/>
              <a:t>해당 원소 삭제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변수</a:t>
            </a:r>
            <a:r>
              <a:rPr lang="en-US" altLang="ko-KR" sz="2000" dirty="0" smtClean="0"/>
              <a:t>.sort(null); : </a:t>
            </a:r>
            <a:r>
              <a:rPr lang="ko-KR" altLang="en-US" sz="2000" dirty="0" smtClean="0"/>
              <a:t>모든 원소 정렬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변수</a:t>
            </a:r>
            <a:r>
              <a:rPr lang="en-US" altLang="ko-KR" sz="2000" dirty="0" smtClean="0"/>
              <a:t>.clear(); : </a:t>
            </a:r>
            <a:r>
              <a:rPr lang="ko-KR" altLang="en-US" sz="2000" dirty="0" smtClean="0"/>
              <a:t>모든 원소 삭제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6149388" cy="61658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3657" y="1164771"/>
            <a:ext cx="5735731" cy="11212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1371" y="2558143"/>
            <a:ext cx="2144486" cy="272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1371" y="2830286"/>
            <a:ext cx="2623458" cy="34507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05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en-US" altLang="ko-KR" dirty="0" err="1"/>
              <a:t>ArrayList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89" y="1429453"/>
            <a:ext cx="20764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4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ArrayList2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sz="2000" dirty="0">
                <a:solidFill>
                  <a:prstClr val="black"/>
                </a:solidFill>
              </a:rPr>
              <a:t>2. </a:t>
            </a:r>
            <a:r>
              <a:rPr lang="en-US" altLang="ko-KR" sz="2000" dirty="0" err="1">
                <a:solidFill>
                  <a:prstClr val="black"/>
                </a:solidFill>
              </a:rPr>
              <a:t>ArrayList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변수 선언</a:t>
            </a:r>
            <a:r>
              <a:rPr lang="en-US" altLang="ko-KR" sz="2000" dirty="0">
                <a:solidFill>
                  <a:prstClr val="black"/>
                </a:solidFill>
              </a:rPr>
              <a:t>, </a:t>
            </a:r>
            <a:r>
              <a:rPr lang="ko-KR" altLang="en-US" sz="2000" dirty="0">
                <a:solidFill>
                  <a:prstClr val="black"/>
                </a:solidFill>
              </a:rPr>
              <a:t>생성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</a:rPr>
              <a:t>배열과 </a:t>
            </a:r>
            <a:r>
              <a:rPr lang="ko-KR" altLang="en-US" sz="2000" dirty="0">
                <a:solidFill>
                  <a:prstClr val="black"/>
                </a:solidFill>
              </a:rPr>
              <a:t>달리 원소의 숫자가 유동적이다</a:t>
            </a:r>
            <a:r>
              <a:rPr lang="en-US" altLang="ko-KR" sz="2000" dirty="0" smtClean="0">
                <a:solidFill>
                  <a:prstClr val="black"/>
                </a:solidFill>
              </a:rPr>
              <a:t>.</a:t>
            </a:r>
          </a:p>
          <a:p>
            <a:pPr marL="0" lvl="0" indent="0">
              <a:buNone/>
            </a:pPr>
            <a:endParaRPr lang="en-US" altLang="ko-KR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2000" dirty="0" smtClean="0">
                <a:solidFill>
                  <a:prstClr val="black"/>
                </a:solidFill>
              </a:rPr>
              <a:t>3. </a:t>
            </a:r>
            <a:r>
              <a:rPr lang="en-US" altLang="ko-KR" sz="2000" dirty="0" err="1" smtClean="0">
                <a:solidFill>
                  <a:prstClr val="black"/>
                </a:solidFill>
              </a:rPr>
              <a:t>ArrayList</a:t>
            </a:r>
            <a:r>
              <a:rPr lang="en-US" altLang="ko-KR" sz="2000" dirty="0" smtClean="0">
                <a:solidFill>
                  <a:prstClr val="black"/>
                </a:solidFill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</a:rPr>
              <a:t>변수에 원소 추가</a:t>
            </a:r>
            <a:r>
              <a:rPr lang="en-US" altLang="ko-KR" sz="2000" dirty="0" smtClean="0">
                <a:solidFill>
                  <a:prstClr val="black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altLang="ko-KR" sz="2000" dirty="0" smtClean="0">
                <a:solidFill>
                  <a:prstClr val="black"/>
                </a:solidFill>
              </a:rPr>
              <a:t>- For</a:t>
            </a:r>
            <a:r>
              <a:rPr lang="ko-KR" altLang="en-US" sz="2000" dirty="0" smtClean="0">
                <a:solidFill>
                  <a:prstClr val="black"/>
                </a:solidFill>
              </a:rPr>
              <a:t>와 변수</a:t>
            </a:r>
            <a:r>
              <a:rPr lang="en-US" altLang="ko-KR" sz="2000" dirty="0" smtClean="0">
                <a:solidFill>
                  <a:prstClr val="black"/>
                </a:solidFill>
              </a:rPr>
              <a:t>.add</a:t>
            </a:r>
            <a:r>
              <a:rPr lang="ko-KR" altLang="en-US" sz="2000" dirty="0" smtClean="0">
                <a:solidFill>
                  <a:prstClr val="black"/>
                </a:solidFill>
              </a:rPr>
              <a:t> 사용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</a:rPr>
              <a:t>정수형 원소를 추가</a:t>
            </a:r>
            <a:r>
              <a:rPr lang="en-US" altLang="ko-KR" sz="2000" dirty="0" smtClean="0">
                <a:solidFill>
                  <a:prstClr val="black"/>
                </a:solidFill>
              </a:rPr>
              <a:t>.</a:t>
            </a:r>
          </a:p>
          <a:p>
            <a:pPr lvl="0"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</a:rPr>
              <a:t>랜덤으로 수를 만들어 원소에 넣어줌</a:t>
            </a:r>
            <a:r>
              <a:rPr lang="en-US" altLang="ko-KR" sz="2000" dirty="0" smtClean="0">
                <a:solidFill>
                  <a:prstClr val="black"/>
                </a:solidFill>
              </a:rPr>
              <a:t>.</a:t>
            </a:r>
          </a:p>
          <a:p>
            <a:pPr lvl="0"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</a:rPr>
              <a:t>출력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endParaRPr lang="en-US" altLang="ko-KR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2000" dirty="0" smtClean="0">
                <a:solidFill>
                  <a:prstClr val="black"/>
                </a:solidFill>
              </a:rPr>
              <a:t>4. </a:t>
            </a:r>
            <a:r>
              <a:rPr lang="en-US" altLang="ko-KR" sz="2000" dirty="0" err="1" smtClean="0">
                <a:solidFill>
                  <a:prstClr val="black"/>
                </a:solidFill>
              </a:rPr>
              <a:t>ArrayList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</a:rPr>
              <a:t>변수의 원소 정렬</a:t>
            </a:r>
            <a:r>
              <a:rPr lang="en-US" altLang="ko-KR" sz="2000" dirty="0" smtClean="0">
                <a:solidFill>
                  <a:prstClr val="black"/>
                </a:solidFill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</a:rPr>
              <a:t>출력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</a:rPr>
              <a:t>변수</a:t>
            </a:r>
            <a:r>
              <a:rPr lang="en-US" altLang="ko-KR" sz="2000" dirty="0" smtClean="0">
                <a:solidFill>
                  <a:prstClr val="black"/>
                </a:solidFill>
              </a:rPr>
              <a:t>.sort </a:t>
            </a:r>
            <a:r>
              <a:rPr lang="ko-KR" altLang="en-US" sz="2000" dirty="0" smtClean="0">
                <a:solidFill>
                  <a:prstClr val="black"/>
                </a:solidFill>
              </a:rPr>
              <a:t>사용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</a:rPr>
              <a:t>출력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ko-KR" sz="2000" dirty="0" smtClean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endParaRPr lang="en-US" altLang="ko-KR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ko-K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381"/>
            <a:ext cx="6281057" cy="55234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47057" y="2351314"/>
            <a:ext cx="2917372" cy="391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68829" y="2841171"/>
            <a:ext cx="5312228" cy="16110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7057" y="4572000"/>
            <a:ext cx="5246914" cy="11974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9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ArrayList2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90" y="669471"/>
            <a:ext cx="3246094" cy="496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2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OneData1 </a:t>
            </a:r>
            <a:r>
              <a:rPr lang="ko-KR" altLang="en-US" dirty="0" smtClean="0"/>
              <a:t>클래스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기존의 </a:t>
            </a:r>
            <a:r>
              <a:rPr lang="en-US" altLang="ko-KR" dirty="0" err="1" smtClean="0"/>
              <a:t>Onedata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학번 변수를 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78" y="465715"/>
            <a:ext cx="4998088" cy="60327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88571" y="816429"/>
            <a:ext cx="1426029" cy="1088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06286" y="1992086"/>
            <a:ext cx="4333380" cy="1415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88571" y="3309257"/>
            <a:ext cx="1785258" cy="4027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7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클래스의 </a:t>
            </a:r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데이터 만들기 </a:t>
            </a:r>
            <a:r>
              <a:rPr lang="ko-KR" altLang="en-US" dirty="0" err="1" smtClean="0"/>
              <a:t>메소드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총 만들 원소 수만큼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돌림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랜덤 변수를 만들어 클래스를 생성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AllData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배열에 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373"/>
            <a:ext cx="6453839" cy="51679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5171" y="3472543"/>
            <a:ext cx="5812972" cy="2590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04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클래스의 </a:t>
            </a:r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헤더 인쇄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헤더 인쇄를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만듦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내용 인쇄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하나의 </a:t>
            </a:r>
            <a:r>
              <a:rPr lang="en-US" altLang="ko-KR" dirty="0" err="1" smtClean="0"/>
              <a:t>OneData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출력하는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꼬리 인쇄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합계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평균을 구하는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223"/>
            <a:ext cx="6490720" cy="37521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441223"/>
            <a:ext cx="6490720" cy="7779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242" y="1219199"/>
            <a:ext cx="6490720" cy="17852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242" y="3080657"/>
            <a:ext cx="5771072" cy="11127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648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클래스의 </a:t>
            </a:r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메인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위의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헤드 인쇄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내용 인쇄 </a:t>
            </a:r>
            <a:r>
              <a:rPr lang="en-US" altLang="ko-KR" dirty="0" smtClean="0"/>
              <a:t>: for</a:t>
            </a:r>
            <a:r>
              <a:rPr lang="ko-KR" altLang="en-US" dirty="0" smtClean="0"/>
              <a:t>로 원소 수만큼 출력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꼬리 인쇄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실행 결과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60" y="1120549"/>
            <a:ext cx="5306880" cy="24064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830" y="3526972"/>
            <a:ext cx="1963340" cy="284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9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한글 계산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" y="420938"/>
            <a:ext cx="5603851" cy="617430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4083" y="1387642"/>
            <a:ext cx="4748463" cy="1700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4083" y="3152274"/>
            <a:ext cx="4660233" cy="1684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94083" y="4932947"/>
            <a:ext cx="4997117" cy="1662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856514" y="399166"/>
            <a:ext cx="6237515" cy="6165850"/>
          </a:xfrm>
        </p:spPr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ko-KR" altLang="en-US" sz="1800" dirty="0">
                <a:solidFill>
                  <a:prstClr val="black"/>
                </a:solidFill>
              </a:rPr>
              <a:t>앞에 </a:t>
            </a:r>
            <a:r>
              <a:rPr lang="ko-KR" altLang="en-US" sz="1800" dirty="0" err="1">
                <a:solidFill>
                  <a:prstClr val="black"/>
                </a:solidFill>
              </a:rPr>
              <a:t>블랭크를</a:t>
            </a:r>
            <a:r>
              <a:rPr lang="ko-KR" altLang="en-US" sz="1800" dirty="0">
                <a:solidFill>
                  <a:prstClr val="black"/>
                </a:solidFill>
              </a:rPr>
              <a:t> 붙이는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메소드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 dirty="0">
                <a:solidFill>
                  <a:prstClr val="black"/>
                </a:solidFill>
              </a:rPr>
              <a:t>문자열과 총 </a:t>
            </a:r>
            <a:r>
              <a:rPr lang="ko-KR" altLang="en-US" sz="1800" dirty="0" err="1">
                <a:solidFill>
                  <a:prstClr val="black"/>
                </a:solidFill>
              </a:rPr>
              <a:t>바이트수를</a:t>
            </a:r>
            <a:r>
              <a:rPr lang="ko-KR" altLang="en-US" sz="1800" dirty="0">
                <a:solidFill>
                  <a:prstClr val="black"/>
                </a:solidFill>
              </a:rPr>
              <a:t> 매개변수로 함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 dirty="0" smtClean="0">
                <a:solidFill>
                  <a:prstClr val="black"/>
                </a:solidFill>
              </a:rPr>
              <a:t>문자열 </a:t>
            </a:r>
            <a:r>
              <a:rPr lang="en-US" altLang="ko-KR" sz="1800" dirty="0">
                <a:solidFill>
                  <a:prstClr val="black"/>
                </a:solidFill>
              </a:rPr>
              <a:t>-&gt; </a:t>
            </a:r>
            <a:r>
              <a:rPr lang="ko-KR" altLang="en-US" sz="1800" dirty="0">
                <a:solidFill>
                  <a:prstClr val="black"/>
                </a:solidFill>
              </a:rPr>
              <a:t>바이트 배열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 dirty="0">
                <a:solidFill>
                  <a:prstClr val="black"/>
                </a:solidFill>
              </a:rPr>
              <a:t>총 바이트에서 남은 </a:t>
            </a:r>
            <a:r>
              <a:rPr lang="ko-KR" altLang="en-US" sz="1800" dirty="0" err="1">
                <a:solidFill>
                  <a:prstClr val="black"/>
                </a:solidFill>
              </a:rPr>
              <a:t>바이트수</a:t>
            </a:r>
            <a:r>
              <a:rPr lang="ko-KR" altLang="en-US" sz="1800" dirty="0">
                <a:solidFill>
                  <a:prstClr val="black"/>
                </a:solidFill>
              </a:rPr>
              <a:t> 계산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 dirty="0">
                <a:solidFill>
                  <a:prstClr val="black"/>
                </a:solidFill>
              </a:rPr>
              <a:t>남은 </a:t>
            </a:r>
            <a:r>
              <a:rPr lang="ko-KR" altLang="en-US" sz="1800" dirty="0" err="1">
                <a:solidFill>
                  <a:prstClr val="black"/>
                </a:solidFill>
              </a:rPr>
              <a:t>바이트수만큼</a:t>
            </a:r>
            <a:r>
              <a:rPr lang="ko-KR" altLang="en-US" sz="1800" dirty="0">
                <a:solidFill>
                  <a:prstClr val="black"/>
                </a:solidFill>
              </a:rPr>
              <a:t> 공백을 만듦</a:t>
            </a:r>
            <a:r>
              <a:rPr lang="en-US" altLang="ko-KR" sz="1800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ko-KR" sz="1800" dirty="0" smtClean="0">
                <a:solidFill>
                  <a:prstClr val="black"/>
                </a:solidFill>
              </a:rPr>
              <a:t>“</a:t>
            </a:r>
            <a:r>
              <a:rPr lang="ko-KR" altLang="en-US" sz="1800" dirty="0" smtClean="0">
                <a:solidFill>
                  <a:prstClr val="black"/>
                </a:solidFill>
              </a:rPr>
              <a:t>공백 </a:t>
            </a:r>
            <a:r>
              <a:rPr lang="en-US" altLang="ko-KR" sz="1800" dirty="0">
                <a:solidFill>
                  <a:prstClr val="black"/>
                </a:solidFill>
              </a:rPr>
              <a:t>+ </a:t>
            </a:r>
            <a:r>
              <a:rPr lang="ko-KR" altLang="en-US" sz="1800" dirty="0">
                <a:solidFill>
                  <a:prstClr val="black"/>
                </a:solidFill>
              </a:rPr>
              <a:t>기존 </a:t>
            </a:r>
            <a:r>
              <a:rPr lang="ko-KR" altLang="en-US" sz="1800" dirty="0" smtClean="0">
                <a:solidFill>
                  <a:prstClr val="black"/>
                </a:solidFill>
              </a:rPr>
              <a:t>문자열</a:t>
            </a:r>
            <a:r>
              <a:rPr lang="en-US" altLang="ko-KR" sz="1800" dirty="0" smtClean="0">
                <a:solidFill>
                  <a:prstClr val="black"/>
                </a:solidFill>
              </a:rPr>
              <a:t>”</a:t>
            </a:r>
            <a:r>
              <a:rPr lang="ko-KR" altLang="en-US" sz="1800" dirty="0" smtClean="0">
                <a:solidFill>
                  <a:prstClr val="black"/>
                </a:solidFill>
              </a:rPr>
              <a:t> </a:t>
            </a:r>
            <a:r>
              <a:rPr lang="ko-KR" altLang="en-US" sz="1800" dirty="0">
                <a:solidFill>
                  <a:prstClr val="black"/>
                </a:solidFill>
              </a:rPr>
              <a:t>반환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 smtClean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 smtClean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2</a:t>
            </a:r>
            <a:r>
              <a:rPr lang="en-US" altLang="ko-KR" sz="1800" dirty="0">
                <a:solidFill>
                  <a:prstClr val="black"/>
                </a:solidFill>
              </a:rPr>
              <a:t>. </a:t>
            </a:r>
            <a:r>
              <a:rPr lang="ko-KR" altLang="en-US" sz="1800" dirty="0">
                <a:solidFill>
                  <a:prstClr val="black"/>
                </a:solidFill>
              </a:rPr>
              <a:t>뒤에 </a:t>
            </a:r>
            <a:r>
              <a:rPr lang="ko-KR" altLang="en-US" sz="1800" dirty="0" err="1">
                <a:solidFill>
                  <a:prstClr val="black"/>
                </a:solidFill>
              </a:rPr>
              <a:t>블랭크를</a:t>
            </a:r>
            <a:r>
              <a:rPr lang="ko-KR" altLang="en-US" sz="1800" dirty="0">
                <a:solidFill>
                  <a:prstClr val="black"/>
                </a:solidFill>
              </a:rPr>
              <a:t> 붙이는 </a:t>
            </a:r>
            <a:r>
              <a:rPr lang="ko-KR" altLang="en-US" sz="1800" dirty="0" err="1">
                <a:solidFill>
                  <a:prstClr val="black"/>
                </a:solidFill>
              </a:rPr>
              <a:t>메소드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 dirty="0">
                <a:solidFill>
                  <a:prstClr val="black"/>
                </a:solidFill>
              </a:rPr>
              <a:t>위와 동일한 과정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ko-KR" sz="1800" dirty="0" smtClean="0">
                <a:solidFill>
                  <a:prstClr val="black"/>
                </a:solidFill>
              </a:rPr>
              <a:t>“</a:t>
            </a:r>
            <a:r>
              <a:rPr lang="ko-KR" altLang="en-US" sz="1800" dirty="0" smtClean="0">
                <a:solidFill>
                  <a:prstClr val="black"/>
                </a:solidFill>
              </a:rPr>
              <a:t>기존 </a:t>
            </a:r>
            <a:r>
              <a:rPr lang="ko-KR" altLang="en-US" sz="1800" dirty="0">
                <a:solidFill>
                  <a:prstClr val="black"/>
                </a:solidFill>
              </a:rPr>
              <a:t>문자열 </a:t>
            </a:r>
            <a:r>
              <a:rPr lang="en-US" altLang="ko-KR" sz="1800" dirty="0">
                <a:solidFill>
                  <a:prstClr val="black"/>
                </a:solidFill>
              </a:rPr>
              <a:t>+ </a:t>
            </a:r>
            <a:r>
              <a:rPr lang="ko-KR" altLang="en-US" sz="1800" dirty="0" smtClean="0">
                <a:solidFill>
                  <a:prstClr val="black"/>
                </a:solidFill>
              </a:rPr>
              <a:t>공백</a:t>
            </a:r>
            <a:r>
              <a:rPr lang="en-US" altLang="ko-KR" sz="1800" dirty="0" smtClean="0">
                <a:solidFill>
                  <a:prstClr val="black"/>
                </a:solidFill>
              </a:rPr>
              <a:t>” </a:t>
            </a:r>
            <a:r>
              <a:rPr lang="ko-KR" altLang="en-US" sz="1800" dirty="0" smtClean="0">
                <a:solidFill>
                  <a:prstClr val="black"/>
                </a:solidFill>
              </a:rPr>
              <a:t>반환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 dirty="0" smtClean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3. </a:t>
            </a:r>
            <a:r>
              <a:rPr lang="ko-KR" altLang="en-US" sz="1800" dirty="0">
                <a:solidFill>
                  <a:prstClr val="black"/>
                </a:solidFill>
              </a:rPr>
              <a:t>한글 숫자 세는 </a:t>
            </a:r>
            <a:r>
              <a:rPr lang="ko-KR" altLang="en-US" sz="1800" dirty="0" err="1">
                <a:solidFill>
                  <a:prstClr val="black"/>
                </a:solidFill>
              </a:rPr>
              <a:t>메소드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 dirty="0" err="1" smtClean="0">
                <a:solidFill>
                  <a:prstClr val="black"/>
                </a:solidFill>
              </a:rPr>
              <a:t>첫번째</a:t>
            </a:r>
            <a:r>
              <a:rPr lang="ko-KR" altLang="en-US" sz="1800" dirty="0" smtClean="0">
                <a:solidFill>
                  <a:prstClr val="black"/>
                </a:solidFill>
              </a:rPr>
              <a:t> 문자부터 마지막 문자까지 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 dirty="0" smtClean="0">
                <a:solidFill>
                  <a:prstClr val="black"/>
                </a:solidFill>
              </a:rPr>
              <a:t>각 문자 </a:t>
            </a:r>
            <a:r>
              <a:rPr lang="en-US" altLang="ko-KR" sz="1800" dirty="0" smtClean="0">
                <a:solidFill>
                  <a:prstClr val="black"/>
                </a:solidFill>
              </a:rPr>
              <a:t>-&gt; </a:t>
            </a:r>
            <a:r>
              <a:rPr lang="ko-KR" altLang="en-US" sz="1800" dirty="0" smtClean="0">
                <a:solidFill>
                  <a:prstClr val="black"/>
                </a:solidFill>
              </a:rPr>
              <a:t>바이트 배열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 dirty="0" smtClean="0">
                <a:solidFill>
                  <a:prstClr val="black"/>
                </a:solidFill>
              </a:rPr>
              <a:t>바이트가 </a:t>
            </a:r>
            <a:r>
              <a:rPr lang="en-US" altLang="ko-KR" sz="1800" dirty="0" smtClean="0">
                <a:solidFill>
                  <a:prstClr val="black"/>
                </a:solidFill>
              </a:rPr>
              <a:t>2(</a:t>
            </a:r>
            <a:r>
              <a:rPr lang="ko-KR" altLang="en-US" sz="1800" dirty="0" smtClean="0">
                <a:solidFill>
                  <a:prstClr val="black"/>
                </a:solidFill>
              </a:rPr>
              <a:t>한글</a:t>
            </a:r>
            <a:r>
              <a:rPr lang="en-US" altLang="ko-KR" sz="1800" dirty="0" smtClean="0">
                <a:solidFill>
                  <a:prstClr val="black"/>
                </a:solidFill>
              </a:rPr>
              <a:t>)</a:t>
            </a:r>
            <a:r>
              <a:rPr lang="ko-KR" altLang="en-US" sz="1800" dirty="0" smtClean="0">
                <a:solidFill>
                  <a:prstClr val="black"/>
                </a:solidFill>
              </a:rPr>
              <a:t>일 때 카운트를 올림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- </a:t>
            </a:r>
            <a:r>
              <a:rPr lang="ko-KR" altLang="en-US" sz="1800" dirty="0" smtClean="0">
                <a:solidFill>
                  <a:prstClr val="black"/>
                </a:solidFill>
              </a:rPr>
              <a:t>최종 카운트 반환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3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err="1"/>
              <a:t>다</a:t>
            </a:r>
            <a:r>
              <a:rPr lang="ko-KR" altLang="en-US" dirty="0" err="1" smtClean="0"/>
              <a:t>페이지</a:t>
            </a:r>
            <a:r>
              <a:rPr lang="ko-KR" altLang="en-US" dirty="0" smtClean="0"/>
              <a:t> 성적집계표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나머지는 앞의 내용과 변화</a:t>
            </a:r>
            <a:r>
              <a:rPr lang="en-US" altLang="ko-KR" dirty="0" smtClean="0"/>
              <a:t>x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내용 인쇄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하나의 클래스를 출력할 때마다 출력한 개수를 누적한다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23"/>
            <a:ext cx="6194624" cy="265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80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 err="1"/>
              <a:t>다페이지</a:t>
            </a:r>
            <a:r>
              <a:rPr lang="ko-KR" altLang="en-US" dirty="0"/>
              <a:t> 성적집계표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/>
              <a:t>꼬리 인쇄</a:t>
            </a:r>
            <a:r>
              <a:rPr lang="en-US" altLang="ko-KR" dirty="0"/>
              <a:t>(</a:t>
            </a:r>
            <a:r>
              <a:rPr lang="ko-KR" altLang="en-US" dirty="0"/>
              <a:t>누적 인쇄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현재 </a:t>
            </a:r>
            <a:r>
              <a:rPr lang="ko-KR" altLang="en-US" dirty="0"/>
              <a:t>페이지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한 페이지당 합계에서 </a:t>
            </a:r>
            <a:r>
              <a:rPr lang="ko-KR" altLang="en-US" dirty="0" err="1"/>
              <a:t>한페이지당</a:t>
            </a:r>
            <a:r>
              <a:rPr lang="ko-KR" altLang="en-US" dirty="0"/>
              <a:t> </a:t>
            </a:r>
            <a:r>
              <a:rPr lang="ko-KR" altLang="en-US" dirty="0" smtClean="0"/>
              <a:t>항목 개수를 </a:t>
            </a:r>
            <a:r>
              <a:rPr lang="ko-KR" altLang="en-US" dirty="0"/>
              <a:t>나누어줌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합계 변수</a:t>
            </a:r>
            <a:r>
              <a:rPr lang="en-US" altLang="ko-KR" dirty="0"/>
              <a:t>, </a:t>
            </a:r>
            <a:r>
              <a:rPr lang="ko-KR" altLang="en-US" dirty="0"/>
              <a:t>개수 변수는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누적 페이지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총 페이지 합계에서 총 페이지 항목 개수를 나누어줌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이 경우는 합계변수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개수 변수를 초기화하지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083"/>
            <a:ext cx="6452942" cy="51360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2663" y="1338943"/>
            <a:ext cx="6061051" cy="2569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2663" y="3973286"/>
            <a:ext cx="6028394" cy="1970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373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 err="1"/>
              <a:t>다페이지</a:t>
            </a:r>
            <a:r>
              <a:rPr lang="ko-KR" altLang="en-US" dirty="0"/>
              <a:t> 성적집계표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3. </a:t>
            </a:r>
            <a:r>
              <a:rPr lang="ko-KR" altLang="en-US" sz="2400" dirty="0" smtClean="0"/>
              <a:t>메인 </a:t>
            </a:r>
            <a:r>
              <a:rPr lang="ko-KR" altLang="en-US" sz="2400" dirty="0" err="1" smtClean="0"/>
              <a:t>메소드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1) </a:t>
            </a:r>
            <a:r>
              <a:rPr lang="ko-KR" altLang="en-US" sz="2400" dirty="0" smtClean="0"/>
              <a:t>데이터 생성 동일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2) </a:t>
            </a:r>
            <a:r>
              <a:rPr lang="ko-KR" altLang="en-US" sz="2400" dirty="0" smtClean="0"/>
              <a:t>항목 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페이지 수 선언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페이지당 항목 수를 설정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항목수로 총 페이지 수를 설정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페이지당 시작할 항목을 설정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3) </a:t>
            </a:r>
            <a:r>
              <a:rPr lang="ko-KR" altLang="en-US" sz="2400" dirty="0" smtClean="0"/>
              <a:t>출력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err="1" smtClean="0"/>
              <a:t>첫번째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for : </a:t>
            </a:r>
            <a:r>
              <a:rPr lang="ko-KR" altLang="en-US" sz="2400" dirty="0" smtClean="0"/>
              <a:t>헤드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꼬리 인쇄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err="1"/>
              <a:t>두</a:t>
            </a:r>
            <a:r>
              <a:rPr lang="ko-KR" altLang="en-US" sz="2400" dirty="0" err="1" smtClean="0"/>
              <a:t>번째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for : </a:t>
            </a:r>
            <a:r>
              <a:rPr lang="ko-KR" altLang="en-US" sz="2400" dirty="0" smtClean="0"/>
              <a:t>내용 인쇄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-&gt; </a:t>
            </a:r>
            <a:r>
              <a:rPr lang="ko-KR" altLang="en-US" sz="2400" dirty="0" smtClean="0"/>
              <a:t>내용 인쇄를 다시 항목 수만큼 나누어 인쇄하도록 범위와 변수를 설정해준다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767"/>
            <a:ext cx="6481916" cy="39106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2663" y="1730829"/>
            <a:ext cx="1946251" cy="381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2663" y="2133600"/>
            <a:ext cx="4286680" cy="653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2663" y="2775857"/>
            <a:ext cx="6137251" cy="24275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09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 err="1"/>
              <a:t>다페이지</a:t>
            </a:r>
            <a:r>
              <a:rPr lang="ko-KR" altLang="en-US" dirty="0"/>
              <a:t> 성적집계표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1349852"/>
            <a:ext cx="33528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9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4800" dirty="0" smtClean="0"/>
              <a:t>7</a:t>
            </a:r>
            <a:r>
              <a:rPr lang="ko-KR" altLang="en-US" sz="4800" dirty="0" smtClean="0"/>
              <a:t>강 필기</a:t>
            </a:r>
            <a:endParaRPr lang="ko-KR" altLang="en-US" sz="48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8113379" y="5076741"/>
            <a:ext cx="3462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Kopo08 </a:t>
            </a:r>
            <a:r>
              <a:rPr kumimoji="1"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송태양</a:t>
            </a:r>
            <a:endParaRPr kumimoji="1" lang="ko-KR" altLang="en-US" sz="2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1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5343" y="399166"/>
            <a:ext cx="5268686" cy="6165850"/>
          </a:xfrm>
          <a:ln w="19050"/>
        </p:spPr>
        <p:txBody>
          <a:bodyPr/>
          <a:lstStyle/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-5080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37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6362" y="-1144135"/>
            <a:ext cx="6864803" cy="91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한글 계산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5343" y="399166"/>
            <a:ext cx="5268686" cy="6165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4.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사용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err="1" smtClean="0"/>
              <a:t>블랭크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문자열과 칸수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바이트수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넣고 실행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/>
              <a:t>한</a:t>
            </a:r>
            <a:r>
              <a:rPr lang="ko-KR" altLang="en-US" sz="1800" dirty="0" smtClean="0"/>
              <a:t>글 개수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문자열을 넣고 실행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5. </a:t>
            </a:r>
            <a:r>
              <a:rPr lang="ko-KR" altLang="en-US" sz="1800" dirty="0" smtClean="0"/>
              <a:t>실행 결과 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954707"/>
            <a:ext cx="6429375" cy="2295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35" y="3626829"/>
            <a:ext cx="2295525" cy="11906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26696" y="1949117"/>
            <a:ext cx="5430252" cy="641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10653" y="2590800"/>
            <a:ext cx="4235115" cy="272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26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고정 길이 필드 추출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오류 찾아내기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060372" y="399166"/>
            <a:ext cx="8033658" cy="616585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문자열 배열 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{} </a:t>
            </a:r>
            <a:r>
              <a:rPr lang="ko-KR" altLang="en-US" dirty="0" smtClean="0"/>
              <a:t>안에 문자열을 입력함</a:t>
            </a:r>
            <a:r>
              <a:rPr lang="en-US" altLang="ko-KR" dirty="0" smtClean="0"/>
              <a:t>.(</a:t>
            </a:r>
            <a:r>
              <a:rPr lang="ko-KR" altLang="en-US" dirty="0" smtClean="0"/>
              <a:t>오류 포함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금액 오류를 </a:t>
            </a:r>
            <a:r>
              <a:rPr lang="ko-KR" altLang="en-US" dirty="0"/>
              <a:t>검증하기 위해 </a:t>
            </a:r>
            <a:r>
              <a:rPr lang="ko-KR" altLang="en-US" dirty="0" smtClean="0"/>
              <a:t>필요한 변수 선언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금액이 아닌 부분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단가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금액 문자열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단가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금액 정수형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" y="420938"/>
            <a:ext cx="3571524" cy="60560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6429" y="1328057"/>
            <a:ext cx="3007758" cy="3864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314" y="5290457"/>
            <a:ext cx="2536372" cy="1186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38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고정 </a:t>
            </a:r>
            <a:r>
              <a:rPr lang="ko-KR" altLang="en-US" dirty="0" smtClean="0"/>
              <a:t>길이로 </a:t>
            </a:r>
            <a:r>
              <a:rPr lang="ko-KR" altLang="en-US" dirty="0"/>
              <a:t>필드 추출</a:t>
            </a:r>
            <a:r>
              <a:rPr lang="en-US" altLang="ko-KR" dirty="0"/>
              <a:t>(</a:t>
            </a:r>
            <a:r>
              <a:rPr lang="ko-KR" altLang="en-US" dirty="0"/>
              <a:t>오류 찾아내기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430712" y="399166"/>
            <a:ext cx="5663318" cy="6165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콤마 변수 선언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단가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금액 문자열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정수형 전환하고 계산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문자열에서 바이트로 해당 부분 잘라냄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콤마와 공백 없앰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문자열 </a:t>
            </a:r>
            <a:r>
              <a:rPr lang="en-US" altLang="ko-KR" sz="2000" dirty="0" smtClean="0"/>
              <a:t>-&gt; </a:t>
            </a:r>
            <a:r>
              <a:rPr lang="ko-KR" altLang="en-US" sz="2000" dirty="0" err="1" smtClean="0"/>
              <a:t>정수형으로</a:t>
            </a:r>
            <a:r>
              <a:rPr lang="ko-KR" altLang="en-US" sz="2000" dirty="0" smtClean="0"/>
              <a:t> 바꿈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오류 계산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err="1" smtClean="0"/>
              <a:t>정수형으로</a:t>
            </a:r>
            <a:r>
              <a:rPr lang="ko-KR" altLang="en-US" sz="2000" dirty="0" smtClean="0"/>
              <a:t> 바꾼 값으로 금액을 계산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금액이 틀리면 금액을 다시 수정하고 문자열로 바꿈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문자열 출력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6. </a:t>
            </a:r>
            <a:r>
              <a:rPr lang="ko-KR" altLang="en-US" sz="2000" dirty="0" smtClean="0"/>
              <a:t>실행 결과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938"/>
            <a:ext cx="6430712" cy="3992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420938"/>
            <a:ext cx="2514600" cy="308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783771"/>
            <a:ext cx="5812971" cy="2122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2662" y="2993571"/>
            <a:ext cx="6178049" cy="131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12505"/>
            <a:ext cx="32670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6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필드 추출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6447475" cy="36315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1425"/>
            <a:ext cx="3032075" cy="22929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1262" y="946485"/>
            <a:ext cx="6027941" cy="1443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sz="1600" dirty="0" smtClean="0"/>
              <a:t>데이터 문자열 배열 선언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err="1" smtClean="0"/>
              <a:t>Csv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데이터 문자열을 배열에 넣어줌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문자열 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로 나누기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문자열 먼저 나눔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For</a:t>
            </a:r>
            <a:r>
              <a:rPr lang="ko-KR" altLang="en-US" sz="1600" dirty="0" smtClean="0"/>
              <a:t>로 나머지 문자열을 나눔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 smtClean="0"/>
              <a:t>For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한번더</a:t>
            </a:r>
            <a:r>
              <a:rPr lang="ko-KR" altLang="en-US" sz="1600" dirty="0" smtClean="0"/>
              <a:t> 사용하여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문자열을 나눈 필드와 나머지 문자열을 나눈 필드를 출력한다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실행 결과</a:t>
            </a:r>
            <a:endParaRPr lang="en-US" altLang="ko-KR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81262" y="2454442"/>
            <a:ext cx="5966213" cy="1323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8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필드 추출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글자 읽기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지난 시간에 사용한 글자읽기 코딩을 </a:t>
            </a:r>
            <a:r>
              <a:rPr lang="ko-KR" altLang="en-US" sz="1600" dirty="0" err="1" smtClean="0"/>
              <a:t>메소드로</a:t>
            </a:r>
            <a:r>
              <a:rPr lang="ko-KR" altLang="en-US" sz="1600" dirty="0" smtClean="0"/>
              <a:t> 바꿈</a:t>
            </a:r>
            <a:endParaRPr lang="en-US" altLang="ko-KR" sz="1600" dirty="0" smtClean="0"/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매개변수 </a:t>
            </a:r>
            <a:r>
              <a:rPr lang="en-US" altLang="ko-KR" sz="1600" dirty="0"/>
              <a:t>: </a:t>
            </a:r>
            <a:r>
              <a:rPr lang="ko-KR" altLang="en-US" sz="1600" dirty="0"/>
              <a:t>숫자로 된 문자열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err="1"/>
              <a:t>반환값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문자열</a:t>
            </a:r>
            <a:r>
              <a:rPr lang="en-US" altLang="ko-KR" sz="1600" dirty="0"/>
              <a:t>(</a:t>
            </a:r>
            <a:r>
              <a:rPr lang="ko-KR" altLang="en-US" sz="1600" dirty="0"/>
              <a:t>숫자읽기</a:t>
            </a:r>
            <a:r>
              <a:rPr lang="en-US" altLang="ko-KR" sz="1600" dirty="0"/>
              <a:t>)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숫자 문자열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숫자읽기 문자열로 바꿈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>
              <a:buFontTx/>
              <a:buChar char="-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392"/>
            <a:ext cx="6204047" cy="47233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92442" y="1475874"/>
            <a:ext cx="569495" cy="176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9811" y="5662863"/>
            <a:ext cx="794084" cy="120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26695" y="1475874"/>
            <a:ext cx="665747" cy="176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8343" y="1475874"/>
            <a:ext cx="5943600" cy="4367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48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구분자로</a:t>
            </a:r>
            <a:r>
              <a:rPr lang="ko-KR" altLang="en-US" dirty="0"/>
              <a:t> 필드 추출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데이터 변수 선언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문자열이 들어간 배열을 선언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생성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초기화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3. </a:t>
            </a:r>
            <a:r>
              <a:rPr lang="ko-KR" altLang="en-US" sz="2400" dirty="0" smtClean="0"/>
              <a:t>문자열 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로 쪼개기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문자열의 </a:t>
            </a:r>
            <a:r>
              <a:rPr lang="en-US" altLang="ko-KR" sz="2400" dirty="0" smtClean="0"/>
              <a:t>split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이용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마찬가지로 필드를 쪼개되 숫자가 들어간 필드일 경우 숫자읽기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실행하도록 함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If</a:t>
            </a:r>
            <a:r>
              <a:rPr lang="ko-KR" altLang="en-US" sz="2400" dirty="0" smtClean="0"/>
              <a:t>를 사용한다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4. </a:t>
            </a:r>
            <a:r>
              <a:rPr lang="ko-KR" altLang="en-US" sz="2400" dirty="0" smtClean="0"/>
              <a:t>실행 결과</a:t>
            </a:r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6442829" cy="44849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6057" y="531132"/>
            <a:ext cx="2188029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6057" y="2838903"/>
            <a:ext cx="5876772" cy="1894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226" y="4874950"/>
            <a:ext cx="1844375" cy="19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2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배열의 최대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 찾기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sz="1800" dirty="0" smtClean="0"/>
              <a:t>변수 선언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배열의 인덱스 변수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배열의 값 변수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값 비교하기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기존 </a:t>
            </a:r>
            <a:r>
              <a:rPr lang="ko-KR" altLang="en-US" sz="1800" dirty="0" err="1" smtClean="0"/>
              <a:t>변수값과</a:t>
            </a:r>
            <a:r>
              <a:rPr lang="ko-KR" altLang="en-US" sz="1800" dirty="0" smtClean="0"/>
              <a:t> 해당 </a:t>
            </a:r>
            <a:r>
              <a:rPr lang="ko-KR" altLang="en-US" sz="1800" dirty="0" err="1" smtClean="0"/>
              <a:t>변수값을</a:t>
            </a:r>
            <a:r>
              <a:rPr lang="ko-KR" altLang="en-US" sz="1800" dirty="0" smtClean="0"/>
              <a:t> 비교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Max</a:t>
            </a:r>
            <a:r>
              <a:rPr lang="ko-KR" altLang="en-US" sz="1800" dirty="0" smtClean="0"/>
              <a:t>일 경우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크면 해당 인덱스와 값으로 바꿈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Min</a:t>
            </a:r>
            <a:r>
              <a:rPr lang="ko-KR" altLang="en-US" sz="1800" dirty="0" smtClean="0"/>
              <a:t>일 경우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작으면 해당 인덱스와 값으로 바꿈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최종 인덱스와 값을 반환한다</a:t>
            </a:r>
            <a:r>
              <a:rPr lang="en-US" altLang="ko-KR" sz="1800" dirty="0" smtClean="0"/>
              <a:t>.</a:t>
            </a:r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실행 결과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815"/>
            <a:ext cx="6507374" cy="50265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5800" y="1943100"/>
            <a:ext cx="231457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76275" y="2295524"/>
            <a:ext cx="5831099" cy="1038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6" y="4864838"/>
            <a:ext cx="1377283" cy="197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5719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932</Words>
  <Application>Microsoft Office PowerPoint</Application>
  <PresentationFormat>와이드스크린</PresentationFormat>
  <Paragraphs>206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맑은 고딕</vt:lpstr>
      <vt:lpstr>Arial</vt:lpstr>
      <vt:lpstr>디자인 사용자 지정</vt:lpstr>
      <vt:lpstr>3_Default Design</vt:lpstr>
      <vt:lpstr>1_디자인 사용자 지정</vt:lpstr>
      <vt:lpstr>7강 실습</vt:lpstr>
      <vt:lpstr>1. 한글 계산</vt:lpstr>
      <vt:lpstr>1. 한글 계산</vt:lpstr>
      <vt:lpstr>2. 고정 길이 필드 추출(오류 찾아내기)</vt:lpstr>
      <vt:lpstr>2. 고정 길이로 필드 추출(오류 찾아내기)</vt:lpstr>
      <vt:lpstr>3. 구분자로 필드 추출</vt:lpstr>
      <vt:lpstr>4. 구분자로 필드 추출 2</vt:lpstr>
      <vt:lpstr>4. 구분자로 필드 추출 2</vt:lpstr>
      <vt:lpstr>5. 배열의 최대, 최소값 찾기</vt:lpstr>
      <vt:lpstr>6. 클래스의 배열</vt:lpstr>
      <vt:lpstr>6. 클래스의 배열</vt:lpstr>
      <vt:lpstr>7. ArrayList 1</vt:lpstr>
      <vt:lpstr>7. ArrayList 1</vt:lpstr>
      <vt:lpstr>8. ArrayList2</vt:lpstr>
      <vt:lpstr>8. ArrayList2</vt:lpstr>
      <vt:lpstr>9. 클래스의 ArrayList</vt:lpstr>
      <vt:lpstr>9. 클래스의 ArrayList</vt:lpstr>
      <vt:lpstr>9. 클래스의 ArrayList</vt:lpstr>
      <vt:lpstr>9. 클래스의 ArrayList</vt:lpstr>
      <vt:lpstr>10. 다페이지 성적집계표</vt:lpstr>
      <vt:lpstr>10. 다페이지 성적집계표</vt:lpstr>
      <vt:lpstr>10. 다페이지 성적집계표</vt:lpstr>
      <vt:lpstr>10. 다페이지 성적집계표</vt:lpstr>
      <vt:lpstr>7강 필기</vt:lpstr>
      <vt:lpstr>1.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401ST-12</dc:creator>
  <cp:lastModifiedBy>kopo</cp:lastModifiedBy>
  <cp:revision>43</cp:revision>
  <dcterms:created xsi:type="dcterms:W3CDTF">2018-03-29T02:29:13Z</dcterms:created>
  <dcterms:modified xsi:type="dcterms:W3CDTF">2018-05-23T01:47:22Z</dcterms:modified>
</cp:coreProperties>
</file>