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6"/>
  </p:notesMasterIdLst>
  <p:sldIdLst>
    <p:sldId id="694" r:id="rId4"/>
    <p:sldId id="961" r:id="rId5"/>
    <p:sldId id="977" r:id="rId6"/>
    <p:sldId id="978" r:id="rId7"/>
    <p:sldId id="1103" r:id="rId8"/>
    <p:sldId id="1180" r:id="rId9"/>
    <p:sldId id="1181" r:id="rId10"/>
    <p:sldId id="1182" r:id="rId11"/>
    <p:sldId id="1183" r:id="rId12"/>
    <p:sldId id="1185" r:id="rId13"/>
    <p:sldId id="1184" r:id="rId14"/>
    <p:sldId id="1149" r:id="rId15"/>
    <p:sldId id="1186" r:id="rId16"/>
    <p:sldId id="1187" r:id="rId17"/>
    <p:sldId id="1188" r:id="rId18"/>
    <p:sldId id="1190" r:id="rId19"/>
    <p:sldId id="1191" r:id="rId20"/>
    <p:sldId id="1192" r:id="rId21"/>
    <p:sldId id="1193" r:id="rId22"/>
    <p:sldId id="1194" r:id="rId23"/>
    <p:sldId id="1172" r:id="rId24"/>
    <p:sldId id="984" r:id="rId25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3300"/>
    <a:srgbClr val="FFFF99"/>
    <a:srgbClr val="FFFF66"/>
    <a:srgbClr val="4C6C46"/>
    <a:srgbClr val="679220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32" d="100"/>
          <a:sy n="132" d="100"/>
        </p:scale>
        <p:origin x="378" y="10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4931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7227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39209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50535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87086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87707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2840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1575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7714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8323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18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08384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64882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2819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83804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5111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2</a:t>
            </a:r>
            <a:r>
              <a:rPr lang="en-US" altLang="ko-KR" sz="2400" dirty="0" smtClean="0"/>
              <a:t>. </a:t>
            </a:r>
            <a:r>
              <a:rPr lang="ko-KR" altLang="en-US" sz="2400" dirty="0"/>
              <a:t>데이터베이스</a:t>
            </a:r>
            <a:r>
              <a:rPr lang="en-US" altLang="ko-KR" sz="2400" dirty="0"/>
              <a:t> </a:t>
            </a:r>
            <a:r>
              <a:rPr lang="ko-KR" altLang="en-US" sz="2400" dirty="0"/>
              <a:t>기초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smtClean="0">
                <a:solidFill>
                  <a:schemeClr val="tx1"/>
                </a:solidFill>
              </a:rPr>
              <a:t>박종원 </a:t>
            </a:r>
            <a:r>
              <a:rPr kumimoji="1" lang="ko-KR" altLang="en-US" dirty="0">
                <a:solidFill>
                  <a:schemeClr val="tx1"/>
                </a:solidFill>
              </a:rPr>
              <a:t>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프로그래밍</a:t>
            </a:r>
            <a:r>
              <a:rPr kumimoji="1" lang="en-US" altLang="ko-KR" dirty="0">
                <a:solidFill>
                  <a:schemeClr val="tx1"/>
                </a:solidFill>
              </a:rPr>
              <a:t>2-Java)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65792" y="1354479"/>
            <a:ext cx="7127875" cy="504825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kern="0" dirty="0" err="1">
                <a:solidFill>
                  <a:srgbClr val="000000"/>
                </a:solidFill>
                <a:latin typeface="돋움"/>
                <a:ea typeface="돋움"/>
              </a:rPr>
              <a:t>mysql</a:t>
            </a:r>
            <a:r>
              <a:rPr kumimoji="1" lang="en-US" altLang="ko-KR" sz="1800" b="0" kern="0" dirty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kumimoji="1" lang="ko-KR" altLang="en-US" sz="1800" b="0" kern="0" dirty="0">
                <a:solidFill>
                  <a:srgbClr val="000000"/>
                </a:solidFill>
                <a:latin typeface="돋움"/>
                <a:ea typeface="돋움"/>
              </a:rPr>
              <a:t>시작</a:t>
            </a: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1526155" y="2002179"/>
            <a:ext cx="6769100" cy="4000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$</a:t>
            </a: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–u(</a:t>
            </a: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userid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 –p(password) [enter]</a:t>
            </a: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80" y="2578442"/>
            <a:ext cx="62484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28226" y="4321583"/>
            <a:ext cx="785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프로그램 </a:t>
            </a:r>
            <a:r>
              <a:rPr lang="ko-KR" altLang="en-US" dirty="0" err="1"/>
              <a:t>실행후</a:t>
            </a:r>
            <a:r>
              <a:rPr lang="ko-KR" altLang="en-US" dirty="0"/>
              <a:t> 내부 </a:t>
            </a:r>
            <a:r>
              <a:rPr lang="en-US" altLang="ko-KR" dirty="0" err="1"/>
              <a:t>mysql</a:t>
            </a:r>
            <a:r>
              <a:rPr lang="en-US" altLang="ko-KR" dirty="0"/>
              <a:t>&gt; </a:t>
            </a:r>
            <a:r>
              <a:rPr lang="ko-KR" altLang="en-US" dirty="0"/>
              <a:t>창에서 각종 데이터베이스 명령을 실행할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29059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075976"/>
              </p:ext>
            </p:extLst>
          </p:nvPr>
        </p:nvGraphicFramePr>
        <p:xfrm>
          <a:off x="1763713" y="2430463"/>
          <a:ext cx="5472110" cy="2663824"/>
        </p:xfrm>
        <a:graphic>
          <a:graphicData uri="http://schemas.openxmlformats.org/drawingml/2006/table">
            <a:tbl>
              <a:tblPr firstRow="1" bandRow="1"/>
              <a:tblGrid>
                <a:gridCol w="10944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4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44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944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944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학번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국어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영어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수학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나연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209901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정연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209902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모모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209903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사나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209904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err="1">
                          <a:latin typeface="굴림체" pitchFamily="49" charset="-127"/>
                          <a:ea typeface="굴림체" pitchFamily="49" charset="-127"/>
                        </a:rPr>
                        <a:t>지효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80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미나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209906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다현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209907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2" name="직사각형 6"/>
          <p:cNvSpPr>
            <a:spLocks noChangeArrowheads="1"/>
          </p:cNvSpPr>
          <p:nvPr/>
        </p:nvSpPr>
        <p:spPr bwMode="auto">
          <a:xfrm>
            <a:off x="612775" y="1206500"/>
            <a:ext cx="7626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실습을 위한 데이터베이스의 자료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이 구조를 생각하면서 실습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31913" y="3078163"/>
            <a:ext cx="6192837" cy="360362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24300" y="2214563"/>
            <a:ext cx="1152525" cy="295275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716463" y="1925638"/>
            <a:ext cx="288925" cy="288925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932363" y="1782763"/>
            <a:ext cx="12827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열</a:t>
            </a:r>
            <a:r>
              <a:rPr kumimoji="1" lang="en-US" altLang="ko-KR" sz="105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column, field </a:t>
            </a:r>
            <a:endParaRPr kumimoji="1" lang="ko-KR" altLang="en-US" sz="105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7524750" y="2790825"/>
            <a:ext cx="288925" cy="287338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740650" y="2646363"/>
            <a:ext cx="1131888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행</a:t>
            </a:r>
            <a:r>
              <a:rPr kumimoji="1" lang="en-US" altLang="ko-KR" sz="105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row, record</a:t>
            </a:r>
            <a:endParaRPr kumimoji="1" lang="ko-KR" altLang="en-US" sz="105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8140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3" y="648572"/>
            <a:ext cx="2011434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만들기</a:t>
            </a:r>
            <a:r>
              <a:rPr lang="en-US" altLang="ko-KR" sz="1600" dirty="0"/>
              <a:t>,</a:t>
            </a:r>
            <a:r>
              <a:rPr lang="ko-KR" altLang="en-US" sz="1600" dirty="0"/>
              <a:t>지우기</a:t>
            </a:r>
            <a:r>
              <a:rPr lang="en-US" altLang="ko-KR" sz="1600" dirty="0"/>
              <a:t>,</a:t>
            </a:r>
            <a:r>
              <a:rPr lang="ko-KR" altLang="en-US" sz="1600" dirty="0"/>
              <a:t>보기</a:t>
            </a:r>
            <a:r>
              <a:rPr lang="en-US" altLang="ko-KR" sz="1600" dirty="0"/>
              <a:t>,</a:t>
            </a:r>
            <a:r>
              <a:rPr lang="ko-KR" altLang="en-US" sz="1600" dirty="0"/>
              <a:t>선택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데이터베이스는</a:t>
            </a:r>
            <a:r>
              <a:rPr lang="en-US" altLang="ko-KR" sz="1200" dirty="0"/>
              <a:t> </a:t>
            </a:r>
            <a:r>
              <a:rPr lang="ko-KR" altLang="en-US" sz="1200" dirty="0"/>
              <a:t>테이블의 모임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캡처가 무엇을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57772" y="747456"/>
            <a:ext cx="7200900" cy="1520226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데이터베이스 만들기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지우기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보기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선택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</a:rPr>
              <a:t>create database 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돋움"/>
                <a:ea typeface="돋움"/>
              </a:rPr>
              <a:t>kopoctc</a:t>
            </a:r>
            <a:r>
              <a:rPr kumimoji="1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</a:rPr>
              <a:t>;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각자 이름으로 데이터베이스 생성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ko-KR" sz="1400" kern="0" dirty="0">
                <a:solidFill>
                  <a:srgbClr val="000000"/>
                </a:solidFill>
                <a:latin typeface="돋움"/>
                <a:ea typeface="돋움"/>
              </a:rPr>
              <a:t>d</a:t>
            </a:r>
            <a:r>
              <a:rPr kumimoji="1" lang="en-US" altLang="ko-KR" sz="1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</a:rPr>
              <a:t>rop</a:t>
            </a:r>
            <a:r>
              <a:rPr kumimoji="1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</a:rPr>
              <a:t> database </a:t>
            </a:r>
            <a:r>
              <a:rPr kumimoji="1" lang="en-US" altLang="ko-KR" sz="1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</a:rPr>
              <a:t>kopoctc</a:t>
            </a:r>
            <a:r>
              <a:rPr kumimoji="1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</a:rPr>
              <a:t>;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400" b="0" kern="0" dirty="0" err="1">
                <a:solidFill>
                  <a:srgbClr val="000000"/>
                </a:solidFill>
                <a:latin typeface="돋움"/>
                <a:ea typeface="돋움"/>
              </a:rPr>
              <a:t>지워봐봐</a:t>
            </a:r>
            <a:r>
              <a:rPr kumimoji="1" lang="en-US" altLang="ko-KR" sz="1400" b="0" kern="0" dirty="0">
                <a:solidFill>
                  <a:srgbClr val="000000"/>
                </a:solidFill>
                <a:latin typeface="돋움"/>
                <a:ea typeface="돋움"/>
              </a:rPr>
              <a:t>..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ko-KR" sz="1400" kern="0" dirty="0">
                <a:solidFill>
                  <a:srgbClr val="000000"/>
                </a:solidFill>
                <a:latin typeface="돋움"/>
                <a:ea typeface="돋움"/>
              </a:rPr>
              <a:t>use 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돋움"/>
                <a:ea typeface="돋움"/>
              </a:rPr>
              <a:t>kopoctc</a:t>
            </a:r>
            <a:r>
              <a:rPr kumimoji="1" lang="en-US" altLang="ko-KR" sz="1400" kern="0" dirty="0">
                <a:solidFill>
                  <a:srgbClr val="000000"/>
                </a:solidFill>
                <a:latin typeface="돋움"/>
                <a:ea typeface="돋움"/>
              </a:rPr>
              <a:t>;  </a:t>
            </a:r>
            <a:r>
              <a:rPr kumimoji="1" lang="en-US" altLang="ko-KR" sz="1400" b="0" kern="0" dirty="0">
                <a:solidFill>
                  <a:srgbClr val="000000"/>
                </a:solidFill>
                <a:latin typeface="돋움"/>
                <a:ea typeface="돋움"/>
              </a:rPr>
              <a:t>//</a:t>
            </a:r>
            <a:r>
              <a:rPr kumimoji="1" lang="ko-KR" altLang="en-US" sz="1400" b="0" kern="0" dirty="0">
                <a:solidFill>
                  <a:srgbClr val="000000"/>
                </a:solidFill>
                <a:latin typeface="돋움"/>
                <a:ea typeface="돋움"/>
              </a:rPr>
              <a:t>해당데이터베이스를 선택</a:t>
            </a:r>
            <a:r>
              <a:rPr kumimoji="1" lang="en-US" altLang="ko-KR" sz="14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ko-KR" altLang="en-US" sz="1400" b="0" kern="0" dirty="0">
                <a:solidFill>
                  <a:srgbClr val="000000"/>
                </a:solidFill>
                <a:latin typeface="돋움"/>
                <a:ea typeface="돋움"/>
              </a:rPr>
              <a:t>앞으로 이 데이터베이스와 처리를 하겠다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0" name="TextBox 19"/>
          <p:cNvSpPr txBox="1">
            <a:spLocks noChangeArrowheads="1"/>
          </p:cNvSpPr>
          <p:nvPr/>
        </p:nvSpPr>
        <p:spPr bwMode="auto">
          <a:xfrm>
            <a:off x="2689572" y="2559782"/>
            <a:ext cx="6769100" cy="70802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&gt;show databases;</a:t>
            </a:r>
          </a:p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&gt;use (</a:t>
            </a: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dbname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31" y="3559906"/>
            <a:ext cx="3858979" cy="26094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61249" y="3835927"/>
            <a:ext cx="2739853" cy="641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kopoctc</a:t>
            </a:r>
            <a:r>
              <a:rPr lang="ko-KR" altLang="en-US" sz="1050" dirty="0"/>
              <a:t> 데이터베이스가 만들어졌다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그밖에 보이는 데이터베이스들은 </a:t>
            </a:r>
            <a:r>
              <a:rPr lang="en-US" altLang="ko-KR" sz="1050" dirty="0" err="1"/>
              <a:t>mysql</a:t>
            </a:r>
            <a:r>
              <a:rPr lang="ko-KR" altLang="en-US" sz="1050" dirty="0"/>
              <a:t>이</a:t>
            </a:r>
            <a:endParaRPr lang="en-US" altLang="ko-KR" sz="1050" dirty="0"/>
          </a:p>
          <a:p>
            <a:r>
              <a:rPr lang="ko-KR" altLang="en-US" sz="1050" dirty="0"/>
              <a:t>시스템적으로 사용하는 데이터베이스이다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232138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테이블</a:t>
            </a:r>
            <a:r>
              <a:rPr lang="en-US" altLang="ko-KR" sz="1600" dirty="0"/>
              <a:t> </a:t>
            </a:r>
            <a:r>
              <a:rPr lang="ko-KR" altLang="en-US" sz="1600" dirty="0"/>
              <a:t>만들기 지우기 보기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 명령을 순서대로 실습하시오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캡처가 무엇을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3679492" y="1341233"/>
            <a:ext cx="4792937" cy="138499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&gt;create table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examtable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(\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name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varchar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(20),\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studentid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 not null primary key,\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kor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    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,\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eng    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,\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mat    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);</a:t>
            </a:r>
            <a:endParaRPr lang="ko-KR" altLang="en-US" sz="1200" b="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68334" y="874359"/>
            <a:ext cx="4792937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&gt;show tables;</a:t>
            </a:r>
            <a:endParaRPr lang="ko-KR" altLang="en-US" sz="1200" b="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76573" y="2920512"/>
            <a:ext cx="4792937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&gt;show tables;</a:t>
            </a:r>
            <a:endParaRPr lang="ko-KR" altLang="en-US" sz="1200" b="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5872379" y="1152496"/>
            <a:ext cx="263566" cy="188737"/>
          </a:xfrm>
          <a:prstGeom prst="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5853325" y="2738185"/>
            <a:ext cx="263565" cy="189780"/>
          </a:xfrm>
          <a:prstGeom prst="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5839101" y="3241071"/>
            <a:ext cx="263565" cy="189780"/>
          </a:xfrm>
          <a:prstGeom prst="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74285" y="4406210"/>
            <a:ext cx="4733281" cy="139415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&gt;create table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examtable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(\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name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varchar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(20),\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studentid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 not null primary key,\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kor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    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,\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eng    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,\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mat    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);</a:t>
            </a:r>
            <a:endParaRPr lang="ko-KR" altLang="en-US" sz="1200" b="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74285" y="3958373"/>
            <a:ext cx="4733281" cy="29870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&gt;show tables;</a:t>
            </a:r>
            <a:endParaRPr lang="ko-KR" altLang="en-US" sz="1200" b="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74285" y="3460044"/>
            <a:ext cx="4733281" cy="254998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&gt;drop table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examtable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;</a:t>
            </a:r>
            <a:endParaRPr lang="ko-KR" altLang="en-US" sz="1200" b="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68334" y="5949492"/>
            <a:ext cx="4733281" cy="333688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&gt;show tables;</a:t>
            </a:r>
            <a:endParaRPr lang="ko-KR" altLang="en-US" sz="1200" b="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5840093" y="3749108"/>
            <a:ext cx="260284" cy="199771"/>
          </a:xfrm>
          <a:prstGeom prst="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5858612" y="4235895"/>
            <a:ext cx="260284" cy="170316"/>
          </a:xfrm>
          <a:prstGeom prst="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5822130" y="5800363"/>
            <a:ext cx="260285" cy="149130"/>
          </a:xfrm>
          <a:prstGeom prst="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116650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3264809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 테이블에 대하여 자료조회</a:t>
            </a:r>
            <a:r>
              <a:rPr lang="en-US" altLang="ko-KR" sz="1600" dirty="0"/>
              <a:t>, </a:t>
            </a:r>
            <a:r>
              <a:rPr lang="ko-KR" altLang="en-US" sz="1600" dirty="0"/>
              <a:t>자료입력</a:t>
            </a:r>
            <a:r>
              <a:rPr lang="en-US" altLang="ko-KR" sz="1600" dirty="0"/>
              <a:t>, </a:t>
            </a:r>
            <a:r>
              <a:rPr lang="ko-KR" altLang="en-US" sz="1600" dirty="0"/>
              <a:t>자료수정</a:t>
            </a:r>
            <a:r>
              <a:rPr lang="en-US" altLang="ko-KR" sz="1600" dirty="0"/>
              <a:t>,</a:t>
            </a:r>
            <a:r>
              <a:rPr lang="ko-KR" altLang="en-US" sz="1600" dirty="0"/>
              <a:t>자료삭제</a:t>
            </a:r>
            <a:r>
              <a:rPr lang="en-US" altLang="ko-KR" sz="1600" dirty="0"/>
              <a:t>(1)</a:t>
            </a:r>
            <a:endParaRPr lang="ko-KR" altLang="en-US" sz="1600" dirty="0"/>
          </a:p>
          <a:p>
            <a:pPr>
              <a:defRPr/>
            </a:pPr>
            <a:r>
              <a:rPr lang="en-US" altLang="ko-KR" sz="1200" dirty="0">
                <a:latin typeface="+mn-ea"/>
              </a:rPr>
              <a:t>1) </a:t>
            </a:r>
            <a:r>
              <a:rPr lang="ko-KR" altLang="en-US" sz="1200" dirty="0">
                <a:latin typeface="+mn-ea"/>
              </a:rPr>
              <a:t>보기</a:t>
            </a:r>
            <a:r>
              <a:rPr lang="en-US" altLang="ko-KR" sz="1200" dirty="0">
                <a:latin typeface="+mn-ea"/>
              </a:rPr>
              <a:t>: &gt;select * from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2) </a:t>
            </a:r>
            <a:r>
              <a:rPr lang="ko-KR" altLang="en-US" sz="1200" dirty="0">
                <a:latin typeface="+mn-ea"/>
              </a:rPr>
              <a:t>입력</a:t>
            </a:r>
            <a:r>
              <a:rPr lang="en-US" altLang="ko-KR" sz="1200" dirty="0">
                <a:latin typeface="+mn-ea"/>
              </a:rPr>
              <a:t>: &gt;insert into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a,b,c</a:t>
            </a:r>
            <a:r>
              <a:rPr lang="en-US" altLang="ko-KR" sz="1200" dirty="0">
                <a:latin typeface="+mn-ea"/>
              </a:rPr>
              <a:t>) values(</a:t>
            </a:r>
            <a:r>
              <a:rPr lang="en-US" altLang="ko-KR" sz="1200" dirty="0" err="1">
                <a:latin typeface="+mn-ea"/>
              </a:rPr>
              <a:t>va,vb,vc</a:t>
            </a:r>
            <a:r>
              <a:rPr lang="en-US" altLang="ko-KR" sz="1200" dirty="0">
                <a:latin typeface="+mn-ea"/>
              </a:rPr>
              <a:t>);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 명령을 순서대로 실습하시오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캡처가 무엇을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32" name="직사각형 31"/>
          <p:cNvSpPr/>
          <p:nvPr/>
        </p:nvSpPr>
        <p:spPr>
          <a:xfrm>
            <a:off x="3685051" y="1280358"/>
            <a:ext cx="4980883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 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vlaues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("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나연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209901, 95, 100, 95);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85051" y="776481"/>
            <a:ext cx="4980883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4" name="아래쪽 화살표 33"/>
          <p:cNvSpPr/>
          <p:nvPr/>
        </p:nvSpPr>
        <p:spPr>
          <a:xfrm>
            <a:off x="5627894" y="1124918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5" name="아래쪽 화살표 34"/>
          <p:cNvSpPr/>
          <p:nvPr/>
        </p:nvSpPr>
        <p:spPr>
          <a:xfrm>
            <a:off x="5597541" y="1760590"/>
            <a:ext cx="259624" cy="208312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35726" y="2590267"/>
            <a:ext cx="4980883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</a:t>
            </a:r>
            <a:r>
              <a:rPr kumimoji="1" lang="ko-KR" altLang="en-US" sz="1200" b="0" kern="0" dirty="0">
                <a:solidFill>
                  <a:srgbClr val="000000"/>
                </a:solidFill>
                <a:latin typeface="돋움"/>
                <a:ea typeface="돋움"/>
              </a:rPr>
              <a:t>정연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209902,  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100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 100,  100);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35726" y="2011994"/>
            <a:ext cx="4980883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8" name="아래쪽 화살표 37"/>
          <p:cNvSpPr/>
          <p:nvPr/>
        </p:nvSpPr>
        <p:spPr>
          <a:xfrm>
            <a:off x="5597541" y="2337433"/>
            <a:ext cx="259624" cy="204394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01587" y="3667290"/>
            <a:ext cx="4977080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</a:t>
            </a:r>
            <a:r>
              <a:rPr kumimoji="1" lang="ko-KR" altLang="en-US" sz="1200" b="0" kern="0" dirty="0">
                <a:solidFill>
                  <a:srgbClr val="000000"/>
                </a:solidFill>
                <a:latin typeface="돋움"/>
                <a:ea typeface="돋움"/>
              </a:rPr>
              <a:t>모모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209903, 100, 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9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0, 100);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35726" y="3231415"/>
            <a:ext cx="4977080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635726" y="4877109"/>
            <a:ext cx="4977080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</a:t>
            </a:r>
            <a:r>
              <a:rPr kumimoji="1" lang="ko-KR" altLang="en-US" sz="1200" b="0" kern="0" dirty="0">
                <a:solidFill>
                  <a:srgbClr val="000000"/>
                </a:solidFill>
                <a:latin typeface="돋움"/>
                <a:ea typeface="돋움"/>
              </a:rPr>
              <a:t>사나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209904, 100,  95,  90);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601587" y="4407746"/>
            <a:ext cx="4977080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39529" y="5909550"/>
            <a:ext cx="4977080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</a:t>
            </a:r>
            <a:r>
              <a:rPr kumimoji="1" lang="ko-KR" altLang="en-US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지효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209905,  80, 100,  70);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639529" y="5490776"/>
            <a:ext cx="4977080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1" name="아래쪽 화살표 50"/>
          <p:cNvSpPr/>
          <p:nvPr/>
        </p:nvSpPr>
        <p:spPr>
          <a:xfrm>
            <a:off x="5597541" y="3064670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2" name="아래쪽 화살표 51"/>
          <p:cNvSpPr/>
          <p:nvPr/>
        </p:nvSpPr>
        <p:spPr>
          <a:xfrm>
            <a:off x="5597541" y="3554640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3" name="아래쪽 화살표 52"/>
          <p:cNvSpPr/>
          <p:nvPr/>
        </p:nvSpPr>
        <p:spPr>
          <a:xfrm>
            <a:off x="5597541" y="4157998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4" name="아래쪽 화살표 53"/>
          <p:cNvSpPr/>
          <p:nvPr/>
        </p:nvSpPr>
        <p:spPr>
          <a:xfrm>
            <a:off x="5615443" y="4725107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5" name="아래쪽 화살표 54"/>
          <p:cNvSpPr/>
          <p:nvPr/>
        </p:nvSpPr>
        <p:spPr>
          <a:xfrm>
            <a:off x="5615443" y="5344638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6" name="아래쪽 화살표 55"/>
          <p:cNvSpPr/>
          <p:nvPr/>
        </p:nvSpPr>
        <p:spPr>
          <a:xfrm>
            <a:off x="5665399" y="5777633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20461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3235626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 테이블에 대하여 자료조회</a:t>
            </a:r>
            <a:r>
              <a:rPr lang="en-US" altLang="ko-KR" sz="1600" dirty="0"/>
              <a:t>, </a:t>
            </a:r>
            <a:r>
              <a:rPr lang="ko-KR" altLang="en-US" sz="1600" dirty="0"/>
              <a:t>자료입력</a:t>
            </a:r>
            <a:r>
              <a:rPr lang="en-US" altLang="ko-KR" sz="1600" dirty="0"/>
              <a:t>, </a:t>
            </a:r>
            <a:r>
              <a:rPr lang="ko-KR" altLang="en-US" sz="1600" dirty="0"/>
              <a:t>자료수정</a:t>
            </a:r>
            <a:r>
              <a:rPr lang="en-US" altLang="ko-KR" sz="1600" dirty="0"/>
              <a:t>,</a:t>
            </a:r>
            <a:r>
              <a:rPr lang="ko-KR" altLang="en-US" sz="1600" dirty="0"/>
              <a:t>자료삭제</a:t>
            </a:r>
            <a:r>
              <a:rPr lang="en-US" altLang="ko-KR" sz="1600" dirty="0"/>
              <a:t>(2)</a:t>
            </a:r>
            <a:endParaRPr lang="ko-KR" altLang="en-US" sz="1600" dirty="0"/>
          </a:p>
          <a:p>
            <a:pPr>
              <a:defRPr/>
            </a:pPr>
            <a:r>
              <a:rPr lang="en-US" altLang="ko-KR" sz="1200" dirty="0">
                <a:latin typeface="+mn-ea"/>
              </a:rPr>
              <a:t>1) </a:t>
            </a:r>
            <a:r>
              <a:rPr lang="ko-KR" altLang="en-US" sz="1200" dirty="0">
                <a:latin typeface="+mn-ea"/>
              </a:rPr>
              <a:t>보기</a:t>
            </a:r>
            <a:r>
              <a:rPr lang="en-US" altLang="ko-KR" sz="1200" dirty="0">
                <a:latin typeface="+mn-ea"/>
              </a:rPr>
              <a:t>: &gt;select * from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2) </a:t>
            </a:r>
            <a:r>
              <a:rPr lang="ko-KR" altLang="en-US" sz="1200" dirty="0">
                <a:latin typeface="+mn-ea"/>
              </a:rPr>
              <a:t>입력</a:t>
            </a:r>
            <a:r>
              <a:rPr lang="en-US" altLang="ko-KR" sz="1200" dirty="0">
                <a:latin typeface="+mn-ea"/>
              </a:rPr>
              <a:t>: &gt;insert into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a,b,c</a:t>
            </a:r>
            <a:r>
              <a:rPr lang="en-US" altLang="ko-KR" sz="1200" dirty="0">
                <a:latin typeface="+mn-ea"/>
              </a:rPr>
              <a:t>) values(</a:t>
            </a:r>
            <a:r>
              <a:rPr lang="en-US" altLang="ko-KR" sz="1200" dirty="0" err="1">
                <a:latin typeface="+mn-ea"/>
              </a:rPr>
              <a:t>va,vb,vc</a:t>
            </a:r>
            <a:r>
              <a:rPr lang="en-US" altLang="ko-KR" sz="1200" dirty="0">
                <a:latin typeface="+mn-ea"/>
              </a:rPr>
              <a:t>);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 명령을 순서대로 실습하시오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캡처가 무엇을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59" name="아래쪽 화살표 58"/>
          <p:cNvSpPr/>
          <p:nvPr/>
        </p:nvSpPr>
        <p:spPr>
          <a:xfrm>
            <a:off x="5616234" y="762619"/>
            <a:ext cx="258042" cy="287337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A4FD105-8B59-48FA-9B64-071CEEF68838}"/>
              </a:ext>
            </a:extLst>
          </p:cNvPr>
          <p:cNvSpPr/>
          <p:nvPr/>
        </p:nvSpPr>
        <p:spPr>
          <a:xfrm>
            <a:off x="3635726" y="1684263"/>
            <a:ext cx="4980883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＂미나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209906,  95,  90,  95);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9240059-DB02-45B2-ABD0-5714DCC9F1D5}"/>
              </a:ext>
            </a:extLst>
          </p:cNvPr>
          <p:cNvSpPr/>
          <p:nvPr/>
        </p:nvSpPr>
        <p:spPr>
          <a:xfrm>
            <a:off x="3635726" y="1105990"/>
            <a:ext cx="4980883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7" name="아래쪽 화살표 37">
            <a:extLst>
              <a:ext uri="{FF2B5EF4-FFF2-40B4-BE49-F238E27FC236}">
                <a16:creationId xmlns:a16="http://schemas.microsoft.com/office/drawing/2014/main" xmlns="" id="{7DE76D23-8A2D-4070-AA99-8812237B46E4}"/>
              </a:ext>
            </a:extLst>
          </p:cNvPr>
          <p:cNvSpPr/>
          <p:nvPr/>
        </p:nvSpPr>
        <p:spPr>
          <a:xfrm>
            <a:off x="5597541" y="1431429"/>
            <a:ext cx="259624" cy="204394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7D73FF4-F4CC-47E3-B0FD-11AD32C9E646}"/>
              </a:ext>
            </a:extLst>
          </p:cNvPr>
          <p:cNvSpPr/>
          <p:nvPr/>
        </p:nvSpPr>
        <p:spPr>
          <a:xfrm>
            <a:off x="3601587" y="2761286"/>
            <a:ext cx="4977080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＂다현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209907, 100, 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9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0, 100);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1F307C9-B1C6-4567-9C84-8CD1757FC4EE}"/>
              </a:ext>
            </a:extLst>
          </p:cNvPr>
          <p:cNvSpPr/>
          <p:nvPr/>
        </p:nvSpPr>
        <p:spPr>
          <a:xfrm>
            <a:off x="3635726" y="2325411"/>
            <a:ext cx="4977080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1E2F7B98-DA63-4E09-8AB0-51D2B86F56E1}"/>
              </a:ext>
            </a:extLst>
          </p:cNvPr>
          <p:cNvSpPr/>
          <p:nvPr/>
        </p:nvSpPr>
        <p:spPr>
          <a:xfrm>
            <a:off x="3635726" y="3971105"/>
            <a:ext cx="4977080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＂채영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209908, 100,  75,  90);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1F8E16A-D5FB-40BB-8F85-83A742379CCA}"/>
              </a:ext>
            </a:extLst>
          </p:cNvPr>
          <p:cNvSpPr/>
          <p:nvPr/>
        </p:nvSpPr>
        <p:spPr>
          <a:xfrm>
            <a:off x="3601587" y="3501742"/>
            <a:ext cx="4977080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58492A5-5381-4A70-8431-CB41528FB7CB}"/>
              </a:ext>
            </a:extLst>
          </p:cNvPr>
          <p:cNvSpPr/>
          <p:nvPr/>
        </p:nvSpPr>
        <p:spPr>
          <a:xfrm>
            <a:off x="3639529" y="5003546"/>
            <a:ext cx="4977080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</a:t>
            </a:r>
            <a:r>
              <a:rPr kumimoji="1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쯔위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209909,  100, 100,  70);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B77B6C3-92D9-4677-A627-E9677481531E}"/>
              </a:ext>
            </a:extLst>
          </p:cNvPr>
          <p:cNvSpPr/>
          <p:nvPr/>
        </p:nvSpPr>
        <p:spPr>
          <a:xfrm>
            <a:off x="3639529" y="4584772"/>
            <a:ext cx="4977080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4" name="아래쪽 화살표 50">
            <a:extLst>
              <a:ext uri="{FF2B5EF4-FFF2-40B4-BE49-F238E27FC236}">
                <a16:creationId xmlns:a16="http://schemas.microsoft.com/office/drawing/2014/main" xmlns="" id="{A6D9F951-8E50-49C8-B9CE-385AC396BC7A}"/>
              </a:ext>
            </a:extLst>
          </p:cNvPr>
          <p:cNvSpPr/>
          <p:nvPr/>
        </p:nvSpPr>
        <p:spPr>
          <a:xfrm>
            <a:off x="5597541" y="2158666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5" name="아래쪽 화살표 51">
            <a:extLst>
              <a:ext uri="{FF2B5EF4-FFF2-40B4-BE49-F238E27FC236}">
                <a16:creationId xmlns:a16="http://schemas.microsoft.com/office/drawing/2014/main" xmlns="" id="{992556D8-AA74-40E1-9FA0-26BF39C5A682}"/>
              </a:ext>
            </a:extLst>
          </p:cNvPr>
          <p:cNvSpPr/>
          <p:nvPr/>
        </p:nvSpPr>
        <p:spPr>
          <a:xfrm>
            <a:off x="5597541" y="2648636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6" name="아래쪽 화살표 52">
            <a:extLst>
              <a:ext uri="{FF2B5EF4-FFF2-40B4-BE49-F238E27FC236}">
                <a16:creationId xmlns:a16="http://schemas.microsoft.com/office/drawing/2014/main" xmlns="" id="{565F22E8-2146-47B7-88F4-6A725A5D2E53}"/>
              </a:ext>
            </a:extLst>
          </p:cNvPr>
          <p:cNvSpPr/>
          <p:nvPr/>
        </p:nvSpPr>
        <p:spPr>
          <a:xfrm>
            <a:off x="5597541" y="3251994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7" name="아래쪽 화살표 53">
            <a:extLst>
              <a:ext uri="{FF2B5EF4-FFF2-40B4-BE49-F238E27FC236}">
                <a16:creationId xmlns:a16="http://schemas.microsoft.com/office/drawing/2014/main" xmlns="" id="{9BCF39D4-13CF-4767-A5B6-0983B5CAB583}"/>
              </a:ext>
            </a:extLst>
          </p:cNvPr>
          <p:cNvSpPr/>
          <p:nvPr/>
        </p:nvSpPr>
        <p:spPr>
          <a:xfrm>
            <a:off x="5615443" y="3819103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8" name="아래쪽 화살표 54">
            <a:extLst>
              <a:ext uri="{FF2B5EF4-FFF2-40B4-BE49-F238E27FC236}">
                <a16:creationId xmlns:a16="http://schemas.microsoft.com/office/drawing/2014/main" xmlns="" id="{F923C9E1-BB29-4800-90A5-3BB535039402}"/>
              </a:ext>
            </a:extLst>
          </p:cNvPr>
          <p:cNvSpPr/>
          <p:nvPr/>
        </p:nvSpPr>
        <p:spPr>
          <a:xfrm>
            <a:off x="5615443" y="4438634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9" name="아래쪽 화살표 55">
            <a:extLst>
              <a:ext uri="{FF2B5EF4-FFF2-40B4-BE49-F238E27FC236}">
                <a16:creationId xmlns:a16="http://schemas.microsoft.com/office/drawing/2014/main" xmlns="" id="{B23C29ED-D2E2-4445-B6BA-276D522BAD36}"/>
              </a:ext>
            </a:extLst>
          </p:cNvPr>
          <p:cNvSpPr/>
          <p:nvPr/>
        </p:nvSpPr>
        <p:spPr>
          <a:xfrm>
            <a:off x="5665399" y="4871629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D3C7664-C4B3-4FE7-AB85-64A27970517A}"/>
              </a:ext>
            </a:extLst>
          </p:cNvPr>
          <p:cNvSpPr/>
          <p:nvPr/>
        </p:nvSpPr>
        <p:spPr>
          <a:xfrm>
            <a:off x="3620063" y="5761103"/>
            <a:ext cx="4980883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1" name="아래쪽 화살표 55">
            <a:extLst>
              <a:ext uri="{FF2B5EF4-FFF2-40B4-BE49-F238E27FC236}">
                <a16:creationId xmlns:a16="http://schemas.microsoft.com/office/drawing/2014/main" xmlns="" id="{FECB24D5-7427-4AD3-920E-D718EAF3577C}"/>
              </a:ext>
            </a:extLst>
          </p:cNvPr>
          <p:cNvSpPr/>
          <p:nvPr/>
        </p:nvSpPr>
        <p:spPr>
          <a:xfrm>
            <a:off x="5687987" y="5603318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78065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 테이블에 대하여 자료조회</a:t>
            </a:r>
            <a:r>
              <a:rPr lang="en-US" altLang="ko-KR" sz="1600" dirty="0"/>
              <a:t>, </a:t>
            </a:r>
            <a:r>
              <a:rPr lang="ko-KR" altLang="en-US" sz="1600" dirty="0"/>
              <a:t>자료입력</a:t>
            </a:r>
            <a:r>
              <a:rPr lang="en-US" altLang="ko-KR" sz="1600" dirty="0"/>
              <a:t>, </a:t>
            </a:r>
            <a:r>
              <a:rPr lang="ko-KR" altLang="en-US" sz="1600" dirty="0"/>
              <a:t>자료수정</a:t>
            </a:r>
            <a:r>
              <a:rPr lang="en-US" altLang="ko-KR" sz="1600" dirty="0"/>
              <a:t>,</a:t>
            </a:r>
            <a:r>
              <a:rPr lang="ko-KR" altLang="en-US" sz="1600" dirty="0"/>
              <a:t>자료삭제</a:t>
            </a:r>
            <a:r>
              <a:rPr lang="en-US" altLang="ko-KR" sz="1600" dirty="0"/>
              <a:t>(3)</a:t>
            </a:r>
            <a:endParaRPr lang="ko-KR" altLang="en-US" sz="1600" dirty="0"/>
          </a:p>
          <a:p>
            <a:pPr>
              <a:defRPr/>
            </a:pPr>
            <a:r>
              <a:rPr lang="en-US" altLang="ko-KR" sz="1200" dirty="0">
                <a:latin typeface="+mn-ea"/>
              </a:rPr>
              <a:t>1) </a:t>
            </a:r>
            <a:r>
              <a:rPr lang="ko-KR" altLang="en-US" sz="1200" dirty="0">
                <a:latin typeface="+mn-ea"/>
              </a:rPr>
              <a:t>보기</a:t>
            </a:r>
            <a:r>
              <a:rPr lang="en-US" altLang="ko-KR" sz="1200" dirty="0">
                <a:latin typeface="+mn-ea"/>
              </a:rPr>
              <a:t>: &gt;select * from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2) </a:t>
            </a:r>
            <a:r>
              <a:rPr lang="ko-KR" altLang="en-US" sz="1200" dirty="0">
                <a:latin typeface="+mn-ea"/>
              </a:rPr>
              <a:t>입력</a:t>
            </a:r>
            <a:r>
              <a:rPr lang="en-US" altLang="ko-KR" sz="1200" dirty="0">
                <a:latin typeface="+mn-ea"/>
              </a:rPr>
              <a:t>: &gt;insert into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a,b,c</a:t>
            </a:r>
            <a:r>
              <a:rPr lang="en-US" altLang="ko-KR" sz="1200" dirty="0">
                <a:latin typeface="+mn-ea"/>
              </a:rPr>
              <a:t>) values(</a:t>
            </a:r>
            <a:r>
              <a:rPr lang="en-US" altLang="ko-KR" sz="1200" dirty="0" err="1">
                <a:latin typeface="+mn-ea"/>
              </a:rPr>
              <a:t>va,vb,vc</a:t>
            </a:r>
            <a:r>
              <a:rPr lang="en-US" altLang="ko-KR" sz="1200" dirty="0">
                <a:latin typeface="+mn-ea"/>
              </a:rPr>
              <a:t>);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3) 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: &gt;delete from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; //where a=vax;</a:t>
            </a:r>
            <a:endParaRPr lang="ko-KR" altLang="en-US" sz="1200" dirty="0">
              <a:latin typeface="+mn-ea"/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 명령을 순서대로 실습하시오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캡처가 </a:t>
            </a:r>
            <a:r>
              <a:rPr lang="ko-KR" altLang="en-US" sz="1200" dirty="0" smtClean="0"/>
              <a:t>무엇을 </a:t>
            </a:r>
            <a:r>
              <a:rPr lang="ko-KR" altLang="en-US" sz="1200" dirty="0"/>
              <a:t>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2983124" y="1248062"/>
            <a:ext cx="443831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 delete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83124" y="727154"/>
            <a:ext cx="443831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4588284" y="1040858"/>
            <a:ext cx="231343" cy="179196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83124" y="1765515"/>
            <a:ext cx="443831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83124" y="2282968"/>
            <a:ext cx="443831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&gt;show tables;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1" name="아래쪽 화살표 30"/>
          <p:cNvSpPr/>
          <p:nvPr/>
        </p:nvSpPr>
        <p:spPr>
          <a:xfrm>
            <a:off x="4625012" y="1553069"/>
            <a:ext cx="231343" cy="179196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4625011" y="2073143"/>
            <a:ext cx="231343" cy="179196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754583" y="2919256"/>
            <a:ext cx="7005512" cy="138499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(“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나연＂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209901,  95, 100,  95);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(“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정연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“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209902,  95,  95,  95);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(“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모모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”, 209903, 100, 100, 100);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			*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			*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			*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</a:t>
            </a:r>
            <a:r>
              <a:rPr kumimoji="1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쯔위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209909,  70,  70,  70);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18624" y="4850320"/>
            <a:ext cx="4684936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9" name="아래쪽 화살표 38"/>
          <p:cNvSpPr/>
          <p:nvPr/>
        </p:nvSpPr>
        <p:spPr>
          <a:xfrm>
            <a:off x="4625010" y="2650829"/>
            <a:ext cx="231343" cy="179196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5" name="아래쪽 화살표 44"/>
          <p:cNvSpPr/>
          <p:nvPr/>
        </p:nvSpPr>
        <p:spPr>
          <a:xfrm>
            <a:off x="4661738" y="4591148"/>
            <a:ext cx="231343" cy="179196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05855" y="1220054"/>
            <a:ext cx="2607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전부 지워버림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214008" y="2650829"/>
            <a:ext cx="2354093" cy="49120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11080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 테이블에 대하여 자료조회</a:t>
            </a:r>
            <a:r>
              <a:rPr lang="en-US" altLang="ko-KR" sz="1600" dirty="0"/>
              <a:t>, </a:t>
            </a:r>
            <a:r>
              <a:rPr lang="ko-KR" altLang="en-US" sz="1600" dirty="0"/>
              <a:t>자료입력</a:t>
            </a:r>
            <a:r>
              <a:rPr lang="en-US" altLang="ko-KR" sz="1600" dirty="0"/>
              <a:t>, </a:t>
            </a:r>
            <a:r>
              <a:rPr lang="ko-KR" altLang="en-US" sz="1600" dirty="0"/>
              <a:t>자료수정</a:t>
            </a:r>
            <a:r>
              <a:rPr lang="en-US" altLang="ko-KR" sz="1600" dirty="0"/>
              <a:t>,</a:t>
            </a:r>
            <a:r>
              <a:rPr lang="ko-KR" altLang="en-US" sz="1600" dirty="0"/>
              <a:t>자료삭제 </a:t>
            </a:r>
            <a:r>
              <a:rPr lang="en-US" altLang="ko-KR" sz="1600" dirty="0"/>
              <a:t>– Where</a:t>
            </a:r>
            <a:r>
              <a:rPr lang="ko-KR" altLang="en-US" sz="1600" dirty="0"/>
              <a:t>조건의 이해</a:t>
            </a:r>
            <a:r>
              <a:rPr lang="en-US" altLang="ko-KR" sz="1600" dirty="0"/>
              <a:t>(1)</a:t>
            </a:r>
            <a:endParaRPr lang="ko-KR" altLang="en-US" sz="1600" dirty="0"/>
          </a:p>
          <a:p>
            <a:pPr marL="342900" indent="-342900">
              <a:defRPr/>
            </a:pPr>
            <a:r>
              <a:rPr lang="en-US" altLang="ko-KR" sz="1200" dirty="0">
                <a:latin typeface="+mn-ea"/>
              </a:rPr>
              <a:t>* </a:t>
            </a:r>
            <a:r>
              <a:rPr lang="ko-KR" altLang="en-US" sz="1200" dirty="0">
                <a:latin typeface="+mn-ea"/>
              </a:rPr>
              <a:t>보기</a:t>
            </a:r>
            <a:r>
              <a:rPr lang="en-US" altLang="ko-KR" sz="1200" dirty="0">
                <a:latin typeface="+mn-ea"/>
              </a:rPr>
              <a:t>: &gt;select * from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; //where name=“</a:t>
            </a:r>
            <a:r>
              <a:rPr lang="ko-KR" altLang="en-US" sz="1200" dirty="0">
                <a:latin typeface="+mn-ea"/>
              </a:rPr>
              <a:t>은정</a:t>
            </a:r>
            <a:r>
              <a:rPr lang="en-US" altLang="ko-KR" sz="1200" dirty="0">
                <a:latin typeface="+mn-ea"/>
              </a:rPr>
              <a:t>”;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 명령을 순서대로 실습하시오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캡처가 무엇을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3666447" y="2274077"/>
            <a:ext cx="4525211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&gt; 209902;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20409" y="1553352"/>
            <a:ext cx="4137581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name=“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모모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”;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3" name="아래쪽 화살표 32"/>
          <p:cNvSpPr/>
          <p:nvPr/>
        </p:nvSpPr>
        <p:spPr>
          <a:xfrm>
            <a:off x="5377845" y="1944264"/>
            <a:ext cx="215668" cy="287337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4" name="아래쪽 화살표 33"/>
          <p:cNvSpPr/>
          <p:nvPr/>
        </p:nvSpPr>
        <p:spPr>
          <a:xfrm>
            <a:off x="5377845" y="2734839"/>
            <a:ext cx="215668" cy="288925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6447" y="3066240"/>
            <a:ext cx="4137580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mat &lt; 95;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7" name="아래쪽 화살표 36"/>
          <p:cNvSpPr/>
          <p:nvPr/>
        </p:nvSpPr>
        <p:spPr>
          <a:xfrm>
            <a:off x="5377845" y="3455564"/>
            <a:ext cx="215668" cy="288925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666447" y="3818715"/>
            <a:ext cx="4783632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mat &gt; 95 and eng &gt;95;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1" name="아래쪽 화살표 40"/>
          <p:cNvSpPr/>
          <p:nvPr/>
        </p:nvSpPr>
        <p:spPr>
          <a:xfrm>
            <a:off x="5450870" y="4247726"/>
            <a:ext cx="215668" cy="288925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95010" y="4650565"/>
            <a:ext cx="4783632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mat &gt; 95 or eng &gt;95;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504010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 테이블에 대하여 자료조회</a:t>
            </a:r>
            <a:r>
              <a:rPr lang="en-US" altLang="ko-KR" sz="1600" dirty="0"/>
              <a:t>, </a:t>
            </a:r>
            <a:r>
              <a:rPr lang="ko-KR" altLang="en-US" sz="1600" dirty="0"/>
              <a:t>자료입력</a:t>
            </a:r>
            <a:r>
              <a:rPr lang="en-US" altLang="ko-KR" sz="1600" dirty="0"/>
              <a:t>, </a:t>
            </a:r>
            <a:r>
              <a:rPr lang="ko-KR" altLang="en-US" sz="1600" dirty="0"/>
              <a:t>자료수정</a:t>
            </a:r>
            <a:r>
              <a:rPr lang="en-US" altLang="ko-KR" sz="1600" dirty="0"/>
              <a:t>,</a:t>
            </a:r>
            <a:r>
              <a:rPr lang="ko-KR" altLang="en-US" sz="1600" dirty="0"/>
              <a:t>자료삭제 </a:t>
            </a:r>
            <a:r>
              <a:rPr lang="en-US" altLang="ko-KR" sz="1600" dirty="0"/>
              <a:t>– Where</a:t>
            </a:r>
            <a:r>
              <a:rPr lang="ko-KR" altLang="en-US" sz="1600" dirty="0"/>
              <a:t>조건의 이해</a:t>
            </a:r>
            <a:r>
              <a:rPr lang="en-US" altLang="ko-KR" sz="1600" dirty="0"/>
              <a:t>(2)</a:t>
            </a:r>
            <a:endParaRPr lang="ko-KR" altLang="en-US" sz="1600" dirty="0"/>
          </a:p>
          <a:p>
            <a:pPr marL="342900" indent="-342900">
              <a:defRPr/>
            </a:pPr>
            <a:r>
              <a:rPr lang="en-US" altLang="ko-KR" sz="1200" dirty="0">
                <a:latin typeface="+mn-ea"/>
              </a:rPr>
              <a:t>*  </a:t>
            </a:r>
            <a:r>
              <a:rPr lang="ko-KR" altLang="en-US" sz="1200" dirty="0">
                <a:latin typeface="+mn-ea"/>
              </a:rPr>
              <a:t>수정</a:t>
            </a:r>
            <a:r>
              <a:rPr lang="en-US" altLang="ko-KR" sz="1200" dirty="0">
                <a:latin typeface="+mn-ea"/>
              </a:rPr>
              <a:t>: &gt;update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 set a=</a:t>
            </a:r>
            <a:r>
              <a:rPr lang="en-US" altLang="ko-KR" sz="1200" dirty="0" err="1">
                <a:latin typeface="+mn-ea"/>
              </a:rPr>
              <a:t>va,b</a:t>
            </a:r>
            <a:r>
              <a:rPr lang="en-US" altLang="ko-KR" sz="1200" dirty="0">
                <a:latin typeface="+mn-ea"/>
              </a:rPr>
              <a:t>=</a:t>
            </a:r>
            <a:r>
              <a:rPr lang="en-US" altLang="ko-KR" sz="1200" dirty="0" err="1">
                <a:latin typeface="+mn-ea"/>
              </a:rPr>
              <a:t>vb,c</a:t>
            </a:r>
            <a:r>
              <a:rPr lang="en-US" altLang="ko-KR" sz="1200" dirty="0">
                <a:latin typeface="+mn-ea"/>
              </a:rPr>
              <a:t>=</a:t>
            </a:r>
            <a:r>
              <a:rPr lang="en-US" altLang="ko-KR" sz="1200" dirty="0" err="1">
                <a:latin typeface="+mn-ea"/>
              </a:rPr>
              <a:t>vc</a:t>
            </a:r>
            <a:r>
              <a:rPr lang="en-US" altLang="ko-KR" sz="1200" dirty="0">
                <a:latin typeface="+mn-ea"/>
              </a:rPr>
              <a:t> //where a=vax;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 명령을 순서대로 실습하시오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캡처가 무엇을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2843760" y="2591710"/>
            <a:ext cx="4452149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name =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＂모모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69160" y="1510622"/>
            <a:ext cx="5364233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 update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set eng = 95,mat=91 where name =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＂모모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4543123" y="2144081"/>
            <a:ext cx="212230" cy="2873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43760" y="4691972"/>
            <a:ext cx="4452149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69161" y="3702960"/>
            <a:ext cx="4071632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&gt; update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set eng = 95,mat=91 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4543123" y="4244344"/>
            <a:ext cx="212230" cy="287337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4616148" y="3296606"/>
            <a:ext cx="212230" cy="2873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92966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 테이블에 대하여 자료조회</a:t>
            </a:r>
            <a:r>
              <a:rPr lang="en-US" altLang="ko-KR" sz="1600" dirty="0"/>
              <a:t>, </a:t>
            </a:r>
            <a:r>
              <a:rPr lang="ko-KR" altLang="en-US" sz="1600" dirty="0"/>
              <a:t>자료입력</a:t>
            </a:r>
            <a:r>
              <a:rPr lang="en-US" altLang="ko-KR" sz="1600" dirty="0"/>
              <a:t>, </a:t>
            </a:r>
            <a:r>
              <a:rPr lang="ko-KR" altLang="en-US" sz="1600" dirty="0"/>
              <a:t>자료수정</a:t>
            </a:r>
            <a:r>
              <a:rPr lang="en-US" altLang="ko-KR" sz="1600" dirty="0"/>
              <a:t>,</a:t>
            </a:r>
            <a:r>
              <a:rPr lang="ko-KR" altLang="en-US" sz="1600" dirty="0"/>
              <a:t>자료삭제 </a:t>
            </a:r>
            <a:r>
              <a:rPr lang="en-US" altLang="ko-KR" sz="1600" dirty="0"/>
              <a:t>– Where</a:t>
            </a:r>
            <a:r>
              <a:rPr lang="ko-KR" altLang="en-US" sz="1600" dirty="0"/>
              <a:t>조건의 이해</a:t>
            </a:r>
            <a:r>
              <a:rPr lang="en-US" altLang="ko-KR" sz="1600" dirty="0"/>
              <a:t>(3)</a:t>
            </a:r>
            <a:endParaRPr lang="ko-KR" altLang="en-US" sz="1600" dirty="0"/>
          </a:p>
          <a:p>
            <a:pPr marL="342900" indent="-342900">
              <a:defRPr/>
            </a:pPr>
            <a:r>
              <a:rPr lang="en-US" altLang="ko-KR" sz="1200" dirty="0">
                <a:latin typeface="+mn-ea"/>
              </a:rPr>
              <a:t>*  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: &gt;delete from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; //where a=vax;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 명령을 순서대로 실습하시오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캡처가 무엇을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20" name="직사각형 19"/>
          <p:cNvSpPr/>
          <p:nvPr/>
        </p:nvSpPr>
        <p:spPr>
          <a:xfrm>
            <a:off x="2747744" y="1269542"/>
            <a:ext cx="4324627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name =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＂모모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47745" y="752468"/>
            <a:ext cx="4324627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 delete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name =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＂모모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4422173" y="1059484"/>
            <a:ext cx="246284" cy="160020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47744" y="2471577"/>
            <a:ext cx="4324628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47744" y="1923888"/>
            <a:ext cx="4324628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&gt; delete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5" name="아래쪽 화살표 34"/>
          <p:cNvSpPr/>
          <p:nvPr/>
        </p:nvSpPr>
        <p:spPr>
          <a:xfrm>
            <a:off x="4422173" y="1732289"/>
            <a:ext cx="246284" cy="160020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6" name="아래쪽 화살표 35"/>
          <p:cNvSpPr/>
          <p:nvPr/>
        </p:nvSpPr>
        <p:spPr>
          <a:xfrm>
            <a:off x="4422173" y="2256222"/>
            <a:ext cx="246284" cy="160020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7" name="아래쪽 화살표 36"/>
          <p:cNvSpPr/>
          <p:nvPr/>
        </p:nvSpPr>
        <p:spPr>
          <a:xfrm>
            <a:off x="4422173" y="2786730"/>
            <a:ext cx="246284" cy="160020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747744" y="3051997"/>
            <a:ext cx="6998139" cy="138499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insert into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examtable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 (name,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studentid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kor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eng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mat) values (“</a:t>
            </a:r>
            <a:r>
              <a:rPr kumimoji="1" lang="ko-KR" altLang="en-US" sz="1200" b="0" kern="0" dirty="0">
                <a:solidFill>
                  <a:srgbClr val="000000"/>
                </a:solidFill>
                <a:latin typeface="돋움"/>
                <a:ea typeface="돋움"/>
              </a:rPr>
              <a:t>나연＂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209901,  95, 100,  95);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Insert into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examtable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 (name,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studentid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kor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eng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mat) values (“</a:t>
            </a:r>
            <a:r>
              <a:rPr kumimoji="1" lang="ko-KR" altLang="en-US" sz="1200" b="0" kern="0" dirty="0">
                <a:solidFill>
                  <a:srgbClr val="000000"/>
                </a:solidFill>
                <a:latin typeface="돋움"/>
                <a:ea typeface="돋움"/>
              </a:rPr>
              <a:t>정연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“, 209902,  95,  95,  95);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insert into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examtable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 (name,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studentid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kor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eng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mat) values (“</a:t>
            </a:r>
            <a:r>
              <a:rPr kumimoji="1" lang="ko-KR" altLang="en-US" sz="1200" b="0" kern="0" dirty="0">
                <a:solidFill>
                  <a:srgbClr val="000000"/>
                </a:solidFill>
                <a:latin typeface="돋움"/>
                <a:ea typeface="돋움"/>
              </a:rPr>
              <a:t>모모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”, 209903, 100, 100, 100);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			*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			*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			*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Insert into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examtable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 (name,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studentid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kor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eng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mat) values (</a:t>
            </a:r>
            <a:r>
              <a:rPr kumimoji="1" lang="ko-KR" altLang="en-US" sz="1200" b="0" kern="0" dirty="0">
                <a:solidFill>
                  <a:srgbClr val="000000"/>
                </a:solidFill>
                <a:latin typeface="돋움"/>
                <a:ea typeface="돋움"/>
              </a:rPr>
              <a:t>＂</a:t>
            </a:r>
            <a:r>
              <a:rPr kumimoji="1" lang="ko-KR" altLang="en-US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쯔위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", 209909,  70,  70,  70);</a:t>
            </a:r>
            <a:endParaRPr kumimoji="1" lang="ko-KR" altLang="en-US" sz="1200" b="0" kern="0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47744" y="4830780"/>
            <a:ext cx="4324628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0" name="아래쪽 화살표 49"/>
          <p:cNvSpPr/>
          <p:nvPr/>
        </p:nvSpPr>
        <p:spPr>
          <a:xfrm>
            <a:off x="4422173" y="4580393"/>
            <a:ext cx="246284" cy="160020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3248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893879" y="864447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smtClean="0"/>
              <a:t>2.</a:t>
            </a:r>
            <a:r>
              <a:rPr lang="ko-KR" altLang="en-US" sz="2000" dirty="0"/>
              <a:t>데이터베이스기초</a:t>
            </a:r>
            <a:endParaRPr lang="en-US" altLang="ko-KR" sz="2000" dirty="0"/>
          </a:p>
          <a:p>
            <a:pPr>
              <a:spcBef>
                <a:spcPct val="0"/>
              </a:spcBef>
            </a:pP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데이터베이스 개요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DDL/DML/DCL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 err="1"/>
              <a:t>mysql</a:t>
            </a:r>
            <a:r>
              <a:rPr lang="en-US" altLang="ko-KR" sz="1200" dirty="0"/>
              <a:t> </a:t>
            </a:r>
            <a:r>
              <a:rPr lang="ko-KR" altLang="en-US" sz="1200" dirty="0"/>
              <a:t>설치 및 시작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데이터베이스</a:t>
            </a:r>
            <a:r>
              <a:rPr lang="en-US" altLang="ko-KR" sz="1200" dirty="0"/>
              <a:t> </a:t>
            </a:r>
            <a:r>
              <a:rPr lang="ko-KR" altLang="en-US" sz="1200" dirty="0"/>
              <a:t>만들기</a:t>
            </a:r>
            <a:r>
              <a:rPr lang="en-US" altLang="ko-KR" sz="1200" dirty="0"/>
              <a:t>, </a:t>
            </a:r>
            <a:r>
              <a:rPr lang="ko-KR" altLang="en-US" sz="1200" dirty="0"/>
              <a:t>지우기</a:t>
            </a:r>
            <a:r>
              <a:rPr lang="en-US" altLang="ko-KR" sz="1200" dirty="0"/>
              <a:t>, </a:t>
            </a:r>
            <a:r>
              <a:rPr lang="ko-KR" altLang="en-US" sz="1200" dirty="0"/>
              <a:t>보기</a:t>
            </a:r>
            <a:r>
              <a:rPr lang="en-US" altLang="ko-KR" sz="1200" dirty="0"/>
              <a:t>, </a:t>
            </a:r>
            <a:r>
              <a:rPr lang="ko-KR" altLang="en-US" sz="1200" dirty="0"/>
              <a:t>선택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테이블 만들기</a:t>
            </a:r>
            <a:r>
              <a:rPr lang="en-US" altLang="ko-KR" sz="1200" dirty="0"/>
              <a:t>, </a:t>
            </a:r>
            <a:r>
              <a:rPr lang="ko-KR" altLang="en-US" sz="1200" dirty="0"/>
              <a:t>지우기</a:t>
            </a:r>
            <a:r>
              <a:rPr lang="en-US" altLang="ko-KR" sz="1200" dirty="0"/>
              <a:t>, </a:t>
            </a:r>
            <a:r>
              <a:rPr lang="ko-KR" altLang="en-US" sz="1200" dirty="0"/>
              <a:t>보기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한 테이블에 대하여 자료조회</a:t>
            </a:r>
            <a:r>
              <a:rPr lang="en-US" altLang="ko-KR" sz="1200" dirty="0"/>
              <a:t>, </a:t>
            </a:r>
            <a:r>
              <a:rPr lang="ko-KR" altLang="en-US" sz="1200" dirty="0"/>
              <a:t>입력</a:t>
            </a:r>
            <a:r>
              <a:rPr lang="en-US" altLang="ko-KR" sz="1200" dirty="0"/>
              <a:t>, </a:t>
            </a:r>
            <a:r>
              <a:rPr lang="ko-KR" altLang="en-US" sz="1200" dirty="0"/>
              <a:t>수정</a:t>
            </a:r>
            <a:r>
              <a:rPr lang="en-US" altLang="ko-KR" sz="1200" dirty="0"/>
              <a:t>, </a:t>
            </a:r>
            <a:r>
              <a:rPr lang="ko-KR" altLang="en-US" sz="1200" dirty="0"/>
              <a:t>삭제 </a:t>
            </a:r>
            <a:r>
              <a:rPr lang="en-US" altLang="ko-KR" sz="1200" dirty="0"/>
              <a:t>(select, insert, update, delete)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 smtClean="0"/>
              <a:t>where </a:t>
            </a:r>
            <a:r>
              <a:rPr lang="ko-KR" altLang="en-US" sz="1200" dirty="0"/>
              <a:t>절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함수 </a:t>
            </a:r>
            <a:r>
              <a:rPr lang="en-US" altLang="ko-KR" sz="1200" dirty="0"/>
              <a:t>count(), </a:t>
            </a:r>
            <a:r>
              <a:rPr lang="en-US" altLang="ko-KR" sz="1200" dirty="0" err="1"/>
              <a:t>avg</a:t>
            </a:r>
            <a:r>
              <a:rPr lang="en-US" altLang="ko-KR" sz="1200" dirty="0"/>
              <a:t>(), sum(), max(), min()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893878" y="3094132"/>
            <a:ext cx="279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원하는 자료를 가져옴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주요함수의 이해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*  count(), </a:t>
            </a:r>
            <a:r>
              <a:rPr lang="en-US" altLang="ko-KR" sz="1200" dirty="0" err="1">
                <a:latin typeface="+mn-ea"/>
              </a:rPr>
              <a:t>avg</a:t>
            </a:r>
            <a:r>
              <a:rPr lang="en-US" altLang="ko-KR" sz="1200" dirty="0">
                <a:latin typeface="+mn-ea"/>
              </a:rPr>
              <a:t>(), sum(), max(), min()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  * </a:t>
            </a:r>
            <a:r>
              <a:rPr lang="ko-KR" altLang="en-US" sz="1200" dirty="0">
                <a:latin typeface="+mn-ea"/>
              </a:rPr>
              <a:t>그 밖에 많은 </a:t>
            </a:r>
            <a:r>
              <a:rPr lang="en-US" altLang="ko-KR" sz="1200" dirty="0" err="1">
                <a:latin typeface="+mn-ea"/>
              </a:rPr>
              <a:t>sql</a:t>
            </a:r>
            <a:r>
              <a:rPr lang="ko-KR" altLang="en-US" sz="1200" dirty="0">
                <a:latin typeface="+mn-ea"/>
              </a:rPr>
              <a:t>함수 정리하기</a:t>
            </a:r>
            <a:endParaRPr lang="en-US" altLang="ko-KR" sz="1200" dirty="0">
              <a:latin typeface="+mn-ea"/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 명령을 순서대로 실습하시오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캡처가 무엇을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3412605" y="2537359"/>
            <a:ext cx="5173649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eng+mat+kor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name =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</a:t>
            </a:r>
            <a:r>
              <a:rPr kumimoji="1" lang="ko-KR" altLang="en-US" sz="1200" b="0" kern="0" dirty="0">
                <a:solidFill>
                  <a:srgbClr val="000000"/>
                </a:solidFill>
                <a:latin typeface="돋움"/>
                <a:ea typeface="돋움"/>
              </a:rPr>
              <a:t>모모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99943" y="1786471"/>
            <a:ext cx="443528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&gt;select count(*)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5515410" y="2127211"/>
            <a:ext cx="231185" cy="2873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5586848" y="2847936"/>
            <a:ext cx="231184" cy="2873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41167" y="3297771"/>
            <a:ext cx="5173649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sum(eng), sum(mat), sum(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4" name="아래쪽 화살표 33"/>
          <p:cNvSpPr/>
          <p:nvPr/>
        </p:nvSpPr>
        <p:spPr>
          <a:xfrm>
            <a:off x="5586848" y="3671849"/>
            <a:ext cx="231184" cy="287337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41167" y="4121684"/>
            <a:ext cx="5173649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avg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(eng),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avg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(mat),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avg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12605" y="4842409"/>
            <a:ext cx="5173649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max(eng), min(mat), max(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0" name="아래쪽 화살표 39"/>
          <p:cNvSpPr/>
          <p:nvPr/>
        </p:nvSpPr>
        <p:spPr>
          <a:xfrm>
            <a:off x="5586848" y="4430674"/>
            <a:ext cx="231184" cy="287337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54922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9027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앞에 이해</a:t>
            </a:r>
            <a:r>
              <a:rPr lang="en-US" altLang="ko-KR" sz="1100" dirty="0"/>
              <a:t>,</a:t>
            </a:r>
            <a:r>
              <a:rPr lang="ko-KR" altLang="en-US" sz="1100" dirty="0"/>
              <a:t>실습에 나온 실습을 다 하시고</a:t>
            </a:r>
            <a:r>
              <a:rPr lang="en-US" altLang="ko-KR" sz="1100" dirty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다음에 대하여 특징적인 내용을 한 </a:t>
            </a:r>
            <a:r>
              <a:rPr lang="ko-KR" altLang="en-US" sz="1100" dirty="0" err="1"/>
              <a:t>두줄로</a:t>
            </a:r>
            <a:r>
              <a:rPr lang="ko-KR" altLang="en-US" sz="1100" dirty="0"/>
              <a:t> 요약하여</a:t>
            </a:r>
            <a:r>
              <a:rPr lang="en-US" altLang="ko-KR" sz="1100" dirty="0"/>
              <a:t> </a:t>
            </a:r>
            <a:r>
              <a:rPr lang="ko-KR" altLang="en-US" sz="1100" dirty="0"/>
              <a:t>간단히 필기하셔요</a:t>
            </a:r>
            <a:r>
              <a:rPr lang="en-US" altLang="ko-KR" sz="1100" dirty="0"/>
              <a:t>.</a:t>
            </a:r>
            <a:r>
              <a:rPr lang="ko-KR" altLang="en-US" sz="1100" dirty="0"/>
              <a:t>그리고 외우셔요</a:t>
            </a:r>
            <a:r>
              <a:rPr lang="en-US" altLang="ko-KR" sz="1100" dirty="0"/>
              <a:t>.(</a:t>
            </a:r>
            <a:r>
              <a:rPr lang="ko-KR" altLang="en-US" sz="1100" dirty="0"/>
              <a:t>핵심정리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 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2776" y="2286000"/>
            <a:ext cx="1842066" cy="433388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데이터베이스 접속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2775" y="3006725"/>
            <a:ext cx="1860938" cy="503238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데이터베이스 만들기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고치기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지우기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보기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선택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12775" y="3870325"/>
            <a:ext cx="1860938" cy="504825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테이블 만들기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고치기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지우기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보기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12775" y="4662488"/>
            <a:ext cx="1860938" cy="576262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한 테이블에 대하여 자료조회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자료입력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자료수정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자료삭제</a:t>
            </a:r>
          </a:p>
        </p:txBody>
      </p:sp>
      <p:sp>
        <p:nvSpPr>
          <p:cNvPr id="20" name="아래쪽 화살표 19"/>
          <p:cNvSpPr/>
          <p:nvPr/>
        </p:nvSpPr>
        <p:spPr>
          <a:xfrm>
            <a:off x="1468577" y="2746944"/>
            <a:ext cx="130463" cy="287337"/>
          </a:xfrm>
          <a:prstGeom prst="downArrow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1443408" y="3533267"/>
            <a:ext cx="130463" cy="287337"/>
          </a:xfrm>
          <a:prstGeom prst="downArrow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1443407" y="4383672"/>
            <a:ext cx="130463" cy="287338"/>
          </a:xfrm>
          <a:prstGeom prst="downArrow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1370" y="2328210"/>
            <a:ext cx="25490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$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–u(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Userid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) –p(password) 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extBox 19"/>
          <p:cNvSpPr txBox="1">
            <a:spLocks noChangeArrowheads="1"/>
          </p:cNvSpPr>
          <p:nvPr/>
        </p:nvSpPr>
        <p:spPr bwMode="auto">
          <a:xfrm>
            <a:off x="2511370" y="3049894"/>
            <a:ext cx="329288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hangingPunct="1"/>
            <a:r>
              <a:rPr lang="en-US" altLang="ko-KR" sz="1000" b="0" dirty="0"/>
              <a:t>- </a:t>
            </a:r>
            <a:r>
              <a:rPr lang="ko-KR" altLang="en-US" sz="1000" b="0" dirty="0"/>
              <a:t>모든 데이터베이스 보기 </a:t>
            </a:r>
            <a:r>
              <a:rPr lang="en-US" altLang="ko-KR" sz="1000" b="0" dirty="0"/>
              <a:t>: </a:t>
            </a:r>
            <a:r>
              <a:rPr lang="en-US" altLang="ko-KR" sz="1000" b="0" dirty="0" err="1"/>
              <a:t>mysql</a:t>
            </a:r>
            <a:r>
              <a:rPr lang="en-US" altLang="ko-KR" sz="1000" b="0" dirty="0"/>
              <a:t>&gt; show databases;</a:t>
            </a:r>
          </a:p>
          <a:p>
            <a:pPr marL="0" indent="0" eaLnBrk="1" hangingPunct="1"/>
            <a:r>
              <a:rPr lang="en-US" altLang="ko-KR" sz="1000" b="0" dirty="0"/>
              <a:t>- </a:t>
            </a:r>
            <a:r>
              <a:rPr lang="ko-KR" altLang="en-US" sz="1000" b="0" dirty="0"/>
              <a:t>데이터베이스 선택 </a:t>
            </a:r>
            <a:r>
              <a:rPr lang="en-US" altLang="ko-KR" sz="1000" b="0" dirty="0"/>
              <a:t>: </a:t>
            </a:r>
            <a:r>
              <a:rPr lang="en-US" altLang="ko-KR" sz="1000" b="0" dirty="0" err="1"/>
              <a:t>mysql</a:t>
            </a:r>
            <a:r>
              <a:rPr lang="en-US" altLang="ko-KR" sz="1000" b="0" dirty="0"/>
              <a:t>&gt;use (</a:t>
            </a:r>
            <a:r>
              <a:rPr lang="ko-KR" altLang="en-US" sz="1000" b="0" dirty="0" err="1"/>
              <a:t>데이터베이스명</a:t>
            </a:r>
            <a:r>
              <a:rPr lang="en-US" altLang="ko-KR" sz="1000" b="0" dirty="0"/>
              <a:t>);</a:t>
            </a:r>
            <a:endParaRPr lang="ko-KR" altLang="en-US" sz="1000" b="0" dirty="0"/>
          </a:p>
        </p:txBody>
      </p:sp>
      <p:sp>
        <p:nvSpPr>
          <p:cNvPr id="6" name="직사각형 5"/>
          <p:cNvSpPr/>
          <p:nvPr/>
        </p:nvSpPr>
        <p:spPr>
          <a:xfrm>
            <a:off x="2543240" y="3904179"/>
            <a:ext cx="346675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latinLnBrk="1" hangingPunct="1">
              <a:spcBef>
                <a:spcPct val="0"/>
              </a:spcBef>
              <a:buClrTx/>
            </a:pPr>
            <a:r>
              <a:rPr kumimoji="1" lang="en-US" altLang="ko-KR" sz="1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kumimoji="1" lang="en-US" altLang="ko-KR" sz="1000" b="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kumimoji="1" lang="en-US" altLang="ko-KR" sz="1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&gt;show tables;</a:t>
            </a:r>
          </a:p>
          <a:p>
            <a:pPr lvl="0" eaLnBrk="1" latinLnBrk="1" hangingPunct="1">
              <a:spcBef>
                <a:spcPct val="0"/>
              </a:spcBef>
              <a:buClrTx/>
            </a:pPr>
            <a:r>
              <a:rPr kumimoji="1" lang="en-US" altLang="ko-KR" sz="1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kumimoji="1" lang="en-US" altLang="ko-KR" sz="1000" b="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kumimoji="1" lang="en-US" altLang="ko-KR" sz="1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&gt;create table </a:t>
            </a:r>
            <a:r>
              <a:rPr kumimoji="1" lang="en-US" altLang="ko-KR" sz="1000" b="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examtable</a:t>
            </a:r>
            <a:r>
              <a:rPr kumimoji="1" lang="en-US" altLang="ko-KR" sz="1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 a…,b…,c…);</a:t>
            </a:r>
          </a:p>
          <a:p>
            <a:pPr lvl="0" eaLnBrk="1" latinLnBrk="1" hangingPunct="1">
              <a:spcBef>
                <a:spcPct val="0"/>
              </a:spcBef>
              <a:buClrTx/>
            </a:pPr>
            <a:r>
              <a:rPr kumimoji="1" lang="en-US" altLang="ko-KR" sz="1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kumimoji="1" lang="en-US" altLang="ko-KR" sz="1000" b="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kumimoji="1" lang="en-US" altLang="ko-KR" sz="1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&gt;drop table </a:t>
            </a:r>
            <a:r>
              <a:rPr kumimoji="1" lang="en-US" altLang="ko-KR" sz="1000" b="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examtable</a:t>
            </a:r>
            <a:r>
              <a:rPr kumimoji="1" lang="en-US" altLang="ko-KR" sz="1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; </a:t>
            </a:r>
            <a:endParaRPr kumimoji="1" lang="ko-KR" altLang="en-US" sz="100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2543240" y="4671010"/>
            <a:ext cx="380424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보기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: &gt;select * from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examtable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입력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: &gt;insert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into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examtable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a,b,c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) values(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va,vb,vc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수정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: &gt;update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examtable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set a=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va,b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=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vb,c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=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vc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where a=vax;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삭제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: &gt;delete from exam where a=vax;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444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14478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데이터베이스 알아보기</a:t>
            </a:r>
            <a:r>
              <a:rPr lang="en-US" altLang="ko-KR" sz="1200" dirty="0"/>
              <a:t> 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CRUD</a:t>
            </a:r>
            <a:r>
              <a:rPr lang="ko-KR" altLang="en-US" sz="1200" dirty="0"/>
              <a:t>가 무엇인가</a:t>
            </a:r>
            <a:r>
              <a:rPr lang="en-US" altLang="ko-KR" sz="120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JDBC, JNDI</a:t>
            </a:r>
            <a:r>
              <a:rPr lang="ko-KR" altLang="en-US" sz="1200" dirty="0"/>
              <a:t>에 대하여 알아보기 </a:t>
            </a:r>
            <a:r>
              <a:rPr lang="en-US" altLang="ko-KR" sz="1200" dirty="0"/>
              <a:t>(</a:t>
            </a:r>
            <a:r>
              <a:rPr lang="ko-KR" altLang="en-US" sz="1200" dirty="0"/>
              <a:t>자바로 </a:t>
            </a:r>
            <a:r>
              <a:rPr lang="en-US" altLang="ko-KR" sz="1200" dirty="0"/>
              <a:t>DB</a:t>
            </a:r>
            <a:r>
              <a:rPr lang="ko-KR" altLang="en-US" sz="1200" dirty="0"/>
              <a:t>를 어찌 접속하는지</a:t>
            </a:r>
            <a:r>
              <a:rPr lang="en-US" altLang="ko-KR" sz="1200"/>
              <a:t>?)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Database</a:t>
            </a:r>
            <a:r>
              <a:rPr lang="ko-KR" altLang="en-US" sz="1200" dirty="0"/>
              <a:t>에 대한 기본적 사항의 이론을 잘 알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아니 기본적 사항이 아니라 중요한 사항이고</a:t>
            </a:r>
            <a:r>
              <a:rPr lang="en-US" altLang="ko-KR" sz="1200" dirty="0"/>
              <a:t>, </a:t>
            </a:r>
            <a:r>
              <a:rPr lang="ko-KR" altLang="en-US" sz="1200" dirty="0"/>
              <a:t>이게 데이터베이스 개발의 </a:t>
            </a:r>
            <a:r>
              <a:rPr lang="en-US" altLang="ko-KR" sz="1200" dirty="0"/>
              <a:t>KEY POINT</a:t>
            </a:r>
            <a:r>
              <a:rPr lang="ko-KR" altLang="en-US" sz="1200" dirty="0"/>
              <a:t>이다</a:t>
            </a:r>
            <a:r>
              <a:rPr lang="en-US" altLang="ko-KR" sz="1200" dirty="0"/>
              <a:t>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74715" y="2101174"/>
            <a:ext cx="4786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IT</a:t>
            </a:r>
            <a:r>
              <a:rPr lang="ko-KR" altLang="en-US" dirty="0" smtClean="0"/>
              <a:t>의 기반</a:t>
            </a:r>
            <a:r>
              <a:rPr lang="en-US" altLang="ko-KR" dirty="0" smtClean="0"/>
              <a:t>. View</a:t>
            </a:r>
            <a:r>
              <a:rPr lang="ko-KR" altLang="en-US" dirty="0" smtClean="0"/>
              <a:t>딴</a:t>
            </a:r>
            <a:r>
              <a:rPr lang="en-US" altLang="ko-KR" dirty="0" smtClean="0"/>
              <a:t>??(</a:t>
            </a:r>
            <a:r>
              <a:rPr lang="en-US" altLang="ko-KR" dirty="0" err="1" smtClean="0"/>
              <a:t>FrontEnd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1200" dirty="0"/>
          </a:p>
          <a:p>
            <a:pPr eaLnBrk="1" hangingPunct="1"/>
            <a:r>
              <a:rPr lang="en-US" altLang="ko-KR" sz="1200" dirty="0"/>
              <a:t>1) Database / Database System?</a:t>
            </a:r>
          </a:p>
          <a:p>
            <a:pPr eaLnBrk="1" hangingPunct="1"/>
            <a:r>
              <a:rPr lang="en-US" altLang="ko-KR" sz="1200" dirty="0"/>
              <a:t>2) record, field , table , database</a:t>
            </a:r>
          </a:p>
          <a:p>
            <a:pPr marL="0" indent="0">
              <a:spcBef>
                <a:spcPct val="0"/>
              </a:spcBef>
            </a:pPr>
            <a:r>
              <a:rPr lang="en-US" altLang="ko-KR" sz="1200" dirty="0"/>
              <a:t>3) </a:t>
            </a:r>
            <a:r>
              <a:rPr lang="en-US" altLang="ko-KR" sz="1200" dirty="0" err="1"/>
              <a:t>Mysql</a:t>
            </a:r>
            <a:r>
              <a:rPr lang="en-US" altLang="ko-KR" sz="1200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8432" y="2217906"/>
            <a:ext cx="58101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사람 </a:t>
            </a:r>
            <a:r>
              <a:rPr lang="en-US" altLang="ko-KR" dirty="0"/>
              <a:t>–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생년월일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휴대전화</a:t>
            </a:r>
            <a:endParaRPr lang="en-US" altLang="ko-KR" dirty="0"/>
          </a:p>
          <a:p>
            <a:r>
              <a:rPr lang="en-US" altLang="ko-KR" dirty="0" smtClean="0"/>
              <a:t>Record : </a:t>
            </a:r>
            <a:r>
              <a:rPr lang="ko-KR" altLang="en-US" dirty="0" smtClean="0"/>
              <a:t>데이터의 최소 단위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하나의 자료</a:t>
            </a:r>
            <a:endParaRPr lang="en-US" altLang="ko-KR" dirty="0" smtClean="0"/>
          </a:p>
          <a:p>
            <a:r>
              <a:rPr lang="en-US" altLang="ko-KR" dirty="0" smtClean="0"/>
              <a:t>Field : </a:t>
            </a:r>
            <a:r>
              <a:rPr lang="ko-KR" altLang="en-US" dirty="0" smtClean="0"/>
              <a:t>데이터를 구성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en-US" altLang="ko-KR" dirty="0" smtClean="0"/>
              <a:t>Table : </a:t>
            </a:r>
            <a:r>
              <a:rPr lang="ko-KR" altLang="en-US" dirty="0" smtClean="0"/>
              <a:t>레코드를 저장하는 곳</a:t>
            </a:r>
            <a:endParaRPr lang="en-US" altLang="ko-KR" dirty="0" smtClean="0"/>
          </a:p>
          <a:p>
            <a:r>
              <a:rPr lang="en-US" altLang="ko-KR" dirty="0" smtClean="0"/>
              <a:t>Database : </a:t>
            </a:r>
            <a:r>
              <a:rPr lang="ko-KR" altLang="en-US" dirty="0" smtClean="0"/>
              <a:t>여러 테이블의 모임과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(house &lt;-&gt; human)</a:t>
            </a:r>
          </a:p>
          <a:p>
            <a:endParaRPr lang="en-US" altLang="ko-KR" dirty="0"/>
          </a:p>
          <a:p>
            <a:r>
              <a:rPr lang="ko-KR" altLang="en-US" dirty="0" smtClean="0"/>
              <a:t>데이터를</a:t>
            </a:r>
            <a:endParaRPr lang="en-US" altLang="ko-KR" dirty="0" smtClean="0"/>
          </a:p>
          <a:p>
            <a:r>
              <a:rPr lang="en-US" altLang="ko-KR" dirty="0" smtClean="0"/>
              <a:t>Create	</a:t>
            </a:r>
            <a:r>
              <a:rPr lang="ko-KR" altLang="en-US" dirty="0" smtClean="0"/>
              <a:t>넣기</a:t>
            </a:r>
            <a:endParaRPr lang="en-US" altLang="ko-KR" dirty="0" smtClean="0"/>
          </a:p>
          <a:p>
            <a:r>
              <a:rPr lang="en-US" altLang="ko-KR" dirty="0" smtClean="0"/>
              <a:t>Read	</a:t>
            </a:r>
            <a:r>
              <a:rPr lang="ko-KR" altLang="en-US" dirty="0" smtClean="0"/>
              <a:t>읽기</a:t>
            </a:r>
            <a:endParaRPr lang="en-US" altLang="ko-KR" dirty="0" smtClean="0"/>
          </a:p>
          <a:p>
            <a:r>
              <a:rPr lang="en-US" altLang="ko-KR" dirty="0" smtClean="0"/>
              <a:t>Update	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Delete	</a:t>
            </a:r>
            <a:r>
              <a:rPr lang="ko-KR" altLang="en-US" dirty="0" smtClean="0"/>
              <a:t>삭제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789905" y="2217906"/>
            <a:ext cx="2723745" cy="196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: </a:t>
            </a:r>
          </a:p>
          <a:p>
            <a:r>
              <a:rPr lang="ko-KR" altLang="en-US" dirty="0" smtClean="0"/>
              <a:t>가장 많이 쓰는 </a:t>
            </a:r>
            <a:r>
              <a:rPr lang="en-US" altLang="ko-KR" dirty="0" smtClean="0"/>
              <a:t>Database System.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but Oracle </a:t>
            </a:r>
            <a:r>
              <a:rPr lang="ko-KR" altLang="en-US" dirty="0" smtClean="0"/>
              <a:t>넘어감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OpenSource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아니게됨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Maria DB</a:t>
            </a:r>
            <a:r>
              <a:rPr lang="ko-KR" altLang="en-US" dirty="0" smtClean="0"/>
              <a:t>로 넘어가는 추세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5" name="직사각형 6"/>
          <p:cNvSpPr>
            <a:spLocks noChangeArrowheads="1"/>
          </p:cNvSpPr>
          <p:nvPr/>
        </p:nvSpPr>
        <p:spPr bwMode="auto">
          <a:xfrm>
            <a:off x="619125" y="1212850"/>
            <a:ext cx="7626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데이터베이스의 개요</a:t>
            </a:r>
            <a:endParaRPr kumimoji="1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650" y="1998663"/>
            <a:ext cx="7704138" cy="1584325"/>
          </a:xfrm>
          <a:prstGeom prst="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1)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관련 있는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데이터의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저장소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: RDB(Relational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DB, </a:t>
            </a:r>
            <a:r>
              <a:rPr kumimoji="1" lang="ko-KR" altLang="en-US" sz="14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관계형</a:t>
            </a:r>
            <a:r>
              <a:rPr kumimoji="1" lang="ko-KR" alt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데이터베이스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2)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데이터베이스는 여러 사람이나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응용시스템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여러 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FrontEnd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에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의해 참조 가능하도록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서로 논리적으로 연관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되어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통합 관리되는 데이터의 모임</a:t>
            </a:r>
            <a:b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</a:b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3)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통합된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(Integrated)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관련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(Related)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있는 </a:t>
            </a:r>
            <a:r>
              <a:rPr kumimoji="1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데이터 중복</a:t>
            </a:r>
            <a:r>
              <a:rPr kumimoji="1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(Redundancy)</a:t>
            </a:r>
            <a:r>
              <a:rPr kumimoji="1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을 최소화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하여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보조기억장치에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저장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FileSystem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.</a:t>
            </a:r>
            <a:r>
              <a:rPr kumimoji="1" lang="en-US" altLang="ko-KR" sz="1400" b="0" kern="0" dirty="0">
                <a:solidFill>
                  <a:srgbClr val="FF0000"/>
                </a:solidFill>
                <a:latin typeface="돋움"/>
                <a:ea typeface="돋움"/>
              </a:rPr>
              <a:t> </a:t>
            </a:r>
            <a:r>
              <a:rPr kumimoji="1" lang="ko-KR" altLang="en-US" sz="1400" b="0" kern="0" dirty="0" smtClean="0">
                <a:solidFill>
                  <a:srgbClr val="FF0000"/>
                </a:solidFill>
                <a:latin typeface="돋움"/>
                <a:ea typeface="돋움"/>
              </a:rPr>
              <a:t>하드 디스크</a:t>
            </a:r>
            <a:r>
              <a:rPr kumimoji="1" lang="en-US" altLang="ko-KR" sz="1400" b="0" kern="0" dirty="0" smtClean="0">
                <a:solidFill>
                  <a:srgbClr val="FF0000"/>
                </a:solidFill>
                <a:latin typeface="돋움"/>
                <a:ea typeface="돋움"/>
              </a:rPr>
              <a:t>)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7" name="직사각형 6"/>
          <p:cNvSpPr>
            <a:spLocks noChangeArrowheads="1"/>
          </p:cNvSpPr>
          <p:nvPr/>
        </p:nvSpPr>
        <p:spPr bwMode="auto">
          <a:xfrm>
            <a:off x="755650" y="3930651"/>
            <a:ext cx="7626350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수업 사이트 내 자유게시판에 글 모음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엑셀로 작성한 수강생 리스트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아래아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한글로 작성한 주소록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통계분석을 위한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10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년치 주가 데이데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회원 가입 시 받아오는 회원가입정보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극장의 좌석을 예약하기 위한 티켓 발급 정보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5650" y="1638300"/>
            <a:ext cx="3160713" cy="352425"/>
          </a:xfrm>
          <a:prstGeom prst="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데이터 베이스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(Database)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14800" y="836579"/>
            <a:ext cx="3531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en-US" altLang="ko-KR" dirty="0" smtClean="0"/>
              <a:t> : crud </a:t>
            </a:r>
            <a:r>
              <a:rPr lang="ko-KR" altLang="en-US" dirty="0" smtClean="0"/>
              <a:t>명령어를</a:t>
            </a:r>
            <a:r>
              <a:rPr lang="en-US" altLang="ko-KR" dirty="0" smtClean="0"/>
              <a:t>…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문이라 함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37105" y="3754877"/>
            <a:ext cx="2616740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데이터 중복</a:t>
            </a:r>
            <a:endParaRPr lang="en-US" altLang="ko-KR" dirty="0" smtClean="0"/>
          </a:p>
          <a:p>
            <a:r>
              <a:rPr lang="ko-KR" altLang="en-US" dirty="0" smtClean="0"/>
              <a:t>집</a:t>
            </a:r>
            <a:r>
              <a:rPr lang="en-US" altLang="ko-KR" dirty="0" smtClean="0"/>
              <a:t>	</a:t>
            </a:r>
            <a:r>
              <a:rPr lang="ko-KR" altLang="en-US" dirty="0" smtClean="0"/>
              <a:t>화장실</a:t>
            </a:r>
            <a:r>
              <a:rPr lang="en-US" altLang="ko-KR" dirty="0" smtClean="0"/>
              <a:t>	..</a:t>
            </a:r>
          </a:p>
          <a:p>
            <a:r>
              <a:rPr lang="ko-KR" altLang="en-US" dirty="0" smtClean="0"/>
              <a:t>구리시</a:t>
            </a:r>
            <a:r>
              <a:rPr lang="en-US" altLang="ko-KR" dirty="0" smtClean="0"/>
              <a:t>…	</a:t>
            </a:r>
          </a:p>
          <a:p>
            <a:r>
              <a:rPr lang="ko-KR" altLang="en-US" dirty="0" smtClean="0"/>
              <a:t>구리시</a:t>
            </a:r>
            <a:r>
              <a:rPr lang="en-US" altLang="ko-KR" dirty="0" smtClean="0"/>
              <a:t>...</a:t>
            </a:r>
          </a:p>
          <a:p>
            <a:r>
              <a:rPr lang="ko-KR" altLang="en-US" dirty="0" smtClean="0"/>
              <a:t>구리시</a:t>
            </a:r>
            <a:r>
              <a:rPr lang="en-US" altLang="ko-KR" dirty="0" smtClean="0"/>
              <a:t>...</a:t>
            </a:r>
            <a:br>
              <a:rPr lang="en-US" altLang="ko-KR" dirty="0" smtClean="0"/>
            </a:br>
            <a:r>
              <a:rPr lang="ko-KR" altLang="en-US" dirty="0" smtClean="0"/>
              <a:t>구리시</a:t>
            </a:r>
            <a:r>
              <a:rPr lang="en-US" altLang="ko-KR" dirty="0" smtClean="0"/>
              <a:t>…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 smtClean="0"/>
              <a:t>테이블을 따로 만들어 참조만 하게끔 만듦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“</a:t>
            </a:r>
            <a:r>
              <a:rPr lang="ko-KR" altLang="en-US" dirty="0" smtClean="0"/>
              <a:t>정규화</a:t>
            </a:r>
            <a:r>
              <a:rPr lang="en-US" altLang="ko-KR" dirty="0" smtClean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4257573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923410"/>
              </p:ext>
            </p:extLst>
          </p:nvPr>
        </p:nvGraphicFramePr>
        <p:xfrm>
          <a:off x="1763713" y="2293502"/>
          <a:ext cx="5473700" cy="2663824"/>
        </p:xfrm>
        <a:graphic>
          <a:graphicData uri="http://schemas.openxmlformats.org/drawingml/2006/table">
            <a:tbl>
              <a:tblPr firstRow="1" bandRow="1"/>
              <a:tblGrid>
                <a:gridCol w="10947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학번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국어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영어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수학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나연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>
                          <a:latin typeface="굴림체" pitchFamily="49" charset="-127"/>
                          <a:ea typeface="굴림체" pitchFamily="49" charset="-127"/>
                        </a:rPr>
                        <a:t>20990001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정연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20990002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모모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20990003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사나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20990004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err="1">
                          <a:latin typeface="굴림체" pitchFamily="49" charset="-127"/>
                          <a:ea typeface="굴림체" pitchFamily="49" charset="-127"/>
                        </a:rPr>
                        <a:t>지효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20990005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80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미나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20990006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다현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20990007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7" name="직사각형 6"/>
          <p:cNvSpPr>
            <a:spLocks noChangeArrowheads="1"/>
          </p:cNvSpPr>
          <p:nvPr/>
        </p:nvSpPr>
        <p:spPr bwMode="auto">
          <a:xfrm>
            <a:off x="612775" y="853641"/>
            <a:ext cx="7626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데이터베이스의 개요</a:t>
            </a:r>
            <a:endParaRPr kumimoji="1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" name="직사각형 6"/>
          <p:cNvSpPr>
            <a:spLocks noChangeArrowheads="1"/>
          </p:cNvSpPr>
          <p:nvPr/>
        </p:nvSpPr>
        <p:spPr bwMode="auto">
          <a:xfrm>
            <a:off x="828675" y="5283712"/>
            <a:ext cx="8135938" cy="123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marL="457200" indent="-4572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Record + Field = Table &lt; Database &lt;Databases</a:t>
            </a:r>
          </a:p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Key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Index, unique </a:t>
            </a:r>
            <a:endParaRPr kumimoji="1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0" kern="0" dirty="0">
                <a:solidFill>
                  <a:srgbClr val="000000"/>
                </a:solidFill>
              </a:rPr>
              <a:t>	</a:t>
            </a:r>
            <a:r>
              <a:rPr lang="en-US" altLang="ko-KR" sz="1200" b="0" kern="0" dirty="0" smtClean="0">
                <a:solidFill>
                  <a:srgbClr val="000000"/>
                </a:solidFill>
              </a:rPr>
              <a:t>- k</a:t>
            </a:r>
            <a:r>
              <a:rPr lang="en-US" altLang="ko-KR" sz="1200" b="0" kern="0" noProof="0" dirty="0" err="1" smtClean="0">
                <a:solidFill>
                  <a:srgbClr val="000000"/>
                </a:solidFill>
              </a:rPr>
              <a:t>ey</a:t>
            </a:r>
            <a:r>
              <a:rPr lang="en-US" altLang="ko-KR" sz="1200" b="0" kern="0" noProof="0" dirty="0" smtClean="0">
                <a:solidFill>
                  <a:srgbClr val="000000"/>
                </a:solidFill>
              </a:rPr>
              <a:t> : </a:t>
            </a:r>
            <a:r>
              <a:rPr lang="ko-KR" altLang="en-US" sz="1200" b="0" kern="0" noProof="0" dirty="0" smtClean="0">
                <a:solidFill>
                  <a:srgbClr val="000000"/>
                </a:solidFill>
              </a:rPr>
              <a:t>레코드를 구분할 수 있는 필드</a:t>
            </a:r>
            <a:endParaRPr lang="en-US" altLang="ko-KR" sz="1200" b="0" kern="0" noProof="0" dirty="0" smtClean="0">
              <a:solidFill>
                <a:srgbClr val="000000"/>
              </a:solidFill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</a:t>
            </a:r>
            <a:r>
              <a:rPr kumimoji="1" lang="en-US" altLang="ko-KR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- </a:t>
            </a:r>
            <a:r>
              <a:rPr lang="en-US" altLang="ko-KR" sz="1200" b="0" kern="0" dirty="0">
                <a:solidFill>
                  <a:srgbClr val="000000"/>
                </a:solidFill>
              </a:rPr>
              <a:t>i</a:t>
            </a:r>
            <a:r>
              <a:rPr lang="en-US" altLang="ko-KR" sz="1200" b="0" kern="0" dirty="0" smtClean="0">
                <a:solidFill>
                  <a:srgbClr val="000000"/>
                </a:solidFill>
              </a:rPr>
              <a:t>ndex : </a:t>
            </a:r>
            <a:r>
              <a:rPr lang="ko-KR" altLang="en-US" sz="1200" b="0" kern="0" dirty="0" smtClean="0">
                <a:solidFill>
                  <a:srgbClr val="000000"/>
                </a:solidFill>
              </a:rPr>
              <a:t>자동 갱신</a:t>
            </a:r>
            <a:r>
              <a:rPr lang="en-US" altLang="ko-KR" sz="1200" b="0" kern="0" dirty="0" smtClean="0">
                <a:solidFill>
                  <a:srgbClr val="000000"/>
                </a:solidFill>
              </a:rPr>
              <a:t>?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- unique : </a:t>
            </a:r>
            <a:r>
              <a:rPr lang="ko-KR" altLang="en-US" sz="1200" b="0" kern="0" dirty="0" smtClean="0">
                <a:solidFill>
                  <a:srgbClr val="000000"/>
                </a:solidFill>
              </a:rPr>
              <a:t>중복이 되면 </a:t>
            </a:r>
            <a:r>
              <a:rPr lang="ko-KR" altLang="en-US" sz="1200" b="0" kern="0" dirty="0" err="1" smtClean="0">
                <a:solidFill>
                  <a:srgbClr val="000000"/>
                </a:solidFill>
              </a:rPr>
              <a:t>안된다</a:t>
            </a:r>
            <a:r>
              <a:rPr lang="en-US" altLang="ko-KR" sz="1200" b="0" kern="0" dirty="0" smtClean="0">
                <a:solidFill>
                  <a:srgbClr val="000000"/>
                </a:solidFill>
              </a:rPr>
              <a:t>.(</a:t>
            </a:r>
            <a:r>
              <a:rPr lang="ko-KR" altLang="en-US" sz="1200" b="0" kern="0" dirty="0" smtClean="0">
                <a:solidFill>
                  <a:srgbClr val="000000"/>
                </a:solidFill>
              </a:rPr>
              <a:t>학번의 경우</a:t>
            </a:r>
            <a:r>
              <a:rPr lang="en-US" altLang="ko-KR" sz="1200" b="0" kern="0" dirty="0" smtClean="0">
                <a:solidFill>
                  <a:srgbClr val="000000"/>
                </a:solidFill>
              </a:rPr>
              <a:t>)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우리 반에는 은정이가 두 명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학번은 다름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은정이의 성적 찾기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보람이의 성적이 두 번 입력됨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31913" y="2941202"/>
            <a:ext cx="6192837" cy="360363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24300" y="2077602"/>
            <a:ext cx="1152525" cy="295275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76375" y="2149040"/>
            <a:ext cx="5976938" cy="2952750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4716463" y="1788677"/>
            <a:ext cx="288925" cy="288925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932363" y="1645802"/>
            <a:ext cx="12827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열</a:t>
            </a:r>
            <a:r>
              <a:rPr kumimoji="1" lang="en-US" altLang="ko-KR" sz="105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column, field </a:t>
            </a:r>
            <a:endParaRPr kumimoji="1" lang="ko-KR" altLang="en-US" sz="105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7524750" y="2653865"/>
            <a:ext cx="288925" cy="287337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7740650" y="2509402"/>
            <a:ext cx="1297150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행</a:t>
            </a:r>
            <a:r>
              <a:rPr kumimoji="1" lang="en-US" altLang="ko-KR" sz="105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row, </a:t>
            </a:r>
            <a:r>
              <a:rPr kumimoji="1" lang="en-US" altLang="ko-KR" sz="1050" b="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record</a:t>
            </a: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en-US" altLang="ko-KR" sz="1050" b="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kumimoji="1" lang="ko-KR" altLang="en-US" sz="1050" b="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저장의 최소단위</a:t>
            </a:r>
            <a:endParaRPr kumimoji="1" lang="ko-KR" altLang="en-US" sz="105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6" name="TextBox 22"/>
          <p:cNvSpPr txBox="1">
            <a:spLocks noChangeArrowheads="1"/>
          </p:cNvSpPr>
          <p:nvPr/>
        </p:nvSpPr>
        <p:spPr bwMode="auto">
          <a:xfrm>
            <a:off x="684213" y="1285441"/>
            <a:ext cx="7683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3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학년 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10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반 중간고사 성적 테이블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3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학년 학교활동 데이터 베이스 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출석부테이블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성적테이블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학생부테이블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상벌테이블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체력검정테이블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….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713" y="4957326"/>
            <a:ext cx="547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다현</a:t>
            </a:r>
            <a:r>
              <a:rPr lang="en-US" altLang="ko-KR" dirty="0" smtClean="0"/>
              <a:t>	20990008	50	50	50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5413" y="2293502"/>
            <a:ext cx="528300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3</a:t>
            </a:r>
          </a:p>
          <a:p>
            <a:r>
              <a:rPr lang="en-US" altLang="ko-KR" dirty="0" smtClean="0"/>
              <a:t>4</a:t>
            </a:r>
          </a:p>
          <a:p>
            <a:r>
              <a:rPr lang="en-US" altLang="ko-KR" dirty="0" smtClean="0"/>
              <a:t>5</a:t>
            </a:r>
          </a:p>
          <a:p>
            <a:r>
              <a:rPr lang="en-US" altLang="ko-KR" dirty="0" smtClean="0"/>
              <a:t>6</a:t>
            </a:r>
          </a:p>
          <a:p>
            <a:r>
              <a:rPr lang="en-US" altLang="ko-KR" dirty="0" smtClean="0"/>
              <a:t>7</a:t>
            </a:r>
          </a:p>
          <a:p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6763011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3" name="직사각형 6"/>
          <p:cNvSpPr>
            <a:spLocks noChangeArrowheads="1"/>
          </p:cNvSpPr>
          <p:nvPr/>
        </p:nvSpPr>
        <p:spPr bwMode="auto">
          <a:xfrm>
            <a:off x="612775" y="906763"/>
            <a:ext cx="7626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데이터베이스의 개요</a:t>
            </a:r>
            <a:endParaRPr kumimoji="1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TextBox 22"/>
          <p:cNvSpPr txBox="1">
            <a:spLocks noChangeArrowheads="1"/>
          </p:cNvSpPr>
          <p:nvPr/>
        </p:nvSpPr>
        <p:spPr bwMode="auto">
          <a:xfrm>
            <a:off x="684213" y="1411588"/>
            <a:ext cx="69317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데이터베이스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(DB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)(logical)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데이터베이스 시스템 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(DBMS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)(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데이터를 관리하도록 하는 프로그램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740779"/>
              </p:ext>
            </p:extLst>
          </p:nvPr>
        </p:nvGraphicFramePr>
        <p:xfrm>
          <a:off x="828675" y="1914826"/>
          <a:ext cx="7561263" cy="1280068"/>
        </p:xfrm>
        <a:graphic>
          <a:graphicData uri="http://schemas.openxmlformats.org/drawingml/2006/table">
            <a:tbl>
              <a:tblPr firstRow="1" bandRow="1"/>
              <a:tblGrid>
                <a:gridCol w="20163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449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69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DB, Database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45" marR="91445" marT="45697" marB="4569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실 세계의 정보들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회원목록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도서목록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비디오목록 등등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...)</a:t>
                      </a:r>
                    </a:p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정보를 다루는 개념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이론적인 사항</a:t>
                      </a:r>
                    </a:p>
                  </a:txBody>
                  <a:tcPr marL="91445" marR="91445" marT="45697" marB="4569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25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DBMS, (Data Base Management System)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Database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 System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45" marR="91445" marT="45697" marB="4569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데이터 베이스를 관리해 주는 시스템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시스템내의 데이터베이스 개념으로 데이터를 관리할 수 있도록 구성된 소프트웨어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200" dirty="0"/>
                        <a:t>ex) </a:t>
                      </a:r>
                      <a:r>
                        <a:rPr lang="ko-KR" altLang="en-US" sz="1200" dirty="0" err="1"/>
                        <a:t>오라클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MySQL</a:t>
                      </a:r>
                      <a:r>
                        <a:rPr lang="en-US" altLang="ko-KR" sz="1200" dirty="0"/>
                        <a:t>, MSSQL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45" marR="91445" marT="45697" marB="4569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6" name="원통 25"/>
          <p:cNvSpPr/>
          <p:nvPr/>
        </p:nvSpPr>
        <p:spPr>
          <a:xfrm>
            <a:off x="6229350" y="4002388"/>
            <a:ext cx="1871663" cy="1441450"/>
          </a:xfrm>
          <a:prstGeom prst="can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6516688" y="4578651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데이터저장소</a:t>
            </a:r>
            <a:endParaRPr lang="en-US" altLang="ko-KR" sz="1400" b="0" kern="0" dirty="0">
              <a:solidFill>
                <a:srgbClr val="000000"/>
              </a:solidFill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FileSystem</a:t>
            </a:r>
            <a:r>
              <a:rPr lang="en-US" altLang="ko-KR" sz="1400" b="0" kern="0" dirty="0">
                <a:solidFill>
                  <a:srgbClr val="000000"/>
                </a:solidFill>
              </a:rPr>
              <a:t>)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429125" y="3786488"/>
            <a:ext cx="4103688" cy="2160588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9" name="TextBox 27"/>
          <p:cNvSpPr txBox="1">
            <a:spLocks noChangeArrowheads="1"/>
          </p:cNvSpPr>
          <p:nvPr/>
        </p:nvSpPr>
        <p:spPr bwMode="auto">
          <a:xfrm>
            <a:off x="6156325" y="5586713"/>
            <a:ext cx="91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DBMS</a:t>
            </a: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" name="순서도: 종속 처리 29"/>
          <p:cNvSpPr/>
          <p:nvPr/>
        </p:nvSpPr>
        <p:spPr>
          <a:xfrm>
            <a:off x="4716463" y="4362751"/>
            <a:ext cx="865187" cy="865187"/>
          </a:xfrm>
          <a:prstGeom prst="flowChartPredefinedProcess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1" name="왼쪽/오른쪽 화살표 30"/>
          <p:cNvSpPr/>
          <p:nvPr/>
        </p:nvSpPr>
        <p:spPr>
          <a:xfrm>
            <a:off x="5653088" y="4651676"/>
            <a:ext cx="576262" cy="287337"/>
          </a:xfrm>
          <a:prstGeom prst="leftRightArrow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2" name="TextBox 30"/>
          <p:cNvSpPr txBox="1">
            <a:spLocks noChangeArrowheads="1"/>
          </p:cNvSpPr>
          <p:nvPr/>
        </p:nvSpPr>
        <p:spPr bwMode="auto">
          <a:xfrm>
            <a:off x="4860925" y="4507213"/>
            <a:ext cx="60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처리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엔진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3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715051"/>
            <a:ext cx="5048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 descr="C:\Program Files\Microsoft Office\MEDIA\CAGCAT10\j0205466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4362751"/>
            <a:ext cx="57943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computr4"/>
          <p:cNvSpPr>
            <a:spLocks noEditPoints="1" noChangeArrowheads="1"/>
          </p:cNvSpPr>
          <p:nvPr/>
        </p:nvSpPr>
        <p:spPr bwMode="auto">
          <a:xfrm>
            <a:off x="1978025" y="5299376"/>
            <a:ext cx="647700" cy="720725"/>
          </a:xfrm>
          <a:custGeom>
            <a:avLst/>
            <a:gdLst>
              <a:gd name="T0" fmla="*/ 324036 w 21600"/>
              <a:gd name="T1" fmla="*/ 0 h 21600"/>
              <a:gd name="T2" fmla="*/ 648072 w 21600"/>
              <a:gd name="T3" fmla="*/ 360040 h 21600"/>
              <a:gd name="T4" fmla="*/ 324036 w 21600"/>
              <a:gd name="T5" fmla="*/ 720080 h 21600"/>
              <a:gd name="T6" fmla="*/ 0 w 21600"/>
              <a:gd name="T7" fmla="*/ 36004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09 w 21600"/>
              <a:gd name="T13" fmla="*/ 2414 h 21600"/>
              <a:gd name="T14" fmla="*/ 18090 w 21600"/>
              <a:gd name="T15" fmla="*/ 1102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00" y="21600"/>
                </a:moveTo>
                <a:lnTo>
                  <a:pt x="19872" y="21600"/>
                </a:lnTo>
                <a:lnTo>
                  <a:pt x="19872" y="19623"/>
                </a:lnTo>
                <a:lnTo>
                  <a:pt x="21600" y="19623"/>
                </a:lnTo>
                <a:lnTo>
                  <a:pt x="21600" y="11104"/>
                </a:lnTo>
                <a:lnTo>
                  <a:pt x="21600" y="1217"/>
                </a:lnTo>
                <a:lnTo>
                  <a:pt x="21600" y="913"/>
                </a:lnTo>
                <a:lnTo>
                  <a:pt x="21384" y="761"/>
                </a:lnTo>
                <a:lnTo>
                  <a:pt x="21168" y="456"/>
                </a:lnTo>
                <a:lnTo>
                  <a:pt x="20952" y="304"/>
                </a:lnTo>
                <a:lnTo>
                  <a:pt x="20736" y="152"/>
                </a:lnTo>
                <a:lnTo>
                  <a:pt x="20520" y="0"/>
                </a:lnTo>
                <a:lnTo>
                  <a:pt x="19872" y="0"/>
                </a:lnTo>
                <a:lnTo>
                  <a:pt x="19440" y="0"/>
                </a:lnTo>
                <a:lnTo>
                  <a:pt x="10800" y="0"/>
                </a:lnTo>
                <a:lnTo>
                  <a:pt x="1944" y="0"/>
                </a:lnTo>
                <a:lnTo>
                  <a:pt x="1512" y="0"/>
                </a:lnTo>
                <a:lnTo>
                  <a:pt x="1080" y="0"/>
                </a:lnTo>
                <a:lnTo>
                  <a:pt x="648" y="152"/>
                </a:lnTo>
                <a:lnTo>
                  <a:pt x="432" y="304"/>
                </a:lnTo>
                <a:lnTo>
                  <a:pt x="216" y="456"/>
                </a:lnTo>
                <a:lnTo>
                  <a:pt x="0" y="761"/>
                </a:lnTo>
                <a:lnTo>
                  <a:pt x="0" y="913"/>
                </a:lnTo>
                <a:lnTo>
                  <a:pt x="0" y="1217"/>
                </a:lnTo>
                <a:lnTo>
                  <a:pt x="0" y="11104"/>
                </a:lnTo>
                <a:lnTo>
                  <a:pt x="0" y="19623"/>
                </a:lnTo>
                <a:lnTo>
                  <a:pt x="1728" y="19623"/>
                </a:lnTo>
                <a:lnTo>
                  <a:pt x="1728" y="21600"/>
                </a:lnTo>
                <a:lnTo>
                  <a:pt x="10800" y="21600"/>
                </a:lnTo>
                <a:close/>
              </a:path>
              <a:path w="21600" h="21600" extrusionOk="0">
                <a:moveTo>
                  <a:pt x="17496" y="11256"/>
                </a:moveTo>
                <a:lnTo>
                  <a:pt x="17712" y="11256"/>
                </a:lnTo>
                <a:lnTo>
                  <a:pt x="17928" y="11256"/>
                </a:lnTo>
                <a:lnTo>
                  <a:pt x="17928" y="11104"/>
                </a:lnTo>
                <a:lnTo>
                  <a:pt x="18144" y="11104"/>
                </a:lnTo>
                <a:lnTo>
                  <a:pt x="18144" y="10952"/>
                </a:lnTo>
                <a:lnTo>
                  <a:pt x="18144" y="10800"/>
                </a:lnTo>
                <a:lnTo>
                  <a:pt x="18144" y="2586"/>
                </a:lnTo>
                <a:lnTo>
                  <a:pt x="18144" y="2434"/>
                </a:lnTo>
                <a:lnTo>
                  <a:pt x="18144" y="2282"/>
                </a:lnTo>
                <a:lnTo>
                  <a:pt x="17928" y="2130"/>
                </a:lnTo>
                <a:lnTo>
                  <a:pt x="17712" y="1977"/>
                </a:lnTo>
                <a:lnTo>
                  <a:pt x="17496" y="1977"/>
                </a:lnTo>
                <a:lnTo>
                  <a:pt x="3888" y="1977"/>
                </a:lnTo>
                <a:lnTo>
                  <a:pt x="3672" y="1977"/>
                </a:lnTo>
                <a:lnTo>
                  <a:pt x="3456" y="1977"/>
                </a:lnTo>
                <a:lnTo>
                  <a:pt x="3456" y="2130"/>
                </a:lnTo>
                <a:lnTo>
                  <a:pt x="3240" y="2130"/>
                </a:lnTo>
                <a:lnTo>
                  <a:pt x="3240" y="2282"/>
                </a:lnTo>
                <a:lnTo>
                  <a:pt x="3024" y="2282"/>
                </a:lnTo>
                <a:lnTo>
                  <a:pt x="3024" y="2434"/>
                </a:lnTo>
                <a:lnTo>
                  <a:pt x="3024" y="2586"/>
                </a:lnTo>
                <a:lnTo>
                  <a:pt x="3024" y="10800"/>
                </a:lnTo>
                <a:lnTo>
                  <a:pt x="3024" y="10952"/>
                </a:lnTo>
                <a:lnTo>
                  <a:pt x="3240" y="11104"/>
                </a:lnTo>
                <a:lnTo>
                  <a:pt x="3456" y="11256"/>
                </a:lnTo>
                <a:lnTo>
                  <a:pt x="3672" y="11256"/>
                </a:lnTo>
                <a:lnTo>
                  <a:pt x="3888" y="11256"/>
                </a:lnTo>
                <a:lnTo>
                  <a:pt x="17496" y="11256"/>
                </a:lnTo>
                <a:moveTo>
                  <a:pt x="2808" y="19623"/>
                </a:moveTo>
                <a:lnTo>
                  <a:pt x="2808" y="19927"/>
                </a:lnTo>
                <a:lnTo>
                  <a:pt x="2808" y="21144"/>
                </a:lnTo>
                <a:lnTo>
                  <a:pt x="2808" y="21600"/>
                </a:lnTo>
                <a:lnTo>
                  <a:pt x="2808" y="19623"/>
                </a:lnTo>
                <a:moveTo>
                  <a:pt x="4104" y="19623"/>
                </a:moveTo>
                <a:lnTo>
                  <a:pt x="4104" y="19927"/>
                </a:lnTo>
                <a:lnTo>
                  <a:pt x="4104" y="21144"/>
                </a:lnTo>
                <a:lnTo>
                  <a:pt x="4104" y="21600"/>
                </a:lnTo>
                <a:lnTo>
                  <a:pt x="4104" y="19623"/>
                </a:lnTo>
                <a:moveTo>
                  <a:pt x="5184" y="19623"/>
                </a:moveTo>
                <a:lnTo>
                  <a:pt x="5184" y="19927"/>
                </a:lnTo>
                <a:lnTo>
                  <a:pt x="5184" y="21144"/>
                </a:lnTo>
                <a:lnTo>
                  <a:pt x="5184" y="21600"/>
                </a:lnTo>
                <a:lnTo>
                  <a:pt x="5184" y="19623"/>
                </a:lnTo>
                <a:moveTo>
                  <a:pt x="6480" y="19623"/>
                </a:moveTo>
                <a:lnTo>
                  <a:pt x="6480" y="19927"/>
                </a:lnTo>
                <a:lnTo>
                  <a:pt x="6480" y="21144"/>
                </a:lnTo>
                <a:lnTo>
                  <a:pt x="6480" y="21600"/>
                </a:lnTo>
                <a:lnTo>
                  <a:pt x="6480" y="19623"/>
                </a:lnTo>
                <a:moveTo>
                  <a:pt x="7560" y="19623"/>
                </a:moveTo>
                <a:lnTo>
                  <a:pt x="7560" y="19927"/>
                </a:lnTo>
                <a:lnTo>
                  <a:pt x="7560" y="21144"/>
                </a:lnTo>
                <a:lnTo>
                  <a:pt x="7560" y="21600"/>
                </a:lnTo>
                <a:lnTo>
                  <a:pt x="7560" y="19623"/>
                </a:lnTo>
                <a:moveTo>
                  <a:pt x="8856" y="19623"/>
                </a:moveTo>
                <a:lnTo>
                  <a:pt x="8856" y="19927"/>
                </a:lnTo>
                <a:lnTo>
                  <a:pt x="8856" y="21144"/>
                </a:lnTo>
                <a:lnTo>
                  <a:pt x="8856" y="21600"/>
                </a:lnTo>
                <a:lnTo>
                  <a:pt x="8856" y="19623"/>
                </a:lnTo>
                <a:moveTo>
                  <a:pt x="10152" y="19623"/>
                </a:moveTo>
                <a:lnTo>
                  <a:pt x="10152" y="19927"/>
                </a:lnTo>
                <a:lnTo>
                  <a:pt x="10152" y="21144"/>
                </a:lnTo>
                <a:lnTo>
                  <a:pt x="10152" y="21600"/>
                </a:lnTo>
                <a:lnTo>
                  <a:pt x="10152" y="19623"/>
                </a:lnTo>
                <a:moveTo>
                  <a:pt x="11232" y="19623"/>
                </a:moveTo>
                <a:lnTo>
                  <a:pt x="11232" y="19927"/>
                </a:lnTo>
                <a:lnTo>
                  <a:pt x="11232" y="21144"/>
                </a:lnTo>
                <a:lnTo>
                  <a:pt x="11232" y="21600"/>
                </a:lnTo>
                <a:lnTo>
                  <a:pt x="11232" y="19623"/>
                </a:lnTo>
                <a:moveTo>
                  <a:pt x="12528" y="19623"/>
                </a:moveTo>
                <a:lnTo>
                  <a:pt x="12528" y="19927"/>
                </a:lnTo>
                <a:lnTo>
                  <a:pt x="12528" y="21144"/>
                </a:lnTo>
                <a:lnTo>
                  <a:pt x="12528" y="21600"/>
                </a:lnTo>
                <a:lnTo>
                  <a:pt x="12528" y="19623"/>
                </a:lnTo>
                <a:moveTo>
                  <a:pt x="13608" y="19623"/>
                </a:moveTo>
                <a:lnTo>
                  <a:pt x="13608" y="19927"/>
                </a:lnTo>
                <a:lnTo>
                  <a:pt x="13608" y="21144"/>
                </a:lnTo>
                <a:lnTo>
                  <a:pt x="13608" y="21600"/>
                </a:lnTo>
                <a:lnTo>
                  <a:pt x="13608" y="19623"/>
                </a:lnTo>
                <a:moveTo>
                  <a:pt x="14904" y="19623"/>
                </a:moveTo>
                <a:lnTo>
                  <a:pt x="14904" y="19927"/>
                </a:lnTo>
                <a:lnTo>
                  <a:pt x="14904" y="21144"/>
                </a:lnTo>
                <a:lnTo>
                  <a:pt x="14904" y="21600"/>
                </a:lnTo>
                <a:lnTo>
                  <a:pt x="14904" y="19623"/>
                </a:lnTo>
                <a:moveTo>
                  <a:pt x="16200" y="19623"/>
                </a:moveTo>
                <a:lnTo>
                  <a:pt x="16200" y="19927"/>
                </a:lnTo>
                <a:lnTo>
                  <a:pt x="16200" y="21144"/>
                </a:lnTo>
                <a:lnTo>
                  <a:pt x="16200" y="21600"/>
                </a:lnTo>
                <a:lnTo>
                  <a:pt x="16200" y="19623"/>
                </a:lnTo>
                <a:moveTo>
                  <a:pt x="17280" y="19623"/>
                </a:moveTo>
                <a:lnTo>
                  <a:pt x="17280" y="19927"/>
                </a:lnTo>
                <a:lnTo>
                  <a:pt x="17280" y="21144"/>
                </a:lnTo>
                <a:lnTo>
                  <a:pt x="17280" y="21600"/>
                </a:lnTo>
                <a:lnTo>
                  <a:pt x="17280" y="19623"/>
                </a:lnTo>
                <a:moveTo>
                  <a:pt x="18576" y="19623"/>
                </a:moveTo>
                <a:lnTo>
                  <a:pt x="18576" y="19927"/>
                </a:lnTo>
                <a:lnTo>
                  <a:pt x="18576" y="21144"/>
                </a:lnTo>
                <a:lnTo>
                  <a:pt x="18576" y="21600"/>
                </a:lnTo>
                <a:lnTo>
                  <a:pt x="18576" y="19623"/>
                </a:lnTo>
                <a:moveTo>
                  <a:pt x="19872" y="19623"/>
                </a:moveTo>
                <a:lnTo>
                  <a:pt x="16848" y="19623"/>
                </a:lnTo>
                <a:lnTo>
                  <a:pt x="5400" y="19623"/>
                </a:lnTo>
                <a:lnTo>
                  <a:pt x="1728" y="19623"/>
                </a:lnTo>
                <a:lnTo>
                  <a:pt x="19872" y="19623"/>
                </a:lnTo>
                <a:moveTo>
                  <a:pt x="12096" y="14146"/>
                </a:moveTo>
                <a:lnTo>
                  <a:pt x="12096" y="13386"/>
                </a:lnTo>
                <a:lnTo>
                  <a:pt x="19224" y="13386"/>
                </a:lnTo>
                <a:lnTo>
                  <a:pt x="19224" y="14146"/>
                </a:lnTo>
                <a:lnTo>
                  <a:pt x="12096" y="141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latinLnBrk="1" hangingPunct="1">
              <a:spcBef>
                <a:spcPct val="0"/>
              </a:spcBef>
              <a:buClrTx/>
            </a:pPr>
            <a:endParaRPr kumimoji="1" lang="ko-KR" altLang="en-US" sz="2000" b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6" name="TextBox 31"/>
          <p:cNvSpPr txBox="1">
            <a:spLocks noChangeArrowheads="1"/>
          </p:cNvSpPr>
          <p:nvPr/>
        </p:nvSpPr>
        <p:spPr bwMode="auto">
          <a:xfrm>
            <a:off x="1112838" y="3715051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사용자</a:t>
            </a:r>
          </a:p>
        </p:txBody>
      </p:sp>
      <p:sp>
        <p:nvSpPr>
          <p:cNvPr id="37" name="TextBox 32"/>
          <p:cNvSpPr txBox="1">
            <a:spLocks noChangeArrowheads="1"/>
          </p:cNvSpPr>
          <p:nvPr/>
        </p:nvSpPr>
        <p:spPr bwMode="auto">
          <a:xfrm>
            <a:off x="2120900" y="4507213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응용</a:t>
            </a:r>
            <a:endParaRPr kumimoji="1" lang="en-US" altLang="ko-K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프로그램</a:t>
            </a:r>
          </a:p>
        </p:txBody>
      </p:sp>
      <p:sp>
        <p:nvSpPr>
          <p:cNvPr id="38" name="TextBox 33"/>
          <p:cNvSpPr txBox="1">
            <a:spLocks noChangeArrowheads="1"/>
          </p:cNvSpPr>
          <p:nvPr/>
        </p:nvSpPr>
        <p:spPr bwMode="auto">
          <a:xfrm>
            <a:off x="1041400" y="5515276"/>
            <a:ext cx="723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다른</a:t>
            </a:r>
            <a:endParaRPr kumimoji="1" lang="en-US" altLang="ko-K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시스템</a:t>
            </a:r>
          </a:p>
        </p:txBody>
      </p:sp>
      <p:cxnSp>
        <p:nvCxnSpPr>
          <p:cNvPr id="39" name="직선 화살표 연결선 38"/>
          <p:cNvCxnSpPr>
            <a:endCxn id="30" idx="1"/>
          </p:cNvCxnSpPr>
          <p:nvPr/>
        </p:nvCxnSpPr>
        <p:spPr>
          <a:xfrm>
            <a:off x="2409825" y="3972226"/>
            <a:ext cx="2306638" cy="822325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40" name="직선 화살표 연결선 39"/>
          <p:cNvCxnSpPr>
            <a:endCxn id="30" idx="1"/>
          </p:cNvCxnSpPr>
          <p:nvPr/>
        </p:nvCxnSpPr>
        <p:spPr>
          <a:xfrm>
            <a:off x="3421063" y="4651676"/>
            <a:ext cx="1295400" cy="142875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41" name="직선 화살표 연결선 40"/>
          <p:cNvCxnSpPr>
            <a:stCxn id="35" idx="1"/>
            <a:endCxn id="30" idx="1"/>
          </p:cNvCxnSpPr>
          <p:nvPr/>
        </p:nvCxnSpPr>
        <p:spPr>
          <a:xfrm flipV="1">
            <a:off x="2625725" y="4794551"/>
            <a:ext cx="2090738" cy="865187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3470917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6" name="직사각형 6"/>
          <p:cNvSpPr>
            <a:spLocks noChangeArrowheads="1"/>
          </p:cNvSpPr>
          <p:nvPr/>
        </p:nvSpPr>
        <p:spPr bwMode="auto">
          <a:xfrm>
            <a:off x="533096" y="878382"/>
            <a:ext cx="7626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kern="0" dirty="0" smtClean="0">
                <a:solidFill>
                  <a:srgbClr val="000000"/>
                </a:solidFill>
              </a:rPr>
              <a:t>DDL/DML/DCL -&gt; SQL</a:t>
            </a:r>
            <a:r>
              <a:rPr lang="ko-KR" altLang="en-US" b="0" kern="0" dirty="0" smtClean="0">
                <a:solidFill>
                  <a:srgbClr val="000000"/>
                </a:solidFill>
              </a:rPr>
              <a:t>문</a:t>
            </a:r>
            <a:r>
              <a:rPr lang="en-US" altLang="ko-KR" b="0" kern="0" dirty="0" smtClean="0">
                <a:solidFill>
                  <a:srgbClr val="000000"/>
                </a:solidFill>
              </a:rPr>
              <a:t>.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604534" y="1310182"/>
            <a:ext cx="33441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데이터베이스 시스템 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(DBMS)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을 다루는 언어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0" kern="0" dirty="0">
                <a:solidFill>
                  <a:srgbClr val="000000"/>
                </a:solidFill>
              </a:rPr>
              <a:t>모든 데이터베이스 시스템의 공통사항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858686"/>
              </p:ext>
            </p:extLst>
          </p:nvPr>
        </p:nvGraphicFramePr>
        <p:xfrm>
          <a:off x="668433" y="1771847"/>
          <a:ext cx="7561263" cy="3744029"/>
        </p:xfrm>
        <a:graphic>
          <a:graphicData uri="http://schemas.openxmlformats.org/drawingml/2006/table">
            <a:tbl>
              <a:tblPr firstRow="1" bandRow="1"/>
              <a:tblGrid>
                <a:gridCol w="1607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9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143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59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/>
                        <a:t>예시</a:t>
                      </a: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16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DDL(Data Definition Language)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/>
                        <a:t>데이터와 그 구조를 정의</a:t>
                      </a: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1) CREATE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데이터베이스 객체를 생성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2) DROP : </a:t>
                      </a:r>
                      <a:r>
                        <a:rPr lang="ko-KR" altLang="en-US" sz="1200" dirty="0"/>
                        <a:t>데이터베이스 객체를 삭제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3) ALTER : </a:t>
                      </a:r>
                      <a:r>
                        <a:rPr lang="ko-KR" altLang="en-US" sz="1200" dirty="0"/>
                        <a:t>기존에 존재하는 데이터베이스 객체를 다시 정의하는 역할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>
                          <a:solidFill>
                            <a:srgbClr val="0000FF"/>
                          </a:solidFill>
                        </a:rPr>
                        <a:t>수정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en-US" altLang="ko-KR" sz="1200" dirty="0"/>
                        <a:t/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4) RENAME : </a:t>
                      </a:r>
                      <a:r>
                        <a:rPr lang="ko-KR" altLang="en-US" sz="1200" dirty="0"/>
                        <a:t>데이터베이스의 </a:t>
                      </a:r>
                      <a:r>
                        <a:rPr lang="ko-KR" altLang="en-US" sz="1200" dirty="0" err="1">
                          <a:solidFill>
                            <a:srgbClr val="0000FF"/>
                          </a:solidFill>
                        </a:rPr>
                        <a:t>컬럼</a:t>
                      </a:r>
                      <a:r>
                        <a:rPr lang="ko-KR" altLang="en-US" sz="1200" dirty="0">
                          <a:solidFill>
                            <a:srgbClr val="0000FF"/>
                          </a:solidFill>
                        </a:rPr>
                        <a:t> 명을 변경</a:t>
                      </a:r>
                      <a:r>
                        <a:rPr lang="en-US" altLang="ko-KR" sz="1200" dirty="0"/>
                        <a:t/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5) TRUNCATE : </a:t>
                      </a:r>
                      <a:r>
                        <a:rPr lang="ko-KR" altLang="en-US" sz="1200" dirty="0"/>
                        <a:t>테이블을 최초 생성된 </a:t>
                      </a:r>
                      <a:r>
                        <a:rPr lang="ko-KR" altLang="en-US" sz="1200" dirty="0">
                          <a:solidFill>
                            <a:srgbClr val="0000FF"/>
                          </a:solidFill>
                        </a:rPr>
                        <a:t>초기상태로 만들며</a:t>
                      </a:r>
                      <a:r>
                        <a:rPr lang="en-US" altLang="ko-KR" sz="12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altLang="ko-KR" sz="1200" dirty="0"/>
                        <a:t>ROLLBACK</a:t>
                      </a:r>
                      <a:r>
                        <a:rPr lang="ko-KR" altLang="en-US" sz="1200" dirty="0"/>
                        <a:t>이 불가능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579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DML(Data Manipulation Language)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/>
                        <a:t>데이터의 검색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삭제 등을 처리</a:t>
                      </a:r>
                      <a:r>
                        <a:rPr lang="en-US" altLang="ko-KR" sz="1200" dirty="0" smtClean="0"/>
                        <a:t>.(CRUD)</a:t>
                      </a:r>
                      <a:endParaRPr lang="ko-KR" altLang="en-US" sz="1200" dirty="0"/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1) INSERT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데이터베이스 객체에 데이터를 입력</a:t>
                      </a:r>
                      <a:r>
                        <a:rPr lang="en-US" altLang="ko-KR" sz="1200" dirty="0"/>
                        <a:t/>
                      </a:r>
                      <a:br>
                        <a:rPr lang="en-US" altLang="ko-KR" sz="1200" dirty="0"/>
                      </a:b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2) DELETE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데이터베이스 객체에 데이터를 삭제</a:t>
                      </a:r>
                      <a:r>
                        <a:rPr lang="en-US" altLang="ko-KR" sz="1200" dirty="0"/>
                        <a:t/>
                      </a:r>
                      <a:br>
                        <a:rPr lang="en-US" altLang="ko-KR" sz="1200" dirty="0"/>
                      </a:b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3) UPDATE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기존에 존재하는 데이터베이스 객체 안의 데이터 수정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4) SELECT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데이터베이스 객체로부터 데이터를 검색</a:t>
                      </a:r>
                      <a:r>
                        <a:rPr lang="en-US" altLang="ko-KR" sz="1200" dirty="0"/>
                        <a:t/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5) COMMIT : </a:t>
                      </a:r>
                      <a:r>
                        <a:rPr lang="ko-KR" altLang="en-US" sz="1200" dirty="0"/>
                        <a:t>변경사항을 저장</a:t>
                      </a:r>
                      <a:r>
                        <a:rPr lang="en-US" altLang="ko-KR" sz="1200" dirty="0"/>
                        <a:t/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6) ROLLBACK : </a:t>
                      </a:r>
                      <a:r>
                        <a:rPr lang="ko-KR" altLang="en-US" sz="1200" dirty="0"/>
                        <a:t>변경사항을 취소</a:t>
                      </a: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11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DCL(Data Control Language)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/>
                        <a:t>데이터베이스 사용자의 권한을 제어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solidFill>
                            <a:srgbClr val="0000FF"/>
                          </a:solidFill>
                        </a:rPr>
                        <a:t>1) GRANT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데이터베이스 객체에 권한을 부여</a:t>
                      </a:r>
                      <a:r>
                        <a:rPr lang="en-US" altLang="ko-KR" sz="1200" dirty="0"/>
                        <a:t/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2) REVOKE : </a:t>
                      </a:r>
                      <a:r>
                        <a:rPr lang="ko-KR" altLang="en-US" sz="1200" dirty="0"/>
                        <a:t>이미 부여된 데이터베이스 객체의 권한을 취소</a:t>
                      </a: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44572" y="0"/>
            <a:ext cx="5625258" cy="6340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주요표시 별 수 백 개</a:t>
            </a:r>
            <a:r>
              <a:rPr lang="en-US" altLang="ko-KR" dirty="0">
                <a:solidFill>
                  <a:srgbClr val="FF0000"/>
                </a:solidFill>
              </a:rPr>
              <a:t>..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빨간 것 아주 중요 그리고 이 정도만 알면 개발자는 거의 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8986" y="5777327"/>
            <a:ext cx="8908839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kumimoji="1" lang="en-US" altLang="ko-KR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Database</a:t>
            </a:r>
            <a:r>
              <a:rPr kumimoji="1" lang="ko-KR" altLang="en-US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kumimoji="1" lang="en-US" altLang="ko-KR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DDL(Data Definition Language), DML(Data Manipulation Language),  DCL(Data Control Language)</a:t>
            </a:r>
            <a:r>
              <a:rPr kumimoji="1" lang="ko-KR" altLang="en-US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은 어느 데이터베이스 시스템이든지 거의 차이가 없다</a:t>
            </a:r>
            <a:r>
              <a:rPr kumimoji="1" lang="en-US" altLang="ko-KR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kumimoji="1" lang="ko-KR" altLang="en-US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하지만 실행방법</a:t>
            </a:r>
            <a:r>
              <a:rPr kumimoji="1" lang="en-US" altLang="ko-KR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kumimoji="1" lang="ko-KR" altLang="en-US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en-US" altLang="ko-KR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utility</a:t>
            </a:r>
            <a:r>
              <a:rPr kumimoji="1" lang="ko-KR" altLang="en-US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지원</a:t>
            </a:r>
            <a:r>
              <a:rPr kumimoji="1" lang="en-US" altLang="ko-KR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kumimoji="1" lang="ko-KR" altLang="en-US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내장 함수 등은 </a:t>
            </a:r>
            <a:r>
              <a:rPr kumimoji="1" lang="en-US" altLang="ko-KR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DBMS</a:t>
            </a:r>
            <a:r>
              <a:rPr kumimoji="1" lang="ko-KR" altLang="en-US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 따라 조금씩 다르다</a:t>
            </a:r>
            <a:r>
              <a:rPr kumimoji="1" lang="en-US" altLang="ko-KR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2896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22468" y="953695"/>
            <a:ext cx="7127875" cy="504825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kern="0" dirty="0" err="1">
                <a:solidFill>
                  <a:srgbClr val="000000"/>
                </a:solidFill>
                <a:latin typeface="돋움"/>
                <a:ea typeface="돋움"/>
              </a:rPr>
              <a:t>mysql</a:t>
            </a:r>
            <a:r>
              <a:rPr kumimoji="1" lang="en-US" altLang="ko-KR" sz="1800" b="0" kern="0" dirty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kumimoji="1" lang="ko-KR" altLang="en-US" sz="1800" b="0" kern="0" dirty="0">
                <a:solidFill>
                  <a:srgbClr val="000000"/>
                </a:solidFill>
                <a:latin typeface="돋움"/>
                <a:ea typeface="돋움"/>
              </a:rPr>
              <a:t>설치</a:t>
            </a:r>
            <a:r>
              <a:rPr kumimoji="1" lang="en-US" altLang="ko-KR" sz="1800" b="0" kern="0" dirty="0">
                <a:solidFill>
                  <a:srgbClr val="000000"/>
                </a:solidFill>
                <a:latin typeface="돋움"/>
                <a:ea typeface="돋움"/>
              </a:rPr>
              <a:t>(</a:t>
            </a:r>
            <a:r>
              <a:rPr kumimoji="1" lang="ko-KR" altLang="en-US" sz="1800" b="0" kern="0" dirty="0">
                <a:solidFill>
                  <a:srgbClr val="000000"/>
                </a:solidFill>
                <a:latin typeface="돋움"/>
                <a:ea typeface="돋움"/>
              </a:rPr>
              <a:t>설치가 안되었다면</a:t>
            </a:r>
            <a:r>
              <a:rPr kumimoji="1" lang="en-US" altLang="ko-KR" sz="1800" b="0" kern="0" dirty="0">
                <a:solidFill>
                  <a:srgbClr val="000000"/>
                </a:solidFill>
                <a:latin typeface="돋움"/>
                <a:ea typeface="돋움"/>
              </a:rPr>
              <a:t>/root</a:t>
            </a:r>
            <a:r>
              <a:rPr kumimoji="1" lang="ko-KR" altLang="en-US" sz="1800" b="0" kern="0" dirty="0">
                <a:solidFill>
                  <a:srgbClr val="000000"/>
                </a:solidFill>
                <a:latin typeface="돋움"/>
                <a:ea typeface="돋움"/>
              </a:rPr>
              <a:t>로 해야지</a:t>
            </a:r>
            <a:r>
              <a:rPr kumimoji="1" lang="en-US" altLang="ko-KR" sz="1800" b="0" kern="0" dirty="0">
                <a:solidFill>
                  <a:srgbClr val="000000"/>
                </a:solidFill>
                <a:latin typeface="돋움"/>
                <a:ea typeface="돋움"/>
              </a:rPr>
              <a:t>..)</a:t>
            </a: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1482831" y="1601395"/>
            <a:ext cx="6769100" cy="4000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kern="0" dirty="0" smtClean="0">
                <a:solidFill>
                  <a:srgbClr val="000000"/>
                </a:solidFill>
                <a:latin typeface="돋움"/>
                <a:ea typeface="돋움"/>
              </a:rPr>
              <a:t># apt-get</a:t>
            </a:r>
            <a:r>
              <a:rPr kumimoji="1" lang="ko-KR" altLang="en-US" sz="2000" b="0" kern="0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install </a:t>
            </a:r>
            <a:r>
              <a:rPr kumimoji="1" lang="en-US" altLang="ko-KR" sz="2000" b="0" kern="0" dirty="0" err="1">
                <a:solidFill>
                  <a:srgbClr val="000000"/>
                </a:solidFill>
                <a:latin typeface="돋움"/>
                <a:ea typeface="돋움"/>
              </a:rPr>
              <a:t>mysql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-server </a:t>
            </a:r>
            <a:r>
              <a:rPr kumimoji="1" lang="en-US" altLang="ko-KR" sz="2000" b="0" kern="0" dirty="0" err="1">
                <a:solidFill>
                  <a:srgbClr val="000000"/>
                </a:solidFill>
                <a:latin typeface="돋움"/>
                <a:ea typeface="돋움"/>
              </a:rPr>
              <a:t>mysql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-client</a:t>
            </a: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1437933" y="2273599"/>
            <a:ext cx="6769100" cy="101566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kern="0" dirty="0" err="1">
                <a:solidFill>
                  <a:srgbClr val="000000"/>
                </a:solidFill>
                <a:latin typeface="돋움"/>
                <a:ea typeface="돋움"/>
              </a:rPr>
              <a:t>실행시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kumimoji="1" lang="en-US" altLang="ko-KR" sz="2000" b="0" kern="0" dirty="0" err="1">
                <a:solidFill>
                  <a:srgbClr val="000000"/>
                </a:solidFill>
                <a:latin typeface="돋움"/>
                <a:ea typeface="돋움"/>
              </a:rPr>
              <a:t>mysql</a:t>
            </a:r>
            <a:r>
              <a:rPr kumimoji="1" lang="ko-KR" altLang="en-US" sz="2000" b="0" kern="0" dirty="0">
                <a:solidFill>
                  <a:srgbClr val="000000"/>
                </a:solidFill>
                <a:latin typeface="돋움"/>
                <a:ea typeface="돋움"/>
              </a:rPr>
              <a:t>에서 관리자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(root)</a:t>
            </a:r>
            <a:r>
              <a:rPr kumimoji="1" lang="ko-KR" altLang="en-US" sz="2000" b="0" kern="0" dirty="0">
                <a:solidFill>
                  <a:srgbClr val="000000"/>
                </a:solidFill>
                <a:latin typeface="돋움"/>
                <a:ea typeface="돋움"/>
              </a:rPr>
              <a:t>의 패스워드를 설정하는 창이 나옴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ko-KR" altLang="en-US" sz="2000" b="0" kern="0" dirty="0">
                <a:solidFill>
                  <a:srgbClr val="000000"/>
                </a:solidFill>
                <a:latin typeface="돋움"/>
                <a:ea typeface="돋움"/>
              </a:rPr>
              <a:t>이 관리자는 </a:t>
            </a:r>
            <a:r>
              <a:rPr kumimoji="1" lang="ko-KR" altLang="en-US" sz="2000" b="0" kern="0" dirty="0" err="1">
                <a:solidFill>
                  <a:srgbClr val="000000"/>
                </a:solidFill>
                <a:latin typeface="돋움"/>
                <a:ea typeface="돋움"/>
              </a:rPr>
              <a:t>우분투</a:t>
            </a:r>
            <a:r>
              <a:rPr kumimoji="1" lang="ko-KR" altLang="en-US" sz="2000" b="0" kern="0" dirty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root</a:t>
            </a:r>
            <a:r>
              <a:rPr kumimoji="1" lang="ko-KR" altLang="en-US" sz="2000" b="0" kern="0" dirty="0">
                <a:solidFill>
                  <a:srgbClr val="000000"/>
                </a:solidFill>
                <a:latin typeface="돋움"/>
                <a:ea typeface="돋움"/>
              </a:rPr>
              <a:t>가 아니고 </a:t>
            </a:r>
            <a:r>
              <a:rPr kumimoji="1" lang="en-US" altLang="ko-KR" sz="2000" b="0" kern="0" dirty="0" err="1">
                <a:solidFill>
                  <a:srgbClr val="FF0000"/>
                </a:solidFill>
                <a:latin typeface="돋움"/>
                <a:ea typeface="돋움"/>
              </a:rPr>
              <a:t>mysql</a:t>
            </a:r>
            <a:r>
              <a:rPr kumimoji="1" lang="ko-KR" altLang="en-US" sz="2000" b="0" kern="0" dirty="0">
                <a:solidFill>
                  <a:srgbClr val="FF0000"/>
                </a:solidFill>
                <a:latin typeface="돋움"/>
                <a:ea typeface="돋움"/>
              </a:rPr>
              <a:t>을 관리하는 관리자</a:t>
            </a:r>
            <a:r>
              <a:rPr kumimoji="1" lang="en-US" altLang="ko-KR" sz="2000" b="0" kern="0" dirty="0">
                <a:solidFill>
                  <a:srgbClr val="FF0000"/>
                </a:solidFill>
                <a:latin typeface="돋움"/>
                <a:ea typeface="돋움"/>
              </a:rPr>
              <a:t>ID(root)</a:t>
            </a:r>
            <a:r>
              <a:rPr kumimoji="1" lang="ko-KR" altLang="en-US" sz="2000" b="0" kern="0" dirty="0">
                <a:solidFill>
                  <a:srgbClr val="FF0000"/>
                </a:solidFill>
                <a:latin typeface="돋움"/>
                <a:ea typeface="돋움"/>
              </a:rPr>
              <a:t>와 패스워드임</a:t>
            </a: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돋움"/>
              <a:ea typeface="돋움"/>
            </a:endParaRP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1437933" y="3569748"/>
            <a:ext cx="6769100" cy="255454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kern="0" smtClean="0">
                <a:solidFill>
                  <a:srgbClr val="000000"/>
                </a:solidFill>
                <a:latin typeface="돋움"/>
                <a:ea typeface="돋움"/>
              </a:rPr>
              <a:t>참고</a:t>
            </a:r>
            <a:r>
              <a:rPr kumimoji="1" lang="en-US" altLang="ko-KR" sz="2000" b="0" kern="0" smtClean="0">
                <a:solidFill>
                  <a:srgbClr val="000000"/>
                </a:solidFill>
                <a:latin typeface="돋움"/>
                <a:ea typeface="돋움"/>
              </a:rPr>
              <a:t>—</a:t>
            </a:r>
            <a:r>
              <a:rPr kumimoji="1" lang="ko-KR" altLang="en-US" sz="2000" b="0" kern="0" smtClean="0">
                <a:solidFill>
                  <a:srgbClr val="000000"/>
                </a:solidFill>
                <a:latin typeface="돋움"/>
                <a:ea typeface="돋움"/>
              </a:rPr>
              <a:t>기억나는가</a:t>
            </a:r>
            <a:r>
              <a:rPr kumimoji="1" lang="en-US" altLang="ko-KR" sz="2000" b="0" kern="0" smtClean="0">
                <a:solidFill>
                  <a:srgbClr val="000000"/>
                </a:solidFill>
                <a:latin typeface="돋움"/>
                <a:ea typeface="돋움"/>
              </a:rPr>
              <a:t>?</a:t>
            </a:r>
          </a:p>
          <a:p>
            <a:r>
              <a:rPr lang="en-US" altLang="ko" sz="2000" smtClean="0"/>
              <a:t># apt-get clean  //</a:t>
            </a:r>
            <a:r>
              <a:rPr lang="ko-KR" altLang="en-US" sz="2000" smtClean="0"/>
              <a:t>청소</a:t>
            </a:r>
            <a:endParaRPr lang="ko" altLang="en-US" sz="2000" smtClean="0"/>
          </a:p>
          <a:p>
            <a:r>
              <a:rPr lang="en-US" altLang="ko" sz="2000" smtClean="0"/>
              <a:t># apt-get update //</a:t>
            </a:r>
            <a:r>
              <a:rPr lang="ko-KR" altLang="en-US" sz="2000" smtClean="0"/>
              <a:t>자동설치정보파일 업데이트</a:t>
            </a:r>
            <a:endParaRPr lang="ko" altLang="en-US" sz="2000" smtClean="0"/>
          </a:p>
          <a:p>
            <a:r>
              <a:rPr lang="en-US" altLang="ko" sz="2000" smtClean="0"/>
              <a:t># apt-get upgrade // </a:t>
            </a:r>
            <a:r>
              <a:rPr lang="ko-KR" altLang="en-US" sz="2000" smtClean="0"/>
              <a:t>업데이트 적용</a:t>
            </a:r>
            <a:endParaRPr lang="ko" altLang="en-US" sz="2000" smtClean="0"/>
          </a:p>
          <a:p>
            <a:r>
              <a:rPr lang="en-US" altLang="ko" sz="2000" smtClean="0"/>
              <a:t># apt-get dist-upgrade</a:t>
            </a:r>
            <a:endParaRPr lang="ko" altLang="en-US" sz="2000" smtClean="0"/>
          </a:p>
          <a:p>
            <a:r>
              <a:rPr lang="en-US" altLang="ko" sz="2000" smtClean="0"/>
              <a:t># do-release-upgrade</a:t>
            </a:r>
            <a:endParaRPr lang="ko" altLang="en-US" sz="2000" smtClean="0"/>
          </a:p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03132" y="5327561"/>
            <a:ext cx="3521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update-alternatives: using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mysql</a:t>
            </a:r>
            <a:r>
              <a:rPr lang="en-US" altLang="ko-KR" dirty="0"/>
              <a:t>/</a:t>
            </a:r>
            <a:r>
              <a:rPr lang="en-US" altLang="ko-KR" dirty="0" err="1"/>
              <a:t>mysql.cnf</a:t>
            </a:r>
            <a:r>
              <a:rPr lang="en-US" altLang="ko-KR" dirty="0"/>
              <a:t> to provide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mysql</a:t>
            </a:r>
            <a:r>
              <a:rPr lang="en-US" altLang="ko-KR" dirty="0"/>
              <a:t>/</a:t>
            </a:r>
            <a:r>
              <a:rPr lang="en-US" altLang="ko-KR" dirty="0" err="1"/>
              <a:t>my.cnf</a:t>
            </a:r>
            <a:r>
              <a:rPr lang="en-US" altLang="ko-KR" dirty="0"/>
              <a:t> (my                                            .</a:t>
            </a:r>
            <a:r>
              <a:rPr lang="en-US" altLang="ko-KR" dirty="0" err="1"/>
              <a:t>cnf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508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49427</TotalTime>
  <Words>2295</Words>
  <Application>Microsoft Office PowerPoint</Application>
  <PresentationFormat>A4 용지(210x297mm)</PresentationFormat>
  <Paragraphs>406</Paragraphs>
  <Slides>22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가는각진제목체</vt:lpstr>
      <vt:lpstr>굴림</vt:lpstr>
      <vt:lpstr>굴림체</vt:lpstr>
      <vt:lpstr>돋움</vt:lpstr>
      <vt:lpstr>맑은 고딕</vt:lpstr>
      <vt:lpstr>Arial</vt:lpstr>
      <vt:lpstr>Symbol</vt:lpstr>
      <vt:lpstr>Wingdings</vt:lpstr>
      <vt:lpstr>1_Default Design</vt:lpstr>
      <vt:lpstr>기본 디자인</vt:lpstr>
      <vt:lpstr>3_Default Design</vt:lpstr>
      <vt:lpstr>2. 데이터베이스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kopo</cp:lastModifiedBy>
  <cp:revision>3041</cp:revision>
  <cp:lastPrinted>2015-10-28T04:44:44Z</cp:lastPrinted>
  <dcterms:created xsi:type="dcterms:W3CDTF">2003-10-22T07:02:37Z</dcterms:created>
  <dcterms:modified xsi:type="dcterms:W3CDTF">2018-05-29T05:00:58Z</dcterms:modified>
</cp:coreProperties>
</file>