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3" r:id="rId2"/>
  </p:sldMasterIdLst>
  <p:notesMasterIdLst>
    <p:notesMasterId r:id="rId20"/>
  </p:notesMasterIdLst>
  <p:handoutMasterIdLst>
    <p:handoutMasterId r:id="rId21"/>
  </p:handoutMasterIdLst>
  <p:sldIdLst>
    <p:sldId id="265" r:id="rId3"/>
    <p:sldId id="271" r:id="rId4"/>
    <p:sldId id="274" r:id="rId5"/>
    <p:sldId id="276" r:id="rId6"/>
    <p:sldId id="275" r:id="rId7"/>
    <p:sldId id="272" r:id="rId8"/>
    <p:sldId id="273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F8D2-A5DF-42CD-AF28-C606D042E16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DBEA6-B034-41F1-B955-E7F4978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6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1994-F284-4F73-B823-212538B2F71B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D61A-A305-42B4-B9E2-E67FBE64C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52663" y="0"/>
            <a:ext cx="11762874" cy="4209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6509204" y="399166"/>
            <a:ext cx="5584825" cy="616585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8469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366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0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1341439"/>
            <a:ext cx="274320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341439"/>
            <a:ext cx="8042031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3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8493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9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954" y="348665"/>
            <a:ext cx="12190046" cy="0"/>
          </a:xfrm>
          <a:prstGeom prst="line">
            <a:avLst/>
          </a:prstGeom>
          <a:noFill/>
          <a:ln w="28575">
            <a:solidFill>
              <a:srgbClr val="724F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ko-KR" altLang="en-US" sz="1600" b="1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4054" y="6603712"/>
            <a:ext cx="1414063" cy="248022"/>
          </a:xfrm>
          <a:prstGeom prst="rect">
            <a:avLst/>
          </a:prstGeom>
        </p:spPr>
      </p:pic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954" y="6597446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  <a:defRPr/>
            </a:pPr>
            <a:endParaRPr lang="ko-KR" altLang="en-US" sz="10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4431" y="44451"/>
            <a:ext cx="11043138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8954" y="1341438"/>
            <a:ext cx="99040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37192" y="5863451"/>
            <a:ext cx="2731477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4800" dirty="0" smtClean="0"/>
              <a:t>9</a:t>
            </a:r>
            <a:r>
              <a:rPr lang="ko-KR" altLang="en-US" sz="4800" dirty="0" smtClean="0"/>
              <a:t>강 데이터베이스 기초</a:t>
            </a:r>
            <a:endParaRPr lang="ko-KR" altLang="en-US" sz="4800" dirty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8113379" y="5076741"/>
            <a:ext cx="3462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Kopo08 </a:t>
            </a:r>
            <a:r>
              <a:rPr kumimoji="1"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송태양</a:t>
            </a:r>
            <a:endParaRPr kumimoji="1"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1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 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</a:t>
            </a:r>
            <a:r>
              <a:rPr lang="en-US" altLang="ko-KR" dirty="0" smtClean="0"/>
              <a:t>(2)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… </a:t>
            </a:r>
            <a:r>
              <a:rPr lang="ko-KR" altLang="en-US" dirty="0" smtClean="0">
                <a:latin typeface="+mn-ea"/>
              </a:rPr>
              <a:t>사나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지효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미나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다현 </a:t>
            </a:r>
            <a:r>
              <a:rPr lang="ko-KR" altLang="en-US" dirty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617850" cy="3026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426106"/>
            <a:ext cx="5505800" cy="33867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399166"/>
            <a:ext cx="5617850" cy="282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912636"/>
            <a:ext cx="5617850" cy="282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3447660"/>
            <a:ext cx="5617850" cy="282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5119491"/>
            <a:ext cx="5617850" cy="282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 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</a:t>
            </a:r>
            <a:r>
              <a:rPr lang="en-US" altLang="ko-KR" dirty="0" smtClean="0"/>
              <a:t>(3)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… </a:t>
            </a:r>
            <a:r>
              <a:rPr lang="ko-KR" altLang="en-US" dirty="0" smtClean="0">
                <a:latin typeface="+mn-ea"/>
              </a:rPr>
              <a:t>다현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채영 입력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0938"/>
            <a:ext cx="6482468" cy="2148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69580"/>
            <a:ext cx="6509203" cy="22596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" y="434471"/>
            <a:ext cx="6482468" cy="263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68" y="2569580"/>
            <a:ext cx="6482468" cy="263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7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한 </a:t>
            </a:r>
            <a:r>
              <a:rPr lang="ko-KR" altLang="en-US" dirty="0"/>
              <a:t>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 </a:t>
            </a:r>
            <a:r>
              <a:rPr lang="en-US" altLang="ko-KR" dirty="0"/>
              <a:t>– Where</a:t>
            </a:r>
            <a:r>
              <a:rPr lang="ko-KR" altLang="en-US" dirty="0"/>
              <a:t>조건의 이해</a:t>
            </a:r>
            <a:r>
              <a:rPr lang="en-US" altLang="ko-KR" dirty="0"/>
              <a:t>(1)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67114" y="399166"/>
            <a:ext cx="6026915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조건에 맞는 자료 조회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select </a:t>
            </a:r>
            <a:r>
              <a:rPr lang="en-US" altLang="ko-KR" dirty="0">
                <a:latin typeface="+mn-ea"/>
              </a:rPr>
              <a:t>* from </a:t>
            </a:r>
            <a:r>
              <a:rPr lang="ko-KR" altLang="en-US" dirty="0" err="1" smtClean="0">
                <a:latin typeface="+mn-ea"/>
              </a:rPr>
              <a:t>테이블명</a:t>
            </a:r>
            <a:r>
              <a:rPr lang="en-US" altLang="ko-KR" dirty="0" smtClean="0">
                <a:latin typeface="+mn-ea"/>
              </a:rPr>
              <a:t> where </a:t>
            </a:r>
            <a:r>
              <a:rPr lang="ko-KR" altLang="en-US" dirty="0" smtClean="0">
                <a:latin typeface="+mn-ea"/>
              </a:rPr>
              <a:t>필드 조건</a:t>
            </a:r>
            <a:r>
              <a:rPr lang="en-US" altLang="ko-KR" dirty="0">
                <a:latin typeface="+mn-ea"/>
              </a:rPr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1) where name = “</a:t>
            </a:r>
            <a:r>
              <a:rPr lang="ko-KR" altLang="en-US" dirty="0" smtClean="0"/>
              <a:t>모모</a:t>
            </a:r>
            <a:r>
              <a:rPr lang="en-US" altLang="ko-KR" dirty="0" smtClean="0"/>
              <a:t>”;</a:t>
            </a:r>
          </a:p>
          <a:p>
            <a:pPr>
              <a:buFontTx/>
              <a:buChar char="-"/>
            </a:pPr>
            <a:r>
              <a:rPr lang="en-US" altLang="ko-KR" dirty="0" smtClean="0"/>
              <a:t>name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모모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인 자료 보기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where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&gt; 209902;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studentid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209902</a:t>
            </a:r>
            <a:r>
              <a:rPr lang="ko-KR" altLang="en-US" dirty="0" smtClean="0"/>
              <a:t>보다 큰 자료 보기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3) where mat &lt; 95;</a:t>
            </a:r>
          </a:p>
          <a:p>
            <a:pPr marL="0" indent="0">
              <a:buNone/>
            </a:pPr>
            <a:r>
              <a:rPr lang="en-US" altLang="ko-KR" dirty="0" smtClean="0"/>
              <a:t>- mat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95</a:t>
            </a:r>
            <a:r>
              <a:rPr lang="ko-KR" altLang="en-US" dirty="0" smtClean="0"/>
              <a:t>보다 작은 자료 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7"/>
            <a:ext cx="5602147" cy="61947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7630" y="420938"/>
            <a:ext cx="4166886" cy="319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7630" y="1967696"/>
            <a:ext cx="4884517" cy="266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7630" y="4641448"/>
            <a:ext cx="3970117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한 </a:t>
            </a:r>
            <a:r>
              <a:rPr lang="ko-KR" altLang="en-US" dirty="0"/>
              <a:t>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 </a:t>
            </a:r>
            <a:r>
              <a:rPr lang="en-US" altLang="ko-KR" dirty="0"/>
              <a:t>– Where</a:t>
            </a:r>
            <a:r>
              <a:rPr lang="ko-KR" altLang="en-US" dirty="0"/>
              <a:t>조건의 이해</a:t>
            </a:r>
            <a:r>
              <a:rPr lang="en-US" altLang="ko-KR" dirty="0"/>
              <a:t>(1)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en-US" altLang="ko-KR" dirty="0"/>
              <a:t>where </a:t>
            </a:r>
            <a:r>
              <a:rPr lang="en-US" altLang="ko-KR" dirty="0" smtClean="0"/>
              <a:t>mat &gt; 95 and </a:t>
            </a:r>
            <a:r>
              <a:rPr lang="en-US" altLang="ko-KR" dirty="0" err="1" smtClean="0"/>
              <a:t>eng</a:t>
            </a:r>
            <a:r>
              <a:rPr lang="en-US" altLang="ko-KR" dirty="0" smtClean="0"/>
              <a:t> &gt; 95;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smtClean="0"/>
              <a:t>mat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95</a:t>
            </a:r>
            <a:r>
              <a:rPr lang="ko-KR" altLang="en-US" dirty="0" smtClean="0"/>
              <a:t>이상인 자료 보기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5) </a:t>
            </a:r>
            <a:r>
              <a:rPr lang="en-US" altLang="ko-KR" dirty="0"/>
              <a:t>where mat &gt; 95 </a:t>
            </a:r>
            <a:r>
              <a:rPr lang="en-US" altLang="ko-KR" dirty="0" smtClean="0"/>
              <a:t>or </a:t>
            </a:r>
            <a:r>
              <a:rPr lang="en-US" altLang="ko-KR" dirty="0" err="1"/>
              <a:t>eng</a:t>
            </a:r>
            <a:r>
              <a:rPr lang="en-US" altLang="ko-KR" dirty="0"/>
              <a:t> &gt; 95;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mat</a:t>
            </a:r>
            <a:r>
              <a:rPr lang="ko-KR" altLang="en-US" dirty="0" smtClean="0"/>
              <a:t>이나 </a:t>
            </a:r>
            <a:r>
              <a:rPr lang="en-US" altLang="ko-KR" dirty="0" err="1"/>
              <a:t>eng</a:t>
            </a:r>
            <a:r>
              <a:rPr lang="ko-KR" altLang="en-US" dirty="0"/>
              <a:t>이 </a:t>
            </a:r>
            <a:r>
              <a:rPr lang="en-US" altLang="ko-KR" dirty="0"/>
              <a:t>95</a:t>
            </a:r>
            <a:r>
              <a:rPr lang="ko-KR" altLang="en-US" dirty="0"/>
              <a:t>이상인 자료 보기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557"/>
            <a:ext cx="6481575" cy="41770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9205" y="1413557"/>
            <a:ext cx="5752370" cy="287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7630" y="3067291"/>
            <a:ext cx="5578998" cy="231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7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한 </a:t>
            </a:r>
            <a:r>
              <a:rPr lang="ko-KR" altLang="en-US" dirty="0"/>
              <a:t>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 </a:t>
            </a:r>
            <a:r>
              <a:rPr lang="en-US" altLang="ko-KR" dirty="0"/>
              <a:t>– Where</a:t>
            </a:r>
            <a:r>
              <a:rPr lang="ko-KR" altLang="en-US" dirty="0"/>
              <a:t>조건의 이해</a:t>
            </a:r>
            <a:r>
              <a:rPr lang="en-US" altLang="ko-KR" dirty="0" smtClean="0"/>
              <a:t>(2)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16952" y="399166"/>
            <a:ext cx="6677077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조건에 맞는 자료 수정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1) update </a:t>
            </a:r>
            <a:r>
              <a:rPr lang="ko-KR" altLang="en-US" dirty="0" err="1" smtClean="0">
                <a:latin typeface="+mn-ea"/>
              </a:rPr>
              <a:t>테이블명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set a=</a:t>
            </a:r>
            <a:r>
              <a:rPr lang="en-US" altLang="ko-KR" dirty="0" err="1">
                <a:latin typeface="+mn-ea"/>
              </a:rPr>
              <a:t>va</a:t>
            </a:r>
            <a:r>
              <a:rPr lang="en-US" altLang="ko-KR" dirty="0" smtClean="0">
                <a:latin typeface="+mn-ea"/>
              </a:rPr>
              <a:t>, b=</a:t>
            </a:r>
            <a:r>
              <a:rPr lang="en-US" altLang="ko-KR" dirty="0" err="1" smtClean="0">
                <a:latin typeface="+mn-ea"/>
              </a:rPr>
              <a:t>vb</a:t>
            </a:r>
            <a:r>
              <a:rPr lang="en-US" altLang="ko-KR" dirty="0" smtClean="0">
                <a:latin typeface="+mn-ea"/>
              </a:rPr>
              <a:t>, c=</a:t>
            </a:r>
            <a:r>
              <a:rPr lang="en-US" altLang="ko-KR" dirty="0" err="1" smtClean="0">
                <a:latin typeface="+mn-ea"/>
              </a:rPr>
              <a:t>vc</a:t>
            </a:r>
            <a:r>
              <a:rPr lang="en-US" altLang="ko-KR" dirty="0" smtClean="0">
                <a:latin typeface="+mn-ea"/>
              </a:rPr>
              <a:t> where </a:t>
            </a:r>
            <a:r>
              <a:rPr lang="en-US" altLang="ko-KR" dirty="0">
                <a:latin typeface="+mn-ea"/>
              </a:rPr>
              <a:t>a=</a:t>
            </a:r>
            <a:r>
              <a:rPr lang="en-US" altLang="ko-KR" dirty="0" err="1">
                <a:latin typeface="+mn-ea"/>
              </a:rPr>
              <a:t>vax</a:t>
            </a:r>
            <a:r>
              <a:rPr lang="en-US" altLang="ko-KR" dirty="0">
                <a:latin typeface="+mn-ea"/>
              </a:rPr>
              <a:t>;</a:t>
            </a:r>
          </a:p>
          <a:p>
            <a:pPr>
              <a:buFontTx/>
              <a:buChar char="-"/>
            </a:pPr>
            <a:r>
              <a:rPr lang="en-US" altLang="ko-KR" dirty="0" smtClean="0"/>
              <a:t>a, b, c :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va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vc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필드값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a = </a:t>
            </a:r>
            <a:r>
              <a:rPr lang="en-US" altLang="ko-KR" dirty="0" err="1" smtClean="0"/>
              <a:t>vax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필드가 해당 </a:t>
            </a:r>
            <a:r>
              <a:rPr lang="ko-KR" altLang="en-US" dirty="0" err="1" smtClean="0"/>
              <a:t>필드값을</a:t>
            </a:r>
            <a:r>
              <a:rPr lang="ko-KR" altLang="en-US" dirty="0" smtClean="0"/>
              <a:t> 만족할 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해당 자료의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필드값을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vc</a:t>
            </a:r>
            <a:r>
              <a:rPr lang="ko-KR" altLang="en-US" dirty="0" smtClean="0"/>
              <a:t>값으로 바꿈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2) update </a:t>
            </a:r>
            <a:r>
              <a:rPr lang="ko-KR" altLang="en-US" dirty="0" err="1">
                <a:latin typeface="+mn-ea"/>
              </a:rPr>
              <a:t>테이블명</a:t>
            </a:r>
            <a:r>
              <a:rPr lang="en-US" altLang="ko-KR" dirty="0">
                <a:latin typeface="+mn-ea"/>
              </a:rPr>
              <a:t> set a=</a:t>
            </a:r>
            <a:r>
              <a:rPr lang="en-US" altLang="ko-KR" dirty="0" err="1">
                <a:latin typeface="+mn-ea"/>
              </a:rPr>
              <a:t>va</a:t>
            </a:r>
            <a:r>
              <a:rPr lang="en-US" altLang="ko-KR" dirty="0">
                <a:latin typeface="+mn-ea"/>
              </a:rPr>
              <a:t>, b=</a:t>
            </a:r>
            <a:r>
              <a:rPr lang="en-US" altLang="ko-KR" dirty="0" err="1">
                <a:latin typeface="+mn-ea"/>
              </a:rPr>
              <a:t>vb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c=</a:t>
            </a:r>
            <a:r>
              <a:rPr lang="en-US" altLang="ko-KR" dirty="0" err="1" smtClean="0">
                <a:latin typeface="+mn-ea"/>
              </a:rPr>
              <a:t>vc</a:t>
            </a:r>
            <a:endParaRPr lang="en-US" altLang="ko-KR" dirty="0" smtClean="0">
              <a:latin typeface="+mn-ea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+mn-ea"/>
              </a:rPr>
              <a:t> 모든 자료의 </a:t>
            </a:r>
            <a:r>
              <a:rPr lang="en-US" altLang="ko-KR" dirty="0" smtClean="0">
                <a:latin typeface="+mn-ea"/>
              </a:rPr>
              <a:t>a, b, c </a:t>
            </a:r>
            <a:r>
              <a:rPr lang="ko-KR" altLang="en-US" dirty="0" err="1" smtClean="0">
                <a:latin typeface="+mn-ea"/>
              </a:rPr>
              <a:t>필드값을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va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vb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vc</a:t>
            </a:r>
            <a:r>
              <a:rPr lang="ko-KR" altLang="en-US" dirty="0" smtClean="0">
                <a:latin typeface="+mn-ea"/>
              </a:rPr>
              <a:t>값으로 바꿈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" y="340728"/>
            <a:ext cx="4940882" cy="65172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9389" y="340728"/>
            <a:ext cx="4419514" cy="196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389" y="4211054"/>
            <a:ext cx="2927685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20" y="1475705"/>
            <a:ext cx="3072063" cy="128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45895" y="5253789"/>
            <a:ext cx="890337" cy="1311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3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한 </a:t>
            </a:r>
            <a:r>
              <a:rPr lang="ko-KR" altLang="en-US" dirty="0"/>
              <a:t>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 </a:t>
            </a:r>
            <a:r>
              <a:rPr lang="en-US" altLang="ko-KR" dirty="0"/>
              <a:t>– Where</a:t>
            </a:r>
            <a:r>
              <a:rPr lang="ko-KR" altLang="en-US" dirty="0"/>
              <a:t>조건의 이해</a:t>
            </a:r>
            <a:r>
              <a:rPr lang="en-US" altLang="ko-KR" dirty="0" smtClean="0"/>
              <a:t>(3)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조건에 맞는 자료 삭제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delete from </a:t>
            </a:r>
            <a:r>
              <a:rPr lang="ko-KR" altLang="en-US" dirty="0" err="1" smtClean="0">
                <a:latin typeface="+mn-ea"/>
              </a:rPr>
              <a:t>테이블명</a:t>
            </a:r>
            <a:r>
              <a:rPr lang="en-US" altLang="ko-KR" dirty="0" smtClean="0">
                <a:latin typeface="+mn-ea"/>
              </a:rPr>
              <a:t> where </a:t>
            </a:r>
            <a:r>
              <a:rPr lang="en-US" altLang="ko-KR" dirty="0">
                <a:latin typeface="+mn-ea"/>
              </a:rPr>
              <a:t>a=</a:t>
            </a:r>
            <a:r>
              <a:rPr lang="en-US" altLang="ko-KR" dirty="0" err="1">
                <a:latin typeface="+mn-ea"/>
              </a:rPr>
              <a:t>vax</a:t>
            </a:r>
            <a:r>
              <a:rPr lang="en-US" altLang="ko-KR" dirty="0" smtClean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where </a:t>
            </a:r>
            <a:r>
              <a:rPr lang="ko-KR" altLang="en-US" dirty="0" smtClean="0">
                <a:latin typeface="+mn-ea"/>
              </a:rPr>
              <a:t>뒤에 필드에 대한 조건을 적어주면 해당 조건을 만족시키는 레코드를 삭제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3" y="1542361"/>
            <a:ext cx="4429125" cy="3314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70333" y="1542361"/>
            <a:ext cx="4197426" cy="40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0332" y="2071171"/>
            <a:ext cx="4792337" cy="3084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5080" y="2588964"/>
            <a:ext cx="4957590" cy="2268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1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주요함수의 </a:t>
            </a:r>
            <a:r>
              <a:rPr lang="ko-KR" altLang="en-US" dirty="0"/>
              <a:t>이해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모든 자료 개수 세기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- select count(*) from </a:t>
            </a:r>
            <a:r>
              <a:rPr lang="ko-KR" altLang="en-US" dirty="0" err="1" smtClean="0">
                <a:latin typeface="+mn-ea"/>
              </a:rPr>
              <a:t>테이블명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값의 합 구하기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- select </a:t>
            </a:r>
            <a:r>
              <a:rPr lang="ko-KR" altLang="en-US" dirty="0" smtClean="0">
                <a:latin typeface="+mn-ea"/>
              </a:rPr>
              <a:t>필드 </a:t>
            </a:r>
            <a:r>
              <a:rPr lang="en-US" altLang="ko-KR" dirty="0" smtClean="0">
                <a:latin typeface="+mn-ea"/>
              </a:rPr>
              <a:t>+ … + </a:t>
            </a:r>
            <a:r>
              <a:rPr lang="ko-KR" altLang="en-US" dirty="0" smtClean="0">
                <a:latin typeface="+mn-ea"/>
              </a:rPr>
              <a:t>필드 </a:t>
            </a:r>
            <a:r>
              <a:rPr lang="en-US" altLang="ko-KR" dirty="0" smtClean="0">
                <a:latin typeface="+mn-ea"/>
              </a:rPr>
              <a:t>from </a:t>
            </a:r>
            <a:r>
              <a:rPr lang="ko-KR" altLang="en-US" dirty="0" err="1" smtClean="0">
                <a:latin typeface="+mn-ea"/>
              </a:rPr>
              <a:t>테이블명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필드의 총합 구하기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select sum(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 from </a:t>
            </a:r>
            <a:r>
              <a:rPr lang="ko-KR" altLang="en-US" dirty="0" err="1" smtClean="0"/>
              <a:t>테이블명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필드의 평균 구하기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 from </a:t>
            </a:r>
            <a:r>
              <a:rPr lang="ko-KR" altLang="en-US" dirty="0" err="1" smtClean="0"/>
              <a:t>테이블명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5) </a:t>
            </a:r>
            <a:r>
              <a:rPr lang="ko-KR" altLang="en-US" dirty="0" smtClean="0"/>
              <a:t>필드의 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구하기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select max(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)/min(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 from </a:t>
            </a:r>
            <a:r>
              <a:rPr lang="ko-KR" altLang="en-US" dirty="0" err="1" smtClean="0"/>
              <a:t>테이블명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8" y="399166"/>
            <a:ext cx="5534025" cy="6429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2708" y="420938"/>
            <a:ext cx="3371162" cy="1165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2708" y="1707614"/>
            <a:ext cx="5534025" cy="1255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2708" y="3029639"/>
            <a:ext cx="5534025" cy="1156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708" y="4250213"/>
            <a:ext cx="4968608" cy="1214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708" y="5618602"/>
            <a:ext cx="4935557" cy="120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9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72013" y="-1143635"/>
            <a:ext cx="6858544" cy="9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MySQL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5343" y="399166"/>
            <a:ext cx="5268686" cy="6165850"/>
          </a:xfrm>
          <a:ln w="19050"/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우분투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root</a:t>
            </a:r>
            <a:r>
              <a:rPr lang="ko-KR" altLang="en-US" dirty="0" smtClean="0"/>
              <a:t>로 로그인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apt-get</a:t>
            </a:r>
            <a:r>
              <a:rPr kumimoji="1" lang="ko-KR" altLang="en-US" kern="0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kern="0" dirty="0">
                <a:solidFill>
                  <a:srgbClr val="000000"/>
                </a:solidFill>
                <a:latin typeface="돋움"/>
                <a:ea typeface="돋움"/>
              </a:rPr>
              <a:t>install </a:t>
            </a:r>
            <a:r>
              <a:rPr kumimoji="1" lang="en-US" altLang="ko-KR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kern="0" dirty="0">
                <a:solidFill>
                  <a:srgbClr val="000000"/>
                </a:solidFill>
                <a:latin typeface="돋움"/>
                <a:ea typeface="돋움"/>
              </a:rPr>
              <a:t>-server </a:t>
            </a:r>
            <a:r>
              <a:rPr kumimoji="1" lang="en-US" altLang="ko-KR" kern="0" dirty="0" err="1" smtClean="0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-client</a:t>
            </a:r>
          </a:p>
          <a:p>
            <a:pPr marL="0" indent="0">
              <a:buNone/>
            </a:pPr>
            <a:r>
              <a:rPr kumimoji="1" lang="ko-KR" altLang="en-US" kern="0" dirty="0" smtClean="0">
                <a:solidFill>
                  <a:srgbClr val="000000"/>
                </a:solidFill>
                <a:latin typeface="돋움"/>
                <a:ea typeface="돋움"/>
              </a:rPr>
              <a:t>입력</a:t>
            </a:r>
            <a:endParaRPr kumimoji="1" lang="en-US" altLang="ko-KR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- </a:t>
            </a:r>
            <a:r>
              <a:rPr kumimoji="1" lang="en-US" altLang="ko-KR" kern="0" dirty="0" err="1" smtClean="0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 root </a:t>
            </a:r>
            <a:r>
              <a:rPr kumimoji="1" lang="ko-KR" altLang="en-US" kern="0" dirty="0" smtClean="0">
                <a:solidFill>
                  <a:srgbClr val="000000"/>
                </a:solidFill>
                <a:latin typeface="돋움"/>
                <a:ea typeface="돋움"/>
              </a:rPr>
              <a:t>패스워드 입력</a:t>
            </a:r>
            <a:endParaRPr kumimoji="1" lang="en-US" altLang="ko-KR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endParaRPr kumimoji="1" lang="en-US" altLang="ko-KR" sz="200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endParaRPr kumimoji="1" lang="en-US" altLang="ko-KR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endParaRPr kumimoji="1" lang="en-US" altLang="ko-KR" sz="2000" kern="0" dirty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endParaRPr kumimoji="1" lang="en-US" altLang="ko-KR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3. </a:t>
            </a:r>
            <a:r>
              <a:rPr kumimoji="1" lang="en-US" altLang="ko-KR" kern="0" dirty="0" err="1" smtClean="0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kern="0" dirty="0" smtClean="0">
                <a:solidFill>
                  <a:srgbClr val="000000"/>
                </a:solidFill>
                <a:latin typeface="돋움"/>
                <a:ea typeface="돋움"/>
              </a:rPr>
              <a:t>접속</a:t>
            </a:r>
            <a:endParaRPr kumimoji="1" lang="en-US" altLang="ko-KR" kern="0" dirty="0" smtClean="0">
              <a:solidFill>
                <a:srgbClr val="000000"/>
              </a:solidFill>
              <a:latin typeface="돋움"/>
              <a:ea typeface="돋움"/>
            </a:endParaRPr>
          </a:p>
          <a:p>
            <a:pPr marL="0" indent="0">
              <a:buNone/>
            </a:pPr>
            <a:r>
              <a:rPr kumimoji="1" lang="en-US" altLang="ko-KR" sz="2000" kern="0" dirty="0" smtClean="0">
                <a:solidFill>
                  <a:srgbClr val="000000"/>
                </a:solidFill>
                <a:latin typeface="돋움"/>
                <a:ea typeface="돋움"/>
              </a:rPr>
              <a:t>- </a:t>
            </a:r>
            <a:r>
              <a:rPr kumimoji="1" lang="en-US" altLang="ko-KR" kern="0" dirty="0" err="1" smtClean="0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 –</a:t>
            </a:r>
            <a:r>
              <a:rPr kumimoji="1" lang="en-US" altLang="ko-KR" kern="0" dirty="0" err="1" smtClean="0">
                <a:solidFill>
                  <a:srgbClr val="000000"/>
                </a:solidFill>
                <a:latin typeface="돋움"/>
                <a:ea typeface="돋움"/>
              </a:rPr>
              <a:t>uroot</a:t>
            </a:r>
            <a:r>
              <a:rPr kumimoji="1" lang="en-US" altLang="ko-KR" kern="0" dirty="0" smtClean="0">
                <a:solidFill>
                  <a:srgbClr val="000000"/>
                </a:solidFill>
                <a:latin typeface="돋움"/>
                <a:ea typeface="돋움"/>
              </a:rPr>
              <a:t> – p </a:t>
            </a:r>
            <a:r>
              <a:rPr kumimoji="1" lang="ko-KR" altLang="en-US" kern="0" dirty="0" smtClean="0">
                <a:solidFill>
                  <a:srgbClr val="000000"/>
                </a:solidFill>
                <a:latin typeface="돋움"/>
                <a:ea typeface="돋움"/>
              </a:rPr>
              <a:t>패스워드 입력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020"/>
          <a:stretch/>
        </p:blipFill>
        <p:spPr>
          <a:xfrm>
            <a:off x="-11271" y="855884"/>
            <a:ext cx="3860895" cy="21236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6015"/>
            <a:ext cx="5497975" cy="2091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66754" y="4766015"/>
            <a:ext cx="1215342" cy="153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1271" y="6690166"/>
            <a:ext cx="485833" cy="1678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2855"/>
            <a:ext cx="5067300" cy="2190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40375" y="592855"/>
            <a:ext cx="3226925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077" y="1917703"/>
            <a:ext cx="3549286" cy="25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한글 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언어 확인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서버의 언어가 기본값은 </a:t>
            </a:r>
            <a:r>
              <a:rPr lang="en-US" altLang="ko-KR" dirty="0" err="1" smtClean="0"/>
              <a:t>latin</a:t>
            </a:r>
            <a:r>
              <a:rPr lang="ko-KR" altLang="en-US" dirty="0" smtClean="0"/>
              <a:t>으로 되어있어 한글을 사용할 수 없음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이를 바꿔주어야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902"/>
            <a:ext cx="6340189" cy="36361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912243"/>
            <a:ext cx="2581154" cy="312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648" y="1674902"/>
            <a:ext cx="548640" cy="172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한글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언어 바꾸기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Vi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my.cnf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사진과 같이 해당 내용을 추가해준다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5509549" cy="64531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368233"/>
            <a:ext cx="4143737" cy="2002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한글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리스타트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mysql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리스타트</a:t>
            </a:r>
            <a:r>
              <a:rPr lang="ko-KR" altLang="en-US" dirty="0" smtClean="0"/>
              <a:t> 해줌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언어 재확인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utf8</a:t>
            </a:r>
            <a:r>
              <a:rPr lang="ko-KR" altLang="en-US" dirty="0" smtClean="0"/>
              <a:t>로 바뀌었음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9"/>
            <a:ext cx="6476999" cy="2657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233535"/>
            <a:ext cx="6452054" cy="36543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420938"/>
            <a:ext cx="4178461" cy="319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" y="3233535"/>
            <a:ext cx="1204491" cy="192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50" y="5393803"/>
            <a:ext cx="2454556" cy="347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데이터베이스 보기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s</a:t>
            </a:r>
            <a:r>
              <a:rPr lang="en-US" altLang="ko-KR" dirty="0" smtClean="0"/>
              <a:t>how databases;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데이터베이스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reate database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데이터베이스 지우기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rop database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데이터베이스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u</a:t>
            </a:r>
            <a:r>
              <a:rPr lang="en-US" altLang="ko-KR" dirty="0" smtClean="0"/>
              <a:t>se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8"/>
            <a:ext cx="2171700" cy="1676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63" y="420938"/>
            <a:ext cx="3362325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939" y="5760761"/>
            <a:ext cx="3237641" cy="804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939" y="4974221"/>
            <a:ext cx="3351404" cy="4618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8182" y="420938"/>
            <a:ext cx="1296365" cy="192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859" y="671332"/>
            <a:ext cx="1797389" cy="1122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4363" y="420938"/>
            <a:ext cx="3027313" cy="420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40066" y="2824223"/>
            <a:ext cx="3204207" cy="405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77743" y="5760761"/>
            <a:ext cx="1689904" cy="420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20805" y="6181699"/>
            <a:ext cx="3152775" cy="383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보기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테이블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create table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);</a:t>
            </a:r>
          </a:p>
          <a:p>
            <a:pPr>
              <a:buFontTx/>
              <a:buChar char="-"/>
            </a:pPr>
            <a:r>
              <a:rPr lang="ko-KR" altLang="en-US" dirty="0" smtClean="0"/>
              <a:t>필드는 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 이어줌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(20)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 가능함을 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테이블 지우기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drop table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테이블 목록 보기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show tables;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 err="1" smtClean="0"/>
              <a:t>Table_in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데이터베이스명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 smtClean="0"/>
              <a:t>테이블명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…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66"/>
            <a:ext cx="3705225" cy="256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4142"/>
            <a:ext cx="3248025" cy="819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2791"/>
            <a:ext cx="3541853" cy="28496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59757" y="399166"/>
            <a:ext cx="2095018" cy="191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9757" y="625032"/>
            <a:ext cx="3045468" cy="837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4010" y="3044142"/>
            <a:ext cx="2037144" cy="121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4417" y="5670671"/>
            <a:ext cx="1099595" cy="209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879939"/>
            <a:ext cx="1921397" cy="891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1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r>
              <a:rPr lang="en-US" altLang="ko-KR" dirty="0"/>
              <a:t>, </a:t>
            </a:r>
            <a:r>
              <a:rPr lang="ko-KR" altLang="en-US" dirty="0"/>
              <a:t>지우기</a:t>
            </a:r>
            <a:r>
              <a:rPr lang="en-US" altLang="ko-KR" dirty="0"/>
              <a:t>,</a:t>
            </a:r>
            <a:r>
              <a:rPr lang="ko-KR" altLang="en-US" dirty="0"/>
              <a:t> 보기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테이블</a:t>
            </a:r>
            <a:r>
              <a:rPr lang="en-US" altLang="ko-KR" dirty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필드목록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보기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show FULL COLUMNS FROM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;</a:t>
            </a:r>
          </a:p>
          <a:p>
            <a:pPr>
              <a:buFontTx/>
              <a:buChar char="-"/>
            </a:pPr>
            <a:r>
              <a:rPr lang="ko-KR" altLang="en-US" dirty="0" err="1" smtClean="0"/>
              <a:t>필드명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NULL </a:t>
            </a:r>
            <a:r>
              <a:rPr lang="ko-KR" altLang="en-US" dirty="0" smtClean="0"/>
              <a:t>여부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Key </a:t>
            </a:r>
            <a:r>
              <a:rPr lang="ko-KR" altLang="en-US" dirty="0" smtClean="0"/>
              <a:t>등등 표시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0069"/>
            <a:ext cx="10448925" cy="1857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5136" y="3160069"/>
            <a:ext cx="2835798" cy="185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345084"/>
            <a:ext cx="10313043" cy="1672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3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한 </a:t>
            </a:r>
            <a:r>
              <a:rPr lang="ko-KR" altLang="en-US" dirty="0"/>
              <a:t>테이블에 대하여 자료조회</a:t>
            </a:r>
            <a:r>
              <a:rPr lang="en-US" altLang="ko-KR" dirty="0"/>
              <a:t>, </a:t>
            </a:r>
            <a:r>
              <a:rPr lang="ko-KR" altLang="en-US" dirty="0"/>
              <a:t>자료입력</a:t>
            </a:r>
            <a:r>
              <a:rPr lang="en-US" altLang="ko-KR" dirty="0"/>
              <a:t>, </a:t>
            </a:r>
            <a:r>
              <a:rPr lang="ko-KR" altLang="en-US" dirty="0"/>
              <a:t>자료수정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자료삭제</a:t>
            </a:r>
            <a:r>
              <a:rPr lang="en-US" altLang="ko-KR" dirty="0"/>
              <a:t>(1)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732295" y="399166"/>
            <a:ext cx="4361734" cy="6165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자료 조회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select * from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r>
              <a:rPr lang="en-US" altLang="ko-KR" sz="1800" dirty="0" smtClean="0"/>
              <a:t>-&gt; </a:t>
            </a:r>
            <a:r>
              <a:rPr lang="ko-KR" altLang="en-US" sz="1800" dirty="0" smtClean="0"/>
              <a:t>테이블의 모든 자료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레코드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보여줌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자료 입력</a:t>
            </a:r>
            <a:endParaRPr lang="en-US" altLang="ko-KR" sz="1800" dirty="0" smtClean="0"/>
          </a:p>
          <a:p>
            <a:pPr>
              <a:buFontTx/>
              <a:buChar char="-"/>
              <a:defRPr/>
            </a:pPr>
            <a:r>
              <a:rPr lang="en-US" altLang="ko-KR" sz="1800" dirty="0" smtClean="0">
                <a:latin typeface="+mn-ea"/>
              </a:rPr>
              <a:t>insert </a:t>
            </a:r>
            <a:r>
              <a:rPr lang="en-US" altLang="ko-KR" sz="1800" dirty="0">
                <a:latin typeface="+mn-ea"/>
              </a:rPr>
              <a:t>into </a:t>
            </a:r>
            <a:r>
              <a:rPr lang="ko-KR" altLang="en-US" sz="1800" dirty="0" err="1" smtClean="0">
                <a:latin typeface="+mn-ea"/>
              </a:rPr>
              <a:t>테이블명</a:t>
            </a:r>
            <a:r>
              <a:rPr lang="en-US" altLang="ko-KR" sz="1800" dirty="0" smtClean="0">
                <a:latin typeface="+mn-ea"/>
              </a:rPr>
              <a:t>(a, b, c) values(</a:t>
            </a:r>
            <a:r>
              <a:rPr lang="en-US" altLang="ko-KR" sz="1800" dirty="0" err="1" smtClean="0">
                <a:latin typeface="+mn-ea"/>
              </a:rPr>
              <a:t>va,vb,vc</a:t>
            </a:r>
            <a:r>
              <a:rPr lang="en-US" altLang="ko-KR" sz="1800" dirty="0" smtClean="0">
                <a:latin typeface="+mn-ea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ko-KR" sz="1800" dirty="0" smtClean="0">
                <a:latin typeface="+mn-ea"/>
              </a:rPr>
              <a:t>-&gt; a, b, c : </a:t>
            </a:r>
            <a:r>
              <a:rPr lang="ko-KR" altLang="en-US" sz="1800" dirty="0" smtClean="0">
                <a:latin typeface="+mn-ea"/>
              </a:rPr>
              <a:t>자료가 들어갈 필드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 smtClean="0">
                <a:latin typeface="+mn-ea"/>
              </a:rPr>
              <a:t>-&gt; </a:t>
            </a:r>
            <a:r>
              <a:rPr lang="en-US" altLang="ko-KR" sz="1800" dirty="0" err="1" smtClean="0">
                <a:latin typeface="+mn-ea"/>
              </a:rPr>
              <a:t>va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en-US" altLang="ko-KR" sz="1800" dirty="0" err="1" smtClean="0">
                <a:latin typeface="+mn-ea"/>
              </a:rPr>
              <a:t>vb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en-US" altLang="ko-KR" sz="1800" dirty="0" err="1" smtClean="0">
                <a:latin typeface="+mn-ea"/>
              </a:rPr>
              <a:t>vc</a:t>
            </a:r>
            <a:r>
              <a:rPr lang="en-US" altLang="ko-KR" sz="1800" dirty="0" smtClean="0">
                <a:latin typeface="+mn-ea"/>
              </a:rPr>
              <a:t> : </a:t>
            </a:r>
            <a:r>
              <a:rPr lang="ko-KR" altLang="en-US" sz="1800" dirty="0" smtClean="0">
                <a:latin typeface="+mn-ea"/>
              </a:rPr>
              <a:t>자료의 값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ko-KR" sz="1800" dirty="0" smtClean="0">
                <a:latin typeface="+mn-ea"/>
              </a:rPr>
              <a:t>… </a:t>
            </a:r>
            <a:r>
              <a:rPr lang="ko-KR" altLang="en-US" sz="1800" dirty="0" smtClean="0">
                <a:latin typeface="+mn-ea"/>
              </a:rPr>
              <a:t>나연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정연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모모 입력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</a:t>
            </a:r>
            <a:r>
              <a:rPr lang="en-US" altLang="ko-KR" sz="1800" dirty="0"/>
              <a:t>. </a:t>
            </a:r>
            <a:r>
              <a:rPr lang="ko-KR" altLang="en-US" sz="1800" dirty="0"/>
              <a:t>자료 삭제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delete 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모든 자료 삭제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en-US" altLang="ko-KR" sz="1800" dirty="0"/>
              <a:t>delete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where a = </a:t>
            </a:r>
            <a:r>
              <a:rPr lang="en-US" altLang="ko-KR" sz="1800" dirty="0" err="1"/>
              <a:t>vax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조건에 부합하는 자료 삭제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  <a:defRPr/>
            </a:pPr>
            <a:endParaRPr lang="en-US" altLang="ko-KR" sz="18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39"/>
            <a:ext cx="7676851" cy="5137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1474" y="874295"/>
            <a:ext cx="1804737" cy="168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20938"/>
            <a:ext cx="7427495" cy="357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8140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759</Words>
  <Application>Microsoft Office PowerPoint</Application>
  <PresentationFormat>와이드스크린</PresentationFormat>
  <Paragraphs>131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돋움</vt:lpstr>
      <vt:lpstr>맑은 고딕</vt:lpstr>
      <vt:lpstr>Arial</vt:lpstr>
      <vt:lpstr>Symbol</vt:lpstr>
      <vt:lpstr>디자인 사용자 지정</vt:lpstr>
      <vt:lpstr>3_Default Design</vt:lpstr>
      <vt:lpstr>9강 데이터베이스 기초</vt:lpstr>
      <vt:lpstr>1. MySQL 설치</vt:lpstr>
      <vt:lpstr>2. 한글 처리</vt:lpstr>
      <vt:lpstr>2. 한글 처리</vt:lpstr>
      <vt:lpstr>2. 한글 처리</vt:lpstr>
      <vt:lpstr>3. 데이터베이스 만들기, 지우기, 보기, 선택 </vt:lpstr>
      <vt:lpstr>4. 테이블 만들기, 지우기, 보기 </vt:lpstr>
      <vt:lpstr>4. 테이블 만들기, 지우기, 보기 </vt:lpstr>
      <vt:lpstr>5. 한 테이블에 대하여 자료조회, 자료입력, 자료수정, 자료삭제(1) </vt:lpstr>
      <vt:lpstr>5. 한 테이블에 대하여 자료조회, 자료입력, 자료수정, 자료삭제(2) </vt:lpstr>
      <vt:lpstr>5. 한 테이블에 대하여 자료조회, 자료입력, 자료수정, 자료삭제(3) </vt:lpstr>
      <vt:lpstr>6. 한 테이블에 대하여 자료조회, 자료입력, 자료수정, 자료삭제 – Where조건의 이해(1) </vt:lpstr>
      <vt:lpstr>6. 한 테이블에 대하여 자료조회, 자료입력, 자료수정, 자료삭제 – Where조건의 이해(1) </vt:lpstr>
      <vt:lpstr>6. 한 테이블에 대하여 자료조회, 자료입력, 자료수정, 자료삭제 – Where조건의 이해(2) </vt:lpstr>
      <vt:lpstr>6. 한 테이블에 대하여 자료조회, 자료입력, 자료수정, 자료삭제 – Where조건의 이해(3) </vt:lpstr>
      <vt:lpstr>7. 주요함수의 이해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401ST-12</dc:creator>
  <cp:lastModifiedBy>kopo</cp:lastModifiedBy>
  <cp:revision>53</cp:revision>
  <dcterms:created xsi:type="dcterms:W3CDTF">2018-03-29T02:29:13Z</dcterms:created>
  <dcterms:modified xsi:type="dcterms:W3CDTF">2018-06-04T08:39:50Z</dcterms:modified>
</cp:coreProperties>
</file>