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34"/>
  </p:notesMasterIdLst>
  <p:sldIdLst>
    <p:sldId id="694" r:id="rId4"/>
    <p:sldId id="961" r:id="rId5"/>
    <p:sldId id="977" r:id="rId6"/>
    <p:sldId id="978" r:id="rId7"/>
    <p:sldId id="1008" r:id="rId8"/>
    <p:sldId id="1035" r:id="rId9"/>
    <p:sldId id="1038" r:id="rId10"/>
    <p:sldId id="1009" r:id="rId11"/>
    <p:sldId id="1034" r:id="rId12"/>
    <p:sldId id="1033" r:id="rId13"/>
    <p:sldId id="1037" r:id="rId14"/>
    <p:sldId id="1042" r:id="rId15"/>
    <p:sldId id="1043" r:id="rId16"/>
    <p:sldId id="1039" r:id="rId17"/>
    <p:sldId id="1044" r:id="rId18"/>
    <p:sldId id="1040" r:id="rId19"/>
    <p:sldId id="1045" r:id="rId20"/>
    <p:sldId id="1041" r:id="rId21"/>
    <p:sldId id="1047" r:id="rId22"/>
    <p:sldId id="1048" r:id="rId23"/>
    <p:sldId id="1049" r:id="rId24"/>
    <p:sldId id="1051" r:id="rId25"/>
    <p:sldId id="1050" r:id="rId26"/>
    <p:sldId id="1052" r:id="rId27"/>
    <p:sldId id="1053" r:id="rId28"/>
    <p:sldId id="1054" r:id="rId29"/>
    <p:sldId id="1055" r:id="rId30"/>
    <p:sldId id="1056" r:id="rId31"/>
    <p:sldId id="991" r:id="rId32"/>
    <p:sldId id="984" r:id="rId33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73" d="100"/>
          <a:sy n="73" d="100"/>
        </p:scale>
        <p:origin x="90" y="744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467345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4178343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85745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991425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254598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48325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526929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055354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697140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951160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607363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918705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147643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12575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498318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346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 smtClean="0"/>
              <a:t>3</a:t>
            </a:r>
            <a:r>
              <a:rPr lang="en-US" altLang="ko-KR" sz="2400" dirty="0"/>
              <a:t>. Java Script </a:t>
            </a:r>
            <a:r>
              <a:rPr lang="ko-KR" altLang="en-US" sz="2400" dirty="0"/>
              <a:t>익히기</a:t>
            </a:r>
            <a:endParaRPr lang="ko-KR" altLang="en-US" sz="2400" dirty="0" smtClean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박종원 교수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err="1" smtClean="0">
                <a:solidFill>
                  <a:schemeClr val="tx1"/>
                </a:solidFill>
              </a:rPr>
              <a:t>웹서버프로그래밍</a:t>
            </a:r>
            <a:r>
              <a:rPr kumimoji="1" lang="en-US" altLang="ko-KR" dirty="0" smtClean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30400" y="3225600"/>
            <a:ext cx="273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browser -&gt; java script</a:t>
            </a:r>
            <a:r>
              <a:rPr lang="ko-KR" altLang="en-US" dirty="0" smtClean="0"/>
              <a:t>는 브라우저에서 실행된다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58400" y="3996000"/>
            <a:ext cx="29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web server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3874495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기본함수 </a:t>
            </a:r>
            <a:r>
              <a:rPr lang="ko-KR" altLang="en-US" sz="1600" dirty="0" smtClean="0"/>
              <a:t>몇 가지 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다음은 자바스크립트에서 기본적인 함수이니 반드시 암기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16" y="2503418"/>
            <a:ext cx="2798079" cy="22527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931" y="871676"/>
            <a:ext cx="54387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2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608013" y="875282"/>
            <a:ext cx="833596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기본지식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변수</a:t>
            </a:r>
            <a:endParaRPr lang="en-US" altLang="ko-KR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916873"/>
              </p:ext>
            </p:extLst>
          </p:nvPr>
        </p:nvGraphicFramePr>
        <p:xfrm>
          <a:off x="86399" y="1422969"/>
          <a:ext cx="9819601" cy="50494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870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862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4625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702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함 수 명</a:t>
                      </a:r>
                    </a:p>
                  </a:txBody>
                  <a:tcPr marL="11822" marR="11822" marT="11822" marB="1182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내 용</a:t>
                      </a:r>
                    </a:p>
                  </a:txBody>
                  <a:tcPr marL="11822" marR="11822" marT="11822" marB="1182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err="1">
                          <a:latin typeface="+mn-ea"/>
                          <a:ea typeface="+mn-ea"/>
                        </a:rPr>
                        <a:t>리턴값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822" marR="11822" marT="11822" marB="1182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63778">
                <a:tc>
                  <a:txBody>
                    <a:bodyPr/>
                    <a:lstStyle/>
                    <a:p>
                      <a:pPr marL="0" marR="0" indent="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err="1" smtClean="0">
                          <a:latin typeface="+mn-ea"/>
                          <a:ea typeface="+mn-ea"/>
                        </a:rPr>
                        <a:t>변수명</a:t>
                      </a: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 부여 규칙</a:t>
                      </a:r>
                      <a:endParaRPr lang="en-US" sz="1400" b="0" dirty="0">
                        <a:latin typeface="+mn-ea"/>
                        <a:ea typeface="+mn-ea"/>
                      </a:endParaRPr>
                    </a:p>
                  </a:txBody>
                  <a:tcPr marL="11822" marR="11822" marT="11822" marB="11822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/>
                        <a:t>변수의 이름을 부여할 때에도 </a:t>
                      </a:r>
                      <a:r>
                        <a:rPr lang="ko-KR" altLang="en-US" sz="1400" dirty="0" err="1" smtClean="0"/>
                        <a:t>지켜야할</a:t>
                      </a:r>
                      <a:r>
                        <a:rPr lang="ko-KR" altLang="en-US" sz="1400" dirty="0" smtClean="0"/>
                        <a:t> 규칙</a:t>
                      </a:r>
                      <a:r>
                        <a:rPr lang="en-US" altLang="ko-KR" sz="1400" dirty="0" smtClean="0"/>
                        <a:t>(Naming Rule)</a:t>
                      </a:r>
                      <a:r>
                        <a:rPr lang="ko-KR" altLang="en-US" sz="1400" dirty="0" smtClean="0"/>
                        <a:t>이 있다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변수의 이름을 주는 규칙을 위배한 경우에 에러가 발생하게 된다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다음과 같은 </a:t>
                      </a:r>
                      <a:r>
                        <a:rPr lang="ko-KR" altLang="en-US" sz="1400" dirty="0" err="1" smtClean="0"/>
                        <a:t>변수명</a:t>
                      </a:r>
                      <a:r>
                        <a:rPr lang="ko-KR" altLang="en-US" sz="1400" dirty="0" smtClean="0"/>
                        <a:t> 부여 규칙이 있다</a:t>
                      </a:r>
                      <a:r>
                        <a:rPr lang="en-US" altLang="ko-KR" sz="1400" dirty="0" smtClean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11822" marR="11822" marT="11822" marB="1182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 smtClean="0"/>
                        <a:t>var</a:t>
                      </a:r>
                      <a:r>
                        <a:rPr lang="en-US" altLang="ko-KR" sz="1400" dirty="0" smtClean="0"/>
                        <a:t> name = "Killer!"; 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err="1" smtClean="0"/>
                        <a:t>var</a:t>
                      </a:r>
                      <a:r>
                        <a:rPr lang="en-US" altLang="ko-KR" sz="1400" dirty="0" smtClean="0"/>
                        <a:t> answer = 20; 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11822" marR="11822" marT="11822" marB="11822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7715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데이터의 유형</a:t>
                      </a:r>
                      <a:endParaRPr lang="en-US" sz="1400" b="0" dirty="0">
                        <a:latin typeface="+mn-ea"/>
                        <a:ea typeface="+mn-ea"/>
                      </a:endParaRPr>
                    </a:p>
                  </a:txBody>
                  <a:tcPr marL="11822" marR="11822" marT="11822" marB="11822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변수에 </a:t>
                      </a:r>
                      <a:r>
                        <a:rPr lang="ko-KR" altLang="en-US" sz="14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구분없이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들어간다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.(name = 1; name = “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”, name = true)</a:t>
                      </a:r>
                    </a:p>
                    <a:p>
                      <a:pPr algn="l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숫자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정수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실수  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문자열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(String) </a:t>
                      </a:r>
                    </a:p>
                    <a:p>
                      <a:pPr algn="l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논리값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(Boolean) : true, false </a:t>
                      </a:r>
                    </a:p>
                    <a:p>
                      <a:pPr algn="l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널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(null) 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11822" marR="11822" marT="11822" marB="1182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latin typeface="+mn-ea"/>
                          <a:ea typeface="+mn-ea"/>
                        </a:rPr>
                        <a:t>true,false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11822" marR="11822" marT="11822" marB="11822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9053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변수의 선언</a:t>
                      </a:r>
                      <a:endParaRPr lang="en-US" sz="1400" b="0" dirty="0">
                        <a:latin typeface="+mn-ea"/>
                        <a:ea typeface="+mn-ea"/>
                      </a:endParaRPr>
                    </a:p>
                  </a:txBody>
                  <a:tcPr marL="11822" marR="11822" marT="11822" marB="11822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/>
                        <a:t>일반적인 다른 언어들은 데이터의 종류에 따라서 다양한 변수의 형을 사용하는데 비하여 선언은 </a:t>
                      </a:r>
                      <a:r>
                        <a:rPr lang="en-US" altLang="ko-KR" sz="1400" b="1" dirty="0" err="1" smtClean="0"/>
                        <a:t>var</a:t>
                      </a:r>
                      <a:r>
                        <a:rPr lang="ko-KR" altLang="en-US" sz="1400" dirty="0" smtClean="0"/>
                        <a:t>한가지만 존재하여 대입되는 값에 따라 형이 변하게 된다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err="1" smtClean="0"/>
                        <a:t>변수명은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b="1" dirty="0" smtClean="0"/>
                        <a:t>대소문자를 구분</a:t>
                      </a:r>
                      <a:r>
                        <a:rPr lang="ko-KR" altLang="en-US" sz="1400" dirty="0" smtClean="0"/>
                        <a:t>하니 유의하라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또한 </a:t>
                      </a:r>
                      <a:r>
                        <a:rPr lang="en-US" altLang="ko-KR" sz="1400" dirty="0" err="1" smtClean="0"/>
                        <a:t>var</a:t>
                      </a:r>
                      <a:r>
                        <a:rPr lang="ko-KR" altLang="en-US" sz="1400" dirty="0" smtClean="0"/>
                        <a:t>를 굳이 명시하지 않더라고 처음으로 변수가 나타나면 자동으로 새로 선언하도록 되어있다</a:t>
                      </a:r>
                      <a:r>
                        <a:rPr lang="en-US" altLang="ko-KR" sz="1400" dirty="0" smtClean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11822" marR="11822" marT="11822" marB="1182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 smtClean="0"/>
                        <a:t>var</a:t>
                      </a:r>
                      <a:r>
                        <a:rPr lang="en-US" altLang="ko-KR" sz="1400" dirty="0" smtClean="0"/>
                        <a:t> name = "Killer!"; 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err="1" smtClean="0"/>
                        <a:t>var</a:t>
                      </a:r>
                      <a:r>
                        <a:rPr lang="en-US" altLang="ko-KR" sz="1400" dirty="0" smtClean="0"/>
                        <a:t> answer = 20; 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생략 가능하나 처음 </a:t>
                      </a:r>
                      <a:r>
                        <a:rPr lang="ko-KR" altLang="en-US" sz="1400" baseline="0" dirty="0" err="1" smtClean="0">
                          <a:latin typeface="+mn-ea"/>
                          <a:ea typeface="+mn-ea"/>
                        </a:rPr>
                        <a:t>선언할때는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err="1" smtClean="0">
                          <a:latin typeface="+mn-ea"/>
                          <a:ea typeface="+mn-ea"/>
                        </a:rPr>
                        <a:t>써주는게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좋다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.)</a:t>
                      </a:r>
                      <a:endParaRPr lang="en-US" altLang="ko-KR" sz="1400" dirty="0" smtClean="0"/>
                    </a:p>
                  </a:txBody>
                  <a:tcPr marL="11822" marR="11822" marT="11822" marB="11822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90534">
                <a:tc>
                  <a:txBody>
                    <a:bodyPr/>
                    <a:lstStyle/>
                    <a:p>
                      <a:pPr marL="0" marR="0" indent="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변수의 범위</a:t>
                      </a:r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endParaRPr lang="en-US" sz="1400" b="0" dirty="0">
                        <a:latin typeface="+mn-ea"/>
                        <a:ea typeface="+mn-ea"/>
                      </a:endParaRPr>
                    </a:p>
                  </a:txBody>
                  <a:tcPr marL="11822" marR="11822" marT="11822" marB="11822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/>
                        <a:t>함수의 내부에서 사용된 변수를 </a:t>
                      </a:r>
                      <a:r>
                        <a:rPr lang="ko-KR" altLang="en-US" sz="1400" b="1" dirty="0" smtClean="0"/>
                        <a:t>지역변수</a:t>
                      </a:r>
                      <a:r>
                        <a:rPr lang="en-US" altLang="ko-KR" sz="1400" b="1" dirty="0" smtClean="0"/>
                        <a:t>(local variable)</a:t>
                      </a:r>
                      <a:r>
                        <a:rPr lang="ko-KR" altLang="en-US" sz="1400" dirty="0" smtClean="0"/>
                        <a:t>이라 부르고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함수 외부에서 사용된 변수를 </a:t>
                      </a:r>
                      <a:r>
                        <a:rPr lang="ko-KR" altLang="en-US" sz="1400" b="1" dirty="0" smtClean="0"/>
                        <a:t>전역변수</a:t>
                      </a:r>
                      <a:r>
                        <a:rPr lang="en-US" altLang="ko-KR" sz="1400" b="1" dirty="0" smtClean="0"/>
                        <a:t>(global variable)</a:t>
                      </a:r>
                      <a:r>
                        <a:rPr lang="ko-KR" altLang="en-US" sz="1400" dirty="0" smtClean="0"/>
                        <a:t>이라고 부른다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당연히 지역변수는 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해당 함수 안</a:t>
                      </a:r>
                      <a:r>
                        <a:rPr lang="ko-KR" altLang="en-US" sz="1400" dirty="0" smtClean="0"/>
                        <a:t>에서만 유효한 값을 가질 수 있고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전역변수의 경우는 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해당 문서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(HTML)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안</a:t>
                      </a:r>
                      <a:r>
                        <a:rPr lang="ko-KR" altLang="en-US" sz="1400" dirty="0" smtClean="0"/>
                        <a:t>의 어디에서나 사용될 수 있다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=&gt; SPA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가 뜨는 이유 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lang="en-US" altLang="ko-KR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rgbClr val="FF0000"/>
                          </a:solidFill>
                        </a:rPr>
                        <a:t>진짜 전역변수로 사용 가능</a:t>
                      </a:r>
                      <a:r>
                        <a:rPr lang="en-US" altLang="ko-KR" sz="1400" baseline="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11822" marR="11822" marT="11822" marB="11822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11822" marR="11822" marT="11822" marB="11822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6377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0" dirty="0" err="1" smtClean="0">
                          <a:latin typeface="+mn-ea"/>
                          <a:ea typeface="+mn-ea"/>
                        </a:rPr>
                        <a:t>형변환</a:t>
                      </a:r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(Data Type Conversion)</a:t>
                      </a:r>
                      <a:endParaRPr lang="en-US" sz="1400" b="0" dirty="0">
                        <a:latin typeface="+mn-ea"/>
                        <a:ea typeface="+mn-ea"/>
                      </a:endParaRPr>
                    </a:p>
                  </a:txBody>
                  <a:tcPr marL="11822" marR="11822" marT="11822" marB="11822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/>
                        <a:t>자바스크립트는 변수에 대하여 대단히 관대하다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따라서 다음과 같은 연속적인 문장도 전혀 문제가 되지 않는다</a:t>
                      </a:r>
                      <a:r>
                        <a:rPr lang="en-US" altLang="ko-KR" sz="1400" dirty="0" smtClean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11822" marR="11822" marT="11822" marB="1182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 smtClean="0"/>
                        <a:t>var</a:t>
                      </a:r>
                      <a:r>
                        <a:rPr lang="en-US" altLang="ko-KR" sz="1400" dirty="0" smtClean="0"/>
                        <a:t> result = "test"; result = 100;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11822" marR="11822" marT="11822" marB="11822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80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3047388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변수</a:t>
            </a:r>
            <a:r>
              <a:rPr lang="en-US" altLang="ko-KR" sz="1600" dirty="0"/>
              <a:t>(type, </a:t>
            </a:r>
            <a:r>
              <a:rPr lang="ko-KR" altLang="en-US" sz="1600" dirty="0"/>
              <a:t>연산</a:t>
            </a:r>
            <a:r>
              <a:rPr lang="en-US" altLang="ko-KR" sz="160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104" y="780575"/>
            <a:ext cx="56388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3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3047388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변수</a:t>
            </a:r>
            <a:r>
              <a:rPr lang="en-US" altLang="ko-KR" sz="1600" dirty="0"/>
              <a:t>(</a:t>
            </a:r>
            <a:r>
              <a:rPr lang="ko-KR" altLang="en-US" sz="1600" dirty="0"/>
              <a:t>지역</a:t>
            </a:r>
            <a:r>
              <a:rPr lang="en-US" altLang="ko-KR" sz="1600" dirty="0"/>
              <a:t>,</a:t>
            </a:r>
            <a:r>
              <a:rPr lang="ko-KR" altLang="en-US" sz="1600" dirty="0"/>
              <a:t>전역변수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549" y="1084361"/>
            <a:ext cx="4596782" cy="421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4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68313" y="1782763"/>
          <a:ext cx="7993062" cy="45418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60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770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315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연산식</a:t>
                      </a:r>
                      <a:endParaRPr lang="ko-KR" altLang="en-US" sz="1400" dirty="0"/>
                    </a:p>
                  </a:txBody>
                  <a:tcPr marL="91442" marR="91442"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dirty="0" smtClean="0"/>
                        <a:t>answer += 2 * 3 - 1;</a:t>
                      </a:r>
                      <a:br>
                        <a:rPr lang="ko-KR" altLang="ko-KR" sz="1400" dirty="0" smtClean="0"/>
                      </a:br>
                      <a:r>
                        <a:rPr lang="ko-KR" altLang="ko-KR" sz="1400" dirty="0" smtClean="0"/>
                        <a:t>answer++;</a:t>
                      </a:r>
                      <a:br>
                        <a:rPr lang="ko-KR" altLang="ko-KR" sz="1400" dirty="0" smtClean="0"/>
                      </a:br>
                      <a:r>
                        <a:rPr lang="ko-KR" altLang="ko-KR" sz="1400" dirty="0" smtClean="0"/>
                        <a:t>answer = (y&gt;10) ? 1:(12%3);</a:t>
                      </a: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1442" marR="91442" marT="45723" marB="45723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118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조건식</a:t>
                      </a:r>
                      <a:endParaRPr lang="ko-KR" altLang="en-US" sz="1400" dirty="0"/>
                    </a:p>
                  </a:txBody>
                  <a:tcPr marL="91442" marR="91442" marT="45723" marB="45723"/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if( condition1 ) {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   // .... </a:t>
                      </a:r>
                      <a:r>
                        <a:rPr lang="ko-KR" altLang="en-US" sz="1400" dirty="0" smtClean="0"/>
                        <a:t>조건</a:t>
                      </a: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이 참일 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수행되는 부분</a:t>
                      </a:r>
                      <a:br>
                        <a:rPr lang="ko-KR" altLang="en-US" sz="1400" dirty="0" smtClean="0"/>
                      </a:br>
                      <a:r>
                        <a:rPr lang="en-US" altLang="ko-KR" sz="1400" dirty="0" smtClean="0"/>
                        <a:t>}else if( condition2 ){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   // .... </a:t>
                      </a:r>
                      <a:r>
                        <a:rPr lang="ko-KR" altLang="en-US" sz="1400" dirty="0" smtClean="0"/>
                        <a:t>조건</a:t>
                      </a:r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가 참일 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수행되는 부분</a:t>
                      </a:r>
                      <a:br>
                        <a:rPr lang="ko-KR" altLang="en-US" sz="1400" dirty="0" smtClean="0"/>
                      </a:br>
                      <a:r>
                        <a:rPr lang="en-US" altLang="ko-KR" sz="1400" dirty="0" smtClean="0"/>
                        <a:t>}else if( condition3 ){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   // .... </a:t>
                      </a:r>
                      <a:r>
                        <a:rPr lang="ko-KR" altLang="en-US" sz="1400" dirty="0" smtClean="0"/>
                        <a:t>조건</a:t>
                      </a:r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이 참일 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수행되는 부분</a:t>
                      </a:r>
                      <a:br>
                        <a:rPr lang="ko-KR" altLang="en-US" sz="1400" dirty="0" smtClean="0"/>
                      </a:br>
                      <a:r>
                        <a:rPr lang="en-US" altLang="ko-KR" sz="1400" dirty="0" smtClean="0"/>
                        <a:t>}else{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   // </a:t>
                      </a:r>
                      <a:r>
                        <a:rPr lang="ko-KR" altLang="en-US" sz="1400" dirty="0" smtClean="0"/>
                        <a:t>앞의 모든 조건에 해당하지 않았을 때 수행되는 부분</a:t>
                      </a:r>
                      <a:br>
                        <a:rPr lang="ko-KR" altLang="en-US" sz="1400" dirty="0" smtClean="0"/>
                      </a:br>
                      <a:r>
                        <a:rPr lang="en-US" altLang="ko-KR" sz="1400" dirty="0" smtClean="0"/>
                        <a:t>} </a:t>
                      </a:r>
                      <a:endParaRPr lang="ko-KR" altLang="en-US" sz="1400" dirty="0"/>
                    </a:p>
                  </a:txBody>
                  <a:tcPr marL="91442" marR="91442" marT="45723" marB="45723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984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조건식</a:t>
                      </a:r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91442" marR="91442" marT="45723" marB="45723"/>
                </a:tc>
                <a:tc>
                  <a:txBody>
                    <a:bodyPr/>
                    <a:lstStyle/>
                    <a:p>
                      <a:pPr marL="0" marR="0" indent="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</a:rPr>
                        <a:t>switch( value ){</a:t>
                      </a:r>
                      <a:br>
                        <a:rPr lang="en-US" altLang="ko-KR" sz="1400" dirty="0" smtClean="0">
                          <a:latin typeface="+mn-ea"/>
                        </a:rPr>
                      </a:br>
                      <a:r>
                        <a:rPr lang="en-US" altLang="ko-KR" sz="1400" dirty="0" smtClean="0">
                          <a:latin typeface="+mn-ea"/>
                        </a:rPr>
                        <a:t>    case value1: // 1 Link</a:t>
                      </a:r>
                      <a:br>
                        <a:rPr lang="en-US" altLang="ko-KR" sz="1400" dirty="0" smtClean="0">
                          <a:latin typeface="+mn-ea"/>
                        </a:rPr>
                      </a:br>
                      <a:r>
                        <a:rPr lang="en-US" altLang="ko-KR" sz="1400" dirty="0" smtClean="0">
                          <a:latin typeface="+mn-ea"/>
                        </a:rPr>
                        <a:t>       break;</a:t>
                      </a:r>
                      <a:br>
                        <a:rPr lang="en-US" altLang="ko-KR" sz="1400" dirty="0" smtClean="0">
                          <a:latin typeface="+mn-ea"/>
                        </a:rPr>
                      </a:br>
                      <a:r>
                        <a:rPr lang="en-US" altLang="ko-KR" sz="1400" dirty="0" smtClean="0">
                          <a:latin typeface="+mn-ea"/>
                        </a:rPr>
                        <a:t>    case value2: // 2 Link</a:t>
                      </a:r>
                      <a:br>
                        <a:rPr lang="en-US" altLang="ko-KR" sz="1400" dirty="0" smtClean="0">
                          <a:latin typeface="+mn-ea"/>
                        </a:rPr>
                      </a:br>
                      <a:r>
                        <a:rPr lang="en-US" altLang="ko-KR" sz="1400" dirty="0" smtClean="0">
                          <a:latin typeface="+mn-ea"/>
                        </a:rPr>
                        <a:t>       break;</a:t>
                      </a:r>
                      <a:br>
                        <a:rPr lang="en-US" altLang="ko-KR" sz="1400" dirty="0" smtClean="0">
                          <a:latin typeface="+mn-ea"/>
                        </a:rPr>
                      </a:br>
                      <a:r>
                        <a:rPr lang="en-US" altLang="ko-KR" sz="1400" dirty="0" smtClean="0">
                          <a:latin typeface="+mn-ea"/>
                        </a:rPr>
                        <a:t>    default: // 3 Link1</a:t>
                      </a:r>
                      <a:br>
                        <a:rPr lang="en-US" altLang="ko-KR" sz="1400" dirty="0" smtClean="0">
                          <a:latin typeface="+mn-ea"/>
                        </a:rPr>
                      </a:br>
                      <a:r>
                        <a:rPr lang="en-US" altLang="ko-KR" sz="1400" dirty="0" smtClean="0">
                          <a:latin typeface="+mn-ea"/>
                        </a:rPr>
                        <a:t>       break;</a:t>
                      </a:r>
                      <a:br>
                        <a:rPr lang="en-US" altLang="ko-KR" sz="1400" dirty="0" smtClean="0">
                          <a:latin typeface="+mn-ea"/>
                        </a:rPr>
                      </a:br>
                      <a:r>
                        <a:rPr lang="en-US" altLang="ko-KR" sz="1400" dirty="0" smtClean="0">
                          <a:latin typeface="+mn-ea"/>
                        </a:rPr>
                        <a:t>}</a:t>
                      </a:r>
                      <a:endParaRPr lang="ko-KR" altLang="en-US" sz="1400" dirty="0" smtClean="0"/>
                    </a:p>
                  </a:txBody>
                  <a:tcPr marL="91442" marR="91442" marT="45723" marB="45723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직사각형 6"/>
          <p:cNvSpPr>
            <a:spLocks noChangeArrowheads="1"/>
          </p:cNvSpPr>
          <p:nvPr/>
        </p:nvSpPr>
        <p:spPr bwMode="auto">
          <a:xfrm>
            <a:off x="608013" y="1163638"/>
            <a:ext cx="833596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ko-KR" altLang="en-US" b="1" dirty="0"/>
              <a:t>기본</a:t>
            </a:r>
            <a:r>
              <a:rPr lang="en-US" altLang="ko-KR" b="1" dirty="0"/>
              <a:t> </a:t>
            </a:r>
            <a:r>
              <a:rPr lang="ko-KR" altLang="en-US" b="1" dirty="0"/>
              <a:t>지식</a:t>
            </a:r>
            <a:r>
              <a:rPr lang="en-US" altLang="ko-KR" b="1" dirty="0"/>
              <a:t>– </a:t>
            </a:r>
            <a:r>
              <a:rPr lang="ko-KR" altLang="en-US" b="1" dirty="0"/>
              <a:t>연산</a:t>
            </a:r>
            <a:r>
              <a:rPr lang="en-US" altLang="ko-KR" b="1" dirty="0"/>
              <a:t>, </a:t>
            </a:r>
            <a:r>
              <a:rPr lang="ko-KR" altLang="en-US" b="1" dirty="0" err="1"/>
              <a:t>조건식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45882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3047388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기본</a:t>
            </a:r>
            <a:r>
              <a:rPr lang="en-US" altLang="ko-KR" sz="1600" dirty="0"/>
              <a:t> </a:t>
            </a:r>
            <a:r>
              <a:rPr lang="ko-KR" altLang="en-US" sz="1600" dirty="0"/>
              <a:t>지식</a:t>
            </a:r>
            <a:r>
              <a:rPr lang="en-US" altLang="ko-KR" sz="1600" dirty="0"/>
              <a:t>– </a:t>
            </a:r>
            <a:r>
              <a:rPr lang="ko-KR" altLang="en-US" sz="1600" dirty="0"/>
              <a:t>연산</a:t>
            </a:r>
            <a:r>
              <a:rPr lang="en-US" altLang="ko-KR" sz="1600" dirty="0"/>
              <a:t>, </a:t>
            </a:r>
            <a:r>
              <a:rPr lang="ko-KR" altLang="en-US" sz="1600" dirty="0" err="1" smtClean="0"/>
              <a:t>조건식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err="1" smtClean="0"/>
              <a:t>조건식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1(if</a:t>
            </a:r>
            <a:r>
              <a:rPr lang="ko-KR" altLang="en-US" sz="1050" dirty="0" smtClean="0"/>
              <a:t>문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과 </a:t>
            </a:r>
            <a:r>
              <a:rPr lang="en-US" altLang="ko-KR" sz="1050" dirty="0" smtClean="0"/>
              <a:t>2(switch-case</a:t>
            </a:r>
            <a:r>
              <a:rPr lang="ko-KR" altLang="en-US" sz="1050" dirty="0" smtClean="0"/>
              <a:t>문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을 사용한 </a:t>
            </a:r>
            <a:r>
              <a:rPr lang="ko-KR" altLang="en-US" sz="1050" dirty="0" err="1" smtClean="0"/>
              <a:t>두가지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예제를 작성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함수</a:t>
            </a:r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hakjum</a:t>
            </a:r>
            <a:r>
              <a:rPr lang="en-US" altLang="ko-KR" sz="1050" dirty="0"/>
              <a:t>)</a:t>
            </a:r>
            <a:r>
              <a:rPr lang="ko-KR" altLang="en-US" sz="1050" dirty="0" smtClean="0"/>
              <a:t>를 하나 만들고 점수에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따라 학점 </a:t>
            </a:r>
            <a:r>
              <a:rPr lang="en-US" altLang="ko-KR" sz="1050" dirty="0" err="1" smtClean="0"/>
              <a:t>a,b,c,d,f</a:t>
            </a:r>
            <a:r>
              <a:rPr lang="ko-KR" altLang="en-US" sz="1050" dirty="0" smtClean="0"/>
              <a:t>를 인쇄하는 홈페이지 예제를 스스로 작성하시오</a:t>
            </a:r>
            <a:endParaRPr lang="en-US" altLang="ko-KR" sz="105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247" y="1409823"/>
            <a:ext cx="5262018" cy="358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0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608013" y="1163638"/>
            <a:ext cx="833596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ko-KR" altLang="en-US" b="1" dirty="0"/>
              <a:t>기본</a:t>
            </a:r>
            <a:r>
              <a:rPr lang="en-US" altLang="ko-KR" b="1" dirty="0"/>
              <a:t> </a:t>
            </a:r>
            <a:r>
              <a:rPr lang="ko-KR" altLang="en-US" b="1" dirty="0"/>
              <a:t>지식</a:t>
            </a:r>
            <a:r>
              <a:rPr lang="en-US" altLang="ko-KR" b="1" dirty="0"/>
              <a:t>– </a:t>
            </a:r>
            <a:r>
              <a:rPr lang="ko-KR" altLang="en-US" b="1" dirty="0" err="1"/>
              <a:t>반복문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44" y="1755288"/>
            <a:ext cx="7151228" cy="452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9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3047388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기본</a:t>
            </a:r>
            <a:r>
              <a:rPr lang="en-US" altLang="ko-KR" sz="1600" dirty="0"/>
              <a:t> </a:t>
            </a:r>
            <a:r>
              <a:rPr lang="ko-KR" altLang="en-US" sz="1600" dirty="0"/>
              <a:t>지식</a:t>
            </a:r>
            <a:r>
              <a:rPr lang="en-US" altLang="ko-KR" sz="1600" dirty="0"/>
              <a:t>– </a:t>
            </a:r>
            <a:r>
              <a:rPr lang="ko-KR" altLang="en-US" sz="1600" dirty="0" err="1" smtClean="0"/>
              <a:t>반복문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왼쪽 </a:t>
            </a:r>
            <a:r>
              <a:rPr lang="en-US" altLang="ko-KR" sz="1050" dirty="0" smtClean="0"/>
              <a:t>3</a:t>
            </a:r>
            <a:r>
              <a:rPr lang="ko-KR" altLang="en-US" sz="1050" dirty="0" smtClean="0"/>
              <a:t>개의 사례를 사용하여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을 작성 게시하여 실습하시오</a:t>
            </a:r>
            <a:endParaRPr lang="en-US" altLang="ko-KR" sz="105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781" y="833300"/>
            <a:ext cx="5577365" cy="452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42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1" name="직사각형 6"/>
          <p:cNvSpPr>
            <a:spLocks noChangeArrowheads="1"/>
          </p:cNvSpPr>
          <p:nvPr/>
        </p:nvSpPr>
        <p:spPr bwMode="auto">
          <a:xfrm>
            <a:off x="608013" y="1163638"/>
            <a:ext cx="833596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ko-KR" altLang="en-US" b="1" dirty="0"/>
              <a:t>기본</a:t>
            </a:r>
            <a:r>
              <a:rPr lang="en-US" altLang="ko-KR" b="1" dirty="0"/>
              <a:t> </a:t>
            </a:r>
            <a:r>
              <a:rPr lang="ko-KR" altLang="en-US" b="1" dirty="0"/>
              <a:t>지식</a:t>
            </a:r>
            <a:r>
              <a:rPr lang="en-US" altLang="ko-KR" b="1" dirty="0"/>
              <a:t>– </a:t>
            </a:r>
            <a:r>
              <a:rPr lang="ko-KR" altLang="en-US" b="1" dirty="0" smtClean="0"/>
              <a:t>함수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386" y="1670151"/>
            <a:ext cx="7151228" cy="351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8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3047388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기본 지식</a:t>
            </a:r>
            <a:r>
              <a:rPr lang="en-US" altLang="ko-KR" sz="1600" dirty="0"/>
              <a:t>–  Object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왼쪽 내용을 함수에 포함하여 전체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을 작성하여 결과를 실습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JavaScript</a:t>
            </a:r>
            <a:r>
              <a:rPr lang="ko-KR" altLang="en-US" sz="1050" dirty="0" smtClean="0"/>
              <a:t>이지만 </a:t>
            </a:r>
            <a:r>
              <a:rPr lang="en-US" altLang="ko-KR" sz="1050" dirty="0" smtClean="0"/>
              <a:t>Date</a:t>
            </a:r>
            <a:r>
              <a:rPr lang="ko-KR" altLang="en-US" sz="1050" dirty="0" smtClean="0"/>
              <a:t>라는 클래스 오브젝트를 가지고 와서 </a:t>
            </a:r>
            <a:r>
              <a:rPr lang="ko-KR" altLang="en-US" sz="1050" dirty="0" err="1" smtClean="0"/>
              <a:t>생성자로</a:t>
            </a:r>
            <a:r>
              <a:rPr lang="ko-KR" altLang="en-US" sz="1050" dirty="0" smtClean="0"/>
              <a:t> 생성한다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단 </a:t>
            </a:r>
            <a:r>
              <a:rPr lang="en-US" altLang="ko-KR" sz="1050" dirty="0" smtClean="0"/>
              <a:t>Java</a:t>
            </a:r>
            <a:r>
              <a:rPr lang="ko-KR" altLang="en-US" sz="1050" dirty="0" smtClean="0"/>
              <a:t>와 </a:t>
            </a:r>
            <a:r>
              <a:rPr lang="en-US" altLang="ko-KR" sz="1050" dirty="0" smtClean="0"/>
              <a:t>JavaScript</a:t>
            </a:r>
            <a:r>
              <a:rPr lang="ko-KR" altLang="en-US" sz="1050" dirty="0" smtClean="0"/>
              <a:t>의 클래스는 서로 다르기 때문에 잘 찾아서 사용하여야 함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475" y="1466258"/>
            <a:ext cx="5700787" cy="303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7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0"/>
              </a:spcBef>
              <a:buAutoNum type="arabicPeriod"/>
            </a:pPr>
            <a:r>
              <a:rPr lang="en-US" altLang="ko-KR" sz="2000" dirty="0" smtClean="0"/>
              <a:t>JavaScript </a:t>
            </a:r>
            <a:r>
              <a:rPr lang="ko-KR" altLang="en-US" sz="2000" dirty="0" smtClean="0"/>
              <a:t>익혀서 먹기</a:t>
            </a:r>
            <a:endParaRPr lang="en-US" altLang="ko-KR" sz="2000" dirty="0" smtClean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dirty="0" smtClean="0"/>
              <a:t>Java</a:t>
            </a:r>
            <a:r>
              <a:rPr lang="en-US" altLang="ko-KR" dirty="0"/>
              <a:t>, Java Script , JSP(Java Server Page) 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dirty="0"/>
              <a:t>Hello World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기본함수 몇 가지 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기본지식</a:t>
            </a:r>
            <a:r>
              <a:rPr lang="en-US" altLang="ko-KR" dirty="0"/>
              <a:t>-</a:t>
            </a:r>
            <a:r>
              <a:rPr lang="ko-KR" altLang="en-US" dirty="0"/>
              <a:t>변수</a:t>
            </a:r>
            <a:r>
              <a:rPr lang="en-US" altLang="ko-KR" dirty="0"/>
              <a:t>(type, </a:t>
            </a:r>
            <a:r>
              <a:rPr lang="ko-KR" altLang="en-US" dirty="0"/>
              <a:t>연산</a:t>
            </a:r>
            <a:r>
              <a:rPr lang="en-US" altLang="ko-KR" dirty="0"/>
              <a:t>,</a:t>
            </a:r>
            <a:r>
              <a:rPr lang="ko-KR" altLang="en-US" dirty="0"/>
              <a:t>지역</a:t>
            </a:r>
            <a:r>
              <a:rPr lang="en-US" altLang="ko-KR" dirty="0"/>
              <a:t>,</a:t>
            </a:r>
            <a:r>
              <a:rPr lang="ko-KR" altLang="en-US" dirty="0"/>
              <a:t>전역변수</a:t>
            </a:r>
            <a:r>
              <a:rPr lang="en-US" altLang="ko-KR" dirty="0"/>
              <a:t>)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기본 지식</a:t>
            </a:r>
            <a:r>
              <a:rPr lang="en-US" altLang="ko-KR" dirty="0"/>
              <a:t>– </a:t>
            </a:r>
            <a:r>
              <a:rPr lang="ko-KR" altLang="en-US" dirty="0"/>
              <a:t>연산</a:t>
            </a:r>
            <a:r>
              <a:rPr lang="en-US" altLang="ko-KR" dirty="0"/>
              <a:t>, </a:t>
            </a:r>
            <a:r>
              <a:rPr lang="ko-KR" altLang="en-US" dirty="0" err="1"/>
              <a:t>조건식</a:t>
            </a:r>
            <a:endParaRPr lang="ko-KR" altLang="en-US" dirty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기본 지식</a:t>
            </a:r>
            <a:r>
              <a:rPr lang="en-US" altLang="ko-KR" dirty="0"/>
              <a:t>– </a:t>
            </a:r>
            <a:r>
              <a:rPr lang="ko-KR" altLang="en-US" dirty="0" err="1"/>
              <a:t>반복문</a:t>
            </a:r>
            <a:endParaRPr lang="ko-KR" altLang="en-US" dirty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기본 지식</a:t>
            </a:r>
            <a:r>
              <a:rPr lang="en-US" altLang="ko-KR" dirty="0"/>
              <a:t>– </a:t>
            </a:r>
            <a:r>
              <a:rPr lang="ko-KR" altLang="en-US" dirty="0"/>
              <a:t>함수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기본 지식</a:t>
            </a:r>
            <a:r>
              <a:rPr lang="en-US" altLang="ko-KR" dirty="0"/>
              <a:t>–  Object 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객체 </a:t>
            </a:r>
            <a:r>
              <a:rPr lang="en-US" altLang="ko-KR" dirty="0"/>
              <a:t>– String 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배열 </a:t>
            </a:r>
            <a:r>
              <a:rPr lang="en-US" altLang="ko-KR" dirty="0"/>
              <a:t>– array 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객체 </a:t>
            </a:r>
            <a:r>
              <a:rPr lang="en-US" altLang="ko-KR" dirty="0"/>
              <a:t>– navigator 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객체 </a:t>
            </a:r>
            <a:r>
              <a:rPr lang="en-US" altLang="ko-KR" dirty="0"/>
              <a:t>– window 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객체 </a:t>
            </a:r>
            <a:r>
              <a:rPr lang="en-US" altLang="ko-KR" dirty="0"/>
              <a:t>– document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객체 </a:t>
            </a:r>
            <a:r>
              <a:rPr lang="en-US" altLang="ko-KR" dirty="0"/>
              <a:t>– location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객체 </a:t>
            </a:r>
            <a:r>
              <a:rPr lang="en-US" altLang="ko-KR" dirty="0"/>
              <a:t>– history 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 smtClean="0"/>
              <a:t>주요내용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5222875" y="2541446"/>
            <a:ext cx="408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변수에 타입이 없다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중간에 </a:t>
            </a:r>
            <a:r>
              <a:rPr lang="ko-KR" altLang="en-US" dirty="0" err="1" smtClean="0"/>
              <a:t>데이터형이</a:t>
            </a:r>
            <a:r>
              <a:rPr lang="ko-KR" altLang="en-US" dirty="0" smtClean="0"/>
              <a:t> 바뀔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런타임에서 에러가 나기 쉽다는 단점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함수 안에서 선언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지역</a:t>
            </a:r>
            <a:endParaRPr lang="en-US" altLang="ko-KR" dirty="0" smtClean="0"/>
          </a:p>
          <a:p>
            <a:r>
              <a:rPr lang="ko-KR" altLang="en-US" dirty="0" smtClean="0"/>
              <a:t>함수 밖에서 선언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전역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3047388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객체 </a:t>
            </a:r>
            <a:r>
              <a:rPr lang="en-US" altLang="ko-KR" sz="1600" dirty="0"/>
              <a:t>– String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JavaScript</a:t>
            </a:r>
            <a:r>
              <a:rPr lang="ko-KR" altLang="en-US" sz="1050" dirty="0" smtClean="0"/>
              <a:t>의 </a:t>
            </a:r>
            <a:r>
              <a:rPr lang="en-US" altLang="ko-KR" sz="1050" dirty="0" smtClean="0"/>
              <a:t>String</a:t>
            </a:r>
            <a:r>
              <a:rPr lang="ko-KR" altLang="en-US" sz="1050" dirty="0" smtClean="0"/>
              <a:t>객체의 다음 함수를 실습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err="1" smtClean="0"/>
              <a:t>charAt</a:t>
            </a:r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idx</a:t>
            </a:r>
            <a:r>
              <a:rPr lang="en-US" altLang="ko-KR" sz="1050" dirty="0"/>
              <a:t>), </a:t>
            </a:r>
            <a:r>
              <a:rPr lang="en-US" altLang="ko-KR" sz="1050" dirty="0" err="1"/>
              <a:t>indexOf</a:t>
            </a:r>
            <a:r>
              <a:rPr lang="en-US" altLang="ko-KR" sz="1050" dirty="0"/>
              <a:t>(</a:t>
            </a:r>
            <a:r>
              <a:rPr lang="en-US" altLang="ko-KR" sz="1050" dirty="0" err="1"/>
              <a:t>str</a:t>
            </a:r>
            <a:r>
              <a:rPr lang="en-US" altLang="ko-KR" sz="1050" dirty="0"/>
              <a:t>), </a:t>
            </a:r>
            <a:r>
              <a:rPr lang="en-US" altLang="ko-KR" sz="1050" dirty="0" err="1"/>
              <a:t>lastIndexOf</a:t>
            </a:r>
            <a:r>
              <a:rPr lang="en-US" altLang="ko-KR" sz="1050" dirty="0"/>
              <a:t>(</a:t>
            </a:r>
            <a:r>
              <a:rPr lang="en-US" altLang="ko-KR" sz="1050" dirty="0" err="1"/>
              <a:t>str</a:t>
            </a:r>
            <a:r>
              <a:rPr lang="en-US" altLang="ko-KR" sz="1050" dirty="0"/>
              <a:t>), </a:t>
            </a:r>
            <a:r>
              <a:rPr lang="en-US" altLang="ko-KR" sz="1050" dirty="0" err="1"/>
              <a:t>substr</a:t>
            </a:r>
            <a:r>
              <a:rPr lang="en-US" altLang="ko-KR" sz="1050" dirty="0"/>
              <a:t>(</a:t>
            </a:r>
            <a:r>
              <a:rPr lang="en-US" altLang="ko-KR" sz="1050" dirty="0" err="1"/>
              <a:t>start_idx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len</a:t>
            </a:r>
            <a:r>
              <a:rPr lang="en-US" altLang="ko-KR" sz="1050" dirty="0" smtClean="0"/>
              <a:t>), </a:t>
            </a:r>
            <a:r>
              <a:rPr lang="en-US" altLang="ko-KR" sz="1050" dirty="0" err="1" smtClean="0"/>
              <a:t>toLowerCase</a:t>
            </a:r>
            <a:r>
              <a:rPr lang="en-US" altLang="ko-KR" sz="1050" dirty="0" smtClean="0"/>
              <a:t>(), </a:t>
            </a:r>
            <a:r>
              <a:rPr lang="en-US" altLang="ko-KR" sz="1050" dirty="0" err="1" smtClean="0"/>
              <a:t>toUpperCase</a:t>
            </a:r>
            <a:r>
              <a:rPr lang="en-US" altLang="ko-KR" sz="1050" dirty="0" smtClean="0"/>
              <a:t>()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640" y="1080566"/>
            <a:ext cx="5877675" cy="309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4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3047388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배열 </a:t>
            </a:r>
            <a:r>
              <a:rPr lang="en-US" altLang="ko-KR" sz="1600" dirty="0"/>
              <a:t>– array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왼쪽 내용을 함수에 포함하여 전체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을 작성하여 결과를 실습</a:t>
            </a:r>
            <a:endParaRPr lang="en-US" altLang="ko-KR" sz="105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JavaScript</a:t>
            </a:r>
            <a:r>
              <a:rPr lang="ko-KR" altLang="en-US" sz="1050" dirty="0"/>
              <a:t>의 배열의</a:t>
            </a:r>
            <a:r>
              <a:rPr lang="en-US" altLang="ko-KR" sz="1050" dirty="0"/>
              <a:t> Type, length, </a:t>
            </a:r>
            <a:r>
              <a:rPr lang="en-US" altLang="ko-KR" sz="1050" dirty="0" smtClean="0"/>
              <a:t>sort</a:t>
            </a:r>
            <a:r>
              <a:rPr lang="ko-KR" altLang="en-US" sz="1050" dirty="0" smtClean="0"/>
              <a:t>를 실습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err="1" smtClean="0"/>
              <a:t>배열내</a:t>
            </a:r>
            <a:r>
              <a:rPr lang="ko-KR" altLang="en-US" sz="1050" dirty="0" smtClean="0"/>
              <a:t> 여러 형태를</a:t>
            </a:r>
            <a:r>
              <a:rPr lang="en-US" altLang="ko-KR" sz="1050" dirty="0" smtClean="0"/>
              <a:t>(</a:t>
            </a:r>
            <a:r>
              <a:rPr lang="ko-KR" altLang="en-US" sz="1050" dirty="0" err="1" smtClean="0"/>
              <a:t>숫자형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문자형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 같이 사용할 수 있다</a:t>
            </a:r>
            <a:r>
              <a:rPr lang="en-US" altLang="ko-KR" sz="105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Java</a:t>
            </a:r>
            <a:r>
              <a:rPr lang="ko-KR" altLang="en-US" sz="1050" dirty="0" smtClean="0"/>
              <a:t>와는 </a:t>
            </a:r>
            <a:r>
              <a:rPr lang="ko-KR" altLang="en-US" sz="1050" dirty="0" err="1" smtClean="0"/>
              <a:t>같은듯</a:t>
            </a:r>
            <a:r>
              <a:rPr lang="ko-KR" altLang="en-US" sz="1050" dirty="0" smtClean="0"/>
              <a:t> 조금은 다르다</a:t>
            </a:r>
            <a:r>
              <a:rPr lang="en-US" altLang="ko-KR" sz="1050" dirty="0" smtClean="0"/>
              <a:t>.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235" y="869685"/>
            <a:ext cx="6204046" cy="352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6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3047388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객체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– </a:t>
            </a:r>
            <a:r>
              <a:rPr lang="en-US" altLang="ko-KR" sz="1600" dirty="0" smtClean="0"/>
              <a:t>navigator 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왼쪽 내용을 함수에 포함하여 전체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을 작성하여 결과를 실습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navigator </a:t>
            </a:r>
            <a:r>
              <a:rPr lang="en-US" altLang="ko-KR" sz="1050" dirty="0" smtClean="0"/>
              <a:t>: </a:t>
            </a:r>
            <a:r>
              <a:rPr lang="ko-KR" altLang="en-US" sz="1050" dirty="0" err="1" smtClean="0"/>
              <a:t>브라우져명과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버전정보등을</a:t>
            </a:r>
            <a:r>
              <a:rPr lang="ko-KR" altLang="en-US" sz="1050" dirty="0" smtClean="0"/>
              <a:t> </a:t>
            </a:r>
            <a:r>
              <a:rPr lang="ko-KR" altLang="en-US" sz="1050" dirty="0"/>
              <a:t>속성으로 가진다</a:t>
            </a:r>
            <a:endParaRPr lang="en-US" altLang="ko-KR" sz="105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Navigator</a:t>
            </a:r>
            <a:r>
              <a:rPr lang="ko-KR" altLang="en-US" sz="1050" dirty="0" smtClean="0"/>
              <a:t>로 출력되는 내용에 대하여 </a:t>
            </a:r>
            <a:r>
              <a:rPr lang="ko-KR" altLang="en-US" sz="1050" dirty="0" err="1" smtClean="0"/>
              <a:t>캡처할</a:t>
            </a:r>
            <a:r>
              <a:rPr lang="ko-KR" altLang="en-US" sz="1050" dirty="0" smtClean="0"/>
              <a:t> 때 무슨 내용인지 설명도 달 것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145" y="2188858"/>
            <a:ext cx="5031318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3047388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객체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– </a:t>
            </a:r>
            <a:r>
              <a:rPr lang="en-US" altLang="ko-KR" sz="1600" dirty="0" smtClean="0"/>
              <a:t>window 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왼쪽 내용을 함수에 포함하여 전체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을 작성하여 결과를 실습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막혀있는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부분을 하나씩 풀어서 어떤 결과가 나오는지 실습할 것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Window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: </a:t>
            </a:r>
            <a:r>
              <a:rPr lang="ko-KR" altLang="en-US" sz="1050" dirty="0"/>
              <a:t>최상위 객체로</a:t>
            </a:r>
            <a:r>
              <a:rPr lang="en-US" altLang="ko-KR" sz="1050" dirty="0"/>
              <a:t>, </a:t>
            </a:r>
            <a:r>
              <a:rPr lang="ko-KR" altLang="en-US" sz="1050" dirty="0"/>
              <a:t>각 </a:t>
            </a:r>
            <a:r>
              <a:rPr lang="ko-KR" altLang="en-US" sz="1050" dirty="0" smtClean="0"/>
              <a:t>프레임 별로 </a:t>
            </a:r>
            <a:r>
              <a:rPr lang="ko-KR" altLang="en-US" sz="1050" dirty="0"/>
              <a:t>하나씩 </a:t>
            </a:r>
            <a:r>
              <a:rPr lang="ko-KR" altLang="en-US" sz="1050" dirty="0" smtClean="0"/>
              <a:t>존재</a:t>
            </a:r>
            <a:endParaRPr lang="en-US" altLang="ko-KR" sz="105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현재 </a:t>
            </a:r>
            <a:r>
              <a:rPr lang="en-US" altLang="ko-KR" sz="1050" dirty="0"/>
              <a:t>URL</a:t>
            </a:r>
            <a:r>
              <a:rPr lang="ko-KR" altLang="en-US" sz="1050" dirty="0"/>
              <a:t>을 </a:t>
            </a:r>
            <a:r>
              <a:rPr lang="en-US" altLang="ko-KR" sz="1050" dirty="0"/>
              <a:t>test.html</a:t>
            </a:r>
            <a:r>
              <a:rPr lang="ko-KR" altLang="en-US" sz="1050" dirty="0"/>
              <a:t>로 변경하기 </a:t>
            </a:r>
            <a:r>
              <a:rPr lang="en-US" altLang="ko-KR" sz="1050" dirty="0"/>
              <a:t>: </a:t>
            </a:r>
            <a:r>
              <a:rPr lang="en-US" altLang="ko-KR" sz="1050" dirty="0" err="1"/>
              <a:t>window.location</a:t>
            </a:r>
            <a:r>
              <a:rPr lang="en-US" altLang="ko-KR" sz="1050" dirty="0"/>
              <a:t> = test.html;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 status bar</a:t>
            </a:r>
            <a:r>
              <a:rPr lang="ko-KR" altLang="en-US" sz="1050" dirty="0"/>
              <a:t>에 정보 표기 </a:t>
            </a:r>
            <a:r>
              <a:rPr lang="en-US" altLang="ko-KR" sz="1050" dirty="0"/>
              <a:t>: </a:t>
            </a:r>
            <a:r>
              <a:rPr lang="en-US" altLang="ko-KR" sz="1050" dirty="0" err="1"/>
              <a:t>window.status</a:t>
            </a:r>
            <a:r>
              <a:rPr lang="en-US" altLang="ko-KR" sz="1050" dirty="0"/>
              <a:t> = "Hello";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err="1"/>
              <a:t>window.open</a:t>
            </a:r>
            <a:r>
              <a:rPr lang="en-US" altLang="ko-KR" sz="1050" dirty="0"/>
              <a:t>("new.html","</a:t>
            </a:r>
            <a:r>
              <a:rPr lang="en-US" altLang="ko-KR" sz="1050" dirty="0" err="1"/>
              <a:t>newWindow</a:t>
            </a:r>
            <a:r>
              <a:rPr lang="en-US" altLang="ko-KR" sz="1050" dirty="0"/>
              <a:t>","toolbar=yes, ..,width=200");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828" y="1224025"/>
            <a:ext cx="5894528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9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3047388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객체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– document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왼쪽 내용을 함수에 포함하여 전체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을 작성하여 결과를 실습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실습할 것이 두 개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document </a:t>
            </a:r>
            <a:r>
              <a:rPr lang="en-US" altLang="ko-KR" sz="1050" dirty="0" smtClean="0"/>
              <a:t>: </a:t>
            </a:r>
            <a:r>
              <a:rPr lang="ko-KR" altLang="en-US" sz="1050" dirty="0"/>
              <a:t>현재의 문서에 대한 정보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프레임을 나눈 상태에서 다른 프레임의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에서 옆에 프레임을 호출하여 처리할 수 있다</a:t>
            </a:r>
            <a:r>
              <a:rPr lang="en-US" altLang="ko-KR" sz="1050" dirty="0" smtClean="0"/>
              <a:t>.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410" y="749124"/>
            <a:ext cx="3893384" cy="184827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410" y="3273036"/>
            <a:ext cx="4907705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2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3047388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객체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– </a:t>
            </a:r>
            <a:r>
              <a:rPr lang="en-US" altLang="ko-KR" sz="1600" dirty="0" smtClean="0"/>
              <a:t>location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왼쪽 내용을 함수에 포함하여 전체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을 작성하여 결과를 실습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실습할 것이 여러 개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location </a:t>
            </a:r>
            <a:r>
              <a:rPr lang="en-US" altLang="ko-KR" sz="1050" dirty="0" smtClean="0"/>
              <a:t>: </a:t>
            </a:r>
            <a:r>
              <a:rPr lang="ko-KR" altLang="en-US" sz="1050" dirty="0"/>
              <a:t>현재 </a:t>
            </a:r>
            <a:r>
              <a:rPr lang="en-US" altLang="ko-KR" sz="1050" dirty="0"/>
              <a:t>URL</a:t>
            </a:r>
            <a:r>
              <a:rPr lang="ko-KR" altLang="en-US" sz="1050" dirty="0"/>
              <a:t>에 대한 정보</a:t>
            </a:r>
            <a:r>
              <a:rPr lang="en-US" altLang="ko-KR" sz="1050" dirty="0"/>
              <a:t>. </a:t>
            </a:r>
            <a:r>
              <a:rPr lang="ko-KR" altLang="en-US" sz="1050" dirty="0" err="1"/>
              <a:t>브라우져에서</a:t>
            </a:r>
            <a:r>
              <a:rPr lang="ko-KR" altLang="en-US" sz="1050" dirty="0"/>
              <a:t> 사용자가 요청하는 </a:t>
            </a:r>
            <a:r>
              <a:rPr lang="en-US" altLang="ko-KR" sz="1050" dirty="0"/>
              <a:t>URL.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이동 </a:t>
            </a:r>
            <a:r>
              <a:rPr lang="en-US" altLang="ko-KR" sz="1050" dirty="0"/>
              <a:t>: </a:t>
            </a:r>
            <a:r>
              <a:rPr lang="en-US" altLang="ko-KR" sz="1050" dirty="0" err="1"/>
              <a:t>window.location</a:t>
            </a:r>
            <a:r>
              <a:rPr lang="en-US" altLang="ko-KR" sz="1050" dirty="0"/>
              <a:t> = "http://</a:t>
            </a:r>
            <a:r>
              <a:rPr lang="en-US" altLang="ko-KR" sz="1050" dirty="0" smtClean="0"/>
              <a:t>www.naver.com";</a:t>
            </a:r>
            <a:endParaRPr lang="en-US" altLang="ko-KR" sz="105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그밖에 </a:t>
            </a:r>
            <a:r>
              <a:rPr lang="ko-KR" altLang="en-US" sz="1050" dirty="0" smtClean="0"/>
              <a:t>속성으로 </a:t>
            </a:r>
            <a:r>
              <a:rPr lang="en-US" altLang="ko-KR" sz="1050" dirty="0" err="1"/>
              <a:t>href</a:t>
            </a:r>
            <a:r>
              <a:rPr lang="en-US" altLang="ko-KR" sz="1050" dirty="0" smtClean="0"/>
              <a:t>, port, hostname</a:t>
            </a:r>
            <a:r>
              <a:rPr lang="en-US" altLang="ko-KR" sz="1050" dirty="0"/>
              <a:t>, hash</a:t>
            </a:r>
            <a:r>
              <a:rPr lang="en-US" altLang="ko-KR" sz="1050" dirty="0" smtClean="0"/>
              <a:t>, protocol </a:t>
            </a:r>
            <a:r>
              <a:rPr lang="ko-KR" altLang="en-US" sz="1050" dirty="0" smtClean="0"/>
              <a:t>을 찾아서 예제를 만들어 실습하시오</a:t>
            </a:r>
            <a:r>
              <a:rPr lang="en-US" altLang="ko-KR" sz="1050" dirty="0" smtClean="0"/>
              <a:t>.</a:t>
            </a:r>
            <a:endParaRPr lang="en-US" altLang="ko-KR" sz="105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038" y="1380817"/>
            <a:ext cx="3609145" cy="3261643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047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3047388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객체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– </a:t>
            </a:r>
            <a:r>
              <a:rPr lang="en-US" altLang="ko-KR" sz="1600" dirty="0" smtClean="0"/>
              <a:t>history</a:t>
            </a:r>
            <a:r>
              <a:rPr lang="ko-KR" altLang="en-US" sz="1600" dirty="0" smtClean="0"/>
              <a:t> 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왼쪽 내용을 함수에 포함하여 전체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을 작성하여 결과를 실습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실습할 것이 여러 개</a:t>
            </a:r>
            <a:r>
              <a:rPr lang="en-US" altLang="ko-KR" sz="1050" dirty="0" smtClean="0"/>
              <a:t>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history </a:t>
            </a:r>
            <a:r>
              <a:rPr lang="en-US" altLang="ko-KR" sz="1050" dirty="0" smtClean="0"/>
              <a:t>: </a:t>
            </a:r>
            <a:r>
              <a:rPr lang="ko-KR" altLang="en-US" sz="1050" dirty="0"/>
              <a:t>현재의 </a:t>
            </a:r>
            <a:r>
              <a:rPr lang="ko-KR" altLang="en-US" sz="1050" dirty="0" err="1"/>
              <a:t>브라우져가</a:t>
            </a:r>
            <a:r>
              <a:rPr lang="ko-KR" altLang="en-US" sz="1050" dirty="0"/>
              <a:t> 접근했던 </a:t>
            </a:r>
            <a:r>
              <a:rPr lang="en-US" altLang="ko-KR" sz="1050" dirty="0"/>
              <a:t>URL</a:t>
            </a:r>
            <a:r>
              <a:rPr lang="ko-KR" altLang="en-US" sz="1050" dirty="0"/>
              <a:t>의 </a:t>
            </a:r>
            <a:r>
              <a:rPr lang="en-US" altLang="ko-KR" sz="1050" dirty="0" smtClean="0"/>
              <a:t>history.</a:t>
            </a:r>
            <a:endParaRPr lang="en-US" altLang="ko-KR" sz="105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go, back, </a:t>
            </a:r>
            <a:r>
              <a:rPr lang="en-US" altLang="ko-KR" sz="1050" dirty="0" err="1" smtClean="0"/>
              <a:t>forword</a:t>
            </a:r>
            <a:r>
              <a:rPr lang="ko-KR" altLang="en-US" sz="1050" dirty="0" smtClean="0"/>
              <a:t>를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각각 실습할 것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020" y="1042360"/>
            <a:ext cx="3542083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832595" cy="52000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Im100Again - </a:t>
            </a:r>
            <a:r>
              <a:rPr lang="ko-KR" altLang="en-US" sz="1600" dirty="0" smtClean="0"/>
              <a:t>영수증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 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그때 그 </a:t>
            </a:r>
            <a:r>
              <a:rPr lang="ko-KR" altLang="en-US" sz="1050" dirty="0" err="1" smtClean="0"/>
              <a:t>추억속의</a:t>
            </a:r>
            <a:r>
              <a:rPr lang="ko-KR" altLang="en-US" sz="1050" dirty="0" smtClean="0"/>
              <a:t> 영수증 </a:t>
            </a:r>
            <a:r>
              <a:rPr lang="en-US" altLang="ko-KR" sz="1050" dirty="0" smtClean="0"/>
              <a:t>java</a:t>
            </a:r>
            <a:r>
              <a:rPr lang="ko-KR" altLang="en-US" sz="1050" dirty="0" smtClean="0"/>
              <a:t>프로그램을  </a:t>
            </a:r>
            <a:r>
              <a:rPr lang="en-US" altLang="ko-KR" sz="1050" dirty="0" err="1" smtClean="0"/>
              <a:t>javascript</a:t>
            </a:r>
            <a:r>
              <a:rPr lang="ko-KR" altLang="en-US" sz="1050" dirty="0" smtClean="0"/>
              <a:t>로 재 작성하여 웹 출력으로 칸을 맞춰 보시지</a:t>
            </a:r>
            <a:r>
              <a:rPr lang="en-US" altLang="ko-KR" sz="1050" dirty="0" smtClean="0"/>
              <a:t>…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아마 </a:t>
            </a:r>
            <a:r>
              <a:rPr lang="en-US" altLang="ko-KR" sz="1050" dirty="0" smtClean="0"/>
              <a:t>&lt;table&gt; &lt;</a:t>
            </a:r>
            <a:r>
              <a:rPr lang="en-US" altLang="ko-KR" sz="1050" dirty="0" err="1" smtClean="0"/>
              <a:t>tr</a:t>
            </a:r>
            <a:r>
              <a:rPr lang="en-US" altLang="ko-KR" sz="1050" dirty="0" smtClean="0"/>
              <a:t>&gt; &lt;td&gt; </a:t>
            </a:r>
            <a:r>
              <a:rPr lang="ko-KR" altLang="en-US" sz="1050" dirty="0" smtClean="0"/>
              <a:t>와 비율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크기를 사용하여 칸을 맞춰 보시오</a:t>
            </a:r>
            <a:r>
              <a:rPr lang="en-US" altLang="ko-KR" sz="105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데이터는 </a:t>
            </a:r>
            <a:r>
              <a:rPr lang="en-US" altLang="ko-KR" sz="1050" dirty="0" smtClean="0"/>
              <a:t>java</a:t>
            </a:r>
            <a:r>
              <a:rPr lang="ko-KR" altLang="en-US" sz="1050" dirty="0" smtClean="0"/>
              <a:t>실습과 같은 방법으로 사용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361" y="1143589"/>
            <a:ext cx="7499063" cy="450975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2161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6"/>
            <a:ext cx="1832595" cy="551499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Im100Again - </a:t>
            </a:r>
            <a:r>
              <a:rPr lang="ko-KR" altLang="en-US" sz="1600" dirty="0" smtClean="0"/>
              <a:t>영수증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 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그때 그 </a:t>
            </a:r>
            <a:r>
              <a:rPr lang="ko-KR" altLang="en-US" sz="1050" dirty="0" err="1" smtClean="0"/>
              <a:t>추억속의</a:t>
            </a:r>
            <a:r>
              <a:rPr lang="ko-KR" altLang="en-US" sz="1050" dirty="0" smtClean="0"/>
              <a:t> 성적집계표 </a:t>
            </a:r>
            <a:r>
              <a:rPr lang="en-US" altLang="ko-KR" sz="1050" dirty="0" smtClean="0"/>
              <a:t>java</a:t>
            </a:r>
            <a:r>
              <a:rPr lang="ko-KR" altLang="en-US" sz="1050" dirty="0" smtClean="0"/>
              <a:t>프로그램을  </a:t>
            </a:r>
            <a:r>
              <a:rPr lang="en-US" altLang="ko-KR" sz="1050" dirty="0" err="1" smtClean="0"/>
              <a:t>javascript</a:t>
            </a:r>
            <a:r>
              <a:rPr lang="ko-KR" altLang="en-US" sz="1050" dirty="0" smtClean="0"/>
              <a:t>로 재 작성하여 웹 출력으로 칸을 맞춰 보시지</a:t>
            </a:r>
            <a:r>
              <a:rPr lang="en-US" altLang="ko-KR" sz="1050" dirty="0" smtClean="0"/>
              <a:t>…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아마 </a:t>
            </a:r>
            <a:r>
              <a:rPr lang="en-US" altLang="ko-KR" sz="1050" dirty="0" smtClean="0"/>
              <a:t>&lt;table&gt; &lt;</a:t>
            </a:r>
            <a:r>
              <a:rPr lang="en-US" altLang="ko-KR" sz="1050" dirty="0" err="1" smtClean="0"/>
              <a:t>tr</a:t>
            </a:r>
            <a:r>
              <a:rPr lang="en-US" altLang="ko-KR" sz="1050" dirty="0" smtClean="0"/>
              <a:t>&gt; &lt;td&gt; </a:t>
            </a:r>
            <a:r>
              <a:rPr lang="ko-KR" altLang="en-US" sz="1050" dirty="0" smtClean="0"/>
              <a:t>와 비율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크기를 사용하여 칸을 맞춰 보시오</a:t>
            </a:r>
            <a:r>
              <a:rPr lang="en-US" altLang="ko-KR" sz="105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데이터는 </a:t>
            </a:r>
            <a:r>
              <a:rPr lang="en-US" altLang="ko-KR" sz="1050" dirty="0" smtClean="0"/>
              <a:t>java</a:t>
            </a:r>
            <a:r>
              <a:rPr lang="ko-KR" altLang="en-US" sz="1050" dirty="0" smtClean="0"/>
              <a:t>실습과 같은 방법으로 사용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본 프로그램은 단화면 리포트의 전형적인 형태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연속화면은 나중에 실습해 봅시다</a:t>
            </a:r>
            <a:r>
              <a:rPr lang="en-US" altLang="ko-KR" sz="1050" dirty="0" smtClean="0"/>
              <a:t>.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914" y="632153"/>
            <a:ext cx="7570628" cy="457347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7440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 smtClean="0"/>
              <a:t>다음 제시된 내용을 자필로 작성하여 제출 하시오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상단 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 기입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AutoNum type="arabicPeriod"/>
            </a:pPr>
            <a:r>
              <a:rPr lang="ko-KR" altLang="en-US" sz="1800" dirty="0" smtClean="0"/>
              <a:t>다음 내용을 나름대로 정리하여 필기하시오</a:t>
            </a:r>
            <a:endParaRPr lang="en-US" altLang="ko-KR" sz="1400" dirty="0"/>
          </a:p>
        </p:txBody>
      </p:sp>
      <p:sp>
        <p:nvSpPr>
          <p:cNvPr id="4" name="직사각형 3"/>
          <p:cNvSpPr/>
          <p:nvPr/>
        </p:nvSpPr>
        <p:spPr>
          <a:xfrm>
            <a:off x="1273741" y="2040801"/>
            <a:ext cx="4953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dirty="0"/>
              <a:t>Java, Java Script , JSP(Java Server Page) 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dirty="0"/>
              <a:t>Hello World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기본함수 몇 가지 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기본지식</a:t>
            </a:r>
            <a:r>
              <a:rPr lang="en-US" altLang="ko-KR" dirty="0"/>
              <a:t>-</a:t>
            </a:r>
            <a:r>
              <a:rPr lang="ko-KR" altLang="en-US" dirty="0"/>
              <a:t>변수</a:t>
            </a:r>
            <a:r>
              <a:rPr lang="en-US" altLang="ko-KR" dirty="0"/>
              <a:t>(type, </a:t>
            </a:r>
            <a:r>
              <a:rPr lang="ko-KR" altLang="en-US" dirty="0"/>
              <a:t>연산</a:t>
            </a:r>
            <a:r>
              <a:rPr lang="en-US" altLang="ko-KR" dirty="0"/>
              <a:t>,</a:t>
            </a:r>
            <a:r>
              <a:rPr lang="ko-KR" altLang="en-US" dirty="0"/>
              <a:t>지역</a:t>
            </a:r>
            <a:r>
              <a:rPr lang="en-US" altLang="ko-KR" dirty="0"/>
              <a:t>,</a:t>
            </a:r>
            <a:r>
              <a:rPr lang="ko-KR" altLang="en-US" dirty="0"/>
              <a:t>전역변수</a:t>
            </a:r>
            <a:r>
              <a:rPr lang="en-US" altLang="ko-KR" dirty="0"/>
              <a:t>)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기본 지식</a:t>
            </a:r>
            <a:r>
              <a:rPr lang="en-US" altLang="ko-KR" dirty="0"/>
              <a:t>– </a:t>
            </a:r>
            <a:r>
              <a:rPr lang="ko-KR" altLang="en-US" dirty="0"/>
              <a:t>연산</a:t>
            </a:r>
            <a:r>
              <a:rPr lang="en-US" altLang="ko-KR" dirty="0"/>
              <a:t>, </a:t>
            </a:r>
            <a:r>
              <a:rPr lang="ko-KR" altLang="en-US" dirty="0" err="1"/>
              <a:t>조건식</a:t>
            </a:r>
            <a:endParaRPr lang="ko-KR" altLang="en-US" dirty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기본 지식</a:t>
            </a:r>
            <a:r>
              <a:rPr lang="en-US" altLang="ko-KR" dirty="0"/>
              <a:t>– </a:t>
            </a:r>
            <a:r>
              <a:rPr lang="ko-KR" altLang="en-US" dirty="0" err="1"/>
              <a:t>반복문</a:t>
            </a:r>
            <a:endParaRPr lang="ko-KR" altLang="en-US" dirty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기본 지식</a:t>
            </a:r>
            <a:r>
              <a:rPr lang="en-US" altLang="ko-KR" dirty="0"/>
              <a:t>– </a:t>
            </a:r>
            <a:r>
              <a:rPr lang="ko-KR" altLang="en-US" dirty="0"/>
              <a:t>함수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기본 지식</a:t>
            </a:r>
            <a:r>
              <a:rPr lang="en-US" altLang="ko-KR" dirty="0"/>
              <a:t>–  Object 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객체 </a:t>
            </a:r>
            <a:r>
              <a:rPr lang="en-US" altLang="ko-KR" dirty="0"/>
              <a:t>– String 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배열 </a:t>
            </a:r>
            <a:r>
              <a:rPr lang="en-US" altLang="ko-KR" dirty="0"/>
              <a:t>– array 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객체 </a:t>
            </a:r>
            <a:r>
              <a:rPr lang="en-US" altLang="ko-KR" dirty="0"/>
              <a:t>– navigator 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객체 </a:t>
            </a:r>
            <a:r>
              <a:rPr lang="en-US" altLang="ko-KR" dirty="0"/>
              <a:t>– window 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객체 </a:t>
            </a:r>
            <a:r>
              <a:rPr lang="en-US" altLang="ko-KR" dirty="0"/>
              <a:t>– document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객체 </a:t>
            </a:r>
            <a:r>
              <a:rPr lang="en-US" altLang="ko-KR" dirty="0"/>
              <a:t>– location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객체 </a:t>
            </a:r>
            <a:r>
              <a:rPr lang="en-US" altLang="ko-KR" dirty="0"/>
              <a:t>– history </a:t>
            </a:r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/>
              <a:t>강의 </a:t>
            </a:r>
            <a:r>
              <a:rPr lang="ko-KR" altLang="en-US" sz="1800" dirty="0" smtClean="0"/>
              <a:t>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학습목표 제시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 smtClean="0"/>
              <a:t>동적홈페이지를</a:t>
            </a:r>
            <a:r>
              <a:rPr lang="ko-KR" altLang="en-US" sz="1200" dirty="0" smtClean="0"/>
              <a:t> 구성하는 </a:t>
            </a:r>
            <a:r>
              <a:rPr lang="ko-KR" altLang="en-US" sz="1200" dirty="0" err="1" smtClean="0"/>
              <a:t>방법중</a:t>
            </a:r>
            <a:r>
              <a:rPr lang="ko-KR" altLang="en-US" sz="1200" dirty="0" smtClean="0"/>
              <a:t> 하나인 </a:t>
            </a:r>
            <a:r>
              <a:rPr lang="en-US" altLang="ko-KR" sz="1200" dirty="0" smtClean="0"/>
              <a:t>Java Script</a:t>
            </a:r>
            <a:r>
              <a:rPr lang="ko-KR" altLang="en-US" sz="1200" dirty="0" smtClean="0"/>
              <a:t>을 사용할 수 있다</a:t>
            </a:r>
            <a:r>
              <a:rPr lang="en-US" altLang="ko-KR" sz="1200" dirty="0" smtClean="0"/>
              <a:t>. 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무척 많은 연습으로 </a:t>
            </a:r>
            <a:r>
              <a:rPr lang="en-US" altLang="ko-KR" sz="1200" dirty="0" smtClean="0"/>
              <a:t>JavaScript</a:t>
            </a:r>
            <a:r>
              <a:rPr lang="ko-KR" altLang="en-US" sz="1200" dirty="0" smtClean="0"/>
              <a:t>가 몸에 익숙해 질 수 있다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</a:t>
            </a:r>
            <a:r>
              <a:rPr lang="en-US" altLang="ko-KR" sz="1800" dirty="0" smtClean="0"/>
              <a:t>. </a:t>
            </a:r>
            <a:r>
              <a:rPr lang="ko-KR" altLang="en-US" sz="1800" dirty="0" err="1" smtClean="0"/>
              <a:t>차시</a:t>
            </a:r>
            <a:r>
              <a:rPr lang="ko-KR" altLang="en-US" sz="1800" dirty="0" smtClean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768122" y="1211890"/>
            <a:ext cx="7450138" cy="7830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차시</a:t>
            </a:r>
            <a:r>
              <a:rPr lang="ko-KR" altLang="en-US" sz="1600" dirty="0" smtClean="0"/>
              <a:t> 준비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Servlet/JSP</a:t>
            </a:r>
            <a:r>
              <a:rPr lang="ko-KR" altLang="en-US" sz="1200" dirty="0" smtClean="0"/>
              <a:t>를 배워보자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학습 전 생각해볼 문제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Java Script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HTML5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- html5 </a:t>
            </a:r>
            <a:r>
              <a:rPr lang="ko-KR" altLang="en-US" sz="1200" dirty="0" smtClean="0"/>
              <a:t>특징</a:t>
            </a:r>
            <a:endParaRPr lang="en-US" altLang="ko-KR" sz="1200" dirty="0" smtClean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1. tag</a:t>
            </a:r>
            <a:r>
              <a:rPr lang="ko-KR" altLang="en-US" sz="1200" dirty="0" smtClean="0"/>
              <a:t>가 많아짐</a:t>
            </a:r>
            <a:r>
              <a:rPr lang="en-US" altLang="ko-KR" sz="1200" dirty="0" smtClean="0"/>
              <a:t>(multimedia </a:t>
            </a:r>
            <a:r>
              <a:rPr lang="ko-KR" altLang="en-US" sz="1200" dirty="0" smtClean="0"/>
              <a:t>관련</a:t>
            </a:r>
            <a:r>
              <a:rPr lang="en-US" altLang="ko-KR" sz="1200" dirty="0" smtClean="0"/>
              <a:t>)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>
                <a:solidFill>
                  <a:srgbClr val="FF0000"/>
                </a:solidFill>
              </a:rPr>
              <a:t>2.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javascript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기술 향상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3. </a:t>
            </a:r>
            <a:r>
              <a:rPr lang="en-US" altLang="ko-KR" sz="1200" dirty="0" err="1" smtClean="0"/>
              <a:t>css</a:t>
            </a:r>
            <a:r>
              <a:rPr lang="en-US" altLang="ko-KR" sz="1200" dirty="0" smtClean="0"/>
              <a:t> : decoration(styling) </a:t>
            </a:r>
            <a:r>
              <a:rPr lang="ko-KR" altLang="en-US" sz="1200" dirty="0" smtClean="0"/>
              <a:t>부분을 대체함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기존 </a:t>
            </a:r>
            <a:r>
              <a:rPr lang="en-US" altLang="ko-KR" sz="1200" dirty="0" smtClean="0"/>
              <a:t>&lt;strong&gt; &lt;font&gt; </a:t>
            </a:r>
            <a:r>
              <a:rPr lang="ko-KR" altLang="en-US" sz="1200" dirty="0" smtClean="0"/>
              <a:t>등의 </a:t>
            </a:r>
            <a:r>
              <a:rPr lang="en-US" altLang="ko-KR" sz="1200" dirty="0" smtClean="0"/>
              <a:t>tag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deprecate </a:t>
            </a:r>
            <a:r>
              <a:rPr lang="ko-KR" altLang="en-US" sz="1200" dirty="0" smtClean="0"/>
              <a:t>됨</a:t>
            </a:r>
            <a:r>
              <a:rPr lang="en-US" altLang="ko-KR" sz="1200" dirty="0" smtClean="0"/>
              <a:t>.)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최신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웹 기술이란 무엇인가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무엇을 추구하는가</a:t>
            </a:r>
            <a:r>
              <a:rPr lang="en-US" altLang="ko-KR" sz="1200" dirty="0" smtClean="0"/>
              <a:t>?</a:t>
            </a:r>
            <a:endParaRPr lang="en-US" altLang="ko-KR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411200" y="3722400"/>
            <a:ext cx="4881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java script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의 기능을 확장시켜주는 것들</a:t>
            </a:r>
            <a:r>
              <a:rPr lang="en-US" altLang="ko-KR" dirty="0" smtClean="0"/>
              <a:t>.*</a:t>
            </a:r>
          </a:p>
          <a:p>
            <a:r>
              <a:rPr lang="en-US" altLang="ko-KR" dirty="0" smtClean="0"/>
              <a:t>coffee script -&gt; java scrip</a:t>
            </a:r>
            <a:r>
              <a:rPr lang="ko-KR" altLang="en-US" dirty="0" smtClean="0"/>
              <a:t>로 변환 후 실행</a:t>
            </a:r>
            <a:endParaRPr lang="en-US" altLang="ko-KR" dirty="0" smtClean="0"/>
          </a:p>
          <a:p>
            <a:r>
              <a:rPr lang="en-US" altLang="ko-KR" dirty="0" smtClean="0"/>
              <a:t>type script </a:t>
            </a:r>
          </a:p>
          <a:p>
            <a:endParaRPr lang="en-US" altLang="ko-KR" dirty="0"/>
          </a:p>
          <a:p>
            <a:r>
              <a:rPr lang="en-US" altLang="ko-KR" dirty="0" smtClean="0"/>
              <a:t>sass(“</a:t>
            </a:r>
            <a:r>
              <a:rPr lang="en-US" altLang="ko-KR" dirty="0" err="1" smtClean="0"/>
              <a:t>scss</a:t>
            </a:r>
            <a:r>
              <a:rPr lang="en-US" altLang="ko-KR" dirty="0" smtClean="0"/>
              <a:t>”)  -&gt; </a:t>
            </a:r>
            <a:r>
              <a:rPr lang="ko-KR" altLang="en-US" dirty="0" smtClean="0"/>
              <a:t>함수지원</a:t>
            </a:r>
            <a:r>
              <a:rPr lang="en-US" altLang="ko-KR" dirty="0" smtClean="0"/>
              <a:t>,… </a:t>
            </a:r>
          </a:p>
          <a:p>
            <a:r>
              <a:rPr lang="en-US" altLang="ko-KR" dirty="0" smtClean="0"/>
              <a:t>less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grpSp>
        <p:nvGrpSpPr>
          <p:cNvPr id="14" name="Group 17"/>
          <p:cNvGrpSpPr>
            <a:grpSpLocks/>
          </p:cNvGrpSpPr>
          <p:nvPr/>
        </p:nvGrpSpPr>
        <p:grpSpPr bwMode="auto">
          <a:xfrm>
            <a:off x="547833" y="1966369"/>
            <a:ext cx="6886575" cy="579438"/>
            <a:chOff x="1056" y="1039"/>
            <a:chExt cx="3072" cy="257"/>
          </a:xfrm>
        </p:grpSpPr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1056" y="1039"/>
              <a:ext cx="794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b="1">
                  <a:solidFill>
                    <a:srgbClr val="724FB7"/>
                  </a:solidFill>
                </a:rPr>
                <a:t>고민해 봅시다</a:t>
              </a:r>
              <a:endParaRPr lang="ko-KR" altLang="ko-KR" b="1">
                <a:solidFill>
                  <a:srgbClr val="724FB7"/>
                </a:solidFill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Oval 20"/>
            <p:cNvSpPr>
              <a:spLocks noChangeArrowheads="1"/>
            </p:cNvSpPr>
            <p:nvPr/>
          </p:nvSpPr>
          <p:spPr bwMode="auto">
            <a:xfrm>
              <a:off x="3984" y="1152"/>
              <a:ext cx="144" cy="144"/>
            </a:xfrm>
            <a:prstGeom prst="ellipse">
              <a:avLst/>
            </a:prstGeom>
            <a:solidFill>
              <a:srgbClr val="B6A1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6" name="Oval 21"/>
            <p:cNvSpPr>
              <a:spLocks noChangeArrowheads="1"/>
            </p:cNvSpPr>
            <p:nvPr/>
          </p:nvSpPr>
          <p:spPr bwMode="auto">
            <a:xfrm>
              <a:off x="3888" y="1056"/>
              <a:ext cx="96" cy="96"/>
            </a:xfrm>
            <a:prstGeom prst="ellipse">
              <a:avLst/>
            </a:prstGeom>
            <a:solidFill>
              <a:srgbClr val="B6A1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27" name="AutoShape 60"/>
          <p:cNvSpPr>
            <a:spLocks noChangeArrowheads="1"/>
          </p:cNvSpPr>
          <p:nvPr/>
        </p:nvSpPr>
        <p:spPr bwMode="auto">
          <a:xfrm>
            <a:off x="725633" y="3303044"/>
            <a:ext cx="7205662" cy="511175"/>
          </a:xfrm>
          <a:prstGeom prst="flowChartAlternateProcess">
            <a:avLst/>
          </a:prstGeom>
          <a:solidFill>
            <a:srgbClr val="DFCC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333" tIns="64666" rIns="129333" bIns="64666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700" dirty="0"/>
              <a:t>&lt;script language="JavaScript"&gt; </a:t>
            </a:r>
            <a:r>
              <a:rPr lang="ko-KR" altLang="en-US" sz="1700" dirty="0"/>
              <a:t>를 소스보기에서 찾기</a:t>
            </a:r>
            <a:endParaRPr lang="en-US" altLang="ko-KR" sz="1700" dirty="0"/>
          </a:p>
        </p:txBody>
      </p:sp>
      <p:sp>
        <p:nvSpPr>
          <p:cNvPr id="28" name="AutoShape 62"/>
          <p:cNvSpPr>
            <a:spLocks noChangeArrowheads="1"/>
          </p:cNvSpPr>
          <p:nvPr/>
        </p:nvSpPr>
        <p:spPr bwMode="auto">
          <a:xfrm>
            <a:off x="725633" y="2691857"/>
            <a:ext cx="7116762" cy="511175"/>
          </a:xfrm>
          <a:prstGeom prst="flowChartAlternateProcess">
            <a:avLst/>
          </a:prstGeom>
          <a:solidFill>
            <a:srgbClr val="DFCC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333" tIns="64666" rIns="129333" bIns="64666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700"/>
              <a:t>Java / Java Script / JSP?</a:t>
            </a:r>
          </a:p>
        </p:txBody>
      </p:sp>
      <p:sp>
        <p:nvSpPr>
          <p:cNvPr id="29" name="AutoShape 64"/>
          <p:cNvSpPr>
            <a:spLocks noChangeArrowheads="1"/>
          </p:cNvSpPr>
          <p:nvPr/>
        </p:nvSpPr>
        <p:spPr bwMode="auto">
          <a:xfrm>
            <a:off x="725633" y="3915819"/>
            <a:ext cx="8234362" cy="511175"/>
          </a:xfrm>
          <a:prstGeom prst="flowChartAlternateProcess">
            <a:avLst/>
          </a:prstGeom>
          <a:solidFill>
            <a:srgbClr val="DFCC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333" tIns="64666" rIns="129333" bIns="64666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700" dirty="0"/>
              <a:t>Copy / </a:t>
            </a:r>
            <a:r>
              <a:rPr lang="ko-KR" altLang="en-US" sz="1700" dirty="0"/>
              <a:t>고치고 </a:t>
            </a:r>
            <a:r>
              <a:rPr lang="en-US" altLang="ko-KR" sz="1700" dirty="0"/>
              <a:t>/ </a:t>
            </a:r>
            <a:r>
              <a:rPr lang="ko-KR" altLang="en-US" sz="1700" dirty="0"/>
              <a:t>실행해 보기</a:t>
            </a:r>
            <a:r>
              <a:rPr lang="en-US" altLang="ko-KR" sz="1700" dirty="0"/>
              <a:t>?</a:t>
            </a:r>
            <a:endParaRPr lang="ko-KR" altLang="ko-KR" sz="1700" dirty="0"/>
          </a:p>
        </p:txBody>
      </p:sp>
    </p:spTree>
    <p:extLst>
      <p:ext uri="{BB962C8B-B14F-4D97-AF65-F5344CB8AC3E}">
        <p14:creationId xmlns:p14="http://schemas.microsoft.com/office/powerpoint/2010/main" val="25965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608013" y="784219"/>
            <a:ext cx="833596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en-US" altLang="ko-KR" b="1" dirty="0"/>
              <a:t>Java, Java Script , JSP(Java Server Page) 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813" y="1396994"/>
            <a:ext cx="1119187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1497006"/>
            <a:ext cx="1157288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1728781"/>
            <a:ext cx="48418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오른쪽 화살표 11"/>
          <p:cNvSpPr/>
          <p:nvPr/>
        </p:nvSpPr>
        <p:spPr>
          <a:xfrm>
            <a:off x="1927225" y="1598606"/>
            <a:ext cx="814388" cy="204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33" tIns="64666" rIns="129333" bIns="64666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10800000">
            <a:off x="1927225" y="2008181"/>
            <a:ext cx="814388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33" tIns="64666" rIns="129333" bIns="64666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한쪽 모서리가 잘린 사각형 13"/>
          <p:cNvSpPr/>
          <p:nvPr/>
        </p:nvSpPr>
        <p:spPr>
          <a:xfrm>
            <a:off x="4165600" y="1598606"/>
            <a:ext cx="1117600" cy="71596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33" tIns="64666" rIns="129333" bIns="64666" anchor="ctr"/>
          <a:lstStyle/>
          <a:p>
            <a:pPr algn="ctr">
              <a:defRPr/>
            </a:pPr>
            <a:r>
              <a:rPr lang="ko-KR" altLang="en-US" sz="1400" dirty="0"/>
              <a:t>정적 </a:t>
            </a:r>
            <a:endParaRPr lang="en-US" altLang="ko-KR" sz="1400" dirty="0"/>
          </a:p>
          <a:p>
            <a:pPr algn="ctr">
              <a:defRPr/>
            </a:pPr>
            <a:r>
              <a:rPr lang="ko-KR" altLang="en-US" sz="1400" dirty="0" err="1"/>
              <a:t>웹페이지</a:t>
            </a:r>
            <a:endParaRPr lang="ko-KR" altLang="en-US" sz="1400" dirty="0"/>
          </a:p>
        </p:txBody>
      </p:sp>
      <p:sp>
        <p:nvSpPr>
          <p:cNvPr id="15" name="TextBox 23"/>
          <p:cNvSpPr txBox="1">
            <a:spLocks noChangeArrowheads="1"/>
          </p:cNvSpPr>
          <p:nvPr/>
        </p:nvSpPr>
        <p:spPr bwMode="auto">
          <a:xfrm>
            <a:off x="3046413" y="2416169"/>
            <a:ext cx="7604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300"/>
              <a:t>웹서버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788" y="1396994"/>
            <a:ext cx="11176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25"/>
          <p:cNvSpPr txBox="1">
            <a:spLocks noChangeArrowheads="1"/>
          </p:cNvSpPr>
          <p:nvPr/>
        </p:nvSpPr>
        <p:spPr bwMode="auto">
          <a:xfrm>
            <a:off x="5591175" y="1192206"/>
            <a:ext cx="1873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300"/>
              <a:t>웹 어플리케이션 서버</a:t>
            </a: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7115175" y="1598606"/>
            <a:ext cx="1117600" cy="71596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33" tIns="64666" rIns="129333" bIns="64666" anchor="ctr"/>
          <a:lstStyle/>
          <a:p>
            <a:pPr algn="ctr">
              <a:defRPr/>
            </a:pPr>
            <a:r>
              <a:rPr lang="ko-KR" altLang="en-US" sz="1400" dirty="0" err="1"/>
              <a:t>웹서버</a:t>
            </a:r>
            <a:endParaRPr lang="en-US" altLang="ko-KR" sz="1400" dirty="0"/>
          </a:p>
          <a:p>
            <a:pPr algn="ctr">
              <a:defRPr/>
            </a:pPr>
            <a:r>
              <a:rPr lang="ko-KR" altLang="en-US" sz="1400" dirty="0"/>
              <a:t>프로그램</a:t>
            </a:r>
          </a:p>
        </p:txBody>
      </p:sp>
      <p:sp>
        <p:nvSpPr>
          <p:cNvPr id="19" name="왼쪽/오른쪽 화살표 18"/>
          <p:cNvSpPr/>
          <p:nvPr/>
        </p:nvSpPr>
        <p:spPr>
          <a:xfrm>
            <a:off x="5310188" y="1803394"/>
            <a:ext cx="509587" cy="204787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33" tIns="64666" rIns="129333" bIns="64666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왼쪽/오른쪽 화살표 19"/>
          <p:cNvSpPr/>
          <p:nvPr/>
        </p:nvSpPr>
        <p:spPr>
          <a:xfrm>
            <a:off x="6810375" y="1803394"/>
            <a:ext cx="404813" cy="204787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33" tIns="64666" rIns="129333" bIns="64666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9"/>
          <p:cNvSpPr txBox="1">
            <a:spLocks noChangeArrowheads="1"/>
          </p:cNvSpPr>
          <p:nvPr/>
        </p:nvSpPr>
        <p:spPr bwMode="auto">
          <a:xfrm>
            <a:off x="912813" y="2314569"/>
            <a:ext cx="9271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300"/>
              <a:t>브라우저</a:t>
            </a:r>
          </a:p>
        </p:txBody>
      </p:sp>
      <p:sp>
        <p:nvSpPr>
          <p:cNvPr id="22" name="순서도: 자기 디스크 21"/>
          <p:cNvSpPr/>
          <p:nvPr/>
        </p:nvSpPr>
        <p:spPr>
          <a:xfrm>
            <a:off x="5995988" y="2724144"/>
            <a:ext cx="1219200" cy="612775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33" tIns="64666" rIns="129333" bIns="64666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7318375" y="2925756"/>
            <a:ext cx="1595438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300"/>
              <a:t>데이터베이스</a:t>
            </a:r>
            <a:r>
              <a:rPr lang="en-US" altLang="ko-KR" sz="1300"/>
              <a:t>/</a:t>
            </a:r>
          </a:p>
          <a:p>
            <a:pPr eaLnBrk="1" hangingPunct="1"/>
            <a:r>
              <a:rPr lang="ko-KR" altLang="en-US" sz="1300"/>
              <a:t>데이터베이스서버</a:t>
            </a:r>
          </a:p>
        </p:txBody>
      </p:sp>
      <p:sp>
        <p:nvSpPr>
          <p:cNvPr id="24" name="왼쪽/오른쪽 화살표 23"/>
          <p:cNvSpPr/>
          <p:nvPr/>
        </p:nvSpPr>
        <p:spPr>
          <a:xfrm rot="5400000">
            <a:off x="6326981" y="2428075"/>
            <a:ext cx="407988" cy="203200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33" tIns="64666" rIns="129333" bIns="64666"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381695"/>
              </p:ext>
            </p:extLst>
          </p:nvPr>
        </p:nvGraphicFramePr>
        <p:xfrm>
          <a:off x="304800" y="3917950"/>
          <a:ext cx="8639174" cy="2540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75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448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6672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51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latin typeface="+mj-lt"/>
                        </a:rPr>
                        <a:t>구분</a:t>
                      </a:r>
                      <a:endParaRPr lang="ko-KR" altLang="en-US" sz="1500" b="1" dirty="0">
                        <a:latin typeface="+mj-lt"/>
                      </a:endParaRPr>
                    </a:p>
                  </a:txBody>
                  <a:tcPr marL="129104" marR="129104" marT="64805" marB="64805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latin typeface="+mj-lt"/>
                        </a:rPr>
                        <a:t>내용</a:t>
                      </a:r>
                      <a:endParaRPr lang="ko-KR" altLang="en-US" sz="1500" b="1" dirty="0">
                        <a:latin typeface="+mj-lt"/>
                      </a:endParaRPr>
                    </a:p>
                  </a:txBody>
                  <a:tcPr marL="129104" marR="129104" marT="64805" marB="64805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latin typeface="+mj-lt"/>
                        </a:rPr>
                        <a:t>동작과정</a:t>
                      </a:r>
                      <a:endParaRPr lang="ko-KR" altLang="en-US" sz="1500" b="1" dirty="0">
                        <a:latin typeface="+mj-lt"/>
                      </a:endParaRPr>
                    </a:p>
                  </a:txBody>
                  <a:tcPr marL="129104" marR="129104" marT="64805" marB="64805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6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latin typeface="+mj-lt"/>
                        </a:rPr>
                        <a:t>JAVA</a:t>
                      </a:r>
                      <a:endParaRPr lang="ko-KR" altLang="en-US" sz="1500" b="0" dirty="0">
                        <a:latin typeface="+mj-lt"/>
                      </a:endParaRPr>
                    </a:p>
                  </a:txBody>
                  <a:tcPr marL="129104" marR="129104" marT="64805" marB="6480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 smtClean="0">
                          <a:latin typeface="+mj-lt"/>
                        </a:rPr>
                        <a:t>프로그래밍 언어의 하나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, OOP,</a:t>
                      </a:r>
                      <a:r>
                        <a:rPr lang="en-US" altLang="ko-KR" sz="1500" b="0" baseline="0" dirty="0" smtClean="0">
                          <a:latin typeface="+mj-lt"/>
                        </a:rPr>
                        <a:t> </a:t>
                      </a:r>
                      <a:endParaRPr lang="ko-KR" altLang="en-US" sz="1500" b="0" dirty="0">
                        <a:latin typeface="+mj-lt"/>
                      </a:endParaRPr>
                    </a:p>
                  </a:txBody>
                  <a:tcPr marL="129104" marR="129104" marT="64805" marB="6480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latin typeface="+mj-lt"/>
                        </a:rPr>
                        <a:t>Java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로 작성된 언어 컴파일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(?), JVM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이 구동</a:t>
                      </a:r>
                      <a:endParaRPr lang="en-US" altLang="ko-KR" sz="1500" b="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en-US" altLang="ko-KR" sz="1500" b="0" dirty="0" err="1" smtClean="0">
                          <a:latin typeface="+mj-lt"/>
                        </a:rPr>
                        <a:t>Servlet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, EJB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등은 순수자바 언어</a:t>
                      </a:r>
                      <a:endParaRPr lang="ko-KR" altLang="en-US" sz="1500" b="0" dirty="0">
                        <a:latin typeface="+mj-lt"/>
                      </a:endParaRPr>
                    </a:p>
                  </a:txBody>
                  <a:tcPr marL="129104" marR="129104" marT="64805" marB="6480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6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latin typeface="+mj-lt"/>
                        </a:rPr>
                        <a:t>Java Script</a:t>
                      </a:r>
                      <a:endParaRPr lang="ko-KR" altLang="en-US" sz="1500" b="0" dirty="0">
                        <a:latin typeface="+mj-lt"/>
                      </a:endParaRPr>
                    </a:p>
                  </a:txBody>
                  <a:tcPr marL="129104" marR="129104" marT="64805" marB="6480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latin typeface="+mj-lt"/>
                        </a:rPr>
                        <a:t>HTML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과 섞어서 기술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, 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쉬운 문법의 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Java Script 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규칙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(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언어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)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으로 기술</a:t>
                      </a:r>
                      <a:endParaRPr lang="ko-KR" altLang="en-US" sz="1500" b="0" dirty="0">
                        <a:latin typeface="+mj-lt"/>
                      </a:endParaRPr>
                    </a:p>
                  </a:txBody>
                  <a:tcPr marL="129104" marR="129104" marT="64805" marB="6480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latin typeface="+mj-lt"/>
                        </a:rPr>
                        <a:t>B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에 업로드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, A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가 요청시 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A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의 브라우저에서 해석하여 실행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(</a:t>
                      </a:r>
                      <a:r>
                        <a:rPr lang="ko-KR" altLang="en-US" sz="1500" b="0" dirty="0" err="1" smtClean="0">
                          <a:latin typeface="+mj-lt"/>
                        </a:rPr>
                        <a:t>렌더링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)</a:t>
                      </a:r>
                      <a:endParaRPr lang="ko-KR" altLang="en-US" sz="1500" b="0" dirty="0">
                        <a:latin typeface="+mj-lt"/>
                      </a:endParaRPr>
                    </a:p>
                  </a:txBody>
                  <a:tcPr marL="129104" marR="129104" marT="64805" marB="6480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6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latin typeface="+mj-lt"/>
                        </a:rPr>
                        <a:t>JSP</a:t>
                      </a:r>
                      <a:endParaRPr lang="ko-KR" altLang="en-US" sz="1500" b="0" dirty="0">
                        <a:latin typeface="+mj-lt"/>
                      </a:endParaRPr>
                    </a:p>
                  </a:txBody>
                  <a:tcPr marL="129104" marR="129104" marT="64805" marB="6480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ko-KR" altLang="en-US" sz="1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섞어서 기술</a:t>
                      </a:r>
                      <a:r>
                        <a:rPr lang="en-US" altLang="ko-KR" sz="1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쉬운 문법의 </a:t>
                      </a:r>
                      <a:r>
                        <a:rPr lang="en-US" altLang="ko-KR" sz="1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ko-KR" altLang="en-US" sz="1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언어로 기술</a:t>
                      </a:r>
                      <a:endParaRPr lang="ko-KR" altLang="en-US" sz="1500" b="0" dirty="0">
                        <a:latin typeface="+mj-lt"/>
                      </a:endParaRPr>
                    </a:p>
                  </a:txBody>
                  <a:tcPr marL="129104" marR="129104" marT="64805" marB="6480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latin typeface="+mj-lt"/>
                        </a:rPr>
                        <a:t>C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에 업로드 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A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가 요청시 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WAS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에 의하여 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(</a:t>
                      </a:r>
                      <a:r>
                        <a:rPr lang="ko-KR" altLang="en-US" sz="1500" b="0" dirty="0" err="1" smtClean="0">
                          <a:latin typeface="+mj-lt"/>
                        </a:rPr>
                        <a:t>서블렛으로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 해석되어 실행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) B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에 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HTML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형식으로 바뀌어 보임</a:t>
                      </a:r>
                      <a:endParaRPr lang="ko-KR" altLang="en-US" sz="1500" b="0" dirty="0">
                        <a:latin typeface="+mj-lt"/>
                      </a:endParaRPr>
                    </a:p>
                  </a:txBody>
                  <a:tcPr marL="129104" marR="129104" marT="64805" marB="6480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타원 25"/>
          <p:cNvSpPr/>
          <p:nvPr/>
        </p:nvSpPr>
        <p:spPr>
          <a:xfrm>
            <a:off x="1044575" y="1331906"/>
            <a:ext cx="360363" cy="287338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rgbClr val="FF0000"/>
                </a:solidFill>
              </a:rPr>
              <a:t>A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213225" y="1331906"/>
            <a:ext cx="360363" cy="287338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rgbClr val="FF0000"/>
                </a:solidFill>
              </a:rPr>
              <a:t>B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740650" y="1331906"/>
            <a:ext cx="360363" cy="287338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rgbClr val="FF0000"/>
                </a:solidFill>
              </a:rPr>
              <a:t>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2825" y="2572729"/>
            <a:ext cx="1591200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java script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렌더링하여</a:t>
            </a:r>
            <a:endParaRPr lang="en-US" altLang="ko-KR" dirty="0" smtClean="0"/>
          </a:p>
          <a:p>
            <a:r>
              <a:rPr lang="en-US" altLang="ko-KR" dirty="0" smtClean="0"/>
              <a:t>html</a:t>
            </a:r>
            <a:r>
              <a:rPr lang="ko-KR" altLang="en-US" dirty="0" smtClean="0"/>
              <a:t>을 작성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69162" y="870535"/>
            <a:ext cx="1327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servlet..?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2944813" y="1129560"/>
            <a:ext cx="6075118" cy="261444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41638" y="2633368"/>
            <a:ext cx="1520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java script</a:t>
            </a:r>
            <a:r>
              <a:rPr lang="ko-KR" altLang="en-US" dirty="0" smtClean="0"/>
              <a:t>가 들어있음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364701" y="6177600"/>
            <a:ext cx="3300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&lt;% %&gt;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언어를 사용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91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608013" y="784219"/>
            <a:ext cx="8335962" cy="431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en-US" altLang="ko-KR" b="1" dirty="0" smtClean="0"/>
              <a:t>Java Script</a:t>
            </a:r>
          </a:p>
          <a:p>
            <a:pPr marL="342900" indent="-342900" eaLnBrk="1" hangingPunct="1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자바스크립트는 처음 </a:t>
            </a:r>
            <a:r>
              <a:rPr lang="en-US" altLang="ko-KR" b="1" dirty="0" smtClean="0"/>
              <a:t>html</a:t>
            </a:r>
            <a:r>
              <a:rPr lang="ko-KR" altLang="en-US" b="1" dirty="0" smtClean="0"/>
              <a:t>을 보완하는 수준으로 </a:t>
            </a:r>
            <a:r>
              <a:rPr lang="en-US" altLang="ko-KR" b="1" dirty="0" smtClean="0"/>
              <a:t>htm</a:t>
            </a:r>
            <a:r>
              <a:rPr lang="en-US" altLang="ko-KR" dirty="0" smtClean="0"/>
              <a:t>l</a:t>
            </a:r>
            <a:r>
              <a:rPr lang="ko-KR" altLang="en-US" dirty="0" smtClean="0"/>
              <a:t>에 포함된 스크립트 언어로 간단한 수준의 코드를 브라우저가 해석하여 실행</a:t>
            </a:r>
            <a:endParaRPr lang="en-US" altLang="ko-KR" dirty="0" smtClean="0"/>
          </a:p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ko-KR" altLang="en-US" b="1" dirty="0" err="1" smtClean="0"/>
              <a:t>자바인듯</a:t>
            </a:r>
            <a:r>
              <a:rPr lang="ko-KR" altLang="en-US" b="1" dirty="0" smtClean="0"/>
              <a:t> 자바 아님</a:t>
            </a:r>
            <a:r>
              <a:rPr lang="en-US" altLang="ko-KR" b="1" dirty="0" smtClean="0"/>
              <a:t>.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변수선언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함수명이</a:t>
            </a:r>
            <a:r>
              <a:rPr lang="ko-KR" altLang="en-US" dirty="0" smtClean="0"/>
              <a:t> 매우 상이함</a:t>
            </a:r>
            <a:r>
              <a:rPr lang="en-US" altLang="ko-KR" dirty="0" smtClean="0"/>
              <a:t>)</a:t>
            </a:r>
          </a:p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처음에는 간단한 사용위주였으나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html5 </a:t>
            </a:r>
            <a:r>
              <a:rPr lang="ko-KR" altLang="en-US" dirty="0" smtClean="0"/>
              <a:t>표준에서 매우 매우 발전됨</a:t>
            </a:r>
            <a:endParaRPr lang="en-US" altLang="ko-KR" dirty="0" smtClean="0"/>
          </a:p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클라이언트로 코드가 배포되며 브라우저가 실행</a:t>
            </a:r>
            <a:endParaRPr lang="en-US" altLang="ko-KR" dirty="0" smtClean="0"/>
          </a:p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자바스크립트를 꼭</a:t>
            </a:r>
            <a:r>
              <a:rPr lang="en-US" altLang="ko-KR" dirty="0" smtClean="0"/>
              <a:t> </a:t>
            </a:r>
            <a:r>
              <a:rPr lang="ko-KR" altLang="en-US" dirty="0" smtClean="0"/>
              <a:t>웹 분야가 아니라 많은 </a:t>
            </a:r>
            <a:r>
              <a:rPr lang="ko-KR" altLang="en-US" dirty="0" err="1" smtClean="0"/>
              <a:t>개발툴에서</a:t>
            </a:r>
            <a:r>
              <a:rPr lang="ko-KR" altLang="en-US" dirty="0" smtClean="0"/>
              <a:t> 사용됨</a:t>
            </a:r>
            <a:r>
              <a:rPr lang="en-US" altLang="ko-KR" dirty="0" smtClean="0"/>
              <a:t>(MS, </a:t>
            </a:r>
            <a:r>
              <a:rPr lang="en-US" altLang="ko-KR" dirty="0" err="1" smtClean="0"/>
              <a:t>xPlatform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등등</a:t>
            </a:r>
            <a:r>
              <a:rPr lang="en-US" altLang="ko-KR" dirty="0" smtClean="0"/>
              <a:t>)</a:t>
            </a:r>
          </a:p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코드가 보여지는 것은 단점</a:t>
            </a:r>
            <a:endParaRPr lang="en-US" altLang="ko-KR" dirty="0"/>
          </a:p>
          <a:p>
            <a:pPr marL="342900" indent="-342900" eaLnBrk="1" hangingPunct="1">
              <a:buFont typeface="Wingdings" panose="05000000000000000000" pitchFamily="2" charset="2"/>
              <a:buChar char="ü"/>
            </a:pPr>
            <a:endParaRPr lang="en-US" altLang="ko-KR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08013" y="4960800"/>
            <a:ext cx="3935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변수에 함수를 넣을 수 잇다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0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6" name="직사각형 6"/>
          <p:cNvSpPr>
            <a:spLocks noChangeArrowheads="1"/>
          </p:cNvSpPr>
          <p:nvPr/>
        </p:nvSpPr>
        <p:spPr bwMode="auto">
          <a:xfrm>
            <a:off x="619125" y="753753"/>
            <a:ext cx="7626350" cy="480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en-US" altLang="ko-KR" dirty="0" smtClean="0"/>
              <a:t>Hello World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예시된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a.html</a:t>
            </a:r>
            <a:r>
              <a:rPr lang="ko-KR" altLang="en-US" dirty="0" smtClean="0"/>
              <a:t>로 저장한 후 브라우저로 실행</a:t>
            </a:r>
            <a:endParaRPr lang="en-US" altLang="ko-KR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서버에 게시한 후 실행</a:t>
            </a:r>
            <a:endParaRPr lang="en-US" altLang="ko-KR" dirty="0" smtClean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어떤 차이가 있는가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78" y="1640612"/>
            <a:ext cx="3342505" cy="23998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5555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6" name="직사각형 6"/>
          <p:cNvSpPr>
            <a:spLocks noChangeArrowheads="1"/>
          </p:cNvSpPr>
          <p:nvPr/>
        </p:nvSpPr>
        <p:spPr bwMode="auto">
          <a:xfrm>
            <a:off x="619125" y="753753"/>
            <a:ext cx="7626350" cy="517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en-US" altLang="ko-KR" dirty="0" smtClean="0"/>
              <a:t>Hello World 2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서버에 게시한 후 실행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611" y="1476414"/>
            <a:ext cx="5616727" cy="367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5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48885</TotalTime>
  <Words>4905</Words>
  <Application>Microsoft Office PowerPoint</Application>
  <PresentationFormat>A4 용지(210x297mm)</PresentationFormat>
  <Paragraphs>680</Paragraphs>
  <Slides>30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3. Java Script 익히기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kopo</cp:lastModifiedBy>
  <cp:revision>2893</cp:revision>
  <cp:lastPrinted>2015-10-28T04:44:44Z</cp:lastPrinted>
  <dcterms:created xsi:type="dcterms:W3CDTF">2003-10-22T07:02:37Z</dcterms:created>
  <dcterms:modified xsi:type="dcterms:W3CDTF">2018-06-05T12:25:54Z</dcterms:modified>
</cp:coreProperties>
</file>