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  <p:sldMasterId id="2147483664" r:id="rId2"/>
  </p:sldMasterIdLst>
  <p:notesMasterIdLst>
    <p:notesMasterId r:id="rId19"/>
  </p:notesMasterIdLst>
  <p:handoutMasterIdLst>
    <p:handoutMasterId r:id="rId20"/>
  </p:handoutMasterIdLst>
  <p:sldIdLst>
    <p:sldId id="265" r:id="rId3"/>
    <p:sldId id="285" r:id="rId4"/>
    <p:sldId id="286" r:id="rId5"/>
    <p:sldId id="273" r:id="rId6"/>
    <p:sldId id="272" r:id="rId7"/>
    <p:sldId id="274" r:id="rId8"/>
    <p:sldId id="275" r:id="rId9"/>
    <p:sldId id="276" r:id="rId10"/>
    <p:sldId id="277" r:id="rId11"/>
    <p:sldId id="279" r:id="rId12"/>
    <p:sldId id="278" r:id="rId13"/>
    <p:sldId id="280" r:id="rId14"/>
    <p:sldId id="282" r:id="rId15"/>
    <p:sldId id="281" r:id="rId16"/>
    <p:sldId id="283" r:id="rId17"/>
    <p:sldId id="28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 autoAdjust="0"/>
    <p:restoredTop sz="94660"/>
  </p:normalViewPr>
  <p:slideViewPr>
    <p:cSldViewPr snapToGrid="0">
      <p:cViewPr>
        <p:scale>
          <a:sx n="100" d="100"/>
          <a:sy n="100" d="100"/>
        </p:scale>
        <p:origin x="828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35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DF8D2-A5DF-42CD-AF28-C606D042E169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DBEA6-B034-41F1-B955-E7F497805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361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F1994-F284-4F73-B823-212538B2F71B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4D61A-A305-42B4-B9E2-E67FBE64C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614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98954" y="1341438"/>
            <a:ext cx="990404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4478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82579" y="2554872"/>
            <a:ext cx="10515600" cy="1325563"/>
          </a:xfrm>
          <a:prstGeom prst="rect">
            <a:avLst/>
          </a:prstGeom>
          <a:ln w="12700">
            <a:solidFill>
              <a:srgbClr val="7030A0"/>
            </a:solidFill>
          </a:ln>
        </p:spPr>
        <p:txBody>
          <a:bodyPr anchor="ctr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974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 hasCustomPrompt="1"/>
          </p:nvPr>
        </p:nvSpPr>
        <p:spPr>
          <a:xfrm>
            <a:off x="252663" y="0"/>
            <a:ext cx="11762874" cy="31282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altLang="ko-KR" dirty="0" smtClean="0"/>
              <a:t>1. </a:t>
            </a: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7459579" y="399166"/>
            <a:ext cx="4634450" cy="6165850"/>
          </a:xfrm>
          <a:prstGeom prst="rect">
            <a:avLst/>
          </a:prstGeom>
          <a:ln w="19050">
            <a:solidFill>
              <a:srgbClr val="7030A0"/>
            </a:solidFill>
          </a:ln>
        </p:spPr>
        <p:txBody>
          <a:bodyPr/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US" altLang="ko-KR" dirty="0" smtClean="0"/>
              <a:t>1. </a:t>
            </a:r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584696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559" y="118874"/>
            <a:ext cx="11043138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637192" y="5863451"/>
            <a:ext cx="2731477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9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15"/>
          <p:cNvSpPr>
            <a:spLocks noChangeShapeType="1"/>
          </p:cNvSpPr>
          <p:nvPr userDrawn="1"/>
        </p:nvSpPr>
        <p:spPr bwMode="auto">
          <a:xfrm>
            <a:off x="1954" y="348665"/>
            <a:ext cx="12190046" cy="0"/>
          </a:xfrm>
          <a:prstGeom prst="line">
            <a:avLst/>
          </a:prstGeom>
          <a:noFill/>
          <a:ln w="28575">
            <a:solidFill>
              <a:srgbClr val="724FB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</a:pPr>
            <a:endParaRPr lang="ko-KR" altLang="en-US" sz="1600" b="1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64054" y="6603712"/>
            <a:ext cx="1414063" cy="248022"/>
          </a:xfrm>
          <a:prstGeom prst="rect">
            <a:avLst/>
          </a:prstGeom>
        </p:spPr>
      </p:pic>
      <p:sp>
        <p:nvSpPr>
          <p:cNvPr id="11" name="Line 11"/>
          <p:cNvSpPr>
            <a:spLocks noChangeShapeType="1"/>
          </p:cNvSpPr>
          <p:nvPr userDrawn="1"/>
        </p:nvSpPr>
        <p:spPr bwMode="ltGray">
          <a:xfrm flipV="1">
            <a:off x="1954" y="6597446"/>
            <a:ext cx="12192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 latinLnBrk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100000"/>
              <a:buFontTx/>
              <a:buChar char="•"/>
              <a:defRPr/>
            </a:pPr>
            <a:endParaRPr lang="ko-KR" altLang="en-US" sz="10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24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2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310464" y="1385684"/>
            <a:ext cx="9904047" cy="1295400"/>
          </a:xfrm>
          <a:prstGeom prst="rect">
            <a:avLst/>
          </a:prstGeom>
        </p:spPr>
        <p:txBody>
          <a:bodyPr anchor="ctr"/>
          <a:lstStyle/>
          <a:p>
            <a:pPr marL="0" indent="0" eaLnBrk="1" hangingPunct="1"/>
            <a:r>
              <a:rPr lang="ko-KR" altLang="en-US" sz="4400" dirty="0" err="1" smtClean="0"/>
              <a:t>웹프로그래밍</a:t>
            </a:r>
            <a:r>
              <a:rPr lang="ko-KR" altLang="en-US" sz="4400" dirty="0" smtClean="0"/>
              <a:t> </a:t>
            </a:r>
            <a:r>
              <a:rPr lang="en-US" altLang="ko-KR" sz="4400" dirty="0" smtClean="0"/>
              <a:t>6</a:t>
            </a:r>
            <a:r>
              <a:rPr lang="ko-KR" altLang="en-US" sz="4400" dirty="0" smtClean="0"/>
              <a:t>강 투표 프로그램 실습</a:t>
            </a:r>
            <a:endParaRPr lang="ko-KR" altLang="en-US" sz="4400" dirty="0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8113379" y="5076741"/>
            <a:ext cx="34623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Kopo08 </a:t>
            </a:r>
            <a:r>
              <a:rPr kumimoji="1"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송태양</a:t>
            </a:r>
            <a:endParaRPr kumimoji="1" lang="ko-KR" altLang="en-US" sz="24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219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투표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7134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smtClean="0"/>
              <a:t>투표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투표하기 화면</a:t>
            </a:r>
            <a:r>
              <a:rPr lang="en-US" altLang="ko-KR" dirty="0" smtClean="0"/>
              <a:t>(b_01.jsp)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289" y="1296486"/>
            <a:ext cx="4848225" cy="581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405" y="1877511"/>
            <a:ext cx="952500" cy="819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7492" y="1869239"/>
            <a:ext cx="542925" cy="13525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798" y="469565"/>
            <a:ext cx="6411433" cy="415189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05853" y="898358"/>
            <a:ext cx="5986378" cy="11790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472405" y="1588168"/>
            <a:ext cx="1013869" cy="11710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05853" y="2342147"/>
            <a:ext cx="1941094" cy="14758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endCxn id="9" idx="1"/>
          </p:cNvCxnSpPr>
          <p:nvPr/>
        </p:nvCxnSpPr>
        <p:spPr>
          <a:xfrm>
            <a:off x="6692231" y="1532021"/>
            <a:ext cx="780174" cy="6416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2646947" y="2815389"/>
            <a:ext cx="6272464" cy="48928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919411" y="1588168"/>
            <a:ext cx="1147010" cy="17646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52663" y="4920914"/>
            <a:ext cx="11762874" cy="1471865"/>
          </a:xfrm>
        </p:spPr>
        <p:txBody>
          <a:bodyPr/>
          <a:lstStyle/>
          <a:p>
            <a:r>
              <a:rPr lang="ko-KR" altLang="en-US" sz="1600" dirty="0" smtClean="0"/>
              <a:t>투표하기</a:t>
            </a:r>
            <a:endParaRPr lang="en-US" altLang="ko-KR" sz="1600" dirty="0" smtClean="0"/>
          </a:p>
          <a:p>
            <a:r>
              <a:rPr lang="en-US" altLang="ko-KR" sz="1600" dirty="0" smtClean="0"/>
              <a:t>1) </a:t>
            </a:r>
            <a:r>
              <a:rPr lang="ko-KR" altLang="en-US" sz="1600" dirty="0" smtClean="0"/>
              <a:t>후보자 목록은 </a:t>
            </a:r>
            <a:r>
              <a:rPr lang="en-US" altLang="ko-KR" sz="1600" dirty="0" smtClean="0"/>
              <a:t>DBMS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SELECT</a:t>
            </a:r>
            <a:r>
              <a:rPr lang="ko-KR" altLang="en-US" sz="1600" dirty="0" smtClean="0"/>
              <a:t>하여 각 값을 받아와 </a:t>
            </a:r>
            <a:r>
              <a:rPr lang="en-US" altLang="ko-KR" sz="1600" dirty="0" smtClean="0"/>
              <a:t>SELECT BOX</a:t>
            </a:r>
            <a:r>
              <a:rPr lang="ko-KR" altLang="en-US" sz="1600" dirty="0" smtClean="0"/>
              <a:t>로 구현</a:t>
            </a:r>
            <a:endParaRPr lang="en-US" altLang="ko-KR" sz="1600" dirty="0" smtClean="0"/>
          </a:p>
          <a:p>
            <a:r>
              <a:rPr lang="en-US" altLang="ko-KR" sz="1600" dirty="0" smtClean="0"/>
              <a:t>2) </a:t>
            </a:r>
            <a:r>
              <a:rPr lang="ko-KR" altLang="en-US" sz="1600" dirty="0" smtClean="0"/>
              <a:t>투표자 연령대는 직접 입력하여 구현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3) </a:t>
            </a:r>
            <a:r>
              <a:rPr lang="ko-KR" altLang="en-US" sz="1600" dirty="0" smtClean="0"/>
              <a:t>투표하기 버튼을 클릭하면 </a:t>
            </a:r>
            <a:r>
              <a:rPr lang="en-US" altLang="ko-KR" sz="1600" dirty="0" smtClean="0"/>
              <a:t>option value</a:t>
            </a:r>
            <a:r>
              <a:rPr lang="ko-KR" altLang="en-US" sz="1600" dirty="0" smtClean="0"/>
              <a:t>들이 </a:t>
            </a:r>
            <a:r>
              <a:rPr lang="ko-KR" altLang="en-US" sz="1600" dirty="0" err="1" smtClean="0"/>
              <a:t>파라미터로</a:t>
            </a:r>
            <a:r>
              <a:rPr lang="ko-KR" altLang="en-US" sz="1600" dirty="0" smtClean="0"/>
              <a:t> 넘어가도록 함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8" name="타원 17"/>
          <p:cNvSpPr/>
          <p:nvPr/>
        </p:nvSpPr>
        <p:spPr>
          <a:xfrm>
            <a:off x="6615405" y="730250"/>
            <a:ext cx="336884" cy="312821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401428" y="2768850"/>
            <a:ext cx="336884" cy="312821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90337" y="4050632"/>
            <a:ext cx="1973179" cy="2005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483516" y="1538706"/>
            <a:ext cx="882316" cy="3388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endCxn id="22" idx="2"/>
          </p:cNvCxnSpPr>
          <p:nvPr/>
        </p:nvCxnSpPr>
        <p:spPr>
          <a:xfrm flipH="1" flipV="1">
            <a:off x="10924674" y="1877511"/>
            <a:ext cx="8021" cy="22533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2759263" y="3818019"/>
            <a:ext cx="336884" cy="312821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직선 연결선 33"/>
          <p:cNvCxnSpPr>
            <a:stCxn id="21" idx="3"/>
          </p:cNvCxnSpPr>
          <p:nvPr/>
        </p:nvCxnSpPr>
        <p:spPr>
          <a:xfrm>
            <a:off x="2863516" y="4150895"/>
            <a:ext cx="8069179" cy="0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018674" y="2478212"/>
            <a:ext cx="858252" cy="12221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043781" y="1514496"/>
            <a:ext cx="1718093" cy="1936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246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투표 </a:t>
            </a:r>
            <a:r>
              <a:rPr lang="en-US" altLang="ko-KR" dirty="0"/>
              <a:t>– </a:t>
            </a:r>
            <a:r>
              <a:rPr lang="ko-KR" altLang="en-US" dirty="0" smtClean="0"/>
              <a:t>투표실행 화면</a:t>
            </a:r>
            <a:r>
              <a:rPr lang="en-US" altLang="ko-KR" dirty="0" smtClean="0"/>
              <a:t>(b_02.jsp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071776" y="4363453"/>
            <a:ext cx="9836855" cy="1720300"/>
          </a:xfrm>
        </p:spPr>
        <p:txBody>
          <a:bodyPr/>
          <a:lstStyle/>
          <a:p>
            <a:r>
              <a:rPr lang="ko-KR" altLang="en-US" dirty="0" smtClean="0"/>
              <a:t>투표실행</a:t>
            </a:r>
            <a:endParaRPr lang="en-US" altLang="ko-KR" dirty="0" smtClean="0"/>
          </a:p>
          <a:p>
            <a:r>
              <a:rPr lang="en-US" altLang="ko-KR" dirty="0" smtClean="0"/>
              <a:t>1) </a:t>
            </a:r>
            <a:r>
              <a:rPr lang="ko-KR" altLang="en-US" dirty="0" smtClean="0"/>
              <a:t>투표하기 화면</a:t>
            </a:r>
            <a:r>
              <a:rPr lang="en-US" altLang="ko-KR" dirty="0" smtClean="0"/>
              <a:t>(b_01.jsp)</a:t>
            </a:r>
            <a:r>
              <a:rPr lang="ko-KR" altLang="en-US" dirty="0" smtClean="0"/>
              <a:t>에서 보낸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받아옴</a:t>
            </a:r>
            <a:endParaRPr lang="en-US" altLang="ko-KR" dirty="0" smtClean="0"/>
          </a:p>
          <a:p>
            <a:r>
              <a:rPr lang="en-US" altLang="ko-KR" dirty="0" smtClean="0"/>
              <a:t>2)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값으로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INSERT</a:t>
            </a:r>
            <a:r>
              <a:rPr lang="ko-KR" altLang="en-US" dirty="0" smtClean="0"/>
              <a:t>를 실행</a:t>
            </a:r>
            <a:endParaRPr lang="en-US" altLang="ko-KR" dirty="0" smtClean="0"/>
          </a:p>
          <a:p>
            <a:r>
              <a:rPr lang="en-US" altLang="ko-KR" dirty="0" smtClean="0"/>
              <a:t>3) </a:t>
            </a:r>
            <a:r>
              <a:rPr lang="ko-KR" altLang="en-US" dirty="0" smtClean="0"/>
              <a:t>투표 확인 후 메시지 출력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24" y="1794456"/>
            <a:ext cx="4848225" cy="485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99" y="1045116"/>
            <a:ext cx="4857750" cy="3619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553" y="409074"/>
            <a:ext cx="5362575" cy="35814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954379" y="874294"/>
            <a:ext cx="938464" cy="5327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37899" y="2037343"/>
            <a:ext cx="1751849" cy="2428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5" idx="2"/>
            <a:endCxn id="4" idx="0"/>
          </p:cNvCxnSpPr>
          <p:nvPr/>
        </p:nvCxnSpPr>
        <p:spPr>
          <a:xfrm>
            <a:off x="2866774" y="1407066"/>
            <a:ext cx="4763" cy="3873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519612" y="518230"/>
            <a:ext cx="3994484" cy="7069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487528" y="1282239"/>
            <a:ext cx="4637922" cy="5766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519612" y="2031579"/>
            <a:ext cx="5054516" cy="17764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4892843" y="1045116"/>
            <a:ext cx="1626769" cy="858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8" idx="3"/>
          </p:cNvCxnSpPr>
          <p:nvPr/>
        </p:nvCxnSpPr>
        <p:spPr>
          <a:xfrm flipH="1" flipV="1">
            <a:off x="2189748" y="2158787"/>
            <a:ext cx="4297780" cy="4323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14" idx="0"/>
          </p:cNvCxnSpPr>
          <p:nvPr/>
        </p:nvCxnSpPr>
        <p:spPr>
          <a:xfrm flipH="1">
            <a:off x="8806489" y="1225216"/>
            <a:ext cx="56774" cy="570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4" idx="2"/>
          </p:cNvCxnSpPr>
          <p:nvPr/>
        </p:nvCxnSpPr>
        <p:spPr>
          <a:xfrm>
            <a:off x="8806489" y="1858880"/>
            <a:ext cx="5640" cy="1726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5545054" y="751721"/>
            <a:ext cx="336884" cy="312821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34100" y="1407881"/>
            <a:ext cx="336884" cy="312821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435266" y="2218570"/>
            <a:ext cx="336884" cy="312821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411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3. </a:t>
            </a:r>
            <a:r>
              <a:rPr lang="ko-KR" altLang="en-US" dirty="0" smtClean="0"/>
              <a:t>개표결과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5099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개표결과 </a:t>
            </a:r>
            <a:r>
              <a:rPr lang="en-US" altLang="ko-KR" dirty="0"/>
              <a:t>– </a:t>
            </a:r>
            <a:r>
              <a:rPr lang="ko-KR" altLang="en-US" dirty="0" smtClean="0"/>
              <a:t>개표결과 </a:t>
            </a:r>
            <a:r>
              <a:rPr lang="ko-KR" altLang="en-US" dirty="0"/>
              <a:t>화면</a:t>
            </a:r>
            <a:r>
              <a:rPr lang="en-US" altLang="ko-KR" dirty="0" smtClean="0"/>
              <a:t>(c_01.jsp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98792"/>
            <a:ext cx="4886325" cy="1628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5457"/>
            <a:ext cx="10801350" cy="4000500"/>
          </a:xfrm>
          <a:prstGeom prst="rect">
            <a:avLst/>
          </a:prstGeom>
        </p:spPr>
      </p:pic>
      <p:sp>
        <p:nvSpPr>
          <p:cNvPr id="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5109411" y="4572000"/>
            <a:ext cx="6906126" cy="1933074"/>
          </a:xfrm>
        </p:spPr>
        <p:txBody>
          <a:bodyPr/>
          <a:lstStyle/>
          <a:p>
            <a:r>
              <a:rPr lang="ko-KR" altLang="en-US" sz="1400" dirty="0" smtClean="0"/>
              <a:t>전체 개표결과</a:t>
            </a:r>
            <a:endParaRPr lang="en-US" altLang="ko-KR" sz="1400" dirty="0" smtClean="0"/>
          </a:p>
          <a:p>
            <a:r>
              <a:rPr lang="en-US" altLang="ko-KR" sz="1400" dirty="0" smtClean="0"/>
              <a:t>1) </a:t>
            </a:r>
            <a:r>
              <a:rPr lang="ko-KR" altLang="en-US" sz="1400" dirty="0" smtClean="0"/>
              <a:t>투표 데이터가 저장된 테이블에서 각 후보에 대한 </a:t>
            </a:r>
            <a:r>
              <a:rPr lang="ko-KR" altLang="en-US" sz="1400" dirty="0" err="1" smtClean="0"/>
              <a:t>표개수를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SELECT</a:t>
            </a:r>
            <a:r>
              <a:rPr lang="ko-KR" altLang="en-US" sz="1400" dirty="0" smtClean="0"/>
              <a:t>해서 가져옴</a:t>
            </a:r>
            <a:endParaRPr lang="en-US" altLang="ko-KR" sz="1400" dirty="0"/>
          </a:p>
          <a:p>
            <a:r>
              <a:rPr lang="en-US" altLang="ko-KR" sz="1400" dirty="0" smtClean="0"/>
              <a:t>2) </a:t>
            </a:r>
            <a:r>
              <a:rPr lang="ko-KR" altLang="en-US" sz="1400" dirty="0" smtClean="0"/>
              <a:t>가져온 데이터를 출력함</a:t>
            </a:r>
            <a:endParaRPr lang="en-US" altLang="ko-KR" sz="1400" dirty="0" smtClean="0"/>
          </a:p>
          <a:p>
            <a:r>
              <a:rPr lang="en-US" altLang="ko-KR" sz="1400" dirty="0" smtClean="0"/>
              <a:t>3) </a:t>
            </a:r>
            <a:r>
              <a:rPr lang="ko-KR" altLang="en-US" sz="1400" dirty="0" smtClean="0"/>
              <a:t>각 후보에 대한 득표성향 분석 페이지로 넘어가기 위해 </a:t>
            </a:r>
            <a:r>
              <a:rPr lang="ko-KR" altLang="en-US" sz="1400" dirty="0" smtClean="0">
                <a:solidFill>
                  <a:srgbClr val="FF0000"/>
                </a:solidFill>
              </a:rPr>
              <a:t>각 후보의 이름에 링크를 걸고 </a:t>
            </a:r>
            <a:r>
              <a:rPr lang="en-US" altLang="ko-KR" sz="1400" dirty="0" smtClean="0">
                <a:solidFill>
                  <a:srgbClr val="FF0000"/>
                </a:solidFill>
              </a:rPr>
              <a:t>KEY</a:t>
            </a:r>
            <a:r>
              <a:rPr lang="ko-KR" altLang="en-US" sz="1400" dirty="0" smtClean="0">
                <a:solidFill>
                  <a:srgbClr val="FF0000"/>
                </a:solidFill>
              </a:rPr>
              <a:t>를 넘겨줌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3558" y="1868905"/>
            <a:ext cx="10207792" cy="14999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5037221"/>
            <a:ext cx="4900863" cy="12111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7" idx="2"/>
            <a:endCxn id="4" idx="3"/>
          </p:cNvCxnSpPr>
          <p:nvPr/>
        </p:nvCxnSpPr>
        <p:spPr>
          <a:xfrm flipH="1">
            <a:off x="4886325" y="3368842"/>
            <a:ext cx="811129" cy="214433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93558" y="753979"/>
            <a:ext cx="7948863" cy="10587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8542421" y="975771"/>
            <a:ext cx="336884" cy="312821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614737" y="3376652"/>
            <a:ext cx="336884" cy="312821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79095" y="2547125"/>
            <a:ext cx="9721516" cy="2161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52663" y="4914985"/>
            <a:ext cx="926432" cy="3789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1179095" y="2763317"/>
            <a:ext cx="922421" cy="219473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640305" y="3631341"/>
            <a:ext cx="336884" cy="312821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579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개표결과 </a:t>
            </a:r>
            <a:r>
              <a:rPr lang="en-US" altLang="ko-KR" dirty="0"/>
              <a:t>– </a:t>
            </a:r>
            <a:r>
              <a:rPr lang="ko-KR" altLang="en-US" dirty="0" smtClean="0"/>
              <a:t>득표성향 분석 </a:t>
            </a:r>
            <a:r>
              <a:rPr lang="ko-KR" altLang="en-US" dirty="0"/>
              <a:t>화면</a:t>
            </a:r>
            <a:r>
              <a:rPr lang="en-US" altLang="ko-KR" dirty="0"/>
              <a:t>(</a:t>
            </a:r>
            <a:r>
              <a:rPr lang="en-US" altLang="ko-KR" dirty="0" smtClean="0"/>
              <a:t>c_02.jsp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12296" y="3571876"/>
            <a:ext cx="5193130" cy="2860898"/>
          </a:xfrm>
        </p:spPr>
        <p:txBody>
          <a:bodyPr/>
          <a:lstStyle/>
          <a:p>
            <a:r>
              <a:rPr lang="ko-KR" altLang="en-US" dirty="0" smtClean="0"/>
              <a:t>득표성향 분석 화면</a:t>
            </a:r>
            <a:endParaRPr lang="en-US" altLang="ko-KR" dirty="0" smtClean="0"/>
          </a:p>
          <a:p>
            <a:r>
              <a:rPr lang="en-US" altLang="ko-KR" dirty="0" smtClean="0"/>
              <a:t>1) </a:t>
            </a:r>
            <a:r>
              <a:rPr lang="ko-KR" altLang="en-US" dirty="0" smtClean="0"/>
              <a:t>앞선 후보목록에서 </a:t>
            </a:r>
            <a:r>
              <a:rPr lang="ko-KR" altLang="en-US" dirty="0" err="1" smtClean="0"/>
              <a:t>후보명을</a:t>
            </a:r>
            <a:r>
              <a:rPr lang="ko-KR" altLang="en-US" dirty="0" smtClean="0"/>
              <a:t> 클릭하면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보내고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받아와 변수에 저장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2) </a:t>
            </a:r>
            <a:r>
              <a:rPr lang="ko-KR" altLang="en-US" dirty="0" smtClean="0"/>
              <a:t>해당 변수로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에서 해당 후보에 대한 득표성향 데이터를 가져옴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45" y="446923"/>
            <a:ext cx="4876800" cy="2990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812" y="516103"/>
            <a:ext cx="6562725" cy="50768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452812" y="516103"/>
            <a:ext cx="4043613" cy="5792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452812" y="1219200"/>
            <a:ext cx="6472488" cy="44481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5305426" y="427121"/>
            <a:ext cx="336884" cy="312821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284370" y="1112921"/>
            <a:ext cx="336884" cy="312821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334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개표결과 </a:t>
            </a:r>
            <a:r>
              <a:rPr lang="en-US" altLang="ko-KR" dirty="0"/>
              <a:t>– </a:t>
            </a:r>
            <a:r>
              <a:rPr lang="ko-KR" altLang="en-US" dirty="0"/>
              <a:t>득표성향 분석 화면</a:t>
            </a:r>
            <a:r>
              <a:rPr lang="en-US" altLang="ko-KR" dirty="0"/>
              <a:t>(c_02.jsp)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9496"/>
            <a:ext cx="9443039" cy="2838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84997"/>
            <a:ext cx="4829175" cy="14954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75" y="4780422"/>
            <a:ext cx="3352906" cy="2003885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1219200" y="3764505"/>
            <a:ext cx="109788" cy="10829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52663" y="3545430"/>
            <a:ext cx="1076325" cy="2190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922421" y="3334376"/>
            <a:ext cx="7093116" cy="3174276"/>
          </a:xfrm>
        </p:spPr>
        <p:txBody>
          <a:bodyPr/>
          <a:lstStyle/>
          <a:p>
            <a:r>
              <a:rPr lang="ko-KR" altLang="en-US" dirty="0" smtClean="0"/>
              <a:t>득표성향 분석 화면</a:t>
            </a:r>
            <a:endParaRPr lang="en-US" altLang="ko-KR" dirty="0"/>
          </a:p>
          <a:p>
            <a:r>
              <a:rPr lang="en-US" altLang="ko-KR" dirty="0" smtClean="0"/>
              <a:t>- DBMS</a:t>
            </a:r>
            <a:r>
              <a:rPr lang="ko-KR" altLang="en-US" dirty="0" smtClean="0"/>
              <a:t>에서 가져온 득표성향 데이터를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문을 사용하여 출력함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그래프는 이미지 파일의 넓이를 퍼센트로 조절하여 출력함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252663" y="2318459"/>
            <a:ext cx="9138987" cy="8057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6" idx="2"/>
          </p:cNvCxnSpPr>
          <p:nvPr/>
        </p:nvCxnSpPr>
        <p:spPr>
          <a:xfrm flipH="1">
            <a:off x="4257675" y="3124200"/>
            <a:ext cx="564482" cy="25717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455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필요 데이터베이스 설계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67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09601" y="3894124"/>
            <a:ext cx="10839450" cy="2670892"/>
          </a:xfrm>
        </p:spPr>
        <p:txBody>
          <a:bodyPr/>
          <a:lstStyle/>
          <a:p>
            <a:r>
              <a:rPr lang="ko-KR" altLang="en-US" sz="1800" dirty="0" smtClean="0"/>
              <a:t>후보자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투표용지 테이블 생성</a:t>
            </a:r>
            <a:endParaRPr lang="en-US" altLang="ko-KR" sz="1800" dirty="0" smtClean="0"/>
          </a:p>
          <a:p>
            <a:r>
              <a:rPr lang="en-US" altLang="ko-KR" sz="1800" dirty="0" smtClean="0"/>
              <a:t>1) </a:t>
            </a:r>
            <a:r>
              <a:rPr lang="ko-KR" altLang="en-US" sz="1800" dirty="0" smtClean="0"/>
              <a:t>후보자 데이터를 관리하기 위한 테이블 생성</a:t>
            </a:r>
            <a:endParaRPr lang="en-US" altLang="ko-KR" sz="1800" dirty="0" smtClean="0"/>
          </a:p>
          <a:p>
            <a:r>
              <a:rPr lang="en-US" altLang="ko-KR" sz="1800" dirty="0" smtClean="0"/>
              <a:t>- </a:t>
            </a:r>
            <a:r>
              <a:rPr lang="ko-KR" altLang="en-US" sz="1800" dirty="0" smtClean="0"/>
              <a:t>기호번호 </a:t>
            </a:r>
            <a:r>
              <a:rPr lang="ko-KR" altLang="en-US" sz="1800" dirty="0" err="1" smtClean="0"/>
              <a:t>컬럼</a:t>
            </a:r>
            <a:r>
              <a:rPr lang="en-US" altLang="ko-KR" sz="1800" dirty="0" smtClean="0"/>
              <a:t>(id)</a:t>
            </a:r>
            <a:r>
              <a:rPr lang="ko-KR" altLang="en-US" sz="1800" dirty="0" smtClean="0"/>
              <a:t>와 후보자명</a:t>
            </a:r>
            <a:r>
              <a:rPr lang="en-US" altLang="ko-KR" sz="1800" dirty="0"/>
              <a:t> </a:t>
            </a:r>
            <a:r>
              <a:rPr lang="ko-KR" altLang="en-US" sz="1800" dirty="0" err="1" smtClean="0"/>
              <a:t>컬럼</a:t>
            </a:r>
            <a:r>
              <a:rPr lang="en-US" altLang="ko-KR" sz="1800" dirty="0" smtClean="0"/>
              <a:t>(name)</a:t>
            </a:r>
            <a:r>
              <a:rPr lang="ko-KR" altLang="en-US" sz="1800" dirty="0" smtClean="0"/>
              <a:t>으로 구성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2) </a:t>
            </a:r>
            <a:r>
              <a:rPr lang="ko-KR" altLang="en-US" sz="1800" dirty="0" smtClean="0"/>
              <a:t>투표용지 데이터를 관리하기 위한 테이블 생성</a:t>
            </a:r>
            <a:endParaRPr lang="en-US" altLang="ko-KR" sz="1800" dirty="0" smtClean="0"/>
          </a:p>
          <a:p>
            <a:r>
              <a:rPr lang="en-US" altLang="ko-KR" sz="1800" dirty="0" smtClean="0"/>
              <a:t>- </a:t>
            </a:r>
            <a:r>
              <a:rPr lang="ko-KR" altLang="en-US" sz="1800" dirty="0" smtClean="0"/>
              <a:t>투표 대상 기호번호 </a:t>
            </a:r>
            <a:r>
              <a:rPr lang="ko-KR" altLang="en-US" sz="1800" dirty="0" err="1" smtClean="0"/>
              <a:t>컬럼</a:t>
            </a:r>
            <a:r>
              <a:rPr lang="en-US" altLang="ko-KR" sz="1800" dirty="0" smtClean="0"/>
              <a:t>(id)</a:t>
            </a:r>
            <a:r>
              <a:rPr lang="ko-KR" altLang="en-US" sz="1800" dirty="0" smtClean="0"/>
              <a:t>과 투표자 연령대 </a:t>
            </a:r>
            <a:r>
              <a:rPr lang="ko-KR" altLang="en-US" sz="1800" dirty="0" err="1" smtClean="0"/>
              <a:t>컬럼</a:t>
            </a:r>
            <a:r>
              <a:rPr lang="en-US" altLang="ko-KR" sz="1800" dirty="0" smtClean="0"/>
              <a:t>(age)</a:t>
            </a:r>
            <a:r>
              <a:rPr lang="ko-KR" altLang="en-US" sz="1800" dirty="0" smtClean="0"/>
              <a:t>으로 구성</a:t>
            </a:r>
            <a:endParaRPr lang="en-US" altLang="ko-KR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742032"/>
            <a:ext cx="8684837" cy="5381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275" y="1313109"/>
            <a:ext cx="3762375" cy="638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1567" y="2257172"/>
            <a:ext cx="7198493" cy="5018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5300" y="2872490"/>
            <a:ext cx="3657600" cy="657225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1974683" y="537514"/>
            <a:ext cx="336884" cy="312821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1974683" y="2059408"/>
            <a:ext cx="336884" cy="312821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86275" y="1524000"/>
            <a:ext cx="3857625" cy="4272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486275" y="3124200"/>
            <a:ext cx="3552825" cy="4055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00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1. </a:t>
            </a:r>
            <a:r>
              <a:rPr lang="ko-KR" altLang="en-US" dirty="0" smtClean="0"/>
              <a:t>후보 목록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051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후보 목록</a:t>
            </a:r>
            <a:r>
              <a:rPr lang="en-US" altLang="ko-KR" dirty="0"/>
              <a:t>, </a:t>
            </a:r>
            <a:r>
              <a:rPr lang="ko-KR" altLang="en-US" dirty="0"/>
              <a:t>추가</a:t>
            </a:r>
            <a:r>
              <a:rPr lang="en-US" altLang="ko-KR" dirty="0"/>
              <a:t>, </a:t>
            </a:r>
            <a:r>
              <a:rPr lang="ko-KR" altLang="en-US" dirty="0" smtClean="0"/>
              <a:t>삭제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후보 목록</a:t>
            </a:r>
            <a:r>
              <a:rPr lang="en-US" altLang="ko-KR" dirty="0" smtClean="0"/>
              <a:t>(a_01.jsp)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63" y="1475874"/>
            <a:ext cx="4953000" cy="2590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162" y="1944549"/>
            <a:ext cx="6620375" cy="142885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52663" y="2061411"/>
            <a:ext cx="4752474" cy="3609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638800" y="2133600"/>
            <a:ext cx="6376737" cy="11710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7" idx="3"/>
          </p:cNvCxnSpPr>
          <p:nvPr/>
        </p:nvCxnSpPr>
        <p:spPr>
          <a:xfrm>
            <a:off x="5005137" y="2241885"/>
            <a:ext cx="633663" cy="1804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823410" y="4499809"/>
            <a:ext cx="7170821" cy="1291727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상단 </a:t>
            </a:r>
            <a:r>
              <a:rPr lang="ko-KR" altLang="en-US" dirty="0" err="1" smtClean="0"/>
              <a:t>메뉴바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각 메뉴를 클릭하면 해당 페이지로 이동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각 페이지마다 배경색을 주어 현재 페이지를 식별하도록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3423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후보 목록</a:t>
            </a:r>
            <a:r>
              <a:rPr lang="en-US" altLang="ko-KR" dirty="0"/>
              <a:t>, </a:t>
            </a:r>
            <a:r>
              <a:rPr lang="ko-KR" altLang="en-US" dirty="0"/>
              <a:t>추가</a:t>
            </a:r>
            <a:r>
              <a:rPr lang="en-US" altLang="ko-KR" dirty="0"/>
              <a:t>, </a:t>
            </a:r>
            <a:r>
              <a:rPr lang="ko-KR" altLang="en-US" dirty="0"/>
              <a:t>삭제 </a:t>
            </a:r>
            <a:r>
              <a:rPr lang="en-US" altLang="ko-KR" dirty="0"/>
              <a:t>- </a:t>
            </a:r>
            <a:r>
              <a:rPr lang="ko-KR" altLang="en-US" dirty="0"/>
              <a:t>후보 </a:t>
            </a:r>
            <a:r>
              <a:rPr lang="ko-KR" altLang="en-US" dirty="0" smtClean="0"/>
              <a:t>목록</a:t>
            </a:r>
            <a:r>
              <a:rPr lang="en-US" altLang="ko-KR" dirty="0" smtClean="0"/>
              <a:t>(</a:t>
            </a:r>
            <a:r>
              <a:rPr lang="en-US" altLang="ko-KR" dirty="0"/>
              <a:t>a_01.jsp)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3" y="885825"/>
            <a:ext cx="4953000" cy="2590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578" y="495300"/>
            <a:ext cx="6730422" cy="603091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6613" y="1807076"/>
            <a:ext cx="4953000" cy="12858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6613" y="3102476"/>
            <a:ext cx="4953000" cy="2762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676900" y="885825"/>
            <a:ext cx="6515100" cy="1905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686425" y="4650874"/>
            <a:ext cx="6505575" cy="11498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676900" y="2790825"/>
            <a:ext cx="4895850" cy="186004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059613" y="2276475"/>
            <a:ext cx="626812" cy="95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7" idx="3"/>
          </p:cNvCxnSpPr>
          <p:nvPr/>
        </p:nvCxnSpPr>
        <p:spPr>
          <a:xfrm>
            <a:off x="5059613" y="3240589"/>
            <a:ext cx="617287" cy="19804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06614" y="3575548"/>
            <a:ext cx="5179762" cy="2882402"/>
          </a:xfrm>
        </p:spPr>
        <p:txBody>
          <a:bodyPr/>
          <a:lstStyle/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하단 후보 목록 구현</a:t>
            </a:r>
            <a:endParaRPr lang="en-US" altLang="ko-KR" sz="1600" dirty="0" smtClean="0"/>
          </a:p>
          <a:p>
            <a:r>
              <a:rPr lang="en-US" altLang="ko-KR" sz="1600" dirty="0" smtClean="0"/>
              <a:t>1) </a:t>
            </a:r>
            <a:r>
              <a:rPr lang="ko-KR" altLang="en-US" sz="1600" dirty="0" smtClean="0"/>
              <a:t>기존에 존재하는 후보는 </a:t>
            </a:r>
            <a:r>
              <a:rPr lang="en-US" altLang="ko-KR" sz="1600" dirty="0" smtClean="0"/>
              <a:t>DBMS</a:t>
            </a:r>
            <a:r>
              <a:rPr lang="ko-KR" altLang="en-US" sz="1600" dirty="0" smtClean="0"/>
              <a:t>에서 값을 가져와 </a:t>
            </a:r>
            <a:r>
              <a:rPr lang="en-US" altLang="ko-KR" sz="1600" dirty="0" smtClean="0"/>
              <a:t>while</a:t>
            </a:r>
            <a:r>
              <a:rPr lang="ko-KR" altLang="en-US" sz="1600" dirty="0" smtClean="0"/>
              <a:t>문으로 출력하도록 함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2) </a:t>
            </a:r>
            <a:r>
              <a:rPr lang="ko-KR" altLang="en-US" sz="1600" dirty="0" smtClean="0"/>
              <a:t>새로 등록할 후보는 맨 아래 줄에서 </a:t>
            </a:r>
            <a:r>
              <a:rPr lang="ko-KR" altLang="en-US" sz="1600" dirty="0" err="1" smtClean="0"/>
              <a:t>후보명을</a:t>
            </a:r>
            <a:r>
              <a:rPr lang="ko-KR" altLang="en-US" sz="1600" dirty="0" smtClean="0"/>
              <a:t> 입력하도록 함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3) </a:t>
            </a:r>
            <a:r>
              <a:rPr lang="ko-KR" altLang="en-US" sz="1600" dirty="0" smtClean="0"/>
              <a:t>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기호번호는 중간에 번호가 빌 경우 그 번호를 대체하도록 하기 위해 기호를 계산하는 코드를 작성해줌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1438275" y="3044236"/>
            <a:ext cx="409575" cy="38367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16" idx="3"/>
          </p:cNvCxnSpPr>
          <p:nvPr/>
        </p:nvCxnSpPr>
        <p:spPr>
          <a:xfrm>
            <a:off x="1847850" y="3236073"/>
            <a:ext cx="3829050" cy="451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735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후보 목록</a:t>
            </a:r>
            <a:r>
              <a:rPr lang="en-US" altLang="ko-KR" dirty="0"/>
              <a:t>, </a:t>
            </a:r>
            <a:r>
              <a:rPr lang="ko-KR" altLang="en-US" dirty="0"/>
              <a:t>추가</a:t>
            </a:r>
            <a:r>
              <a:rPr lang="en-US" altLang="ko-KR" dirty="0"/>
              <a:t>, </a:t>
            </a:r>
            <a:r>
              <a:rPr lang="ko-KR" altLang="en-US" dirty="0"/>
              <a:t>삭제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후보 삭제</a:t>
            </a:r>
            <a:r>
              <a:rPr lang="en-US" altLang="ko-KR" dirty="0" smtClean="0"/>
              <a:t>(a_02.jsp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63" y="454463"/>
            <a:ext cx="4914900" cy="25336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800" y="1066444"/>
            <a:ext cx="4876800" cy="11144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12404" t="29990" b="53731"/>
          <a:stretch/>
        </p:blipFill>
        <p:spPr>
          <a:xfrm>
            <a:off x="635000" y="3051613"/>
            <a:ext cx="10295856" cy="2667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826000" y="1293457"/>
            <a:ext cx="608263" cy="330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527800" y="1852257"/>
            <a:ext cx="2032000" cy="3286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7" idx="3"/>
          </p:cNvCxnSpPr>
          <p:nvPr/>
        </p:nvCxnSpPr>
        <p:spPr>
          <a:xfrm>
            <a:off x="5434263" y="1458557"/>
            <a:ext cx="1093537" cy="55800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00" y="3381813"/>
            <a:ext cx="4263264" cy="346066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44763" y="2934491"/>
            <a:ext cx="10532311" cy="4473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74295" y="3705726"/>
            <a:ext cx="3489158" cy="10347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4363453" y="3381812"/>
            <a:ext cx="3745831" cy="4041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5434263" y="3583874"/>
            <a:ext cx="6581274" cy="2882402"/>
          </a:xfrm>
        </p:spPr>
        <p:txBody>
          <a:bodyPr/>
          <a:lstStyle/>
          <a:p>
            <a:r>
              <a:rPr lang="ko-KR" altLang="en-US" sz="1600" dirty="0" smtClean="0"/>
              <a:t>후보 삭제하기</a:t>
            </a:r>
            <a:endParaRPr lang="en-US" altLang="ko-KR" sz="1600" dirty="0" smtClean="0"/>
          </a:p>
          <a:p>
            <a:r>
              <a:rPr lang="en-US" altLang="ko-KR" sz="1600" dirty="0" smtClean="0"/>
              <a:t>1) </a:t>
            </a:r>
            <a:r>
              <a:rPr lang="ko-KR" altLang="en-US" sz="1600" dirty="0" smtClean="0"/>
              <a:t>앞선 페이지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후보목록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에서 삭제버튼을 클릭 시 해당 기호 번호를 </a:t>
            </a:r>
            <a:r>
              <a:rPr lang="ko-KR" altLang="en-US" sz="1600" dirty="0" err="1" smtClean="0"/>
              <a:t>파라미터로</a:t>
            </a:r>
            <a:r>
              <a:rPr lang="ko-KR" altLang="en-US" sz="1600" dirty="0" smtClean="0"/>
              <a:t> 넘겨줌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2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받은 </a:t>
            </a:r>
            <a:r>
              <a:rPr lang="ko-KR" altLang="en-US" sz="1600" dirty="0" err="1" smtClean="0"/>
              <a:t>파라미터로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DBMS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DELETE SQL</a:t>
            </a:r>
            <a:r>
              <a:rPr lang="ko-KR" altLang="en-US" sz="1600" dirty="0" smtClean="0"/>
              <a:t>을 실행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3) DELETE</a:t>
            </a:r>
            <a:r>
              <a:rPr lang="ko-KR" altLang="en-US" sz="1600" dirty="0" smtClean="0"/>
              <a:t>가 성공적으로 수행되면 확인 메시지를 출력</a:t>
            </a:r>
            <a:endParaRPr lang="ko-KR" altLang="en-US" sz="1600" dirty="0"/>
          </a:p>
        </p:txBody>
      </p:sp>
      <p:sp>
        <p:nvSpPr>
          <p:cNvPr id="19" name="타원 18"/>
          <p:cNvSpPr/>
          <p:nvPr/>
        </p:nvSpPr>
        <p:spPr>
          <a:xfrm>
            <a:off x="8050538" y="3318313"/>
            <a:ext cx="336884" cy="31282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363453" y="4044079"/>
            <a:ext cx="336884" cy="31282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74295" y="4872316"/>
            <a:ext cx="3951705" cy="12958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850063" y="4955735"/>
            <a:ext cx="336884" cy="31282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659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후보 목록</a:t>
            </a:r>
            <a:r>
              <a:rPr lang="en-US" altLang="ko-KR" dirty="0"/>
              <a:t>, </a:t>
            </a:r>
            <a:r>
              <a:rPr lang="ko-KR" altLang="en-US" dirty="0"/>
              <a:t>추가</a:t>
            </a:r>
            <a:r>
              <a:rPr lang="en-US" altLang="ko-KR" dirty="0"/>
              <a:t>, </a:t>
            </a:r>
            <a:r>
              <a:rPr lang="ko-KR" altLang="en-US" dirty="0"/>
              <a:t>삭제 </a:t>
            </a:r>
            <a:r>
              <a:rPr lang="en-US" altLang="ko-KR" dirty="0"/>
              <a:t>– </a:t>
            </a:r>
            <a:r>
              <a:rPr lang="ko-KR" altLang="en-US" dirty="0"/>
              <a:t>후보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(a_03.jsp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26985"/>
          <a:stretch/>
        </p:blipFill>
        <p:spPr>
          <a:xfrm>
            <a:off x="866273" y="513345"/>
            <a:ext cx="4905375" cy="16413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097" y="1105399"/>
            <a:ext cx="4848225" cy="4572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26168" y="1740568"/>
            <a:ext cx="4985586" cy="4140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721642" y="1333999"/>
            <a:ext cx="2406316" cy="2862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7" idx="3"/>
          </p:cNvCxnSpPr>
          <p:nvPr/>
        </p:nvCxnSpPr>
        <p:spPr>
          <a:xfrm flipV="1">
            <a:off x="5811754" y="1620253"/>
            <a:ext cx="909888" cy="32735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3" y="2192157"/>
            <a:ext cx="7731793" cy="129361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74" y="3582399"/>
            <a:ext cx="4935678" cy="2929305"/>
          </a:xfrm>
          <a:prstGeom prst="rect">
            <a:avLst/>
          </a:prstGeom>
        </p:spPr>
      </p:pic>
      <p:sp>
        <p:nvSpPr>
          <p:cNvPr id="14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5229727" y="3583874"/>
            <a:ext cx="6785810" cy="2882402"/>
          </a:xfrm>
        </p:spPr>
        <p:txBody>
          <a:bodyPr/>
          <a:lstStyle/>
          <a:p>
            <a:r>
              <a:rPr lang="ko-KR" altLang="en-US" sz="1600" dirty="0" smtClean="0"/>
              <a:t>후보 추가하기</a:t>
            </a:r>
            <a:endParaRPr lang="en-US" altLang="ko-KR" sz="1600" dirty="0" smtClean="0"/>
          </a:p>
          <a:p>
            <a:r>
              <a:rPr lang="en-US" altLang="ko-KR" sz="1600" dirty="0" smtClean="0"/>
              <a:t>1) </a:t>
            </a:r>
            <a:r>
              <a:rPr lang="ko-KR" altLang="en-US" sz="1600" dirty="0" smtClean="0"/>
              <a:t>앞선 페이지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후보목록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에서 추가버튼을 클릭 시 추가할 후보의 번호와 </a:t>
            </a:r>
            <a:r>
              <a:rPr lang="ko-KR" altLang="en-US" sz="1600" dirty="0" err="1" smtClean="0"/>
              <a:t>후보명을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파라미터로</a:t>
            </a:r>
            <a:r>
              <a:rPr lang="ko-KR" altLang="en-US" sz="1600" dirty="0" smtClean="0"/>
              <a:t> 넘겨줌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/>
              <a:t>2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받은 </a:t>
            </a:r>
            <a:r>
              <a:rPr lang="ko-KR" altLang="en-US" sz="1600" dirty="0" err="1" smtClean="0"/>
              <a:t>파라미터로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DBMS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INSERT SQL</a:t>
            </a:r>
            <a:r>
              <a:rPr lang="ko-KR" altLang="en-US" sz="1600" dirty="0" smtClean="0"/>
              <a:t>을 실행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3) SELECT</a:t>
            </a:r>
            <a:r>
              <a:rPr lang="ko-KR" altLang="en-US" sz="1600" dirty="0" smtClean="0"/>
              <a:t>로 </a:t>
            </a:r>
            <a:r>
              <a:rPr lang="en-US" altLang="ko-KR" sz="1600" dirty="0" smtClean="0"/>
              <a:t>INSERT</a:t>
            </a:r>
            <a:r>
              <a:rPr lang="ko-KR" altLang="en-US" sz="1600" dirty="0" smtClean="0"/>
              <a:t>가 성공적으로 수행된 것을 확인하고 확인 메시지 출력</a:t>
            </a:r>
            <a:endParaRPr lang="en-US" altLang="ko-KR" sz="1600" dirty="0" smtClean="0"/>
          </a:p>
          <a:p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577516" y="2606842"/>
            <a:ext cx="7243010" cy="1443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61474" y="2911642"/>
            <a:ext cx="5614737" cy="152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76989" y="3938337"/>
            <a:ext cx="3408948" cy="4251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76989" y="4981073"/>
            <a:ext cx="4636169" cy="12111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3785937" y="3064042"/>
            <a:ext cx="1985711" cy="8742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3785937" y="2751221"/>
            <a:ext cx="3096126" cy="13234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4381751" y="3262947"/>
            <a:ext cx="336884" cy="312821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199021" y="4203032"/>
            <a:ext cx="336884" cy="312821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76989" y="4515853"/>
            <a:ext cx="4636169" cy="4485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4711171" y="5086972"/>
            <a:ext cx="336884" cy="312821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483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후보 목록</a:t>
            </a:r>
            <a:r>
              <a:rPr lang="en-US" altLang="ko-KR" dirty="0"/>
              <a:t>, </a:t>
            </a:r>
            <a:r>
              <a:rPr lang="ko-KR" altLang="en-US" dirty="0"/>
              <a:t>추가</a:t>
            </a:r>
            <a:r>
              <a:rPr lang="en-US" altLang="ko-KR" dirty="0"/>
              <a:t>, </a:t>
            </a:r>
            <a:r>
              <a:rPr lang="ko-KR" altLang="en-US" dirty="0"/>
              <a:t>삭제 </a:t>
            </a:r>
            <a:r>
              <a:rPr lang="en-US" altLang="ko-KR" dirty="0"/>
              <a:t>– </a:t>
            </a:r>
            <a:r>
              <a:rPr lang="ko-KR" altLang="en-US" dirty="0"/>
              <a:t>후보 추가</a:t>
            </a:r>
            <a:r>
              <a:rPr lang="en-US" altLang="ko-KR" dirty="0"/>
              <a:t>(a_03.jsp)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120" y="2008921"/>
            <a:ext cx="3487928" cy="1334028"/>
          </a:xfrm>
          <a:prstGeom prst="rect">
            <a:avLst/>
          </a:prstGeom>
        </p:spPr>
      </p:pic>
      <p:sp>
        <p:nvSpPr>
          <p:cNvPr id="24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7429234" y="424938"/>
            <a:ext cx="4586303" cy="6080637"/>
          </a:xfrm>
        </p:spPr>
        <p:txBody>
          <a:bodyPr/>
          <a:lstStyle/>
          <a:p>
            <a:r>
              <a:rPr lang="ko-KR" altLang="en-US" dirty="0" smtClean="0"/>
              <a:t>후보 추가하기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제약조건</a:t>
            </a:r>
            <a:endParaRPr lang="en-US" altLang="ko-KR" dirty="0" smtClean="0"/>
          </a:p>
          <a:p>
            <a:r>
              <a:rPr lang="en-US" altLang="ko-KR" dirty="0" smtClean="0"/>
              <a:t>1) </a:t>
            </a:r>
            <a:r>
              <a:rPr lang="ko-KR" altLang="en-US" dirty="0" err="1" smtClean="0"/>
              <a:t>후보명을</a:t>
            </a:r>
            <a:r>
              <a:rPr lang="ko-KR" altLang="en-US" dirty="0" smtClean="0"/>
              <a:t> </a:t>
            </a:r>
            <a:r>
              <a:rPr lang="ko-KR" altLang="en-US" dirty="0" smtClean="0"/>
              <a:t>입력하지 않으면 추가되지 않도록 함수 적용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후보명은</a:t>
            </a:r>
            <a:r>
              <a:rPr lang="ko-KR" altLang="en-US" dirty="0" smtClean="0"/>
              <a:t> </a:t>
            </a:r>
            <a:r>
              <a:rPr lang="ko-KR" altLang="en-US" dirty="0" smtClean="0"/>
              <a:t>한글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영문만 입력하도록 </a:t>
            </a:r>
            <a:r>
              <a:rPr lang="ko-KR" altLang="en-US" dirty="0" smtClean="0"/>
              <a:t>함수를 </a:t>
            </a:r>
            <a:r>
              <a:rPr lang="ko-KR" altLang="en-US" dirty="0" smtClean="0"/>
              <a:t>사용하여 제약을 검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3) </a:t>
            </a:r>
            <a:r>
              <a:rPr lang="ko-KR" altLang="en-US" dirty="0" err="1" smtClean="0"/>
              <a:t>후보명은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글자를 넘어가지 않도록 함수를 사용하여 제약을 검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4) </a:t>
            </a:r>
            <a:r>
              <a:rPr lang="ko-KR" altLang="en-US" dirty="0" smtClean="0"/>
              <a:t>위의 제약조건을 위반하지 않으면 후보추가가 실행되도록 함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120" y="3709905"/>
            <a:ext cx="3584376" cy="10786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2001"/>
            <a:ext cx="3676384" cy="440656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4495" y="522462"/>
            <a:ext cx="3476553" cy="127681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029289"/>
            <a:ext cx="6257925" cy="130492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0" y="382001"/>
            <a:ext cx="2714625" cy="13324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503" y="1799280"/>
            <a:ext cx="3667881" cy="15436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3465256"/>
            <a:ext cx="3128962" cy="12949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5029289"/>
            <a:ext cx="6257925" cy="13049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714625" y="397131"/>
            <a:ext cx="336884" cy="312821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336742" y="1542131"/>
            <a:ext cx="336884" cy="312821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082258" y="3412129"/>
            <a:ext cx="336884" cy="312821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6139227" y="4883543"/>
            <a:ext cx="336884" cy="312821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790042"/>
      </p:ext>
    </p:extLst>
  </p:cSld>
  <p:clrMapOvr>
    <a:masterClrMapping/>
  </p:clrMapOvr>
</p:sld>
</file>

<file path=ppt/theme/theme1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</TotalTime>
  <Words>573</Words>
  <Application>Microsoft Office PowerPoint</Application>
  <PresentationFormat>와이드스크린</PresentationFormat>
  <Paragraphs>96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굴림</vt:lpstr>
      <vt:lpstr>맑은 고딕</vt:lpstr>
      <vt:lpstr>Arial</vt:lpstr>
      <vt:lpstr>3_Default Design</vt:lpstr>
      <vt:lpstr>디자인 사용자 지정</vt:lpstr>
      <vt:lpstr>웹프로그래밍 6강 투표 프로그램 실습</vt:lpstr>
      <vt:lpstr>필요 데이터베이스 설계 </vt:lpstr>
      <vt:lpstr>PowerPoint 프레젠테이션</vt:lpstr>
      <vt:lpstr>1. 후보 목록, 추가, 삭제</vt:lpstr>
      <vt:lpstr>1. 후보 목록, 추가, 삭제 - 후보 목록(a_01.jsp)</vt:lpstr>
      <vt:lpstr>1. 후보 목록, 추가, 삭제 - 후보 목록(a_01.jsp)</vt:lpstr>
      <vt:lpstr>1. 후보 목록, 추가, 삭제 – 후보 삭제(a_02.jsp)</vt:lpstr>
      <vt:lpstr>1. 후보 목록, 추가, 삭제 – 후보 추가(a_03.jsp)</vt:lpstr>
      <vt:lpstr>1. 후보 목록, 추가, 삭제 – 후보 추가(a_03.jsp)</vt:lpstr>
      <vt:lpstr>2. 투표</vt:lpstr>
      <vt:lpstr>2. 투표 – 투표하기 화면(b_01.jsp) </vt:lpstr>
      <vt:lpstr>2. 투표 – 투표실행 화면(b_02.jsp) </vt:lpstr>
      <vt:lpstr>3. 개표결과</vt:lpstr>
      <vt:lpstr>3. 개표결과 – 개표결과 화면(c_01.jsp) </vt:lpstr>
      <vt:lpstr>3. 개표결과 – 득표성향 분석 화면(c_02.jsp) </vt:lpstr>
      <vt:lpstr>3. 개표결과 – 득표성향 분석 화면(c_02.jsp)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401ST-12</dc:creator>
  <cp:lastModifiedBy>kopo</cp:lastModifiedBy>
  <cp:revision>49</cp:revision>
  <dcterms:created xsi:type="dcterms:W3CDTF">2018-03-29T02:29:13Z</dcterms:created>
  <dcterms:modified xsi:type="dcterms:W3CDTF">2018-07-23T00:59:36Z</dcterms:modified>
</cp:coreProperties>
</file>