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6"/>
  </p:notesMasterIdLst>
  <p:sldIdLst>
    <p:sldId id="694" r:id="rId4"/>
    <p:sldId id="961" r:id="rId5"/>
    <p:sldId id="977" r:id="rId6"/>
    <p:sldId id="978" r:id="rId7"/>
    <p:sldId id="1008" r:id="rId8"/>
    <p:sldId id="1081" r:id="rId9"/>
    <p:sldId id="1082" r:id="rId10"/>
    <p:sldId id="1083" r:id="rId11"/>
    <p:sldId id="1084" r:id="rId12"/>
    <p:sldId id="1085" r:id="rId13"/>
    <p:sldId id="1086" r:id="rId14"/>
    <p:sldId id="1087" r:id="rId15"/>
    <p:sldId id="1088" r:id="rId16"/>
    <p:sldId id="1038" r:id="rId17"/>
    <p:sldId id="1091" r:id="rId18"/>
    <p:sldId id="1092" r:id="rId19"/>
    <p:sldId id="1094" r:id="rId20"/>
    <p:sldId id="1093" r:id="rId21"/>
    <p:sldId id="1095" r:id="rId22"/>
    <p:sldId id="1096" r:id="rId23"/>
    <p:sldId id="991" r:id="rId24"/>
    <p:sldId id="984" r:id="rId2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66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>
        <p:scale>
          <a:sx n="125" d="100"/>
          <a:sy n="125" d="100"/>
        </p:scale>
        <p:origin x="-366" y="-28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9587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102198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8001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08684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5232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5510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964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9218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52463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7896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74759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820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6801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xxx:port/DB01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5. JSP-DB</a:t>
            </a:r>
            <a:r>
              <a:rPr lang="ko-KR" altLang="en-US" sz="2400" dirty="0" smtClean="0"/>
              <a:t>연동</a:t>
            </a:r>
            <a:r>
              <a:rPr lang="en-US" altLang="ko-KR" sz="2400" dirty="0" smtClean="0"/>
              <a:t>(1)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웹서버프로그래밍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한글처리</a:t>
            </a:r>
            <a:r>
              <a:rPr lang="en-US" altLang="ko-KR" sz="1600" dirty="0" smtClean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우리나라 것이 아니다 보니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기본이 한글처리</a:t>
            </a:r>
            <a:r>
              <a:rPr lang="en-US" altLang="ko-KR" sz="1200" dirty="0" smtClean="0"/>
              <a:t>(UTF8)</a:t>
            </a:r>
            <a:r>
              <a:rPr lang="ko-KR" altLang="en-US" sz="1200" dirty="0" smtClean="0"/>
              <a:t>가 아니라 </a:t>
            </a:r>
            <a:r>
              <a:rPr lang="en-US" altLang="ko-KR" sz="1200" dirty="0" err="1" smtClean="0"/>
              <a:t>latin</a:t>
            </a:r>
            <a:r>
              <a:rPr lang="ko-KR" altLang="en-US" sz="1200" dirty="0" smtClean="0"/>
              <a:t> 으로 되어있다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3360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 smtClean="0"/>
              <a:t>1) Vi</a:t>
            </a:r>
            <a:r>
              <a:rPr lang="ko-KR" altLang="en-US" sz="1100" b="0" dirty="0" smtClean="0"/>
              <a:t>로 </a:t>
            </a:r>
            <a:r>
              <a:rPr lang="en-US" altLang="ko-KR" sz="1100" b="0" dirty="0" smtClean="0"/>
              <a:t>/</a:t>
            </a:r>
            <a:r>
              <a:rPr lang="en-US" altLang="ko-KR" sz="1100" b="0" dirty="0" err="1" smtClean="0"/>
              <a:t>etc</a:t>
            </a:r>
            <a:r>
              <a:rPr lang="en-US" altLang="ko-KR" sz="1100" b="0" dirty="0" smtClean="0"/>
              <a:t>/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/</a:t>
            </a:r>
            <a:r>
              <a:rPr lang="en-US" altLang="ko-KR" sz="1100" b="0" dirty="0" err="1" smtClean="0"/>
              <a:t>my.cnf</a:t>
            </a:r>
            <a:r>
              <a:rPr lang="ko-KR" altLang="en-US" sz="1100" b="0" dirty="0" smtClean="0"/>
              <a:t>파일에 다음을 추가한다</a:t>
            </a:r>
            <a:r>
              <a:rPr lang="en-US" altLang="ko-KR" sz="1100" b="0" dirty="0" smtClean="0"/>
              <a:t>.</a:t>
            </a:r>
            <a:endParaRPr lang="ko-KR" altLang="en-US" sz="1100" b="0" dirty="0"/>
          </a:p>
        </p:txBody>
      </p:sp>
      <p:sp>
        <p:nvSpPr>
          <p:cNvPr id="3" name="직사각형 2"/>
          <p:cNvSpPr/>
          <p:nvPr/>
        </p:nvSpPr>
        <p:spPr>
          <a:xfrm>
            <a:off x="919912" y="2172644"/>
            <a:ext cx="3673883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[client]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default-character-set=utf8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en-US" altLang="ko-KR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mysqld_safe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default-character-set=utf8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mysqld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init_connect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=SET </a:t>
            </a: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collation_connection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 = utf8_general_ci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init_connect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=SET NAMES utf8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default-character-set=utf8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character-set-server=utf8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collation-server=utf8_general_ci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en-US" altLang="ko-KR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default-character-set=utf8 </a:t>
            </a:r>
            <a:endParaRPr lang="ko-KR" altLang="en-US" sz="10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814" y="1866329"/>
            <a:ext cx="3125050" cy="6378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570" y="2567359"/>
            <a:ext cx="3555336" cy="861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316" y="3449916"/>
            <a:ext cx="3467843" cy="17428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316" y="5377989"/>
            <a:ext cx="3768363" cy="5786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19912" y="5035111"/>
            <a:ext cx="2484976" cy="66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 smtClean="0"/>
              <a:t>2) </a:t>
            </a:r>
            <a:r>
              <a:rPr lang="ko-KR" altLang="en-US" sz="1100" b="0" dirty="0" smtClean="0"/>
              <a:t>추가 완료 후</a:t>
            </a:r>
            <a:r>
              <a:rPr lang="en-US" altLang="ko-KR" sz="1100" b="0" dirty="0" smtClean="0"/>
              <a:t> </a:t>
            </a:r>
            <a:r>
              <a:rPr lang="ko-KR" altLang="en-US" sz="1100" b="0" dirty="0" smtClean="0"/>
              <a:t>재 부팅</a:t>
            </a:r>
            <a:endParaRPr lang="en-US" altLang="ko-KR" sz="1100" b="0" dirty="0" smtClean="0"/>
          </a:p>
          <a:p>
            <a:endParaRPr lang="en-US" altLang="ko-KR" sz="1100" b="0" dirty="0"/>
          </a:p>
          <a:p>
            <a:r>
              <a:rPr lang="en-US" altLang="ko-KR" sz="1100" b="0" dirty="0" smtClean="0"/>
              <a:t>3) 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 </a:t>
            </a:r>
            <a:r>
              <a:rPr lang="ko-KR" altLang="en-US" sz="1100" b="0" dirty="0" smtClean="0"/>
              <a:t>에 들어가서 </a:t>
            </a:r>
            <a:r>
              <a:rPr lang="en-US" altLang="ko-KR" sz="1100" b="0" dirty="0" smtClean="0"/>
              <a:t>status </a:t>
            </a:r>
            <a:r>
              <a:rPr lang="ko-KR" altLang="en-US" sz="1100" b="0" dirty="0" smtClean="0"/>
              <a:t>로 확인</a:t>
            </a:r>
            <a:endParaRPr lang="ko-KR" altLang="en-US" sz="11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1927681" y="6010908"/>
            <a:ext cx="26661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확인해 보자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한글고생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593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한글처리</a:t>
            </a:r>
            <a:r>
              <a:rPr lang="en-US" altLang="ko-KR" sz="1600" dirty="0" smtClean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우리나라 것이 아니다 보니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기본이 한글처리</a:t>
            </a:r>
            <a:r>
              <a:rPr lang="en-US" altLang="ko-KR" sz="1200" dirty="0" smtClean="0"/>
              <a:t>(UTF8)</a:t>
            </a:r>
            <a:r>
              <a:rPr lang="ko-KR" altLang="en-US" sz="1200" dirty="0" smtClean="0"/>
              <a:t>가 아니라 </a:t>
            </a:r>
            <a:r>
              <a:rPr lang="en-US" altLang="ko-KR" sz="1200" dirty="0" err="1" smtClean="0"/>
              <a:t>latin</a:t>
            </a:r>
            <a:r>
              <a:rPr lang="ko-KR" altLang="en-US" sz="1200" dirty="0" smtClean="0"/>
              <a:t> 으로 되어있다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46346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 smtClean="0"/>
              <a:t>1) </a:t>
            </a:r>
            <a:r>
              <a:rPr lang="ko-KR" altLang="en-US" sz="1100" b="0" dirty="0" smtClean="0"/>
              <a:t>앞에</a:t>
            </a:r>
            <a:r>
              <a:rPr lang="en-US" altLang="ko-KR" sz="1100" b="0" dirty="0" smtClean="0"/>
              <a:t> </a:t>
            </a:r>
            <a:r>
              <a:rPr lang="ko-KR" altLang="en-US" sz="1100" b="0" dirty="0" smtClean="0"/>
              <a:t>설정 다 하고 그리고 테이블</a:t>
            </a:r>
            <a:r>
              <a:rPr lang="en-US" altLang="ko-KR" sz="1100" b="0" dirty="0" smtClean="0"/>
              <a:t> create </a:t>
            </a:r>
            <a:r>
              <a:rPr lang="ko-KR" altLang="en-US" sz="1100" b="0" dirty="0" smtClean="0"/>
              <a:t>때마다</a:t>
            </a:r>
            <a:r>
              <a:rPr lang="en-US" altLang="ko-KR" sz="1100" b="0" dirty="0" smtClean="0"/>
              <a:t> </a:t>
            </a:r>
            <a:r>
              <a:rPr lang="ko-KR" altLang="en-US" sz="1100" b="0" dirty="0" smtClean="0"/>
              <a:t> </a:t>
            </a:r>
            <a:r>
              <a:rPr lang="en-US" altLang="ko-KR" sz="1100" b="0" dirty="0" err="1" smtClean="0"/>
              <a:t>charaterset</a:t>
            </a:r>
            <a:r>
              <a:rPr lang="ko-KR" altLang="en-US" sz="1100" b="0" dirty="0" smtClean="0"/>
              <a:t>을 지정</a:t>
            </a:r>
            <a:r>
              <a:rPr lang="en-US" altLang="ko-KR" sz="1100" b="0" dirty="0" smtClean="0"/>
              <a:t>.</a:t>
            </a:r>
            <a:endParaRPr lang="ko-KR" altLang="en-US" sz="1100" b="0" dirty="0"/>
          </a:p>
        </p:txBody>
      </p:sp>
      <p:sp>
        <p:nvSpPr>
          <p:cNvPr id="3" name="직사각형 2"/>
          <p:cNvSpPr/>
          <p:nvPr/>
        </p:nvSpPr>
        <p:spPr>
          <a:xfrm>
            <a:off x="919912" y="2172644"/>
            <a:ext cx="6622939" cy="13542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</a:t>
            </a:r>
            <a:r>
              <a:rPr lang="en-US" altLang="ko-KR" sz="1000" dirty="0"/>
              <a:t>table </a:t>
            </a:r>
            <a:r>
              <a:rPr lang="en-US" altLang="ko-KR" sz="1000" dirty="0" err="1" smtClean="0"/>
              <a:t>examtable</a:t>
            </a:r>
            <a:r>
              <a:rPr lang="en-US" altLang="ko-KR" sz="1000" dirty="0" smtClean="0"/>
              <a:t>(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name </a:t>
            </a:r>
            <a:r>
              <a:rPr lang="en-US" altLang="ko-KR" sz="1000" dirty="0"/>
              <a:t>varchar(20</a:t>
            </a:r>
            <a:r>
              <a:rPr lang="en-US" altLang="ko-KR" sz="1000" dirty="0" smtClean="0"/>
              <a:t>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studentid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not null primary </a:t>
            </a:r>
            <a:r>
              <a:rPr lang="en-US" altLang="ko-KR" sz="1000" dirty="0" smtClean="0"/>
              <a:t>key,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kor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eng</a:t>
            </a:r>
            <a:r>
              <a:rPr lang="en-US" altLang="ko-KR" sz="1000" dirty="0" smtClean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mat     </a:t>
            </a:r>
            <a:r>
              <a:rPr lang="en-US" altLang="ko-KR" sz="1000" dirty="0" err="1"/>
              <a:t>int</a:t>
            </a:r>
            <a:r>
              <a:rPr lang="en-US" altLang="ko-KR" sz="1000" dirty="0" smtClean="0"/>
              <a:t>) </a:t>
            </a:r>
          </a:p>
          <a:p>
            <a:r>
              <a:rPr lang="en-US" altLang="ko-KR" sz="1000" dirty="0" smtClean="0"/>
              <a:t>           </a:t>
            </a:r>
            <a:r>
              <a:rPr lang="en-US" altLang="ko-KR" sz="1000" dirty="0" smtClean="0">
                <a:solidFill>
                  <a:srgbClr val="FF0000"/>
                </a:solidFill>
              </a:rPr>
              <a:t>DEFAULT </a:t>
            </a:r>
            <a:r>
              <a:rPr lang="en-US" altLang="ko-KR" sz="1000" dirty="0">
                <a:solidFill>
                  <a:srgbClr val="FF0000"/>
                </a:solidFill>
              </a:rPr>
              <a:t>CHARSET=utf8;</a:t>
            </a:r>
            <a:endParaRPr lang="ko-KR" altLang="en-US" sz="1000" b="0" i="0" dirty="0">
              <a:solidFill>
                <a:srgbClr val="FF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6445" y="4155446"/>
            <a:ext cx="231666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유의한다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한글고생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051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</a:t>
            </a:r>
            <a:r>
              <a:rPr lang="en-US" altLang="ko-KR" sz="16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개념을 이해하자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> </a:t>
            </a:r>
            <a:endParaRPr lang="en-US" altLang="ko-KR" sz="1200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88118" y="2097088"/>
          <a:ext cx="2879725" cy="1951040"/>
        </p:xfrm>
        <a:graphic>
          <a:graphicData uri="http://schemas.openxmlformats.org/drawingml/2006/table">
            <a:tbl>
              <a:tblPr firstRow="1" bandRow="1"/>
              <a:tblGrid>
                <a:gridCol w="575945"/>
                <a:gridCol w="575945"/>
                <a:gridCol w="575945"/>
                <a:gridCol w="575945"/>
                <a:gridCol w="575945"/>
              </a:tblGrid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굴림체" pitchFamily="49" charset="-127"/>
                          <a:ea typeface="굴림체" pitchFamily="49" charset="-127"/>
                        </a:rPr>
                        <a:t>효민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209901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굴림체" pitchFamily="49" charset="-127"/>
                          <a:ea typeface="굴림체" pitchFamily="49" charset="-127"/>
                        </a:rPr>
                        <a:t>보람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209902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굴림체" pitchFamily="49" charset="-127"/>
                          <a:ea typeface="굴림체" pitchFamily="49" charset="-127"/>
                        </a:rPr>
                        <a:t>은정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굴림체" pitchFamily="49" charset="-127"/>
                          <a:ea typeface="굴림체" pitchFamily="49" charset="-127"/>
                        </a:rPr>
                        <a:t>지연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굴림체" pitchFamily="49" charset="-127"/>
                          <a:ea typeface="굴림체" pitchFamily="49" charset="-127"/>
                        </a:rPr>
                        <a:t>소연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 smtClean="0">
                          <a:latin typeface="굴림체" pitchFamily="49" charset="-127"/>
                          <a:ea typeface="굴림체" pitchFamily="49" charset="-127"/>
                        </a:rPr>
                        <a:t>큐리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굴림체" pitchFamily="49" charset="-127"/>
                          <a:ea typeface="굴림체" pitchFamily="49" charset="-127"/>
                        </a:rPr>
                        <a:t>화영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209907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5309293" y="2286000"/>
          <a:ext cx="2879725" cy="976312"/>
        </p:xfrm>
        <a:graphic>
          <a:graphicData uri="http://schemas.openxmlformats.org/drawingml/2006/table">
            <a:tbl>
              <a:tblPr firstRow="1" bandRow="1"/>
              <a:tblGrid>
                <a:gridCol w="575945"/>
                <a:gridCol w="575945"/>
                <a:gridCol w="575945"/>
                <a:gridCol w="575945"/>
                <a:gridCol w="575945"/>
              </a:tblGrid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굴림체" pitchFamily="49" charset="-127"/>
                          <a:ea typeface="굴림체" pitchFamily="49" charset="-127"/>
                        </a:rPr>
                        <a:t>은정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굴림체" pitchFamily="49" charset="-127"/>
                          <a:ea typeface="굴림체" pitchFamily="49" charset="-127"/>
                        </a:rPr>
                        <a:t>지연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 smtClean="0">
                          <a:latin typeface="굴림체" pitchFamily="49" charset="-127"/>
                          <a:ea typeface="굴림체" pitchFamily="49" charset="-127"/>
                        </a:rPr>
                        <a:t>큐리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1204018" y="1711325"/>
            <a:ext cx="1244600" cy="3063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Table</a:t>
            </a:r>
            <a:r>
              <a:rPr kumimoji="1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 Data</a:t>
            </a: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5596630" y="1782763"/>
            <a:ext cx="949325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ResultSet</a:t>
            </a: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36268" y="2574925"/>
            <a:ext cx="3024187" cy="2159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04918" y="2574925"/>
            <a:ext cx="8921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rSet.Next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476355" y="2574925"/>
            <a:ext cx="0" cy="57626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956993" y="3727450"/>
            <a:ext cx="1662112" cy="900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이름 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rSet.GetString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(1);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학번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(2);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국어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(3);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영어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(4);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수학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(5);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956993" y="3654425"/>
            <a:ext cx="17272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30" name="오른쪽 화살표 29"/>
          <p:cNvSpPr/>
          <p:nvPr/>
        </p:nvSpPr>
        <p:spPr>
          <a:xfrm>
            <a:off x="4083743" y="2862263"/>
            <a:ext cx="1081087" cy="647700"/>
          </a:xfrm>
          <a:prstGeom prst="right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TextBox 34"/>
          <p:cNvSpPr txBox="1">
            <a:spLocks noChangeArrowheads="1"/>
          </p:cNvSpPr>
          <p:nvPr/>
        </p:nvSpPr>
        <p:spPr bwMode="auto">
          <a:xfrm>
            <a:off x="3940868" y="2143125"/>
            <a:ext cx="1190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Select * from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examtable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where kor=100;</a:t>
            </a:r>
            <a:endParaRPr kumimoji="1" lang="ko-KR" altLang="en-US" sz="1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1913" y="4806950"/>
            <a:ext cx="6553200" cy="13239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=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=100;");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이름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 </a:t>
            </a:r>
            <a:r>
              <a:rPr kumimoji="1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rSet.GetString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(1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//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학번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(2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국어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(3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영어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(4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수학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(5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0433" y="5832729"/>
            <a:ext cx="9557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복습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856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</a:t>
            </a:r>
            <a:r>
              <a:rPr lang="en-US" altLang="ko-KR" sz="16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프로그램에서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기본 흐름</a:t>
            </a:r>
            <a:endParaRPr lang="en-US" altLang="ko-KR" sz="12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49496" y="2443457"/>
            <a:ext cx="7200900" cy="268628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Class.forName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com.mysql.jdbc.Driver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Connection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DriverManager.getConnection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jdbc:mysql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://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localhost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           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                            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dbuser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 ,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dbpasswd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Statement stmt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conn.createStatement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table");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결과물 처리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5742" y="5143565"/>
            <a:ext cx="9557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복습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23819" y="3293806"/>
            <a:ext cx="2900516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localhost</a:t>
            </a:r>
            <a:r>
              <a:rPr lang="ko-KR" altLang="en-US" dirty="0" smtClean="0">
                <a:solidFill>
                  <a:srgbClr val="FF0000"/>
                </a:solidFill>
              </a:rPr>
              <a:t>라고 </a:t>
            </a:r>
            <a:r>
              <a:rPr lang="ko-KR" altLang="en-US" dirty="0" err="1" smtClean="0">
                <a:solidFill>
                  <a:srgbClr val="FF0000"/>
                </a:solidFill>
              </a:rPr>
              <a:t>써야함</a:t>
            </a:r>
            <a:r>
              <a:rPr lang="en-US" altLang="ko-KR" dirty="0" smtClean="0">
                <a:solidFill>
                  <a:srgbClr val="FF0000"/>
                </a:solidFill>
              </a:rPr>
              <a:t>!!!!1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= 127.0.0.1 = </a:t>
            </a:r>
            <a:r>
              <a:rPr lang="ko-KR" altLang="en-US" dirty="0" smtClean="0">
                <a:solidFill>
                  <a:srgbClr val="FF0000"/>
                </a:solidFill>
              </a:rPr>
              <a:t>내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실제 운영서버 자기 자신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680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784219"/>
            <a:ext cx="8335962" cy="43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기본 </a:t>
            </a:r>
            <a:r>
              <a:rPr lang="en-US" altLang="ko-KR" dirty="0" smtClean="0"/>
              <a:t>JSP-DB</a:t>
            </a:r>
            <a:r>
              <a:rPr lang="ko-KR" altLang="en-US" dirty="0" smtClean="0"/>
              <a:t>형태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58" y="1371223"/>
            <a:ext cx="7729153" cy="4796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1789" y="1007397"/>
            <a:ext cx="2452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html</a:t>
            </a:r>
            <a:r>
              <a:rPr lang="ko-KR" altLang="en-US" sz="1200" dirty="0" smtClean="0"/>
              <a:t>과 </a:t>
            </a:r>
            <a:r>
              <a:rPr lang="en-US" altLang="ko-KR" sz="1200" dirty="0" err="1" smtClean="0"/>
              <a:t>jsp</a:t>
            </a:r>
            <a:r>
              <a:rPr lang="ko-KR" altLang="en-US" sz="1200" dirty="0" smtClean="0"/>
              <a:t>에서 한글처리 지시</a:t>
            </a:r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31789" y="1493174"/>
            <a:ext cx="2893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필요한 파일 </a:t>
            </a:r>
            <a:r>
              <a:rPr lang="ko-KR" altLang="en-US" sz="1200" dirty="0" err="1" smtClean="0"/>
              <a:t>임포트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 세 개는 기본</a:t>
            </a:r>
            <a:r>
              <a:rPr lang="en-US" altLang="ko-KR" sz="1200" dirty="0" smtClean="0"/>
              <a:t>)</a:t>
            </a:r>
          </a:p>
        </p:txBody>
      </p:sp>
      <p:cxnSp>
        <p:nvCxnSpPr>
          <p:cNvPr id="9" name="직선 화살표 연결선 8"/>
          <p:cNvCxnSpPr>
            <a:stCxn id="5" idx="1"/>
          </p:cNvCxnSpPr>
          <p:nvPr/>
        </p:nvCxnSpPr>
        <p:spPr bwMode="auto">
          <a:xfrm flipH="1">
            <a:off x="5607171" y="1145897"/>
            <a:ext cx="724618" cy="28713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5" idx="1"/>
          </p:cNvCxnSpPr>
          <p:nvPr/>
        </p:nvCxnSpPr>
        <p:spPr bwMode="auto">
          <a:xfrm flipH="1">
            <a:off x="4261449" y="1145897"/>
            <a:ext cx="2070340" cy="4929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>
            <a:stCxn id="10" idx="1"/>
          </p:cNvCxnSpPr>
          <p:nvPr/>
        </p:nvCxnSpPr>
        <p:spPr bwMode="auto">
          <a:xfrm flipH="1">
            <a:off x="4404435" y="1631674"/>
            <a:ext cx="1927354" cy="1384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287039" y="2432697"/>
            <a:ext cx="2218877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DB</a:t>
            </a:r>
            <a:r>
              <a:rPr lang="ko-KR" altLang="en-US" sz="1200" dirty="0" smtClean="0"/>
              <a:t>연결은 원격연결이 아닌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로컬호스트임을 주의할 것</a:t>
            </a:r>
            <a:endParaRPr lang="en-US" altLang="ko-KR" sz="1200" dirty="0" smtClean="0"/>
          </a:p>
        </p:txBody>
      </p:sp>
      <p:cxnSp>
        <p:nvCxnSpPr>
          <p:cNvPr id="16" name="직선 화살표 연결선 15"/>
          <p:cNvCxnSpPr/>
          <p:nvPr/>
        </p:nvCxnSpPr>
        <p:spPr bwMode="auto">
          <a:xfrm flipH="1">
            <a:off x="5746595" y="2571197"/>
            <a:ext cx="540444" cy="3876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48590" y="3484905"/>
            <a:ext cx="280397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원하는 데로 </a:t>
            </a:r>
            <a:r>
              <a:rPr lang="en-US" altLang="ko-KR" sz="1200" dirty="0" smtClean="0"/>
              <a:t>HTML</a:t>
            </a:r>
            <a:r>
              <a:rPr lang="ko-KR" altLang="en-US" sz="1200" dirty="0" err="1" smtClean="0"/>
              <a:t>테그와</a:t>
            </a:r>
            <a:r>
              <a:rPr lang="ko-KR" altLang="en-US" sz="1200" dirty="0" smtClean="0"/>
              <a:t> 혼합하여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내용을 출력 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 bwMode="auto">
          <a:xfrm flipH="1">
            <a:off x="3027872" y="3663388"/>
            <a:ext cx="3820718" cy="35195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58918" y="1759990"/>
            <a:ext cx="343876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위 세 줄은 항상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선언 위에 써야 된다고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생각해 </a:t>
            </a:r>
            <a:r>
              <a:rPr lang="ko-KR" altLang="en-US" sz="1200" dirty="0" err="1" smtClean="0"/>
              <a:t>둘것</a:t>
            </a:r>
            <a:endParaRPr lang="en-US" altLang="ko-KR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343590" y="959874"/>
            <a:ext cx="207110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mine-Type</a:t>
            </a:r>
            <a:r>
              <a:rPr lang="ko-KR" altLang="en-US" sz="800" dirty="0" smtClean="0"/>
              <a:t>을 정의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ko-KR" altLang="en-US" sz="800" dirty="0" smtClean="0"/>
              <a:t>이것에 따라 실행되는 프로그램이 달라짐</a:t>
            </a:r>
            <a:r>
              <a:rPr lang="en-US" altLang="ko-KR" sz="800" dirty="0" smtClean="0"/>
              <a:t>..?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843200" y="1700923"/>
            <a:ext cx="1612800" cy="14227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7872" y="176986"/>
            <a:ext cx="628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abc.java –-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--&gt; </a:t>
            </a:r>
            <a:r>
              <a:rPr lang="en-US" altLang="ko-KR" dirty="0" err="1" smtClean="0"/>
              <a:t>abc.class</a:t>
            </a:r>
            <a:r>
              <a:rPr lang="en-US" altLang="ko-KR" dirty="0" smtClean="0"/>
              <a:t> -&gt; abc.jar(</a:t>
            </a:r>
            <a:r>
              <a:rPr lang="ko-KR" altLang="en-US" dirty="0" smtClean="0"/>
              <a:t>클래스를 압축한 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Database – </a:t>
            </a:r>
            <a:r>
              <a:rPr lang="ko-KR" altLang="en-US" sz="1600" dirty="0"/>
              <a:t>테이블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 </a:t>
            </a:r>
            <a:r>
              <a:rPr lang="ko-KR" altLang="en-US" sz="1600" dirty="0"/>
              <a:t>값 넣기</a:t>
            </a:r>
            <a:r>
              <a:rPr lang="en-US" altLang="ko-KR" sz="1600" dirty="0"/>
              <a:t>, </a:t>
            </a:r>
            <a:r>
              <a:rPr lang="ko-KR" altLang="en-US" sz="1600" dirty="0"/>
              <a:t>전체조회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하나조회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사이트 전체 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 및 </a:t>
            </a:r>
            <a:r>
              <a:rPr lang="en-US" altLang="ko-KR" sz="1050" dirty="0" smtClean="0"/>
              <a:t>html)</a:t>
            </a:r>
            <a:r>
              <a:rPr lang="ko-KR" altLang="en-US" sz="1050" dirty="0" smtClean="0"/>
              <a:t>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계속 이어지는 설명을 읽고 차분히 작성하셔요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658048" y="802257"/>
            <a:ext cx="604600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전체 </a:t>
            </a:r>
            <a:r>
              <a:rPr lang="ko-KR" altLang="en-US" sz="1200" b="0" dirty="0" err="1" smtClean="0"/>
              <a:t>웹페이지는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4</a:t>
            </a:r>
            <a:r>
              <a:rPr lang="ko-KR" altLang="en-US" sz="1200" b="0" dirty="0" smtClean="0"/>
              <a:t>개의 메뉴</a:t>
            </a:r>
            <a:r>
              <a:rPr lang="en-US" altLang="ko-KR" sz="1200" b="0" dirty="0" smtClean="0"/>
              <a:t>( 1.tbl</a:t>
            </a:r>
            <a:r>
              <a:rPr lang="ko-KR" altLang="en-US" sz="1200" b="0" dirty="0" smtClean="0"/>
              <a:t>생성</a:t>
            </a:r>
            <a:r>
              <a:rPr lang="en-US" altLang="ko-KR" sz="1200" b="0" dirty="0" smtClean="0"/>
              <a:t>,2.tbl</a:t>
            </a:r>
            <a:r>
              <a:rPr lang="ko-KR" altLang="en-US" sz="1200" b="0" dirty="0" smtClean="0"/>
              <a:t>삭제</a:t>
            </a:r>
            <a:r>
              <a:rPr lang="en-US" altLang="ko-KR" sz="1200" b="0" dirty="0" smtClean="0"/>
              <a:t>, 3.tbl</a:t>
            </a:r>
            <a:r>
              <a:rPr lang="ko-KR" altLang="en-US" sz="1200" b="0" dirty="0" err="1" smtClean="0"/>
              <a:t>값넣기</a:t>
            </a:r>
            <a:r>
              <a:rPr lang="en-US" altLang="ko-KR" sz="1200" b="0" dirty="0" smtClean="0"/>
              <a:t>, 4.tbl</a:t>
            </a:r>
            <a:r>
              <a:rPr lang="ko-KR" altLang="en-US" sz="1200" b="0" dirty="0" smtClean="0"/>
              <a:t>전체조회</a:t>
            </a:r>
            <a:r>
              <a:rPr lang="en-US" altLang="ko-KR" sz="1200" b="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프레임 메뉴 페이지로 왼쪽메뉴를 선택하면 오른쪽 화면 나옴</a:t>
            </a:r>
            <a:endParaRPr lang="ko-KR" altLang="en-US" sz="12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3007302" y="3579468"/>
            <a:ext cx="4505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DB – Table</a:t>
            </a:r>
            <a:r>
              <a:rPr lang="ko-KR" altLang="en-US" sz="1200" b="0" dirty="0" smtClean="0"/>
              <a:t>은 </a:t>
            </a:r>
            <a:r>
              <a:rPr lang="en-US" altLang="ko-KR" sz="1200" b="0" dirty="0" smtClean="0"/>
              <a:t>java</a:t>
            </a:r>
            <a:r>
              <a:rPr lang="ko-KR" altLang="en-US" sz="1200" b="0" dirty="0" smtClean="0"/>
              <a:t>교재 </a:t>
            </a:r>
            <a:r>
              <a:rPr lang="en-US" altLang="ko-KR" sz="1200" b="0" dirty="0" smtClean="0"/>
              <a:t>10</a:t>
            </a:r>
            <a:r>
              <a:rPr lang="ko-KR" altLang="en-US" sz="1200" b="0" dirty="0" smtClean="0"/>
              <a:t>강 성적테이블</a:t>
            </a:r>
            <a:r>
              <a:rPr lang="en-US" altLang="ko-KR" sz="1200" b="0" dirty="0" smtClean="0"/>
              <a:t>(</a:t>
            </a:r>
            <a:r>
              <a:rPr lang="en-US" altLang="ko-KR" sz="1200" b="0" dirty="0" err="1" smtClean="0"/>
              <a:t>examtable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사용</a:t>
            </a:r>
            <a:endParaRPr lang="ko-KR" altLang="en-US" sz="1200" b="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151" y="3963834"/>
            <a:ext cx="40671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279" y="1473904"/>
            <a:ext cx="4505514" cy="1341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62646" y="3403857"/>
            <a:ext cx="186140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다음 장 설명 계속</a:t>
            </a:r>
            <a:r>
              <a:rPr lang="en-US" altLang="ko-KR" sz="1400" dirty="0" smtClean="0"/>
              <a:t>(1)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7" y="3371850"/>
            <a:ext cx="2905125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Database – </a:t>
            </a:r>
            <a:r>
              <a:rPr lang="ko-KR" altLang="en-US" sz="1600" dirty="0"/>
              <a:t>테이블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 </a:t>
            </a:r>
            <a:r>
              <a:rPr lang="ko-KR" altLang="en-US" sz="1600" dirty="0"/>
              <a:t>값 넣기</a:t>
            </a:r>
            <a:r>
              <a:rPr lang="en-US" altLang="ko-KR" sz="1600" dirty="0"/>
              <a:t>, </a:t>
            </a:r>
            <a:r>
              <a:rPr lang="ko-KR" altLang="en-US" sz="1600" dirty="0"/>
              <a:t>전체조회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하나조회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사이트 전체 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 및 </a:t>
            </a:r>
            <a:r>
              <a:rPr lang="en-US" altLang="ko-KR" sz="1050" dirty="0" smtClean="0"/>
              <a:t>html)</a:t>
            </a:r>
            <a:r>
              <a:rPr lang="ko-KR" altLang="en-US" sz="1050" dirty="0" smtClean="0"/>
              <a:t>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계속 이어지는 설명을 읽고 차분히 작성하셔요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658048" y="802257"/>
            <a:ext cx="6046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u="sng" dirty="0" smtClean="0"/>
              <a:t>전체 사이트는 다음과 같은 파일로 구성됨</a:t>
            </a:r>
            <a:endParaRPr lang="ko-KR" altLang="en-US" sz="12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459851" y="3288739"/>
            <a:ext cx="7244865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실습할 </a:t>
            </a:r>
            <a:r>
              <a:rPr lang="ko-KR" altLang="en-US" sz="1200" b="0" dirty="0" err="1" smtClean="0"/>
              <a:t>디렉토리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여기서는 </a:t>
            </a:r>
            <a:r>
              <a:rPr lang="en-US" altLang="ko-KR" sz="1200" b="0" dirty="0" smtClean="0"/>
              <a:t>DB01</a:t>
            </a:r>
            <a:r>
              <a:rPr lang="ko-KR" altLang="en-US" sz="1200" b="0" dirty="0" smtClean="0"/>
              <a:t>로 했다</a:t>
            </a:r>
            <a:r>
              <a:rPr lang="en-US" altLang="ko-KR" sz="1200" b="0" dirty="0" smtClean="0"/>
              <a:t>)</a:t>
            </a:r>
          </a:p>
          <a:p>
            <a:pPr marL="228600" indent="-228600">
              <a:buAutoNum type="arabicParenR"/>
            </a:pPr>
            <a:r>
              <a:rPr lang="en-US" altLang="ko-KR" sz="1200" b="0" dirty="0" smtClean="0"/>
              <a:t>index.html : </a:t>
            </a:r>
            <a:r>
              <a:rPr lang="ko-KR" altLang="en-US" sz="1200" b="0" dirty="0" smtClean="0"/>
              <a:t>여기서 부터 시작</a:t>
            </a:r>
            <a:r>
              <a:rPr lang="en-US" altLang="ko-KR" sz="1200" b="0" dirty="0" smtClean="0"/>
              <a:t>, index.html</a:t>
            </a:r>
            <a:r>
              <a:rPr lang="ko-KR" altLang="en-US" sz="1200" b="0" dirty="0" smtClean="0"/>
              <a:t>이라고 명명한 것은 </a:t>
            </a:r>
            <a:r>
              <a:rPr lang="en-US" altLang="ko-KR" sz="1200" b="0" dirty="0" smtClean="0">
                <a:hlinkClick r:id="rId3"/>
              </a:rPr>
              <a:t>http://xxx:port/DB01/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만으로 조회하려고 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 파일에서 </a:t>
            </a:r>
            <a:r>
              <a:rPr lang="en-US" altLang="ko-KR" sz="1200" b="0" dirty="0" smtClean="0"/>
              <a:t>frame</a:t>
            </a:r>
            <a:r>
              <a:rPr lang="ko-KR" altLang="en-US" sz="1200" b="0" dirty="0" smtClean="0"/>
              <a:t>을 나누고 있다</a:t>
            </a:r>
            <a:r>
              <a:rPr lang="en-US" altLang="ko-KR" sz="1200" b="0" dirty="0" smtClean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200" b="0" dirty="0"/>
              <a:t>m</a:t>
            </a:r>
            <a:r>
              <a:rPr lang="en-US" altLang="ko-KR" sz="1200" b="0" dirty="0" smtClean="0"/>
              <a:t>enu.html : </a:t>
            </a:r>
            <a:r>
              <a:rPr lang="ko-KR" altLang="en-US" sz="1200" b="0" dirty="0" smtClean="0"/>
              <a:t>메뉴가 보이는 파일</a:t>
            </a:r>
            <a:endParaRPr lang="en-US" altLang="ko-KR" sz="1200" b="0" dirty="0" smtClean="0"/>
          </a:p>
          <a:p>
            <a:pPr marL="228600" indent="-228600">
              <a:buAutoNum type="arabicParenR"/>
            </a:pPr>
            <a:r>
              <a:rPr lang="en-US" altLang="ko-KR" sz="1200" b="0" dirty="0" smtClean="0"/>
              <a:t>intro.html: </a:t>
            </a:r>
            <a:r>
              <a:rPr lang="ko-KR" altLang="en-US" sz="1200" b="0" dirty="0" smtClean="0"/>
              <a:t>처음</a:t>
            </a:r>
            <a:r>
              <a:rPr lang="en-US" altLang="ko-KR" sz="1200" b="0" dirty="0" smtClean="0"/>
              <a:t> </a:t>
            </a:r>
            <a:r>
              <a:rPr lang="en-US" altLang="ko-KR" sz="1200" b="0" dirty="0" err="1" smtClean="0"/>
              <a:t>url</a:t>
            </a:r>
            <a:r>
              <a:rPr lang="en-US" altLang="ko-KR" sz="1200" b="0" dirty="0" smtClean="0"/>
              <a:t> </a:t>
            </a:r>
            <a:r>
              <a:rPr lang="ko-KR" altLang="en-US" sz="1200" b="0" dirty="0" err="1" smtClean="0"/>
              <a:t>시작할때</a:t>
            </a:r>
            <a:r>
              <a:rPr lang="ko-KR" altLang="en-US" sz="1200" b="0" dirty="0" smtClean="0"/>
              <a:t> 그냥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제목 보이는 파일</a:t>
            </a:r>
            <a:endParaRPr lang="en-US" altLang="ko-KR" sz="1200" b="0" dirty="0" smtClean="0"/>
          </a:p>
          <a:p>
            <a:pPr marL="228600" indent="-228600">
              <a:buAutoNum type="arabicParenR"/>
            </a:pPr>
            <a:r>
              <a:rPr lang="en-US" altLang="ko-KR" sz="1200" b="0" dirty="0" err="1" smtClean="0"/>
              <a:t>createDB.jsp</a:t>
            </a:r>
            <a:r>
              <a:rPr lang="en-US" altLang="ko-KR" sz="1200" b="0" dirty="0" smtClean="0"/>
              <a:t> : </a:t>
            </a:r>
            <a:r>
              <a:rPr lang="en-US" altLang="ko-KR" sz="1200" b="0" dirty="0" err="1" smtClean="0"/>
              <a:t>examtable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을 생성하는 </a:t>
            </a:r>
            <a:r>
              <a:rPr lang="en-US" altLang="ko-KR" sz="1200" b="0" dirty="0" err="1" smtClean="0"/>
              <a:t>jsp</a:t>
            </a:r>
            <a:r>
              <a:rPr lang="ko-KR" altLang="en-US" sz="1200" b="0" dirty="0" smtClean="0"/>
              <a:t>파일</a:t>
            </a:r>
            <a:endParaRPr lang="en-US" altLang="ko-KR" sz="1200" b="0" dirty="0" smtClean="0"/>
          </a:p>
          <a:p>
            <a:pPr marL="228600" indent="-228600">
              <a:buFontTx/>
              <a:buAutoNum type="arabicParenR"/>
            </a:pPr>
            <a:r>
              <a:rPr lang="en-US" altLang="ko-KR" sz="1200" b="0" dirty="0" err="1" smtClean="0"/>
              <a:t>dropDB.jsp</a:t>
            </a:r>
            <a:r>
              <a:rPr lang="en-US" altLang="ko-KR" sz="1200" b="0" dirty="0" smtClean="0"/>
              <a:t> </a:t>
            </a:r>
            <a:r>
              <a:rPr lang="en-US" altLang="ko-KR" sz="1200" b="0" dirty="0"/>
              <a:t>: </a:t>
            </a:r>
            <a:r>
              <a:rPr lang="en-US" altLang="ko-KR" sz="1200" b="0" dirty="0" err="1"/>
              <a:t>examtable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을 </a:t>
            </a:r>
            <a:r>
              <a:rPr lang="ko-KR" altLang="en-US" sz="1200" b="0" dirty="0" smtClean="0"/>
              <a:t>삭제하는 </a:t>
            </a:r>
            <a:r>
              <a:rPr lang="en-US" altLang="ko-KR" sz="1200" b="0" dirty="0" err="1"/>
              <a:t>jsp</a:t>
            </a:r>
            <a:r>
              <a:rPr lang="ko-KR" altLang="en-US" sz="1200" b="0" dirty="0"/>
              <a:t>파일</a:t>
            </a:r>
            <a:endParaRPr lang="en-US" altLang="ko-KR" sz="1200" b="0" dirty="0"/>
          </a:p>
          <a:p>
            <a:pPr marL="228600" indent="-228600">
              <a:buFontTx/>
              <a:buAutoNum type="arabicParenR"/>
            </a:pPr>
            <a:r>
              <a:rPr lang="en-US" altLang="ko-KR" sz="1200" b="0" dirty="0" err="1" smtClean="0"/>
              <a:t>AllsetDB.jsp</a:t>
            </a:r>
            <a:r>
              <a:rPr lang="en-US" altLang="ko-KR" sz="1200" b="0" dirty="0" smtClean="0"/>
              <a:t> </a:t>
            </a:r>
            <a:r>
              <a:rPr lang="en-US" altLang="ko-KR" sz="1200" b="0" dirty="0"/>
              <a:t>: </a:t>
            </a:r>
            <a:r>
              <a:rPr lang="en-US" altLang="ko-KR" sz="1200" b="0" dirty="0" err="1" smtClean="0"/>
              <a:t>examtable</a:t>
            </a:r>
            <a:r>
              <a:rPr lang="ko-KR" altLang="en-US" sz="1200" b="0" dirty="0" smtClean="0"/>
              <a:t>에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데이터를 </a:t>
            </a:r>
            <a:r>
              <a:rPr lang="en-US" altLang="ko-KR" sz="1200" b="0" dirty="0" smtClean="0"/>
              <a:t>insert</a:t>
            </a:r>
            <a:r>
              <a:rPr lang="ko-KR" altLang="en-US" sz="1200" b="0" dirty="0" smtClean="0"/>
              <a:t>하는 </a:t>
            </a:r>
            <a:r>
              <a:rPr lang="en-US" altLang="ko-KR" sz="1200" b="0" dirty="0" err="1"/>
              <a:t>jsp</a:t>
            </a:r>
            <a:r>
              <a:rPr lang="ko-KR" altLang="en-US" sz="1200" b="0" dirty="0"/>
              <a:t>파일</a:t>
            </a:r>
            <a:endParaRPr lang="en-US" altLang="ko-KR" sz="1200" b="0" dirty="0"/>
          </a:p>
          <a:p>
            <a:pPr marL="228600" indent="-228600">
              <a:buFontTx/>
              <a:buAutoNum type="arabicParenR"/>
            </a:pPr>
            <a:r>
              <a:rPr lang="en-US" altLang="ko-KR" sz="1200" b="0" dirty="0" err="1" smtClean="0"/>
              <a:t>AllviewDB.jsp</a:t>
            </a:r>
            <a:r>
              <a:rPr lang="en-US" altLang="ko-KR" sz="1200" b="0" dirty="0" smtClean="0"/>
              <a:t> </a:t>
            </a:r>
            <a:r>
              <a:rPr lang="en-US" altLang="ko-KR" sz="1200" b="0" dirty="0"/>
              <a:t>: </a:t>
            </a:r>
            <a:r>
              <a:rPr lang="en-US" altLang="ko-KR" sz="1200" b="0" dirty="0" err="1"/>
              <a:t>examtable</a:t>
            </a:r>
            <a:r>
              <a:rPr lang="ko-KR" altLang="en-US" sz="1200" b="0" dirty="0"/>
              <a:t>에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데이터를 </a:t>
            </a:r>
            <a:r>
              <a:rPr lang="ko-KR" altLang="en-US" sz="1200" b="0" dirty="0" smtClean="0"/>
              <a:t>모두 보여주는 </a:t>
            </a:r>
            <a:r>
              <a:rPr lang="en-US" altLang="ko-KR" sz="1200" b="0" dirty="0" err="1"/>
              <a:t>jsp</a:t>
            </a:r>
            <a:r>
              <a:rPr lang="ko-KR" altLang="en-US" sz="1200" b="0" dirty="0"/>
              <a:t>파일</a:t>
            </a:r>
            <a:endParaRPr lang="en-US" altLang="ko-KR" sz="1200" b="0" dirty="0"/>
          </a:p>
          <a:p>
            <a:pPr marL="228600" indent="-228600">
              <a:buFontTx/>
              <a:buAutoNum type="arabicParenR"/>
            </a:pPr>
            <a:r>
              <a:rPr lang="en-US" altLang="ko-KR" sz="1200" b="0" dirty="0" err="1" smtClean="0"/>
              <a:t>oneviewDB.jsp</a:t>
            </a:r>
            <a:r>
              <a:rPr lang="en-US" altLang="ko-KR" sz="1200" b="0" dirty="0" smtClean="0"/>
              <a:t> </a:t>
            </a:r>
            <a:r>
              <a:rPr lang="en-US" altLang="ko-KR" sz="1200" b="0" dirty="0"/>
              <a:t>: </a:t>
            </a:r>
            <a:r>
              <a:rPr lang="en-US" altLang="ko-KR" sz="1200" b="0" dirty="0" err="1" smtClean="0"/>
              <a:t>Allview</a:t>
            </a:r>
            <a:r>
              <a:rPr lang="ko-KR" altLang="en-US" sz="1200" b="0" dirty="0" smtClean="0"/>
              <a:t>화면에서 하나를 선택하면 해당 사람만 데이터를 보여주는 </a:t>
            </a:r>
            <a:r>
              <a:rPr lang="en-US" altLang="ko-KR" sz="1200" b="0" dirty="0" err="1"/>
              <a:t>jsp</a:t>
            </a:r>
            <a:r>
              <a:rPr lang="ko-KR" altLang="en-US" sz="1200" b="0" dirty="0"/>
              <a:t>파일</a:t>
            </a:r>
            <a:endParaRPr lang="en-US" altLang="ko-KR" sz="1200" b="0" dirty="0"/>
          </a:p>
          <a:p>
            <a:pPr marL="228600" indent="-228600">
              <a:buAutoNum type="arabicParenR"/>
            </a:pPr>
            <a:endParaRPr lang="en-US" altLang="ko-KR" sz="1200" b="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804" y="696097"/>
            <a:ext cx="2000250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92152" y="3436967"/>
            <a:ext cx="186140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다음 장 설명 계속</a:t>
            </a:r>
            <a:r>
              <a:rPr lang="en-US" altLang="ko-KR" sz="1400" dirty="0" smtClean="0"/>
              <a:t>(2)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521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Database – </a:t>
            </a:r>
            <a:r>
              <a:rPr lang="ko-KR" altLang="en-US" sz="1600" dirty="0"/>
              <a:t>테이블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 </a:t>
            </a:r>
            <a:r>
              <a:rPr lang="ko-KR" altLang="en-US" sz="1600" dirty="0"/>
              <a:t>값 넣기</a:t>
            </a:r>
            <a:r>
              <a:rPr lang="en-US" altLang="ko-KR" sz="1600" dirty="0"/>
              <a:t>, </a:t>
            </a:r>
            <a:r>
              <a:rPr lang="ko-KR" altLang="en-US" sz="1600" dirty="0"/>
              <a:t>전체조회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하나조회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사이트 전체 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 및 </a:t>
            </a:r>
            <a:r>
              <a:rPr lang="en-US" altLang="ko-KR" sz="1050" dirty="0" smtClean="0"/>
              <a:t>html)</a:t>
            </a:r>
            <a:r>
              <a:rPr lang="ko-KR" altLang="en-US" sz="1050" dirty="0" smtClean="0"/>
              <a:t>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계속 이어지는 설명을 읽고 차분히 작성하셔요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62646" y="3129190"/>
            <a:ext cx="186140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다음 장 설명 계속</a:t>
            </a:r>
            <a:r>
              <a:rPr lang="en-US" altLang="ko-KR" sz="1400" dirty="0" smtClean="0"/>
              <a:t>(3)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14" y="1925439"/>
            <a:ext cx="2748547" cy="878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688" y="1828181"/>
            <a:ext cx="2991300" cy="1072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688" y="3277200"/>
            <a:ext cx="3139825" cy="11628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23592" y="826403"/>
            <a:ext cx="604600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TBL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삭제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값넣기</a:t>
            </a:r>
            <a:r>
              <a:rPr lang="ko-KR" altLang="en-US" sz="1200" dirty="0" smtClean="0"/>
              <a:t> 화면은 다음과 같이 보여짐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jsp</a:t>
            </a:r>
            <a:r>
              <a:rPr lang="ko-KR" altLang="en-US" sz="1200" dirty="0" smtClean="0"/>
              <a:t>내부에서는 각각 테이블을 만들고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지우고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데이터를 입력함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72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Database – </a:t>
            </a:r>
            <a:r>
              <a:rPr lang="ko-KR" altLang="en-US" sz="1600" dirty="0"/>
              <a:t>테이블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 </a:t>
            </a:r>
            <a:r>
              <a:rPr lang="ko-KR" altLang="en-US" sz="1600" dirty="0"/>
              <a:t>값 넣기</a:t>
            </a:r>
            <a:r>
              <a:rPr lang="en-US" altLang="ko-KR" sz="1600" dirty="0"/>
              <a:t>, </a:t>
            </a:r>
            <a:r>
              <a:rPr lang="ko-KR" altLang="en-US" sz="1600" dirty="0"/>
              <a:t>전체조회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하나조회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사이트 전체 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 및 </a:t>
            </a:r>
            <a:r>
              <a:rPr lang="en-US" altLang="ko-KR" sz="1050" dirty="0" smtClean="0"/>
              <a:t>html)</a:t>
            </a:r>
            <a:r>
              <a:rPr lang="ko-KR" altLang="en-US" sz="1050" dirty="0" smtClean="0"/>
              <a:t>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계속 이어지는 설명을 읽고 차분히 작성하셔요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45056" y="3436967"/>
            <a:ext cx="186140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다음 장 설명 계속</a:t>
            </a:r>
            <a:r>
              <a:rPr lang="en-US" altLang="ko-KR" sz="1400" dirty="0" smtClean="0"/>
              <a:t>(4)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92" y="1613365"/>
            <a:ext cx="5083314" cy="25349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461" y="4744528"/>
            <a:ext cx="4901630" cy="1273151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 bwMode="auto">
          <a:xfrm>
            <a:off x="4226943" y="3657600"/>
            <a:ext cx="1587261" cy="15527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723592" y="826403"/>
            <a:ext cx="604600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TBL</a:t>
            </a:r>
            <a:r>
              <a:rPr lang="ko-KR" altLang="en-US" sz="1200" dirty="0" smtClean="0"/>
              <a:t>전체조회화면에서는 모든 데이터가 아래와 같이 출력됨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이때 이름 하나를 클릭하면 해당 이름에 대하여 조회하는 화면이 출력됨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42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Database – </a:t>
            </a:r>
            <a:r>
              <a:rPr lang="ko-KR" altLang="en-US" sz="1600" dirty="0"/>
              <a:t>테이블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 </a:t>
            </a:r>
            <a:r>
              <a:rPr lang="ko-KR" altLang="en-US" sz="1600" dirty="0"/>
              <a:t>값 넣기</a:t>
            </a:r>
            <a:r>
              <a:rPr lang="en-US" altLang="ko-KR" sz="1600" dirty="0"/>
              <a:t>, </a:t>
            </a:r>
            <a:r>
              <a:rPr lang="ko-KR" altLang="en-US" sz="1600" dirty="0"/>
              <a:t>전체조회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하나조회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다음 사이트 전체 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소스 및 </a:t>
            </a:r>
            <a:r>
              <a:rPr lang="en-US" altLang="ko-KR" sz="1050" dirty="0" smtClean="0"/>
              <a:t>html)</a:t>
            </a:r>
            <a:r>
              <a:rPr lang="ko-KR" altLang="en-US" sz="1050" dirty="0" smtClean="0"/>
              <a:t>를 작성하고 게시하시오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계속 이어지는 설명을 읽고 차분히 작성하셔요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888430" y="3871062"/>
            <a:ext cx="78579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설명 끝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1" y="903088"/>
            <a:ext cx="4982863" cy="41230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51" y="1175105"/>
            <a:ext cx="5745611" cy="4255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595" y="1307399"/>
            <a:ext cx="5657366" cy="2563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9204" y="2400295"/>
            <a:ext cx="5171822" cy="2612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1562" y="3226898"/>
            <a:ext cx="4827105" cy="2090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한쪽 모서리가 둥근 사각형 9"/>
          <p:cNvSpPr/>
          <p:nvPr/>
        </p:nvSpPr>
        <p:spPr bwMode="auto">
          <a:xfrm>
            <a:off x="2876548" y="5654638"/>
            <a:ext cx="7413698" cy="5567098"/>
          </a:xfrm>
          <a:prstGeom prst="round1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판도라의</a:t>
            </a: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kumimoji="0" lang="ko-KR" alt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상자</a:t>
            </a:r>
            <a:endParaRPr kumimoji="0" lang="en-US" altLang="ko-KR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lang="en-US" altLang="ko-KR" sz="1400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이</a:t>
            </a:r>
            <a:r>
              <a:rPr kumimoji="0" lang="ko-KR" altLang="en-US" sz="14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노란 페이지를 지우면 모든 소스가 다 있다</a:t>
            </a:r>
            <a:r>
              <a:rPr kumimoji="0" lang="en-US" altLang="ko-KR" sz="14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lang="en-US" altLang="ko-KR" sz="1400" baseline="0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4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하지만 이 페이지를 보려면 네가 이 실습을 다한 후 소스를 </a:t>
            </a:r>
            <a:r>
              <a:rPr lang="ko-KR" altLang="en-US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맞춰 보겠다는 </a:t>
            </a:r>
            <a:endParaRPr lang="en-US" altLang="ko-KR" sz="1400" dirty="0" smtClean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생각으로 열어봐라</a:t>
            </a:r>
            <a:endParaRPr lang="en-US" altLang="ko-KR" sz="1400" dirty="0" smtClean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소스 보고 실습하면 정말 바보 된다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나름 데로 노력해보고 답을 열어봐라</a:t>
            </a:r>
            <a:endParaRPr lang="en-US" altLang="ko-KR" sz="1400" dirty="0" smtClean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 따위로 계속 살 텐가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?, </a:t>
            </a:r>
            <a:r>
              <a:rPr lang="ko-KR" altLang="en-US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겨우 결심이 하루 갈건 가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</a:t>
            </a:r>
            <a:endParaRPr lang="en-US" altLang="ko-KR" sz="1400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독기를 뿜고 독하게 해봐라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 </a:t>
            </a:r>
            <a:r>
              <a:rPr lang="ko-KR" altLang="en-US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겨우 능력 치가 그 정도 인가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몰래 열어보는 너에 대하여 무지 실망이다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 </a:t>
            </a:r>
            <a:r>
              <a:rPr lang="ko-KR" altLang="en-US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고민 더 해봐라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4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dirty="0" smtClean="0"/>
              <a:t>JSP</a:t>
            </a:r>
            <a:r>
              <a:rPr lang="ko-KR" altLang="en-US" sz="2000" dirty="0" smtClean="0"/>
              <a:t>실습</a:t>
            </a:r>
            <a:r>
              <a:rPr lang="en-US" altLang="ko-KR" sz="2000" dirty="0" smtClean="0"/>
              <a:t>2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 smtClean="0"/>
              <a:t>JSP Database</a:t>
            </a:r>
            <a:r>
              <a:rPr lang="ko-KR" altLang="en-US" dirty="0" smtClean="0"/>
              <a:t>실습환경 구성</a:t>
            </a:r>
            <a:endParaRPr lang="en-US" altLang="ko-KR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 smtClean="0"/>
              <a:t>Database – </a:t>
            </a:r>
            <a:r>
              <a:rPr lang="ko-KR" altLang="en-US" dirty="0" smtClean="0"/>
              <a:t>테이블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넣기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하나조회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Database – </a:t>
            </a:r>
            <a:r>
              <a:rPr lang="ko-KR" altLang="en-US" dirty="0" smtClean="0"/>
              <a:t>레코드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 후 정정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mtClean="0"/>
              <a:t>방문자 카운트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9AC9A-A87D-4C3D-B543-30D7915A5006}" type="slidenum">
              <a:rPr lang="en-US" altLang="ko-KR" smtClean="0"/>
              <a:pPr/>
              <a:t>19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48" y="374613"/>
            <a:ext cx="7260402" cy="6007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7873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 smtClean="0"/>
              <a:t>필기없음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6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기본실습 </a:t>
            </a:r>
            <a:r>
              <a:rPr lang="en-US" altLang="ko-KR" sz="1200" dirty="0" smtClean="0"/>
              <a:t>1,2,3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JSP</a:t>
            </a:r>
            <a:r>
              <a:rPr lang="ko-KR" altLang="en-US" sz="1200" dirty="0" smtClean="0"/>
              <a:t>를 사용하여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다룰수</a:t>
            </a:r>
            <a:r>
              <a:rPr lang="ko-KR" altLang="en-US" sz="1200" dirty="0" smtClean="0"/>
              <a:t> 있다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DB</a:t>
            </a:r>
            <a:r>
              <a:rPr lang="ko-KR" altLang="en-US" sz="1200" dirty="0" smtClean="0"/>
              <a:t>를 이용한 </a:t>
            </a:r>
            <a:r>
              <a:rPr lang="ko-KR" altLang="en-US" sz="1200" dirty="0" err="1" smtClean="0"/>
              <a:t>테이블만들기</a:t>
            </a:r>
            <a:r>
              <a:rPr lang="ko-KR" altLang="en-US" sz="1200" dirty="0" smtClean="0"/>
              <a:t> 지우기 </a:t>
            </a:r>
            <a:r>
              <a:rPr lang="ko-KR" altLang="en-US" sz="1200" dirty="0" err="1" smtClean="0"/>
              <a:t>값넣기</a:t>
            </a:r>
            <a:r>
              <a:rPr lang="ko-KR" altLang="en-US" sz="1200" dirty="0" smtClean="0"/>
              <a:t> 조회를 할 수 있다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일반 업무화면의 기본인 조회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조회후</a:t>
            </a:r>
            <a:r>
              <a:rPr lang="ko-KR" altLang="en-US" sz="1200" dirty="0" smtClean="0"/>
              <a:t> 정정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삭제를 할 수 있다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Cookie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session</a:t>
            </a:r>
            <a:r>
              <a:rPr lang="ko-KR" altLang="en-US" sz="1200" dirty="0" smtClean="0"/>
              <a:t> 을 이해하고 로그인 등에 응용할 수 있다</a:t>
            </a:r>
            <a:r>
              <a:rPr lang="en-US" altLang="ko-KR" sz="1200" dirty="0" smtClean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다양한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응용사례를 이해할 수 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지난 </a:t>
            </a:r>
            <a:r>
              <a:rPr lang="en-US" altLang="ko-KR" sz="1200" dirty="0" smtClean="0"/>
              <a:t>JAVA 10</a:t>
            </a:r>
            <a:r>
              <a:rPr lang="ko-KR" altLang="en-US" sz="1200" dirty="0" smtClean="0"/>
              <a:t>강 </a:t>
            </a:r>
            <a:r>
              <a:rPr lang="en-US" altLang="ko-KR" sz="1200" dirty="0" smtClean="0"/>
              <a:t>JAVA DATABASE </a:t>
            </a:r>
            <a:r>
              <a:rPr lang="ko-KR" altLang="en-US" sz="1200" dirty="0" smtClean="0"/>
              <a:t>강의를 복습하시오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select, insert, update, delete </a:t>
            </a:r>
            <a:r>
              <a:rPr lang="ko-KR" altLang="en-US" sz="1200" dirty="0" smtClean="0"/>
              <a:t>친구들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Cookie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session</a:t>
            </a:r>
            <a:r>
              <a:rPr lang="ko-KR" altLang="en-US" sz="1200" dirty="0" smtClean="0"/>
              <a:t>을 검색하시오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001665" y="1391718"/>
            <a:ext cx="3990109" cy="192231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한쪽 모서리가 둥근 사각형 2"/>
          <p:cNvSpPr/>
          <p:nvPr/>
        </p:nvSpPr>
        <p:spPr bwMode="auto">
          <a:xfrm>
            <a:off x="2576945" y="2836720"/>
            <a:ext cx="1880755" cy="322118"/>
          </a:xfrm>
          <a:prstGeom prst="round1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257300" y="1616380"/>
            <a:ext cx="1039091" cy="1542457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802" y="273616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이클립스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700469" y="2897228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JAVA/JVM</a:t>
            </a: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 bwMode="auto">
          <a:xfrm>
            <a:off x="1406802" y="1839193"/>
            <a:ext cx="676788" cy="73775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6802" y="210232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자바소스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20" name="타원 19"/>
          <p:cNvSpPr/>
          <p:nvPr/>
        </p:nvSpPr>
        <p:spPr bwMode="auto">
          <a:xfrm>
            <a:off x="3024320" y="1857377"/>
            <a:ext cx="676788" cy="73775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4320" y="2120507"/>
            <a:ext cx="798617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자바</a:t>
            </a:r>
            <a:r>
              <a:rPr lang="en-US" altLang="ko-KR" sz="1100" dirty="0" smtClean="0"/>
              <a:t>class</a:t>
            </a:r>
          </a:p>
          <a:p>
            <a:r>
              <a:rPr lang="ko-KR" altLang="en-US" sz="1100" dirty="0" smtClean="0"/>
              <a:t>실행파일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cxnSp>
        <p:nvCxnSpPr>
          <p:cNvPr id="9" name="직선 화살표 연결선 8"/>
          <p:cNvCxnSpPr>
            <a:endCxn id="20" idx="2"/>
          </p:cNvCxnSpPr>
          <p:nvPr/>
        </p:nvCxnSpPr>
        <p:spPr bwMode="auto">
          <a:xfrm flipV="1">
            <a:off x="2083590" y="2226254"/>
            <a:ext cx="940730" cy="1818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296391" y="191810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 smtClean="0"/>
              <a:t>컴파일</a:t>
            </a:r>
            <a:r>
              <a:rPr lang="en-US" altLang="ko-KR" sz="1100" b="0" dirty="0" smtClean="0"/>
              <a:t> </a:t>
            </a:r>
            <a:endParaRPr lang="ko-KR" altLang="en-US" sz="1100" b="0" dirty="0"/>
          </a:p>
        </p:txBody>
      </p:sp>
      <p:sp>
        <p:nvSpPr>
          <p:cNvPr id="29" name="TextBox 28"/>
          <p:cNvSpPr txBox="1"/>
          <p:nvPr/>
        </p:nvSpPr>
        <p:spPr>
          <a:xfrm>
            <a:off x="2155725" y="1126196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클라이언트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PC,window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5525848" y="1435678"/>
            <a:ext cx="3171344" cy="192231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50801" y="1159100"/>
            <a:ext cx="18229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</a:t>
            </a:r>
            <a:r>
              <a:rPr lang="en-US" altLang="ko-KR" sz="1100" dirty="0" smtClean="0"/>
              <a:t> (</a:t>
            </a:r>
            <a:r>
              <a:rPr lang="ko-KR" altLang="en-US" sz="1100" dirty="0" err="1" smtClean="0"/>
              <a:t>우분투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,</a:t>
            </a:r>
            <a:r>
              <a:rPr lang="en-US" altLang="ko-KR" sz="1100" dirty="0" err="1" smtClean="0"/>
              <a:t>Virtualbox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0" name="순서도: 자기 디스크 9"/>
          <p:cNvSpPr/>
          <p:nvPr/>
        </p:nvSpPr>
        <p:spPr bwMode="auto">
          <a:xfrm>
            <a:off x="7096991" y="1756065"/>
            <a:ext cx="976745" cy="1402773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3822937" y="2226254"/>
            <a:ext cx="327405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497042" y="1717881"/>
            <a:ext cx="1632178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JDBC</a:t>
            </a:r>
          </a:p>
          <a:p>
            <a:r>
              <a:rPr lang="en-US" altLang="ko-KR" sz="1100" dirty="0" smtClean="0"/>
              <a:t>DB</a:t>
            </a:r>
            <a:r>
              <a:rPr lang="ko-KR" altLang="en-US" sz="1100" dirty="0" smtClean="0"/>
              <a:t>호출사용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원격서버</a:t>
            </a:r>
            <a:r>
              <a:rPr lang="en-US" altLang="ko-KR" sz="1100" dirty="0" smtClean="0"/>
              <a:t>,</a:t>
            </a:r>
            <a:endParaRPr lang="ko-KR" altLang="en-US" sz="1100" dirty="0"/>
          </a:p>
        </p:txBody>
      </p:sp>
      <p:sp>
        <p:nvSpPr>
          <p:cNvPr id="55" name="직사각형 54"/>
          <p:cNvSpPr/>
          <p:nvPr/>
        </p:nvSpPr>
        <p:spPr bwMode="auto">
          <a:xfrm>
            <a:off x="4239491" y="4205208"/>
            <a:ext cx="4838701" cy="216745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31801" y="3928630"/>
            <a:ext cx="18229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</a:t>
            </a:r>
            <a:r>
              <a:rPr lang="en-US" altLang="ko-KR" sz="1100" dirty="0" smtClean="0"/>
              <a:t> (</a:t>
            </a:r>
            <a:r>
              <a:rPr lang="ko-KR" altLang="en-US" sz="1100" dirty="0" err="1" smtClean="0"/>
              <a:t>우분투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,</a:t>
            </a:r>
            <a:r>
              <a:rPr lang="en-US" altLang="ko-KR" sz="1100" dirty="0" err="1" smtClean="0"/>
              <a:t>Virtualbox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57" name="순서도: 자기 디스크 56"/>
          <p:cNvSpPr/>
          <p:nvPr/>
        </p:nvSpPr>
        <p:spPr bwMode="auto">
          <a:xfrm>
            <a:off x="8101446" y="4525595"/>
            <a:ext cx="976745" cy="1402773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84387" y="2446142"/>
            <a:ext cx="702436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DB</a:t>
            </a:r>
          </a:p>
          <a:p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MySql</a:t>
            </a:r>
            <a:r>
              <a:rPr lang="en-US" altLang="ko-KR" sz="1100" dirty="0" smtClean="0"/>
              <a:t>)</a:t>
            </a:r>
            <a:endParaRPr lang="ko-KR" altLang="en-US" sz="11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8276378" y="5158266"/>
            <a:ext cx="702436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DB</a:t>
            </a:r>
          </a:p>
          <a:p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MySql</a:t>
            </a:r>
            <a:r>
              <a:rPr lang="en-US" altLang="ko-KR" sz="1100" dirty="0" smtClean="0"/>
              <a:t>)</a:t>
            </a:r>
            <a:endParaRPr lang="ko-KR" altLang="en-US" sz="1100" dirty="0" smtClean="0"/>
          </a:p>
        </p:txBody>
      </p:sp>
      <p:sp>
        <p:nvSpPr>
          <p:cNvPr id="60" name="타원 59"/>
          <p:cNvSpPr/>
          <p:nvPr/>
        </p:nvSpPr>
        <p:spPr bwMode="auto">
          <a:xfrm>
            <a:off x="5118559" y="4237468"/>
            <a:ext cx="676788" cy="73775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62181" y="4475540"/>
            <a:ext cx="756938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JSP</a:t>
            </a:r>
            <a:r>
              <a:rPr lang="ko-KR" altLang="en-US" sz="1100" dirty="0" smtClean="0"/>
              <a:t>소스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업로드</a:t>
            </a:r>
            <a:r>
              <a:rPr lang="en-US" altLang="ko-KR" sz="1100" dirty="0" smtClean="0"/>
              <a:t>) 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 bwMode="auto">
          <a:xfrm>
            <a:off x="6485770" y="4252832"/>
            <a:ext cx="676788" cy="575108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41253" y="4459114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Servlet</a:t>
            </a:r>
            <a:r>
              <a:rPr lang="ko-KR" altLang="en-US" sz="1100" dirty="0" smtClean="0"/>
              <a:t>파일</a:t>
            </a:r>
            <a:endParaRPr lang="en-US" altLang="ko-KR" sz="1100" dirty="0" smtClean="0"/>
          </a:p>
        </p:txBody>
      </p:sp>
      <p:cxnSp>
        <p:nvCxnSpPr>
          <p:cNvPr id="64" name="직선 화살표 연결선 63"/>
          <p:cNvCxnSpPr>
            <a:endCxn id="62" idx="2"/>
          </p:cNvCxnSpPr>
          <p:nvPr/>
        </p:nvCxnSpPr>
        <p:spPr bwMode="auto">
          <a:xfrm flipV="1">
            <a:off x="5839864" y="4540386"/>
            <a:ext cx="645906" cy="813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5924765" y="4366215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 smtClean="0"/>
              <a:t>변환</a:t>
            </a:r>
            <a:r>
              <a:rPr lang="en-US" altLang="ko-KR" sz="1100" b="0" dirty="0" smtClean="0"/>
              <a:t> </a:t>
            </a:r>
            <a:endParaRPr lang="ko-KR" altLang="en-US" sz="1100" b="0" dirty="0"/>
          </a:p>
        </p:txBody>
      </p:sp>
      <p:sp>
        <p:nvSpPr>
          <p:cNvPr id="66" name="타원 65"/>
          <p:cNvSpPr/>
          <p:nvPr/>
        </p:nvSpPr>
        <p:spPr bwMode="auto">
          <a:xfrm>
            <a:off x="6567793" y="5145157"/>
            <a:ext cx="676788" cy="73775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33431" y="5330501"/>
            <a:ext cx="798617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자바</a:t>
            </a:r>
            <a:r>
              <a:rPr lang="en-US" altLang="ko-KR" sz="1100" dirty="0" smtClean="0"/>
              <a:t>class</a:t>
            </a:r>
          </a:p>
          <a:p>
            <a:r>
              <a:rPr lang="ko-KR" altLang="en-US" sz="1100" dirty="0" smtClean="0"/>
              <a:t>실행파일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335787" y="489424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 smtClean="0"/>
              <a:t>컴파일</a:t>
            </a:r>
            <a:r>
              <a:rPr lang="en-US" altLang="ko-KR" sz="1100" b="0" dirty="0" smtClean="0"/>
              <a:t> </a:t>
            </a:r>
            <a:endParaRPr lang="ko-KR" altLang="en-US" sz="1100" b="0" dirty="0"/>
          </a:p>
        </p:txBody>
      </p:sp>
      <p:cxnSp>
        <p:nvCxnSpPr>
          <p:cNvPr id="69" name="직선 화살표 연결선 68"/>
          <p:cNvCxnSpPr/>
          <p:nvPr/>
        </p:nvCxnSpPr>
        <p:spPr bwMode="auto">
          <a:xfrm>
            <a:off x="7294542" y="5590260"/>
            <a:ext cx="933763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421342" y="4772961"/>
            <a:ext cx="71286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 smtClean="0"/>
              <a:t>DB</a:t>
            </a:r>
            <a:r>
              <a:rPr lang="ko-KR" altLang="en-US" sz="900" b="0" dirty="0" smtClean="0"/>
              <a:t>호출사용</a:t>
            </a:r>
            <a:r>
              <a:rPr lang="en-US" altLang="ko-KR" sz="900" b="0" dirty="0" smtClean="0"/>
              <a:t>, </a:t>
            </a:r>
          </a:p>
          <a:p>
            <a:r>
              <a:rPr lang="ko-KR" altLang="en-US" sz="900" b="0" dirty="0" smtClean="0"/>
              <a:t>로컬서버</a:t>
            </a:r>
            <a:r>
              <a:rPr lang="en-US" altLang="ko-KR" sz="900" b="0" dirty="0" smtClean="0"/>
              <a:t>(</a:t>
            </a:r>
            <a:r>
              <a:rPr lang="ko-KR" altLang="en-US" sz="900" b="0" dirty="0" smtClean="0"/>
              <a:t>자기자신</a:t>
            </a:r>
            <a:r>
              <a:rPr lang="en-US" altLang="ko-KR" sz="900" b="0" dirty="0" smtClean="0"/>
              <a:t>),</a:t>
            </a:r>
          </a:p>
          <a:p>
            <a:r>
              <a:rPr lang="en-US" altLang="ko-KR" sz="900" b="0" dirty="0" smtClean="0"/>
              <a:t>JDBC</a:t>
            </a:r>
            <a:endParaRPr lang="ko-KR" altLang="en-US" sz="900" b="0" dirty="0"/>
          </a:p>
        </p:txBody>
      </p:sp>
      <p:sp>
        <p:nvSpPr>
          <p:cNvPr id="72" name="한쪽 모서리가 둥근 사각형 71"/>
          <p:cNvSpPr/>
          <p:nvPr/>
        </p:nvSpPr>
        <p:spPr bwMode="auto">
          <a:xfrm>
            <a:off x="5310423" y="5907196"/>
            <a:ext cx="1880755" cy="322118"/>
          </a:xfrm>
          <a:prstGeom prst="round1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40079" y="5951499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TOMCAT</a:t>
            </a:r>
            <a:r>
              <a:rPr lang="en-US" altLang="ko-KR" sz="1100" dirty="0"/>
              <a:t>/</a:t>
            </a:r>
            <a:r>
              <a:rPr lang="en-US" altLang="ko-KR" sz="1100" dirty="0" smtClean="0"/>
              <a:t>JAVA/JVM</a:t>
            </a:r>
            <a:endParaRPr lang="ko-KR" altLang="en-US" sz="1100" dirty="0"/>
          </a:p>
        </p:txBody>
      </p:sp>
      <p:sp>
        <p:nvSpPr>
          <p:cNvPr id="76" name="타원 75"/>
          <p:cNvSpPr/>
          <p:nvPr/>
        </p:nvSpPr>
        <p:spPr bwMode="auto">
          <a:xfrm>
            <a:off x="5230996" y="5135690"/>
            <a:ext cx="676788" cy="73775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73011" y="5288933"/>
            <a:ext cx="583814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HTML</a:t>
            </a:r>
          </a:p>
          <a:p>
            <a:r>
              <a:rPr lang="ko-KR" altLang="en-US" sz="1100" dirty="0" smtClean="0"/>
              <a:t>결과</a:t>
            </a:r>
            <a:endParaRPr lang="ko-KR" altLang="en-US" sz="1100" dirty="0"/>
          </a:p>
        </p:txBody>
      </p:sp>
      <p:sp>
        <p:nvSpPr>
          <p:cNvPr id="78" name="직사각형 77"/>
          <p:cNvSpPr/>
          <p:nvPr/>
        </p:nvSpPr>
        <p:spPr bwMode="auto">
          <a:xfrm>
            <a:off x="4550866" y="4366215"/>
            <a:ext cx="496609" cy="1846894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26749" y="4650296"/>
            <a:ext cx="32092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</a:t>
            </a:r>
          </a:p>
          <a:p>
            <a:r>
              <a:rPr lang="en-US" altLang="ko-KR" sz="1100" dirty="0" smtClean="0"/>
              <a:t>O</a:t>
            </a:r>
          </a:p>
          <a:p>
            <a:r>
              <a:rPr lang="en-US" altLang="ko-KR" sz="1100" dirty="0" smtClean="0"/>
              <a:t>M</a:t>
            </a:r>
          </a:p>
          <a:p>
            <a:r>
              <a:rPr lang="en-US" altLang="ko-KR" sz="1100" dirty="0" smtClean="0"/>
              <a:t>C</a:t>
            </a:r>
          </a:p>
          <a:p>
            <a:r>
              <a:rPr lang="en-US" altLang="ko-KR" sz="1100" dirty="0" smtClean="0"/>
              <a:t>A</a:t>
            </a:r>
          </a:p>
          <a:p>
            <a:r>
              <a:rPr lang="en-US" altLang="ko-KR" sz="1100" dirty="0" smtClean="0"/>
              <a:t>T</a:t>
            </a:r>
            <a:endParaRPr lang="ko-KR" altLang="en-US" sz="1100" dirty="0"/>
          </a:p>
        </p:txBody>
      </p:sp>
      <p:cxnSp>
        <p:nvCxnSpPr>
          <p:cNvPr id="80" name="직선 화살표 연결선 79"/>
          <p:cNvCxnSpPr>
            <a:endCxn id="76" idx="6"/>
          </p:cNvCxnSpPr>
          <p:nvPr/>
        </p:nvCxnSpPr>
        <p:spPr bwMode="auto">
          <a:xfrm flipH="1">
            <a:off x="5907784" y="5476692"/>
            <a:ext cx="701758" cy="278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직선 화살표 연결선 82"/>
          <p:cNvCxnSpPr>
            <a:stCxn id="62" idx="4"/>
            <a:endCxn id="66" idx="0"/>
          </p:cNvCxnSpPr>
          <p:nvPr/>
        </p:nvCxnSpPr>
        <p:spPr bwMode="auto">
          <a:xfrm>
            <a:off x="6824164" y="4827940"/>
            <a:ext cx="82023" cy="3172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직사각형 98"/>
          <p:cNvSpPr/>
          <p:nvPr/>
        </p:nvSpPr>
        <p:spPr bwMode="auto">
          <a:xfrm>
            <a:off x="789812" y="4311676"/>
            <a:ext cx="2125252" cy="192231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24250" y="4122027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클라이언트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PC,window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pic>
        <p:nvPicPr>
          <p:cNvPr id="331793" name="그림 3317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95" y="5012668"/>
            <a:ext cx="533400" cy="428625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1174561" y="57975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브라우저</a:t>
            </a:r>
            <a:endParaRPr lang="ko-KR" altLang="en-US" sz="1100" dirty="0"/>
          </a:p>
        </p:txBody>
      </p:sp>
      <p:cxnSp>
        <p:nvCxnSpPr>
          <p:cNvPr id="331795" name="직선 화살표 연결선 331794"/>
          <p:cNvCxnSpPr>
            <a:stCxn id="331793" idx="3"/>
            <a:endCxn id="76" idx="2"/>
          </p:cNvCxnSpPr>
          <p:nvPr/>
        </p:nvCxnSpPr>
        <p:spPr bwMode="auto">
          <a:xfrm>
            <a:off x="1763595" y="5226981"/>
            <a:ext cx="3467401" cy="2775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1796" name="TextBox 331795"/>
          <p:cNvSpPr txBox="1"/>
          <p:nvPr/>
        </p:nvSpPr>
        <p:spPr>
          <a:xfrm>
            <a:off x="143430" y="742562"/>
            <a:ext cx="212295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DB</a:t>
            </a:r>
            <a:r>
              <a:rPr lang="ko-KR" altLang="en-US" dirty="0" err="1" smtClean="0"/>
              <a:t>실습때</a:t>
            </a:r>
            <a:r>
              <a:rPr lang="ko-KR" altLang="en-US" dirty="0" smtClean="0"/>
              <a:t> 환경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99680" y="3603448"/>
            <a:ext cx="308272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실행환경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실제 실행환경</a:t>
            </a:r>
            <a:endParaRPr lang="ko-KR" altLang="en-US" dirty="0"/>
          </a:p>
        </p:txBody>
      </p:sp>
      <p:cxnSp>
        <p:nvCxnSpPr>
          <p:cNvPr id="331798" name="직선 연결선 331797"/>
          <p:cNvCxnSpPr/>
          <p:nvPr/>
        </p:nvCxnSpPr>
        <p:spPr bwMode="auto">
          <a:xfrm>
            <a:off x="99680" y="3472297"/>
            <a:ext cx="955347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030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</a:t>
            </a:r>
            <a:r>
              <a:rPr lang="ko-KR" altLang="en-US" sz="1600" dirty="0" smtClean="0"/>
              <a:t>작업 </a:t>
            </a:r>
            <a:r>
              <a:rPr lang="en-US" altLang="ko-KR" sz="1600" dirty="0" smtClean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Database</a:t>
            </a:r>
            <a:r>
              <a:rPr lang="ko-KR" altLang="en-US" sz="1200" dirty="0"/>
              <a:t>에 </a:t>
            </a:r>
            <a:r>
              <a:rPr lang="ko-KR" altLang="en-US" sz="1200" dirty="0" smtClean="0"/>
              <a:t>프로그램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유틸리티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디벨로퍼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따위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가 연결되기 위한 방법은 다음 세가지가 있다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smtClean="0"/>
              <a:t>서버 내에서만 연결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): </a:t>
            </a:r>
            <a:r>
              <a:rPr lang="ko-KR" altLang="en-US" sz="1200" dirty="0" smtClean="0"/>
              <a:t>서버내부의 자바클래스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프로그램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mysql,pl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sql</a:t>
            </a:r>
            <a:r>
              <a:rPr lang="ko-KR" altLang="en-US" sz="1200" dirty="0" smtClean="0"/>
              <a:t>등만 연결</a:t>
            </a:r>
            <a:endParaRPr lang="en-US" altLang="ko-KR" sz="1200" dirty="0" smtClean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smtClean="0"/>
              <a:t>지정된 서버에서만 연결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데이터베이스설정중</a:t>
            </a:r>
            <a:r>
              <a:rPr lang="ko-KR" altLang="en-US" sz="1200" dirty="0" smtClean="0"/>
              <a:t> 어디에다 연결할 대상의 </a:t>
            </a:r>
            <a:r>
              <a:rPr lang="en-US" altLang="ko-KR" sz="1200" dirty="0" smtClean="0"/>
              <a:t>IP</a:t>
            </a:r>
            <a:r>
              <a:rPr lang="ko-KR" altLang="en-US" sz="1200" dirty="0" smtClean="0"/>
              <a:t>등을 기입</a:t>
            </a:r>
            <a:endParaRPr lang="en-US" altLang="ko-KR" sz="1200" dirty="0" smtClean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smtClean="0"/>
              <a:t>누구나 연결 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위험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실습은 이렇게 하지만 나중에 </a:t>
            </a:r>
            <a:r>
              <a:rPr lang="ko-KR" altLang="en-US" sz="1200" dirty="0" err="1" smtClean="0"/>
              <a:t>어디가서</a:t>
            </a:r>
            <a:r>
              <a:rPr lang="ko-KR" altLang="en-US" sz="1200" dirty="0" smtClean="0"/>
              <a:t> 이렇게 배웠다고 시스템 관리자에게 이렇게 해달라고 요청하면 한 판 붙는다</a:t>
            </a:r>
            <a:r>
              <a:rPr lang="en-US" altLang="ko-KR" sz="1200" dirty="0" smtClean="0"/>
              <a:t>.)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951671" y="3152446"/>
            <a:ext cx="3629122" cy="26658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076296" y="3820222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순서도: 자기 디스크 3"/>
          <p:cNvSpPr/>
          <p:nvPr/>
        </p:nvSpPr>
        <p:spPr bwMode="auto">
          <a:xfrm>
            <a:off x="6493657" y="4051668"/>
            <a:ext cx="349065" cy="489451"/>
          </a:xfrm>
          <a:prstGeom prst="flowChartMagneticDisk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순서도: 연결자 4"/>
          <p:cNvSpPr/>
          <p:nvPr/>
        </p:nvSpPr>
        <p:spPr bwMode="auto">
          <a:xfrm>
            <a:off x="6165460" y="4010717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3296" y="3437776"/>
            <a:ext cx="1412566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DB</a:t>
            </a:r>
            <a:r>
              <a:rPr lang="ko-KR" altLang="en-US" sz="1100" dirty="0" smtClean="0"/>
              <a:t>서버 </a:t>
            </a:r>
            <a:r>
              <a:rPr lang="en-US" altLang="ko-KR" sz="1100" dirty="0" smtClean="0"/>
              <a:t>(127.0.0.1)</a:t>
            </a:r>
          </a:p>
          <a:p>
            <a:r>
              <a:rPr lang="en-US" altLang="ko-KR" sz="1100" dirty="0" smtClean="0"/>
              <a:t>- 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263305" y="4674548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순서도: 연결자 20"/>
          <p:cNvSpPr/>
          <p:nvPr/>
        </p:nvSpPr>
        <p:spPr bwMode="auto">
          <a:xfrm>
            <a:off x="4352469" y="4865043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2598" y="4367091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지정서버 </a:t>
            </a:r>
            <a:endParaRPr lang="en-US" altLang="ko-KR" sz="1000" dirty="0" smtClean="0"/>
          </a:p>
          <a:p>
            <a:r>
              <a:rPr lang="ko-KR" altLang="en-US" sz="1000" dirty="0" smtClean="0"/>
              <a:t>또는 </a:t>
            </a:r>
            <a:r>
              <a:rPr lang="en-US" altLang="ko-KR" sz="1000" dirty="0" smtClean="0"/>
              <a:t>PC (IP)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>
            <a:stCxn id="21" idx="6"/>
            <a:endCxn id="4" idx="2"/>
          </p:cNvCxnSpPr>
          <p:nvPr/>
        </p:nvCxnSpPr>
        <p:spPr bwMode="auto">
          <a:xfrm flipV="1">
            <a:off x="4553561" y="4296394"/>
            <a:ext cx="1940096" cy="67684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5" idx="6"/>
            <a:endCxn id="4" idx="2"/>
          </p:cNvCxnSpPr>
          <p:nvPr/>
        </p:nvCxnSpPr>
        <p:spPr bwMode="auto">
          <a:xfrm>
            <a:off x="6366552" y="4118915"/>
            <a:ext cx="127105" cy="1774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모서리가 둥근 직사각형 23"/>
          <p:cNvSpPr/>
          <p:nvPr/>
        </p:nvSpPr>
        <p:spPr bwMode="auto">
          <a:xfrm>
            <a:off x="1513149" y="3741809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602313" y="3932304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7331" y="3564331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개나 소나 </a:t>
            </a:r>
            <a:r>
              <a:rPr lang="en-US" altLang="ko-KR" sz="1000" dirty="0" smtClean="0"/>
              <a:t>( ‘%’ )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25" idx="5"/>
          </p:cNvCxnSpPr>
          <p:nvPr/>
        </p:nvCxnSpPr>
        <p:spPr bwMode="auto">
          <a:xfrm>
            <a:off x="1773956" y="4117010"/>
            <a:ext cx="4643817" cy="21163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707898" y="3412242"/>
            <a:ext cx="1765227" cy="152041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우리가 실습할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환경에서는</a:t>
            </a:r>
            <a:endParaRPr lang="en-US" altLang="ko-KR" dirty="0" smtClean="0"/>
          </a:p>
          <a:p>
            <a:r>
              <a:rPr lang="ko-KR" altLang="en-US" dirty="0" smtClean="0"/>
              <a:t>하나의 서버내의</a:t>
            </a:r>
            <a:endParaRPr lang="en-US" altLang="ko-KR" dirty="0" smtClean="0"/>
          </a:p>
          <a:p>
            <a:r>
              <a:rPr lang="ko-KR" altLang="en-US" dirty="0" smtClean="0"/>
              <a:t> 자바실행파일과 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가 같이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578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</a:t>
            </a:r>
            <a:r>
              <a:rPr lang="ko-KR" altLang="en-US" sz="1600" dirty="0" smtClean="0"/>
              <a:t>작업 </a:t>
            </a:r>
            <a:r>
              <a:rPr lang="en-US" altLang="ko-KR" sz="1600" dirty="0" smtClean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다음순서 대로 할 꺼다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오라클도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같은 원리로 처리해줘야 사용가능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 err="1" smtClean="0"/>
              <a:t>Mysql</a:t>
            </a:r>
            <a:r>
              <a:rPr lang="ko-KR" altLang="en-US" sz="1200" dirty="0" smtClean="0"/>
              <a:t>용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오라클용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JDBC</a:t>
            </a:r>
            <a:r>
              <a:rPr lang="ko-KR" altLang="en-US" sz="1200" dirty="0" smtClean="0"/>
              <a:t>연결 클래스가 있는 자바 </a:t>
            </a:r>
            <a:r>
              <a:rPr lang="en-US" altLang="ko-KR" sz="1200" dirty="0" smtClean="0"/>
              <a:t>jar</a:t>
            </a:r>
            <a:r>
              <a:rPr lang="ko-KR" altLang="en-US" sz="1200" dirty="0" smtClean="0"/>
              <a:t>파일 설치</a:t>
            </a:r>
            <a:endParaRPr lang="en-US" altLang="ko-KR" sz="1200" dirty="0" smtClean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설정에서 자신의 서버로만 접속하게 되어 있는 설정을 막아버림 </a:t>
            </a:r>
            <a:r>
              <a:rPr lang="en-US" altLang="ko-KR" sz="1200" dirty="0" smtClean="0"/>
              <a:t>: /</a:t>
            </a:r>
            <a:r>
              <a:rPr lang="en-US" altLang="ko-KR" sz="1200" dirty="0" err="1" smtClean="0"/>
              <a:t>etc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mysql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my.cnf</a:t>
            </a:r>
            <a:endParaRPr lang="en-US" altLang="ko-KR" sz="1200" dirty="0" smtClean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 smtClean="0"/>
              <a:t>DBMS</a:t>
            </a:r>
            <a:r>
              <a:rPr lang="ko-KR" altLang="en-US" sz="1200" dirty="0" smtClean="0"/>
              <a:t>에 들어가서 권한을 누구나 접속되게 풀어버림</a:t>
            </a:r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95246" y="3012797"/>
            <a:ext cx="7372531" cy="2292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100" b="0" dirty="0" err="1" smtClean="0"/>
              <a:t>오라클의</a:t>
            </a:r>
            <a:r>
              <a:rPr lang="en-US" altLang="ko-KR" sz="1100" b="0" dirty="0" smtClean="0"/>
              <a:t> MYSQL </a:t>
            </a:r>
            <a:r>
              <a:rPr lang="ko-KR" altLang="en-US" sz="1100" b="0" dirty="0" smtClean="0"/>
              <a:t>사이트에서 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 JDBC</a:t>
            </a:r>
            <a:r>
              <a:rPr lang="ko-KR" altLang="en-US" sz="1100" b="0" dirty="0" err="1" smtClean="0"/>
              <a:t>컨넥터</a:t>
            </a:r>
            <a:r>
              <a:rPr lang="ko-KR" altLang="en-US" sz="1100" b="0" dirty="0" smtClean="0"/>
              <a:t> 다운로드 </a:t>
            </a:r>
            <a:r>
              <a:rPr lang="en-US" altLang="ko-KR" sz="1100" b="0" dirty="0" smtClean="0"/>
              <a:t>-&gt; </a:t>
            </a:r>
            <a:r>
              <a:rPr lang="en-US" altLang="ko-KR" sz="1100" dirty="0" smtClean="0"/>
              <a:t>mysql-connector-java-5.1.39-bin.jar</a:t>
            </a:r>
            <a:r>
              <a:rPr lang="ko-KR" altLang="en-US" sz="1100" b="0" dirty="0" smtClean="0"/>
              <a:t> 파일을 </a:t>
            </a:r>
            <a:endParaRPr lang="en-US" altLang="ko-KR" sz="1100" b="0" dirty="0" smtClean="0"/>
          </a:p>
          <a:p>
            <a:r>
              <a:rPr lang="ko-KR" altLang="en-US" sz="1100" b="0" dirty="0" smtClean="0"/>
              <a:t>자바 </a:t>
            </a:r>
            <a:r>
              <a:rPr lang="ko-KR" altLang="en-US" sz="1100" b="0" dirty="0" err="1" smtClean="0"/>
              <a:t>기본디렉토리</a:t>
            </a:r>
            <a:r>
              <a:rPr lang="en-US" altLang="ko-KR" sz="1100" b="0" dirty="0" smtClean="0"/>
              <a:t>\jre1.8.0_91\lib\</a:t>
            </a:r>
            <a:r>
              <a:rPr lang="en-US" altLang="ko-KR" sz="1100" b="0" dirty="0" err="1" smtClean="0"/>
              <a:t>ext</a:t>
            </a:r>
            <a:r>
              <a:rPr lang="en-US" altLang="ko-KR" sz="1100" b="0" dirty="0"/>
              <a:t> </a:t>
            </a:r>
            <a:r>
              <a:rPr lang="ko-KR" altLang="en-US" sz="1100" b="0" dirty="0" smtClean="0"/>
              <a:t>에</a:t>
            </a:r>
            <a:r>
              <a:rPr lang="en-US" altLang="ko-KR" sz="1100" b="0" dirty="0" smtClean="0"/>
              <a:t> </a:t>
            </a:r>
            <a:r>
              <a:rPr lang="ko-KR" altLang="en-US" sz="1100" b="0" dirty="0" smtClean="0"/>
              <a:t>복사 </a:t>
            </a:r>
            <a:r>
              <a:rPr lang="en-US" altLang="ko-KR" sz="1100" b="0" dirty="0" smtClean="0"/>
              <a:t>(</a:t>
            </a:r>
            <a:r>
              <a:rPr lang="ko-KR" altLang="en-US" sz="1100" b="0" dirty="0" smtClean="0"/>
              <a:t>당연히 뒤에 숫자는 버전</a:t>
            </a:r>
            <a:r>
              <a:rPr lang="en-US" altLang="ko-KR" sz="1100" b="0" dirty="0" smtClean="0"/>
              <a:t>..</a:t>
            </a:r>
            <a:r>
              <a:rPr lang="ko-KR" altLang="en-US" sz="1100" b="0" dirty="0" err="1" smtClean="0"/>
              <a:t>업글되면</a:t>
            </a:r>
            <a:r>
              <a:rPr lang="ko-KR" altLang="en-US" sz="1100" b="0" dirty="0" smtClean="0"/>
              <a:t> 바뀌겠지</a:t>
            </a:r>
            <a:r>
              <a:rPr lang="en-US" altLang="ko-KR" sz="1100" b="0" dirty="0" smtClean="0"/>
              <a:t>)</a:t>
            </a:r>
          </a:p>
          <a:p>
            <a:endParaRPr lang="en-US" altLang="ko-KR" sz="1100" b="0" dirty="0"/>
          </a:p>
          <a:p>
            <a:r>
              <a:rPr lang="en-US" altLang="ko-KR" sz="1100" b="0" dirty="0" smtClean="0"/>
              <a:t>2) /</a:t>
            </a:r>
            <a:r>
              <a:rPr lang="en-US" altLang="ko-KR" sz="1100" b="0" dirty="0" err="1" smtClean="0"/>
              <a:t>etc</a:t>
            </a:r>
            <a:r>
              <a:rPr lang="en-US" altLang="ko-KR" sz="1100" b="0" dirty="0" smtClean="0"/>
              <a:t>/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/</a:t>
            </a:r>
            <a:r>
              <a:rPr lang="en-US" altLang="ko-KR" sz="1100" b="0" dirty="0" err="1" smtClean="0"/>
              <a:t>my.cnf</a:t>
            </a:r>
            <a:r>
              <a:rPr lang="ko-KR" altLang="en-US" sz="1100" b="0" dirty="0" smtClean="0"/>
              <a:t> 파일에 들어</a:t>
            </a:r>
            <a:r>
              <a:rPr lang="en-US" altLang="ko-KR" sz="1100" b="0" dirty="0" smtClean="0"/>
              <a:t>(vi)</a:t>
            </a:r>
            <a:r>
              <a:rPr lang="ko-KR" altLang="en-US" sz="1100" b="0" dirty="0" smtClean="0"/>
              <a:t>가서 </a:t>
            </a:r>
            <a:r>
              <a:rPr lang="en-US" altLang="ko-KR" sz="1100" b="0" dirty="0" smtClean="0"/>
              <a:t>127.0.0.1</a:t>
            </a:r>
            <a:r>
              <a:rPr lang="ko-KR" altLang="en-US" sz="1100" b="0" dirty="0" smtClean="0"/>
              <a:t>만 연결되게 되어 있는 부분을 </a:t>
            </a:r>
            <a:r>
              <a:rPr lang="en-US" altLang="ko-KR" sz="1100" dirty="0" smtClean="0"/>
              <a:t>#</a:t>
            </a:r>
            <a:r>
              <a:rPr lang="ko-KR" altLang="en-US" sz="1100" b="0" dirty="0" smtClean="0"/>
              <a:t>으로 막아버림</a:t>
            </a:r>
            <a:endParaRPr lang="en-US" altLang="ko-KR" sz="1100" b="0" dirty="0" smtClean="0"/>
          </a:p>
          <a:p>
            <a:endParaRPr lang="en-US" altLang="ko-KR" sz="1100" b="0" dirty="0"/>
          </a:p>
          <a:p>
            <a:r>
              <a:rPr lang="en-US" altLang="ko-KR" sz="1100" b="0" dirty="0" smtClean="0"/>
              <a:t>3) </a:t>
            </a:r>
            <a:r>
              <a:rPr lang="en-US" altLang="ko-KR" sz="1100" b="0" dirty="0" err="1" smtClean="0"/>
              <a:t>Mysql</a:t>
            </a:r>
            <a:r>
              <a:rPr lang="ko-KR" altLang="en-US" sz="1100" b="0" dirty="0" smtClean="0"/>
              <a:t>에 들어가서 </a:t>
            </a:r>
            <a:r>
              <a:rPr lang="en-US" altLang="ko-KR" sz="1100" b="0" dirty="0" smtClean="0"/>
              <a:t>(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 –</a:t>
            </a:r>
            <a:r>
              <a:rPr lang="en-US" altLang="ko-KR" sz="1100" b="0" dirty="0" err="1" smtClean="0"/>
              <a:t>uroot</a:t>
            </a:r>
            <a:r>
              <a:rPr lang="en-US" altLang="ko-KR" sz="1100" b="0" dirty="0" smtClean="0"/>
              <a:t> –</a:t>
            </a:r>
            <a:r>
              <a:rPr lang="en-US" altLang="ko-KR" sz="1100" b="0" dirty="0" err="1" smtClean="0"/>
              <a:t>pmolra</a:t>
            </a:r>
            <a:r>
              <a:rPr lang="en-US" altLang="ko-KR" sz="1100" b="0" dirty="0" smtClean="0"/>
              <a:t>) </a:t>
            </a:r>
          </a:p>
          <a:p>
            <a:r>
              <a:rPr lang="en-US" altLang="ko-KR" sz="1100" b="0" dirty="0"/>
              <a:t> 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&gt;</a:t>
            </a:r>
            <a:r>
              <a:rPr lang="en-US" altLang="ko-KR" sz="1100" dirty="0"/>
              <a:t>grant all privileges on *.* to root@10.0.2.2 identified by '</a:t>
            </a:r>
            <a:r>
              <a:rPr lang="en-US" altLang="ko-KR" sz="1100" dirty="0" err="1"/>
              <a:t>kopoctc</a:t>
            </a:r>
            <a:r>
              <a:rPr lang="en-US" altLang="ko-KR" sz="1100" dirty="0"/>
              <a:t>'; 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지정 </a:t>
            </a:r>
            <a:r>
              <a:rPr lang="en-US" altLang="ko-KR" sz="1100" dirty="0" smtClean="0"/>
              <a:t>IP</a:t>
            </a:r>
            <a:r>
              <a:rPr lang="ko-KR" altLang="en-US" sz="1100" dirty="0" smtClean="0"/>
              <a:t>만 붙는 권한</a:t>
            </a:r>
            <a:r>
              <a:rPr lang="en-US" altLang="ko-KR" sz="1100" dirty="0" smtClean="0"/>
              <a:t>) </a:t>
            </a:r>
            <a:endParaRPr lang="ko-KR" altLang="en-US" sz="1100" dirty="0"/>
          </a:p>
          <a:p>
            <a:r>
              <a:rPr lang="en-US" altLang="ko-KR" sz="1100" b="0" dirty="0"/>
              <a:t>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&gt;</a:t>
            </a:r>
            <a:r>
              <a:rPr lang="en-US" altLang="ko-KR" sz="1100" dirty="0" smtClean="0"/>
              <a:t>grant </a:t>
            </a:r>
            <a:r>
              <a:rPr lang="en-US" altLang="ko-KR" sz="1100" dirty="0"/>
              <a:t>all privileges on *.* to root@'%' identified by '</a:t>
            </a:r>
            <a:r>
              <a:rPr lang="en-US" altLang="ko-KR" sz="1100" dirty="0" err="1"/>
              <a:t>kopoctc</a:t>
            </a:r>
            <a:r>
              <a:rPr lang="en-US" altLang="ko-KR" sz="1100" dirty="0"/>
              <a:t>'; 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누구나 붙는 권한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*.* </a:t>
            </a:r>
            <a:r>
              <a:rPr lang="ko-KR" altLang="en-US" sz="1100" dirty="0" smtClean="0"/>
              <a:t>모든 권한을 줘라  사용자는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root </a:t>
            </a:r>
            <a:r>
              <a:rPr lang="ko-KR" altLang="en-US" sz="1100" dirty="0" smtClean="0"/>
              <a:t>뒤는 패스워드</a:t>
            </a:r>
            <a:r>
              <a:rPr lang="en-US" altLang="ko-KR" sz="1100" dirty="0" smtClean="0"/>
              <a:t>.</a:t>
            </a:r>
            <a:endParaRPr lang="ko-KR" altLang="en-US" sz="1100" dirty="0"/>
          </a:p>
          <a:p>
            <a:endParaRPr lang="ko-KR" altLang="en-US" sz="11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457609" y="5100250"/>
            <a:ext cx="8709436" cy="122495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아마 이전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실습할 때 이 사항들을 적용해 두었다면 그대로 적용되어 있을 것이다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하지만 자바실행이 서버에서 진행되기 때문에 </a:t>
            </a:r>
            <a:r>
              <a:rPr lang="en-US" altLang="ko-KR" dirty="0" smtClean="0"/>
              <a:t>mysql-connector.jar</a:t>
            </a:r>
            <a:r>
              <a:rPr lang="ko-KR" altLang="en-US" dirty="0" smtClean="0"/>
              <a:t>파일을 서버 쪽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tomcat</a:t>
            </a:r>
            <a:r>
              <a:rPr lang="ko-KR" altLang="en-US" dirty="0" smtClean="0"/>
              <a:t>실행 </a:t>
            </a:r>
            <a:r>
              <a:rPr lang="ko-KR" altLang="en-US" dirty="0" err="1" smtClean="0"/>
              <a:t>디렉토리에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카피해야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mysql-connector-java-5.1.39-bin.jar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/share/tomcat7/lib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업로드해야</a:t>
            </a:r>
            <a:r>
              <a:rPr lang="ko-KR" altLang="en-US" dirty="0" smtClean="0"/>
              <a:t> 한다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41600" y="126767"/>
            <a:ext cx="624960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연결했으나 </a:t>
            </a:r>
            <a:endParaRPr lang="en-US" altLang="ko-KR" dirty="0" smtClean="0"/>
          </a:p>
          <a:p>
            <a:r>
              <a:rPr lang="ko-KR" altLang="en-US" dirty="0" smtClean="0"/>
              <a:t>이제는 서버에서 </a:t>
            </a:r>
            <a:r>
              <a:rPr lang="ko-KR" altLang="en-US" dirty="0" err="1" smtClean="0"/>
              <a:t>연결해야됨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2575" y="6295705"/>
            <a:ext cx="58844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실행은 여기서 되고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소스는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밑에 넣어야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오픈 소스도 여기에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50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</a:t>
            </a:r>
            <a:r>
              <a:rPr lang="ko-KR" altLang="en-US" sz="1600" dirty="0" smtClean="0"/>
              <a:t>작업 </a:t>
            </a:r>
            <a:r>
              <a:rPr lang="en-US" altLang="ko-KR" sz="1600" dirty="0" smtClean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그리고 </a:t>
            </a:r>
            <a:r>
              <a:rPr lang="en-US" altLang="ko-KR" sz="1200" dirty="0" smtClean="0"/>
              <a:t>virtual box -&gt; port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forwarding </a:t>
            </a:r>
            <a:r>
              <a:rPr lang="ko-KR" altLang="en-US" sz="1200" dirty="0" smtClean="0"/>
              <a:t>해서 쓰자</a:t>
            </a:r>
            <a:r>
              <a:rPr lang="en-US" altLang="ko-KR" sz="1200" dirty="0" smtClean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err="1" smtClean="0"/>
              <a:t>서버내</a:t>
            </a:r>
            <a:r>
              <a:rPr lang="ko-KR" altLang="en-US" sz="1200" dirty="0" smtClean="0"/>
              <a:t> 기본 포트는 </a:t>
            </a:r>
            <a:r>
              <a:rPr lang="en-US" altLang="ko-KR" sz="1200" dirty="0" smtClean="0"/>
              <a:t>3306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smtClean="0"/>
              <a:t>자기 환경에 맞도록 알아서 포트 </a:t>
            </a:r>
            <a:r>
              <a:rPr lang="ko-KR" altLang="en-US" sz="1200" dirty="0" err="1" smtClean="0"/>
              <a:t>포워딩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09" y="2760353"/>
            <a:ext cx="5999585" cy="3573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2174" y="5661360"/>
            <a:ext cx="722345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Mysql</a:t>
            </a:r>
            <a:r>
              <a:rPr lang="ko-KR" altLang="en-US" dirty="0" smtClean="0"/>
              <a:t>을 원격에서 연결하지 않기 때문에 </a:t>
            </a:r>
            <a:r>
              <a:rPr lang="ko-KR" altLang="en-US" dirty="0"/>
              <a:t>이 부분은 </a:t>
            </a:r>
            <a:r>
              <a:rPr lang="en-US" altLang="ko-KR" dirty="0"/>
              <a:t>JSP</a:t>
            </a:r>
            <a:r>
              <a:rPr lang="ko-KR" altLang="en-US" dirty="0"/>
              <a:t>에서는 </a:t>
            </a:r>
            <a:r>
              <a:rPr lang="ko-KR" altLang="en-US" dirty="0" smtClean="0"/>
              <a:t>필요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60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한글처리</a:t>
            </a:r>
            <a:r>
              <a:rPr lang="en-US" altLang="ko-KR" sz="1600" dirty="0" smtClean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우리나라 것이 아니다 보니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기본이 한글처리</a:t>
            </a:r>
            <a:r>
              <a:rPr lang="en-US" altLang="ko-KR" sz="1200" dirty="0" smtClean="0"/>
              <a:t>(UTF8)</a:t>
            </a:r>
            <a:r>
              <a:rPr lang="ko-KR" altLang="en-US" sz="1200" dirty="0" smtClean="0"/>
              <a:t>가 아니라 </a:t>
            </a:r>
            <a:r>
              <a:rPr lang="en-US" altLang="ko-KR" sz="1200" dirty="0" err="1" smtClean="0"/>
              <a:t>latin</a:t>
            </a:r>
            <a:r>
              <a:rPr lang="ko-KR" altLang="en-US" sz="1200" dirty="0" smtClean="0"/>
              <a:t> 으로 되어있다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69974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 smtClean="0"/>
              <a:t>1) </a:t>
            </a:r>
            <a:r>
              <a:rPr lang="en-US" altLang="ko-KR" sz="1100" b="0" dirty="0" err="1" smtClean="0"/>
              <a:t>Mysql</a:t>
            </a:r>
            <a:r>
              <a:rPr lang="ko-KR" altLang="en-US" sz="1100" b="0" dirty="0" smtClean="0"/>
              <a:t>에 들어가서 </a:t>
            </a:r>
            <a:r>
              <a:rPr lang="en-US" altLang="ko-KR" sz="1100" b="0" dirty="0" smtClean="0"/>
              <a:t>(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 –</a:t>
            </a:r>
            <a:r>
              <a:rPr lang="en-US" altLang="ko-KR" sz="1100" b="0" dirty="0" err="1" smtClean="0"/>
              <a:t>uroot</a:t>
            </a:r>
            <a:r>
              <a:rPr lang="en-US" altLang="ko-KR" sz="1100" b="0" dirty="0" smtClean="0"/>
              <a:t> –</a:t>
            </a:r>
            <a:r>
              <a:rPr lang="en-US" altLang="ko-KR" sz="1100" b="0" dirty="0" err="1" smtClean="0"/>
              <a:t>pmolra</a:t>
            </a:r>
            <a:r>
              <a:rPr lang="en-US" altLang="ko-KR" sz="1100" b="0" dirty="0" smtClean="0"/>
              <a:t>),  status</a:t>
            </a:r>
            <a:r>
              <a:rPr lang="ko-KR" altLang="en-US" sz="1100" b="0" dirty="0" smtClean="0"/>
              <a:t> 라고 명령하면 </a:t>
            </a:r>
            <a:r>
              <a:rPr lang="en-US" altLang="ko-KR" sz="1100" b="0" dirty="0" err="1" smtClean="0"/>
              <a:t>charaterset</a:t>
            </a:r>
            <a:r>
              <a:rPr lang="ko-KR" altLang="en-US" sz="1100" b="0" dirty="0" smtClean="0"/>
              <a:t>이 다</a:t>
            </a:r>
            <a:r>
              <a:rPr lang="en-US" altLang="ko-KR" sz="1100" b="0" dirty="0" smtClean="0"/>
              <a:t> utf8</a:t>
            </a:r>
            <a:r>
              <a:rPr lang="ko-KR" altLang="en-US" sz="1100" b="0" dirty="0" smtClean="0"/>
              <a:t>로 나와야 하는데</a:t>
            </a:r>
            <a:r>
              <a:rPr lang="en-US" altLang="ko-KR" sz="1100" b="0" dirty="0" smtClean="0"/>
              <a:t>.</a:t>
            </a:r>
            <a:endParaRPr lang="ko-KR" altLang="en-US" sz="1100" b="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08" y="2288205"/>
            <a:ext cx="5257806" cy="21639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7547" y="4933996"/>
            <a:ext cx="26661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확인해 보자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한글고생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611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49919</TotalTime>
  <Words>2731</Words>
  <Application>Microsoft Office PowerPoint</Application>
  <PresentationFormat>A4 용지(210x297mm)</PresentationFormat>
  <Paragraphs>473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가는각진제목체</vt:lpstr>
      <vt:lpstr>굴림</vt:lpstr>
      <vt:lpstr>굴림체</vt:lpstr>
      <vt:lpstr>Dotum</vt:lpstr>
      <vt:lpstr>Dotum</vt:lpstr>
      <vt:lpstr>돋움체</vt:lpstr>
      <vt:lpstr>맑은 고딕</vt:lpstr>
      <vt:lpstr>Arial</vt:lpstr>
      <vt:lpstr>Wingdings</vt:lpstr>
      <vt:lpstr>1_Default Design</vt:lpstr>
      <vt:lpstr>기본 디자인</vt:lpstr>
      <vt:lpstr>3_Default Design</vt:lpstr>
      <vt:lpstr>5. JSP-DB연동(1)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2945</cp:revision>
  <cp:lastPrinted>2015-10-28T04:44:44Z</cp:lastPrinted>
  <dcterms:created xsi:type="dcterms:W3CDTF">2003-10-22T07:02:37Z</dcterms:created>
  <dcterms:modified xsi:type="dcterms:W3CDTF">2018-06-27T05:18:35Z</dcterms:modified>
</cp:coreProperties>
</file>