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7"/>
  </p:notesMasterIdLst>
  <p:sldIdLst>
    <p:sldId id="694" r:id="rId4"/>
    <p:sldId id="961" r:id="rId5"/>
    <p:sldId id="977" r:id="rId6"/>
    <p:sldId id="978" r:id="rId7"/>
    <p:sldId id="1008" r:id="rId8"/>
    <p:sldId id="1009" r:id="rId9"/>
    <p:sldId id="1032" r:id="rId10"/>
    <p:sldId id="1033" r:id="rId11"/>
    <p:sldId id="1034" r:id="rId12"/>
    <p:sldId id="1035" r:id="rId13"/>
    <p:sldId id="1036" r:id="rId14"/>
    <p:sldId id="1037" r:id="rId15"/>
    <p:sldId id="1038" r:id="rId16"/>
    <p:sldId id="1039" r:id="rId17"/>
    <p:sldId id="1040" r:id="rId18"/>
    <p:sldId id="1041" r:id="rId19"/>
    <p:sldId id="1048" r:id="rId20"/>
    <p:sldId id="1049" r:id="rId21"/>
    <p:sldId id="1058" r:id="rId22"/>
    <p:sldId id="1042" r:id="rId23"/>
    <p:sldId id="1059" r:id="rId24"/>
    <p:sldId id="1050" r:id="rId25"/>
    <p:sldId id="1044" r:id="rId26"/>
    <p:sldId id="1061" r:id="rId27"/>
    <p:sldId id="1046" r:id="rId28"/>
    <p:sldId id="1047" r:id="rId29"/>
    <p:sldId id="1052" r:id="rId30"/>
    <p:sldId id="1056" r:id="rId31"/>
    <p:sldId id="1054" r:id="rId32"/>
    <p:sldId id="1057" r:id="rId33"/>
    <p:sldId id="991" r:id="rId34"/>
    <p:sldId id="984" r:id="rId35"/>
    <p:sldId id="989" r:id="rId3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0" autoAdjust="0"/>
    <p:restoredTop sz="98487" autoAdjust="0"/>
  </p:normalViewPr>
  <p:slideViewPr>
    <p:cSldViewPr snapToGrid="0" snapToObjects="1">
      <p:cViewPr>
        <p:scale>
          <a:sx n="100" d="100"/>
          <a:sy n="100" d="100"/>
        </p:scale>
        <p:origin x="432" y="3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6734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2832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3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1396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50368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84489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55375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7337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966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1461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1259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237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6454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7629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0900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7334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0323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2. </a:t>
            </a:r>
            <a:r>
              <a:rPr lang="en-US" altLang="ko-KR" sz="2400" dirty="0"/>
              <a:t>HTML </a:t>
            </a:r>
            <a:r>
              <a:rPr lang="ko-KR" altLang="en-US" sz="2400" dirty="0"/>
              <a:t>기초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박종원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웹서버프로그래밍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6875" y="1206500"/>
          <a:ext cx="8353424" cy="48402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8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9872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글자의 크기를 마음대로 조절하는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4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50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&lt;FONT&gt;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&lt;FONT SIZE=n&gt; ...&lt;/FONT&gt;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글자의 크기를 마음대로 조절해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뒤의 숫자는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1~7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이며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 가장 큰 크기입니다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9744">
                <a:tc gridSpan="3"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선 그리기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445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&lt;HR ALIGN= WIDTH= SIZE=&gt;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입체적인 선을 그려줍니다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ALIGN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은 선의 정렬을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WIDTH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는 선의 폭을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는 선의 높이를 정해줍니다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604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처리하는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&lt;ISMAP&gt;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 "..." ISMAP&gt;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이미지맵을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9872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&lt;MAP NAME=...&gt; ...&lt;/MAP&gt;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넷스케이프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2.0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에서 이미지맵을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글자의 크기를 마음대로 조절하는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79" y="952341"/>
            <a:ext cx="5226821" cy="44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선 그리기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84" y="1801866"/>
            <a:ext cx="4802090" cy="24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6875" y="1135063"/>
          <a:ext cx="8353425" cy="53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11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35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3638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목록을 정리해 주는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38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&lt;LI&gt;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&lt;UL&gt;...&lt;/UL&gt;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순서가 없는 목록으로 일반적인 나열을 말합니다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&lt;OL&gt;...&lt;/OL&gt;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순서가 있는 목록으로 위에서부터 번호를 매깁니다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1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&lt;MENU&gt;...&lt;/MENU&gt;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메뉴 목록으로 그리길지 않은 문장의 열거에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1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&lt;DIR&gt;...&lt;/DIR&gt;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목록으로 메뉴 목록보다 짧은 문장을 나열합니다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&lt;DL&gt;...&lt;/DL&gt;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정의 목록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&lt;LI&gt;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가 아닌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&lt;DT&gt;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&lt;DD&gt;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39846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문서를 가운데로 정렬시켜 주는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6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&lt;CENTER&gt;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&lt;CENTER&gt;... &lt;/CENTER&gt;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전체 문장을 가운데로 정렬시켜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56650">
                <a:tc gridSpan="4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인용하기 태그</a:t>
                      </a:r>
                    </a:p>
                  </a:txBody>
                  <a:tcPr marL="2482" marR="2482" marT="2482" marB="24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410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&lt;BLOCKQUOTE&gt;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&lt;BLOCKQUOTE&gt;... &lt;/BLOCKQUOTE&gt;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문장 내에서 인용을 할 경우 들여쓰기를 한 후 인용구로 처리합니다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목록을 정리해 주는 </a:t>
            </a:r>
            <a:r>
              <a:rPr lang="ko-KR" altLang="en-US" sz="1600" dirty="0" smtClean="0"/>
              <a:t>태그</a:t>
            </a:r>
            <a:endParaRPr lang="en-US" altLang="ko-KR" sz="1600" dirty="0" smtClean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문서를 </a:t>
            </a:r>
            <a:r>
              <a:rPr lang="ko-KR" altLang="en-US" sz="1600" dirty="0"/>
              <a:t>가운데로 정렬시켜 주는 </a:t>
            </a:r>
            <a:r>
              <a:rPr lang="ko-KR" altLang="en-US" sz="1600" dirty="0" smtClean="0"/>
              <a:t>태그</a:t>
            </a:r>
            <a:endParaRPr lang="en-US" altLang="ko-KR" sz="16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인용하기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65" y="800436"/>
            <a:ext cx="6433295" cy="45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68313" y="1135063"/>
          <a:ext cx="8016875" cy="514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2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72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8610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글자의 모양을 정의해 주는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&lt;STRONG&gt;          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&lt;STRONG&gt;...&lt;/STRONG&gt;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굵은 글씨를 나타내 주는 태그입니다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 dirty="0"/>
                        <a:t>&lt;B&gt;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&lt;B&gt;...&lt;/B&gt;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&lt;EM&gt;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&lt;EM&gt;...&lt;/EM&gt;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이탤릭체의 글씨를 나타내 주는 태그입니다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&lt;I&gt;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&lt;I&gt;...&lt;/I&gt;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&lt;KBD&gt;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&lt;KBD&gt;...&lt;/KBD&gt;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1400" dirty="0"/>
                        <a:t>타자기체의 글씨를 나타내 주는 태그입니다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&lt;CODE&gt;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&lt;CODE&gt;...&lt;/CODE&gt;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&lt;TT&gt;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&lt;TT&gt;...&lt;/TT&gt;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6672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배경 이미지 작업하기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61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&lt;BODY&gt;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&lt;BODY BACKGROUND="..."&gt;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배경 이미지를 띄워줍니다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&lt;BODY BGCOLOR="#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배경 색깔을 지정해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06067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부분을 강조해 주는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8367">
                <a:tc>
                  <a:txBody>
                    <a:bodyPr/>
                    <a:lstStyle/>
                    <a:p>
                      <a:r>
                        <a:rPr lang="en-US" sz="1400" dirty="0"/>
                        <a:t>&lt;BLINK&gt;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&lt;BLINK&gt;...&lt;/BLINK&gt;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글자를 깜박이게 해줍니다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r>
                        <a:rPr lang="en-US" sz="1400"/>
                        <a:t>&lt;U&gt;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&lt;U&gt;...&lt;/U&gt;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글자에 밑줄을 그어줍니다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02848"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연결하기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86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861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&lt;A&gt;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 HREF="..."&gt;...&lt;/A&gt;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다른 홈페이지와 연결시켜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8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&lt;A NAME="..."&gt;...&lt;/A&gt;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자신의 홈페이지 내에서 연결해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글자의 모양을 정의해 주는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33" y="851934"/>
            <a:ext cx="5572938" cy="44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배경 이미지 작업하기 </a:t>
            </a:r>
            <a:r>
              <a:rPr lang="en-US" altLang="ko-KR" sz="1600" dirty="0"/>
              <a:t>1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예제는 이미지 파일이 </a:t>
            </a:r>
            <a:r>
              <a:rPr lang="ko-KR" altLang="en-US" sz="1050" dirty="0" err="1" smtClean="0"/>
              <a:t>풀경로로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kopo</a:t>
            </a:r>
            <a:r>
              <a:rPr lang="ko-KR" altLang="en-US" sz="1050" dirty="0" smtClean="0"/>
              <a:t>사이트에서 이미지파일을 가지고 온다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이것을 실습하고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직접 이미지파일을 하나 선택하여 본인에 </a:t>
            </a:r>
            <a:r>
              <a:rPr lang="ko-KR" altLang="en-US" sz="1050" dirty="0" err="1" smtClean="0"/>
              <a:t>웹서버에</a:t>
            </a:r>
            <a:r>
              <a:rPr lang="ko-KR" altLang="en-US" sz="1050" dirty="0" smtClean="0"/>
              <a:t> 이미지파일을 </a:t>
            </a:r>
            <a:r>
              <a:rPr lang="ko-KR" altLang="en-US" sz="1050" dirty="0" err="1" smtClean="0"/>
              <a:t>게시한후</a:t>
            </a:r>
            <a:r>
              <a:rPr lang="ko-KR" altLang="en-US" sz="1050" dirty="0" smtClean="0"/>
              <a:t> 링크를 지정하여 배경으로 사용하는 실습도 할 것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76" y="840868"/>
            <a:ext cx="6388078" cy="45766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64963" y="2861802"/>
            <a:ext cx="467737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“http</a:t>
            </a:r>
            <a:r>
              <a:rPr lang="en-US" altLang="ko-KR" dirty="0"/>
              <a:t>://</a:t>
            </a:r>
            <a:r>
              <a:rPr lang="en-US" altLang="ko-KR" dirty="0" smtClean="0"/>
              <a:t>www.kopo.ac.kr/images/logo/ctc.png”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배경 이미지 작업하기 </a:t>
            </a:r>
            <a:r>
              <a:rPr lang="en-US" altLang="ko-KR" sz="1600" dirty="0" smtClean="0"/>
              <a:t>2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159" y="1014531"/>
            <a:ext cx="54006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연결하기 태그 </a:t>
            </a:r>
            <a:r>
              <a:rPr lang="en-US" altLang="ko-KR" sz="1600" dirty="0"/>
              <a:t>(LINK)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65" y="1764417"/>
            <a:ext cx="5728305" cy="27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 smtClean="0"/>
              <a:t>HTML </a:t>
            </a:r>
            <a:r>
              <a:rPr lang="ko-KR" altLang="en-US" sz="2000" dirty="0" err="1" smtClean="0"/>
              <a:t>테그</a:t>
            </a:r>
            <a:r>
              <a:rPr lang="ko-KR" altLang="en-US" sz="2000" dirty="0" smtClean="0"/>
              <a:t> 이해 및 실습</a:t>
            </a:r>
            <a:endParaRPr lang="en-US" altLang="ko-KR" sz="2000" dirty="0" smtClean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60" y="1565040"/>
            <a:ext cx="7858425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750" y="1135063"/>
          <a:ext cx="7943850" cy="52675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00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9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37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8565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주소 및 편지 서비스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r>
                        <a:rPr lang="en-US" sz="1400" dirty="0"/>
                        <a:t>&lt;ADDRESS&gt;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&lt;ADDRESS&gt;... &lt;/ADDRESS&gt;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주소에 대한 정의를 내려줍니다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r>
                        <a:rPr lang="en-US" sz="1400" dirty="0"/>
                        <a:t>&lt;MAILTO&gt;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&lt;A HREF="MAILTO..."&gt;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편지쓰기 창을 띄워 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9710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색상 지정하기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565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&lt;BODY&gt;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TEXT=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/>
                        <a:t>글자색을</a:t>
                      </a:r>
                      <a:r>
                        <a:rPr lang="ko-KR" altLang="en-US" sz="1400" dirty="0"/>
                        <a:t>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LINK=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하이퍼링크의 색을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1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VLINK=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한 번 </a:t>
                      </a:r>
                      <a:r>
                        <a:rPr lang="ko-KR" altLang="en-US" sz="1400" dirty="0" err="1"/>
                        <a:t>누른적이</a:t>
                      </a:r>
                      <a:r>
                        <a:rPr lang="ko-KR" altLang="en-US" sz="1400" dirty="0"/>
                        <a:t> 있는 하이퍼링크의 색을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1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&lt;BODY ALINK= "#</a:t>
                      </a:r>
                      <a:r>
                        <a:rPr lang="en-US" sz="1400" dirty="0" err="1"/>
                        <a:t>nnnnnn</a:t>
                      </a:r>
                      <a:r>
                        <a:rPr lang="en-US" sz="1400" dirty="0"/>
                        <a:t>"&gt;...&lt;/BODY&gt;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40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누르고 있는 동안의 색을 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13881">
                <a:tc gridSpan="4">
                  <a:txBody>
                    <a:bodyPr/>
                    <a:lstStyle/>
                    <a:p>
                      <a:r>
                        <a:rPr lang="ko-KR" altLang="en-US" sz="1400" dirty="0"/>
                        <a:t>표 만들기 태그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8565">
                <a:tc rowSpan="6">
                  <a:txBody>
                    <a:bodyPr/>
                    <a:lstStyle/>
                    <a:p>
                      <a:r>
                        <a:rPr lang="en-US" sz="1400" dirty="0"/>
                        <a:t>&lt;TABLE&gt;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&lt;TABLE BORDER&gt;... &lt;/TABLE&gt;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표의 전체 형식을 나타냅니다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&lt;TR&gt;&lt;TD&gt;&lt;/TD&gt;&lt;/TR&gt;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/>
                        <a:t>표 내부에 들어갈 형식을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COLSPAN=n&gt;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가로칸을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</a:t>
                      </a:r>
                      <a:r>
                        <a:rPr lang="ko-KR" altLang="en-US" sz="1400" dirty="0"/>
                        <a:t>만큼 합쳐줍니다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ROWSPAN=n&gt;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세로칸을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</a:t>
                      </a:r>
                      <a:r>
                        <a:rPr lang="ko-KR" altLang="en-US" sz="1400" dirty="0"/>
                        <a:t>만큼 합쳐줍니다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ALIGN=...&gt;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표안의</a:t>
                      </a:r>
                      <a:r>
                        <a:rPr lang="ko-KR" altLang="en-US" sz="1400" dirty="0"/>
                        <a:t> 좌우 정렬 방식을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&lt;TD VALIGN=...&gt;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400" dirty="0" err="1"/>
                        <a:t>표안의</a:t>
                      </a:r>
                      <a:r>
                        <a:rPr lang="ko-KR" altLang="en-US" sz="1400" dirty="0"/>
                        <a:t> 상하 정렬 방식을 정의합니다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609" marR="2609" marT="2609" marB="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625526" y="5005633"/>
            <a:ext cx="9144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r>
              <a:rPr lang="en-US" altLang="ko-KR" dirty="0" smtClean="0"/>
              <a:t>td :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1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색상 지정하기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. link : </a:t>
            </a:r>
            <a:r>
              <a:rPr lang="ko-KR" altLang="en-US" sz="1050" dirty="0"/>
              <a:t>한번도 </a:t>
            </a:r>
            <a:r>
              <a:rPr lang="ko-KR" altLang="en-US" sz="1050" dirty="0" smtClean="0"/>
              <a:t>방문하지 않은</a:t>
            </a:r>
            <a:endParaRPr lang="ko-KR" altLang="en-US" sz="1050" dirty="0"/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vlink</a:t>
            </a:r>
            <a:r>
              <a:rPr lang="en-US" altLang="ko-KR" sz="1050" dirty="0"/>
              <a:t> : </a:t>
            </a:r>
            <a:r>
              <a:rPr lang="ko-KR" altLang="en-US" sz="1050" dirty="0"/>
              <a:t>방문</a:t>
            </a:r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alink</a:t>
            </a:r>
            <a:r>
              <a:rPr lang="en-US" altLang="ko-KR" sz="1050" dirty="0"/>
              <a:t> : </a:t>
            </a:r>
            <a:r>
              <a:rPr lang="ko-KR" altLang="en-US" sz="1050" dirty="0" smtClean="0"/>
              <a:t>마우스를 </a:t>
            </a:r>
            <a:r>
              <a:rPr lang="ko-KR" altLang="en-US" sz="1050" dirty="0"/>
              <a:t>올려 놓았을 </a:t>
            </a:r>
            <a:r>
              <a:rPr lang="ko-KR" altLang="en-US" sz="1050" dirty="0" smtClean="0"/>
              <a:t>때</a:t>
            </a:r>
            <a:endParaRPr lang="ko-KR" altLang="en-US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186" y="1143000"/>
            <a:ext cx="6008663" cy="33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표 만들기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79" y="1302159"/>
            <a:ext cx="5653036" cy="35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16166"/>
              </p:ext>
            </p:extLst>
          </p:nvPr>
        </p:nvGraphicFramePr>
        <p:xfrm>
          <a:off x="539750" y="1206500"/>
          <a:ext cx="7993063" cy="50434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5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9746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문서를 임의로 고정시키는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&lt;NOBR&gt;...&lt;/NOBR&gt;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화면 크기에 따라 문단이 바뀌는 것을 방지합니다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&lt;WBR&gt;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&lt;WBR&gt;...&lt;/WBR&gt;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위의 태그 안에서 문단을 바꿀 때 사용합니다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0128">
                <a:tc gridSpan="3"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 폼 만들기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9746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&lt;FORM&gt;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&lt;FORM&gt;...&lt;/FORM&gt;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양식을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3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&lt;FORM METHOD="..." ACTION="..."&gt;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양식의 방법을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3129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&lt;TEXTAREA&gt;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&lt;TEXTAREA NAME="..." ROWS="..."&gt;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글틀 상자를 정의합니다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3129">
                <a:tc rowSpan="5"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어떤 형태로 입력할 것인지를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TYPE="RADIO"&gt;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라디오 단추를 만들어줍니다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 "CHECKBOX"&gt;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체크 상자를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&lt;INPUT TYPE= "SUBMIT"&gt;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제출 버튼을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9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&lt;INPUT TYPE="RESET"&gt;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취소 버튼을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&lt;SELECT&gt;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&lt;SELECT NAME="..."&gt;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선택 사항 상자를 만들어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입력 폼 만들기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2" y="725914"/>
            <a:ext cx="5197904" cy="29657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657" y="3664103"/>
            <a:ext cx="5291315" cy="26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6703"/>
              </p:ext>
            </p:extLst>
          </p:nvPr>
        </p:nvGraphicFramePr>
        <p:xfrm>
          <a:off x="771565" y="1074359"/>
          <a:ext cx="7993063" cy="502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5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창 만들기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699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&lt;FRAMESET&gt;... &lt;/FRAMESET&gt;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창의 기본 틀을 지정합니다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 ROW=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숫자 혹은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%"&gt;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위 아래로 나눠줍니다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&lt;FRAMESET COLS=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숫자 혹은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%"&gt;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좌우로 나눠줍니다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SRC="..." MARGINWIDTH="..."&gt;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창에 들어갈 좌우 여백을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SRC="..." MARGINHEIGHT="..."&gt;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창에 들어갈 상하 여백을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&lt;FRAME SCROLLING= "...&gt;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스크롤바를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설정해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&lt;NOFRAMES&gt;... &lt;/NOFRAMES&gt;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프레임이 안보이게 해줍니다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969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 다루기에 필요한 태그</a:t>
                      </a:r>
                    </a:p>
                  </a:txBody>
                  <a:tcPr marL="3181" marR="3181" marT="3181" marB="31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9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형식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구성</a:t>
                      </a:r>
                      <a:endParaRPr lang="en-US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9699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&lt;IMG SRC="..."&gt;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이미지를 정의해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ALIGN=...&gt;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정렬 상태를 나타내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WIDTH="..." HEIGHT="..."&gt;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크기를 조절해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LOWSRC="..."&gt;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이미지를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JPEG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파일로 나타내 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VSPACE= HSPACE=&gt;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+mn-ea"/>
                          <a:ea typeface="+mn-ea"/>
                        </a:rPr>
                        <a:t>이미지의 여백을 조절해 줍니다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BORDER="..."&gt;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이미지의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태두리선을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조절합니다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43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&lt;IMG SRC="..." ALT="..."&gt;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이미지가 전송되지 않았을 경우에 글자로 대처해 줍니다</a:t>
                      </a:r>
                    </a:p>
                  </a:txBody>
                  <a:tcPr marL="3181" marR="3181" marT="3181" marB="3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6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창 만들기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56" y="1757383"/>
            <a:ext cx="4660745" cy="22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이미지 다루기에 필요한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이미지는 임의에 파일을 사용하시오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링크가 안되면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852" y="1513816"/>
            <a:ext cx="5754207" cy="32307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83638" y="4406009"/>
            <a:ext cx="467737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“http</a:t>
            </a:r>
            <a:r>
              <a:rPr lang="en-US" altLang="ko-KR" dirty="0"/>
              <a:t>://</a:t>
            </a:r>
            <a:r>
              <a:rPr lang="en-US" altLang="ko-KR" dirty="0" smtClean="0"/>
              <a:t>www.kopo.ac.kr/images/logo/ctc.png”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3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이미지 다루기에 필요한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59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태그표</a:t>
            </a:r>
            <a:r>
              <a:rPr lang="ko-KR" altLang="en-US" sz="1600" dirty="0" smtClean="0"/>
              <a:t> 홈페이지 만들기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화면설명을 보고 간단한 홈페이지를 만드시오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왼쪽의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메뉴를 선택하면 오른쪽화면에 </a:t>
            </a:r>
            <a:r>
              <a:rPr lang="ko-KR" altLang="en-US" sz="1050" dirty="0" err="1" smtClean="0"/>
              <a:t>테그에</a:t>
            </a:r>
            <a:r>
              <a:rPr lang="ko-KR" altLang="en-US" sz="1050" dirty="0" smtClean="0"/>
              <a:t> 대한 설명이 나오는 홈페이지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68781" y="768819"/>
            <a:ext cx="6062486" cy="3689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</a:t>
            </a:r>
            <a:r>
              <a:rPr lang="ko-KR" altLang="en-US" sz="700" u="sng" dirty="0">
                <a:solidFill>
                  <a:srgbClr val="FF0000"/>
                </a:solidFill>
              </a:rPr>
              <a:t>문서의 기본 구조를 나타내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*문단 혹은 줄을 바꾸는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*글자의 크기를 마음대로 조절하는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*선 그리기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*이미지 </a:t>
            </a:r>
            <a:r>
              <a:rPr lang="ko-KR" altLang="en-US" sz="700" dirty="0" err="1"/>
              <a:t>맵을</a:t>
            </a:r>
            <a:r>
              <a:rPr lang="ko-KR" altLang="en-US" sz="700" dirty="0"/>
              <a:t> 처리하는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*목록을 정리해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*문서를 가운데로 정렬시켜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*인용하기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*글자의 모양을 정의해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*배경 이미지 작업하기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*부분을 강조해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*연결하기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*주소 및 편지 서비스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*색상 지정하기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*표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*문서를 임의로 고정시키는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*입력 폼 만들기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*창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/>
              <a:t>*이미지 다루기에 필요한 태그</a:t>
            </a:r>
            <a:endParaRPr lang="en-US" altLang="ko-KR" sz="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70" y="889036"/>
            <a:ext cx="3667015" cy="139746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 bwMode="auto">
          <a:xfrm>
            <a:off x="5015920" y="768819"/>
            <a:ext cx="0" cy="36893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85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정적홈페이지를</a:t>
            </a:r>
            <a:r>
              <a:rPr lang="ko-KR" altLang="en-US" sz="1200" dirty="0" smtClean="0"/>
              <a:t> 구성하는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을 사용할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무척 많은 </a:t>
            </a:r>
            <a:r>
              <a:rPr lang="en-US" altLang="ko-KR" sz="1200" dirty="0" smtClean="0"/>
              <a:t>tag</a:t>
            </a:r>
            <a:r>
              <a:rPr lang="ko-KR" altLang="en-US" sz="1200" dirty="0" smtClean="0"/>
              <a:t>연습으로 </a:t>
            </a:r>
            <a:r>
              <a:rPr lang="en-US" altLang="ko-KR" sz="1200" dirty="0" smtClean="0"/>
              <a:t>tag</a:t>
            </a:r>
            <a:r>
              <a:rPr lang="ko-KR" altLang="en-US" sz="1200" dirty="0" smtClean="0"/>
              <a:t>가 몸에 익숙해 질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태그표</a:t>
            </a:r>
            <a:r>
              <a:rPr lang="ko-KR" altLang="en-US" sz="1600" dirty="0" smtClean="0"/>
              <a:t> 홈페이지 만들기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부연설명</a:t>
            </a:r>
            <a:endParaRPr lang="en-US" altLang="ko-KR" sz="105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smtClean="0"/>
              <a:t>처음 부르는 곳은 </a:t>
            </a:r>
            <a:r>
              <a:rPr lang="en-US" altLang="ko-KR" sz="1050" dirty="0" smtClean="0"/>
              <a:t>tagtable.html</a:t>
            </a:r>
            <a:r>
              <a:rPr lang="ko-KR" altLang="en-US" sz="1050" dirty="0" smtClean="0"/>
              <a:t>로 프레임정의만 있다</a:t>
            </a:r>
            <a:r>
              <a:rPr lang="en-US" altLang="ko-KR" sz="1050" dirty="0" smtClean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smtClean="0"/>
              <a:t>왼쪽은 </a:t>
            </a:r>
            <a:r>
              <a:rPr lang="en-US" altLang="ko-KR" sz="1050" dirty="0" smtClean="0"/>
              <a:t>menu.html</a:t>
            </a:r>
            <a:r>
              <a:rPr lang="ko-KR" altLang="en-US" sz="1050" dirty="0" smtClean="0"/>
              <a:t>로 해당 메뉴를 누르면 </a:t>
            </a:r>
            <a:r>
              <a:rPr lang="ko-KR" altLang="en-US" sz="1050" dirty="0" err="1" smtClean="0"/>
              <a:t>타겟된</a:t>
            </a:r>
            <a:r>
              <a:rPr lang="ko-KR" altLang="en-US" sz="1050" dirty="0" smtClean="0"/>
              <a:t> 오른쪽 프레임에  </a:t>
            </a:r>
            <a:r>
              <a:rPr lang="en-US" altLang="ko-KR" sz="1050" dirty="0" smtClean="0"/>
              <a:t>tag1.html / tag2.html … tag00.html</a:t>
            </a:r>
            <a:r>
              <a:rPr lang="ko-KR" altLang="en-US" sz="1050" dirty="0" smtClean="0"/>
              <a:t>을 호출한다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( </a:t>
            </a:r>
            <a:r>
              <a:rPr lang="ko-KR" altLang="en-US" sz="1050" dirty="0" smtClean="0"/>
              <a:t>메뉴는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그림과 같이 </a:t>
            </a:r>
            <a:r>
              <a:rPr lang="en-US" altLang="ko-KR" sz="1050" dirty="0" smtClean="0"/>
              <a:t>19</a:t>
            </a:r>
            <a:r>
              <a:rPr lang="ko-KR" altLang="en-US" sz="1050" dirty="0" smtClean="0"/>
              <a:t>개 작성</a:t>
            </a:r>
            <a:r>
              <a:rPr lang="en-US" altLang="ko-KR" sz="1050" dirty="0" smtClean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smtClean="0"/>
              <a:t>각각의 </a:t>
            </a:r>
            <a:r>
              <a:rPr lang="en-US" altLang="ko-KR" sz="1050" dirty="0" smtClean="0"/>
              <a:t>tag00.html</a:t>
            </a:r>
            <a:r>
              <a:rPr lang="ko-KR" altLang="en-US" sz="1050" dirty="0" smtClean="0"/>
              <a:t>에 해당 태그 설명을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로 작성한다</a:t>
            </a:r>
            <a:r>
              <a:rPr lang="en-US" altLang="ko-KR" sz="1050" dirty="0" smtClean="0"/>
              <a:t> (</a:t>
            </a:r>
            <a:r>
              <a:rPr lang="ko-KR" altLang="en-US" sz="1050" dirty="0" smtClean="0"/>
              <a:t>각 </a:t>
            </a:r>
            <a:r>
              <a:rPr lang="en-US" altLang="ko-KR" sz="1050" dirty="0" smtClean="0"/>
              <a:t>tag00.html</a:t>
            </a:r>
            <a:r>
              <a:rPr lang="ko-KR" altLang="en-US" sz="1050" dirty="0" smtClean="0"/>
              <a:t>화면은 </a:t>
            </a:r>
            <a:r>
              <a:rPr lang="en-US" altLang="ko-KR" sz="1050" dirty="0" smtClean="0"/>
              <a:t>table</a:t>
            </a:r>
            <a:r>
              <a:rPr lang="ko-KR" altLang="en-US" sz="1050" dirty="0" err="1" smtClean="0"/>
              <a:t>테그등을</a:t>
            </a:r>
            <a:r>
              <a:rPr lang="ko-KR" altLang="en-US" sz="1050" dirty="0" smtClean="0"/>
              <a:t> 이용하여 작성할 것</a:t>
            </a:r>
            <a:r>
              <a:rPr lang="en-US" altLang="ko-KR" sz="1050" dirty="0" smtClean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smtClean="0"/>
              <a:t>최대한 아는 </a:t>
            </a:r>
            <a:r>
              <a:rPr lang="en-US" altLang="ko-KR" sz="1050" dirty="0" smtClean="0"/>
              <a:t>html</a:t>
            </a:r>
            <a:r>
              <a:rPr lang="ko-KR" altLang="en-US" sz="1050" dirty="0" err="1" smtClean="0"/>
              <a:t>테그를</a:t>
            </a:r>
            <a:r>
              <a:rPr lang="ko-KR" altLang="en-US" sz="1050" dirty="0" smtClean="0"/>
              <a:t> 참조하여 성심 </a:t>
            </a:r>
            <a:r>
              <a:rPr lang="ko-KR" altLang="en-US" sz="1050" dirty="0" err="1" smtClean="0"/>
              <a:t>성의것</a:t>
            </a:r>
            <a:r>
              <a:rPr lang="ko-KR" altLang="en-US" sz="1050" dirty="0" smtClean="0"/>
              <a:t> 작성할 것</a:t>
            </a:r>
            <a:r>
              <a:rPr lang="en-US" altLang="ko-KR" sz="1050" dirty="0" smtClean="0"/>
              <a:t>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83534" y="875061"/>
            <a:ext cx="6062486" cy="3689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</a:t>
            </a:r>
            <a:r>
              <a:rPr lang="ko-KR" altLang="en-US" sz="700" u="sng" dirty="0" smtClean="0">
                <a:solidFill>
                  <a:srgbClr val="FF0000"/>
                </a:solidFill>
              </a:rPr>
              <a:t>문서의 기본 구조를 나타내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*문단 혹은 줄을 바꾸는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*글자의 크기를 마음대로 조절하는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*선 그리기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*이미지 </a:t>
            </a:r>
            <a:r>
              <a:rPr lang="ko-KR" altLang="en-US" sz="700" dirty="0" err="1" smtClean="0"/>
              <a:t>맵을</a:t>
            </a:r>
            <a:r>
              <a:rPr lang="ko-KR" altLang="en-US" sz="700" dirty="0" smtClean="0"/>
              <a:t> 처리하는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*목록을 정리해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*문서를 가운데로 정렬시켜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*인용하기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*글자의 모양을 정의해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*배경 이미지 작업하기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*부분을 강조해 주는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*연결하기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*주소 및 편지 서비스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*색상 지정하기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*표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*문서를 임의로 고정시키는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*입력 폼 만들기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*창 만들기 태그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700" dirty="0" smtClean="0"/>
              <a:t>*이미지 다루기에 필요한 태그</a:t>
            </a:r>
            <a:endParaRPr lang="en-US" altLang="ko-KR" sz="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70" y="889036"/>
            <a:ext cx="3667015" cy="139746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 bwMode="auto">
          <a:xfrm>
            <a:off x="5015920" y="768819"/>
            <a:ext cx="0" cy="36893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491" y="5420967"/>
            <a:ext cx="3829960" cy="115734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 bwMode="auto">
          <a:xfrm rot="14927401">
            <a:off x="6256621" y="4842216"/>
            <a:ext cx="929576" cy="421156"/>
          </a:xfrm>
          <a:prstGeom prst="right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8471" y="5300485"/>
            <a:ext cx="151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tagtable.html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432" y="5469762"/>
            <a:ext cx="2963046" cy="82619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 bwMode="auto">
          <a:xfrm flipV="1">
            <a:off x="2948086" y="4332966"/>
            <a:ext cx="546364" cy="1088001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537391" y="2222721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tag00.html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 bwMode="auto">
          <a:xfrm flipH="1" flipV="1">
            <a:off x="6200024" y="2345443"/>
            <a:ext cx="394280" cy="181488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73668" y="5234813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menu.html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88011" y="2526603"/>
            <a:ext cx="411669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/>
              <a:t>아마 </a:t>
            </a:r>
            <a:r>
              <a:rPr lang="ko-KR" altLang="en-US" sz="1000" b="0" dirty="0" err="1" smtClean="0"/>
              <a:t>테그를</a:t>
            </a:r>
            <a:r>
              <a:rPr lang="ko-KR" altLang="en-US" sz="1000" b="0" dirty="0" smtClean="0"/>
              <a:t> 설명하기 위하여 </a:t>
            </a:r>
            <a:r>
              <a:rPr lang="en-US" altLang="ko-KR" sz="1000" b="0" dirty="0" smtClean="0"/>
              <a:t>&lt; &gt;</a:t>
            </a:r>
            <a:r>
              <a:rPr lang="ko-KR" altLang="en-US" sz="1000" b="0" dirty="0" smtClean="0"/>
              <a:t>등 문자는 </a:t>
            </a:r>
            <a:r>
              <a:rPr lang="ko-KR" altLang="en-US" sz="1000" b="0" dirty="0" err="1" smtClean="0"/>
              <a:t>테그로</a:t>
            </a:r>
            <a:r>
              <a:rPr lang="ko-KR" altLang="en-US" sz="1000" b="0" dirty="0" smtClean="0"/>
              <a:t> 인식해서 애 좀 먹을 것이다 다음 특수문자는 아래와 같이 기입해야 홈페이지에 나타난다</a:t>
            </a:r>
            <a:endParaRPr lang="ko-KR" altLang="en-US" sz="1000" b="0" dirty="0"/>
          </a:p>
          <a:p>
            <a:r>
              <a:rPr lang="en-US" altLang="ko-KR" sz="1000" b="0" dirty="0" smtClean="0"/>
              <a:t>&lt;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lt</a:t>
            </a:r>
            <a:r>
              <a:rPr lang="en-US" altLang="ko-KR" sz="1000" b="0" dirty="0"/>
              <a:t>;</a:t>
            </a:r>
          </a:p>
          <a:p>
            <a:r>
              <a:rPr lang="en-US" altLang="ko-KR" sz="1000" b="0" dirty="0" smtClean="0"/>
              <a:t>&gt;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gt</a:t>
            </a:r>
            <a:r>
              <a:rPr lang="en-US" altLang="ko-KR" sz="1000" b="0" dirty="0"/>
              <a:t>;</a:t>
            </a:r>
          </a:p>
          <a:p>
            <a:r>
              <a:rPr lang="en-US" altLang="ko-KR" sz="1000" b="0" dirty="0" smtClean="0"/>
              <a:t>&amp; </a:t>
            </a:r>
            <a:r>
              <a:rPr lang="en-US" altLang="ko-KR" sz="1000" b="0" dirty="0"/>
              <a:t>: &amp;amp</a:t>
            </a:r>
          </a:p>
          <a:p>
            <a:r>
              <a:rPr lang="en-US" altLang="ko-KR" sz="1000" b="0" dirty="0" smtClean="0"/>
              <a:t>"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quot</a:t>
            </a:r>
            <a:endParaRPr lang="en-US" altLang="ko-KR" sz="1000" b="0" dirty="0"/>
          </a:p>
          <a:p>
            <a:r>
              <a:rPr lang="en-US" altLang="ko-KR" sz="1000" b="0" dirty="0" smtClean="0"/>
              <a:t>space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nbsp</a:t>
            </a:r>
            <a:endParaRPr lang="en-US" altLang="ko-KR" sz="1000" b="0" dirty="0"/>
          </a:p>
          <a:p>
            <a:r>
              <a:rPr lang="en-US" altLang="ko-KR" sz="1000" b="0" dirty="0" smtClean="0"/>
              <a:t>® </a:t>
            </a:r>
            <a:r>
              <a:rPr lang="en-US" altLang="ko-KR" sz="1000" b="0" dirty="0"/>
              <a:t>: &amp;</a:t>
            </a:r>
            <a:r>
              <a:rPr lang="en-US" altLang="ko-KR" sz="1000" b="0" dirty="0" err="1"/>
              <a:t>reg</a:t>
            </a:r>
            <a:endParaRPr lang="en-US" altLang="ko-KR" sz="1000" b="0" dirty="0"/>
          </a:p>
          <a:p>
            <a:r>
              <a:rPr lang="ko-KR" altLang="en-US" sz="1000" b="0" dirty="0" smtClean="0"/>
              <a:t>원</a:t>
            </a:r>
            <a:r>
              <a:rPr lang="en-US" altLang="ko-KR" sz="1000" b="0" dirty="0"/>
              <a:t>c : &amp;copy;</a:t>
            </a:r>
          </a:p>
        </p:txBody>
      </p:sp>
    </p:spTree>
    <p:extLst>
      <p:ext uri="{BB962C8B-B14F-4D97-AF65-F5344CB8AC3E}">
        <p14:creationId xmlns:p14="http://schemas.microsoft.com/office/powerpoint/2010/main" val="3242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smtClean="0"/>
              <a:t>다음 </a:t>
            </a:r>
            <a:r>
              <a:rPr lang="en-US" altLang="ko-KR" sz="1800" dirty="0" smtClean="0"/>
              <a:t>HTML</a:t>
            </a:r>
            <a:r>
              <a:rPr lang="ko-KR" altLang="en-US" sz="1800" dirty="0" err="1" smtClean="0"/>
              <a:t>테그들을</a:t>
            </a:r>
            <a:r>
              <a:rPr lang="ko-KR" altLang="en-US" sz="1800" dirty="0" smtClean="0"/>
              <a:t> 정리하여 필기하시오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테그판</a:t>
            </a:r>
            <a:r>
              <a:rPr lang="ko-KR" altLang="en-US" sz="1800" dirty="0" smtClean="0"/>
              <a:t> 만들기</a:t>
            </a:r>
            <a:r>
              <a:rPr lang="en-US" altLang="ko-KR" sz="1800" dirty="0"/>
              <a:t>)</a:t>
            </a:r>
            <a:r>
              <a:rPr lang="en-US" altLang="ko-KR" sz="1400" dirty="0" smtClean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당분간 익숙할 때까지 쪽지에 써서 들고 다니면서 외워라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83" y="2487029"/>
            <a:ext cx="7858425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자바스크립트를 배워보자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765717"/>
            <a:ext cx="9061444" cy="539015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나를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선택해야 만 하는 이유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나의 경쟁력</a:t>
            </a:r>
            <a:endParaRPr lang="en-US" altLang="ko-KR" sz="1000" b="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지금은 없더라도 약 </a:t>
            </a:r>
            <a:r>
              <a:rPr lang="en-US" altLang="ko-KR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개월 후에는 하나이상 있어야 한다</a:t>
            </a:r>
            <a:r>
              <a:rPr lang="en-US" altLang="ko-KR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그것이 무엇인지 명확히 정의하고</a:t>
            </a:r>
            <a:r>
              <a:rPr lang="en-US" altLang="ko-KR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그것을 위하여 계획을 세워서 매진하시오</a:t>
            </a:r>
            <a:r>
              <a:rPr lang="en-US" altLang="ko-KR" sz="10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00" b="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Further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2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익스플로러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크롬브라우저 사용하기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웹 소스보기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PC</a:t>
            </a:r>
            <a:r>
              <a:rPr lang="ko-KR" altLang="en-US" sz="1200" dirty="0" smtClean="0"/>
              <a:t>웹과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웹의 특징을  알아보기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430213" y="1700775"/>
            <a:ext cx="6886575" cy="579438"/>
            <a:chOff x="1056" y="1039"/>
            <a:chExt cx="3072" cy="257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56" y="1039"/>
              <a:ext cx="7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olidFill>
                    <a:srgbClr val="724FB7"/>
                  </a:solidFill>
                </a:rPr>
                <a:t>고민해 봅시다</a:t>
              </a:r>
              <a:endParaRPr lang="ko-KR" altLang="ko-KR" b="1">
                <a:solidFill>
                  <a:srgbClr val="724FB7"/>
                </a:solidFill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984" y="1152"/>
              <a:ext cx="144" cy="144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888" y="1056"/>
              <a:ext cx="96" cy="96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" name="AutoShape 60"/>
          <p:cNvSpPr>
            <a:spLocks noChangeArrowheads="1"/>
          </p:cNvSpPr>
          <p:nvPr/>
        </p:nvSpPr>
        <p:spPr bwMode="auto">
          <a:xfrm>
            <a:off x="608013" y="3037450"/>
            <a:ext cx="3251200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&lt;Tag&gt;&lt;/Tag&gt; ?</a:t>
            </a:r>
          </a:p>
        </p:txBody>
      </p:sp>
      <p:sp>
        <p:nvSpPr>
          <p:cNvPr id="22" name="AutoShape 62"/>
          <p:cNvSpPr>
            <a:spLocks noChangeArrowheads="1"/>
          </p:cNvSpPr>
          <p:nvPr/>
        </p:nvSpPr>
        <p:spPr bwMode="auto">
          <a:xfrm>
            <a:off x="608013" y="2426263"/>
            <a:ext cx="71167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HTML(Hyper Text Markup Language)?</a:t>
            </a:r>
          </a:p>
        </p:txBody>
      </p:sp>
      <p:sp>
        <p:nvSpPr>
          <p:cNvPr id="23" name="AutoShape 64"/>
          <p:cNvSpPr>
            <a:spLocks noChangeArrowheads="1"/>
          </p:cNvSpPr>
          <p:nvPr/>
        </p:nvSpPr>
        <p:spPr bwMode="auto">
          <a:xfrm>
            <a:off x="608013" y="3650225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LINK?</a:t>
            </a:r>
            <a:endParaRPr lang="ko-KR" altLang="ko-KR" sz="1700"/>
          </a:p>
        </p:txBody>
      </p:sp>
      <p:sp>
        <p:nvSpPr>
          <p:cNvPr id="13" name="AutoShape 64"/>
          <p:cNvSpPr>
            <a:spLocks noChangeArrowheads="1"/>
          </p:cNvSpPr>
          <p:nvPr/>
        </p:nvSpPr>
        <p:spPr bwMode="auto">
          <a:xfrm>
            <a:off x="638999" y="4293917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 dirty="0" smtClean="0"/>
              <a:t>PC / Mobile Web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9125" y="1209056"/>
            <a:ext cx="7626350" cy="480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/>
              <a:t>홈페이지 게시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HTML</a:t>
            </a:r>
            <a:r>
              <a:rPr lang="ko-KR" altLang="en-US" dirty="0"/>
              <a:t>형식의 문서파일을 만들어 웹 서버내의 특정 디렉터리에 복사해 둠 </a:t>
            </a:r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HTML</a:t>
            </a:r>
            <a:r>
              <a:rPr lang="ko-KR" altLang="en-US" dirty="0"/>
              <a:t>은 일반 문서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테그가</a:t>
            </a:r>
            <a:r>
              <a:rPr lang="ko-KR" altLang="en-US" dirty="0"/>
              <a:t> 기본 </a:t>
            </a:r>
            <a:r>
              <a:rPr lang="en-US" altLang="ko-KR" dirty="0"/>
              <a:t>(&lt;tag&gt;&lt;/tag&gt;)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dirty="0"/>
              <a:t> LINK</a:t>
            </a:r>
            <a:r>
              <a:rPr lang="ko-KR" altLang="en-US" dirty="0"/>
              <a:t>를 따라 웹 페이지를 이동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977406"/>
            <a:ext cx="11191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077419"/>
            <a:ext cx="11572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309194"/>
            <a:ext cx="4841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927225" y="2179019"/>
            <a:ext cx="814388" cy="204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1927225" y="2588594"/>
            <a:ext cx="81438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4165600" y="2179019"/>
            <a:ext cx="1117600" cy="7159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/>
              <a:t>정적 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 err="1"/>
              <a:t>웹페이지</a:t>
            </a:r>
            <a:endParaRPr lang="ko-KR" altLang="en-US" sz="1400" dirty="0"/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046413" y="2996581"/>
            <a:ext cx="7604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웹서버</a:t>
            </a:r>
          </a:p>
        </p:txBody>
      </p:sp>
      <p:sp>
        <p:nvSpPr>
          <p:cNvPr id="16" name="TextBox 29"/>
          <p:cNvSpPr txBox="1">
            <a:spLocks noChangeArrowheads="1"/>
          </p:cNvSpPr>
          <p:nvPr/>
        </p:nvSpPr>
        <p:spPr bwMode="auto">
          <a:xfrm>
            <a:off x="912813" y="2894981"/>
            <a:ext cx="927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브라우저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81650" y="1418606"/>
            <a:ext cx="2590800" cy="266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&lt;HTML&gt;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&lt;HEAD&gt;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    &lt;!- </a:t>
            </a:r>
            <a:r>
              <a:rPr lang="ko-KR" altLang="en-US" sz="1400" dirty="0">
                <a:solidFill>
                  <a:schemeClr val="tx1"/>
                </a:solidFill>
              </a:rPr>
              <a:t>문서의 정의 등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&lt;/HEAD&gt;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&lt;BODY&gt;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    &lt;!- </a:t>
            </a:r>
            <a:r>
              <a:rPr lang="ko-KR" altLang="en-US" sz="1400" dirty="0">
                <a:solidFill>
                  <a:schemeClr val="tx1"/>
                </a:solidFill>
              </a:rPr>
              <a:t>문서의 내용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&lt;/BODY&gt;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619125" y="5222449"/>
            <a:ext cx="7044867" cy="39592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5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462220" y="145580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53829"/>
              </p:ext>
            </p:extLst>
          </p:nvPr>
        </p:nvGraphicFramePr>
        <p:xfrm>
          <a:off x="670057" y="736668"/>
          <a:ext cx="8353425" cy="5348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6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2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647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13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문서의 기본 구조를 나타내 주는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&lt;HTML&gt;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&lt;HTML&gt;...&lt;/HTML&gt;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언어로 작성되어 있다는 것을 알려줍니다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&lt;HEAD&gt;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&lt;HEAD&gt;...&lt;/HEAD&gt;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Heading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의 준말로 글의 머리말에 해당합니다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&lt;BODY&gt;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&lt;BODY&gt;...&lt;/BODY&gt;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본문에 해당하는 부분을 알려줍니다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&lt;TITLE&gt;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&lt;TITLE&gt;...&lt;/TITLE&gt;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타이틀바에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새겨질 글자를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09426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&lt;Hn&gt;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&lt;Hn&gt;...&lt;/Hn&gt;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표제 부분에 들어갈 말을 정의합니다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1~6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까지의 숫자를 사용하고 숫자가 커질수록 표제는 작아집니다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H4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&lt;!-...-&gt;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+mn-ea"/>
                          <a:ea typeface="+mn-ea"/>
                        </a:rPr>
                        <a:t>&lt;!-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주석내용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-&gt;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주석을 달거나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잠시동안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이미지를 보이지 않게 할 때 사용합니다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가급적 요즘은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– -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두 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..)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83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 혹은 줄을 바꾸는 태그</a:t>
                      </a:r>
                    </a:p>
                  </a:txBody>
                  <a:tcPr marL="2482" marR="2482" marT="2482" marB="248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형 식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구 성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내 용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&lt;P&gt;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문단을 바꾸는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줄 바꿈과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동시에 줄을 띤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것같은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효과가 나타납니다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&lt;BR&gt;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&lt;BR&gt;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문단을 바꾸는 태그입니다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줄 바꿈의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역할만을 수행합니다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57343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&lt;PRE&gt;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</a:rPr>
                        <a:t>&lt;PRE&gt;...&lt;/PRE&gt;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여백이나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줄 간격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등을 고정시켜 주는 역할을 합니다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482" marR="2482" marT="2482" marB="2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5363852" y="3714161"/>
            <a:ext cx="2243579" cy="2545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4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문서의 기본 구조를 나타내 주는 </a:t>
            </a:r>
            <a:r>
              <a:rPr lang="ko-KR" altLang="en-US" sz="1600" dirty="0" smtClean="0"/>
              <a:t>태그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40" y="1050023"/>
            <a:ext cx="5343350" cy="32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문단 혹은 줄을 바꾸는 태그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html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별 </a:t>
            </a:r>
            <a:r>
              <a:rPr lang="ko-KR" altLang="en-US" sz="1050" dirty="0" err="1" smtClean="0"/>
              <a:t>두개</a:t>
            </a:r>
            <a:r>
              <a:rPr lang="ko-KR" altLang="en-US" sz="1050" dirty="0" smtClean="0"/>
              <a:t> 이니 소스 및 결과 </a:t>
            </a:r>
            <a:r>
              <a:rPr lang="ko-KR" altLang="en-US" sz="1050" dirty="0" err="1" smtClean="0"/>
              <a:t>캡쳐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소스는 설명을 기입할 것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4" y="864383"/>
            <a:ext cx="5217227" cy="36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48669</TotalTime>
  <Words>5932</Words>
  <Application>Microsoft Office PowerPoint</Application>
  <PresentationFormat>A4 용지(210x297mm)</PresentationFormat>
  <Paragraphs>904</Paragraphs>
  <Slides>33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HTML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2882</cp:revision>
  <cp:lastPrinted>2015-10-28T04:44:44Z</cp:lastPrinted>
  <dcterms:created xsi:type="dcterms:W3CDTF">2003-10-22T07:02:37Z</dcterms:created>
  <dcterms:modified xsi:type="dcterms:W3CDTF">2018-06-02T08:08:26Z</dcterms:modified>
</cp:coreProperties>
</file>