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F9E5-7FF8-4348-8635-5E5F021E0A49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2DA98-E007-42E0-B202-2547D6D5B3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902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F9E5-7FF8-4348-8635-5E5F021E0A49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2DA98-E007-42E0-B202-2547D6D5B3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568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F9E5-7FF8-4348-8635-5E5F021E0A49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2DA98-E007-42E0-B202-2547D6D5B3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891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F9E5-7FF8-4348-8635-5E5F021E0A49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2DA98-E007-42E0-B202-2547D6D5B3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049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F9E5-7FF8-4348-8635-5E5F021E0A49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2DA98-E007-42E0-B202-2547D6D5B3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038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F9E5-7FF8-4348-8635-5E5F021E0A49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2DA98-E007-42E0-B202-2547D6D5B3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499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F9E5-7FF8-4348-8635-5E5F021E0A49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2DA98-E007-42E0-B202-2547D6D5B3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633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F9E5-7FF8-4348-8635-5E5F021E0A49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2DA98-E007-42E0-B202-2547D6D5B3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351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F9E5-7FF8-4348-8635-5E5F021E0A49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2DA98-E007-42E0-B202-2547D6D5B3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403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F9E5-7FF8-4348-8635-5E5F021E0A49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2DA98-E007-42E0-B202-2547D6D5B3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472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F9E5-7FF8-4348-8635-5E5F021E0A49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2DA98-E007-42E0-B202-2547D6D5B3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698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AF9E5-7FF8-4348-8635-5E5F021E0A49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2DA98-E007-42E0-B202-2547D6D5B3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82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1416051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5808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811433" y="126768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dirty="0"/>
              <a:t>3</a:t>
            </a:r>
            <a:r>
              <a:rPr lang="en-US" altLang="ko-KR" dirty="0"/>
              <a:t>. </a:t>
            </a:r>
            <a:r>
              <a:rPr lang="ko-KR" altLang="en-US" dirty="0"/>
              <a:t>이해하기</a:t>
            </a:r>
            <a:endParaRPr lang="en-US" altLang="ko-KR" dirty="0"/>
          </a:p>
        </p:txBody>
      </p:sp>
      <p:sp>
        <p:nvSpPr>
          <p:cNvPr id="12" name="TextBox 20"/>
          <p:cNvSpPr txBox="1">
            <a:spLocks noChangeArrowheads="1"/>
          </p:cNvSpPr>
          <p:nvPr/>
        </p:nvSpPr>
        <p:spPr bwMode="auto">
          <a:xfrm>
            <a:off x="2605220" y="1455805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979355"/>
              </p:ext>
            </p:extLst>
          </p:nvPr>
        </p:nvGraphicFramePr>
        <p:xfrm>
          <a:off x="1813058" y="736668"/>
          <a:ext cx="8353425" cy="534828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8625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0240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46476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31300">
                <a:tc gridSpan="3"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문서의 기본 구조를 나타내 주는 태그</a:t>
                      </a:r>
                    </a:p>
                  </a:txBody>
                  <a:tcPr marL="2482" marR="2482" marT="2482" marB="248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13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형 식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구 성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내 용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734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&lt;HTML&gt;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&lt;HTML&gt;...&lt;/HTML&gt;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HTML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언어로 작성되어 있다는 것을 알려줍니다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734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&lt;HEAD&gt;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&lt;HEAD&gt;...&lt;/HEAD&gt;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Heading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의 준말로 글의 머리말에 해당합니다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3130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&lt;BODY&gt;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&lt;BODY&gt;...&lt;/BODY&gt;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본문에 해당하는 부분을 알려줍니다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3130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&lt;TITLE&gt;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n-ea"/>
                          <a:ea typeface="+mn-ea"/>
                        </a:rPr>
                        <a:t>&lt;TITLE&gt;...&lt;/TITLE&gt;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타이틀바에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새겨질 글자를 정의합니다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909426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</a:t>
                      </a:r>
                      <a:r>
                        <a:rPr lang="en-US" sz="1400" dirty="0" err="1">
                          <a:latin typeface="+mn-ea"/>
                          <a:ea typeface="+mn-ea"/>
                        </a:rPr>
                        <a:t>Hn</a:t>
                      </a:r>
                      <a:r>
                        <a:rPr lang="en-US" sz="1400" dirty="0">
                          <a:latin typeface="+mn-ea"/>
                          <a:ea typeface="+mn-ea"/>
                        </a:rPr>
                        <a:t>&gt;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</a:t>
                      </a:r>
                      <a:r>
                        <a:rPr lang="en-US" sz="1400" dirty="0" err="1">
                          <a:latin typeface="+mn-ea"/>
                          <a:ea typeface="+mn-ea"/>
                        </a:rPr>
                        <a:t>Hn</a:t>
                      </a:r>
                      <a:r>
                        <a:rPr lang="en-US" sz="1400" dirty="0">
                          <a:latin typeface="+mn-ea"/>
                          <a:ea typeface="+mn-ea"/>
                        </a:rPr>
                        <a:t>&gt;...&lt;/</a:t>
                      </a:r>
                      <a:r>
                        <a:rPr lang="en-US" sz="1400" dirty="0" err="1">
                          <a:latin typeface="+mn-ea"/>
                          <a:ea typeface="+mn-ea"/>
                        </a:rPr>
                        <a:t>Hn</a:t>
                      </a:r>
                      <a:r>
                        <a:rPr lang="en-US" sz="1400" dirty="0">
                          <a:latin typeface="+mn-ea"/>
                          <a:ea typeface="+mn-ea"/>
                        </a:rPr>
                        <a:t>&gt;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표제 부분에 들어갈 말을 정의합니다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 1~6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까지의 숫자를 사용하고 숫자가 커질수록 표제는 작아집니다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기본값은 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H4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입니다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57343">
                <a:tc>
                  <a:txBody>
                    <a:bodyPr/>
                    <a:lstStyle/>
                    <a:p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&lt;!-...-&gt;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&lt;!-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주석내용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-&gt;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주석을 달거나 </a:t>
                      </a:r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잠시동안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이미지를 보이지 않게 할 때 사용합니다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. (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가급적 요즘은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– -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두 개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..)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538300">
                <a:tc gridSpan="3"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문단 혹은 줄을 바꾸는 태그</a:t>
                      </a:r>
                    </a:p>
                  </a:txBody>
                  <a:tcPr marL="2482" marR="2482" marT="2482" marB="248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313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형 식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구 성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내 용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45734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&lt;P&gt;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&lt;P&gt;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문단을 바꾸는 태그입니다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줄 바꿈과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동시에 줄을 띤 </a:t>
                      </a:r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것같은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효과가 나타납니다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45734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&lt;BR&gt;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&lt;BR&gt;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문단을 바꾸는 태그입니다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줄 바꿈의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역할만을 수행합니다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457343">
                <a:tc>
                  <a:txBody>
                    <a:bodyPr/>
                    <a:lstStyle/>
                    <a:p>
                      <a:r>
                        <a:rPr lang="en-US" sz="1400">
                          <a:latin typeface="+mn-ea"/>
                          <a:ea typeface="+mn-ea"/>
                        </a:rPr>
                        <a:t>&lt;PRE&gt;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&lt;PRE&gt;...&lt;/PRE&gt;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여백이나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줄 간격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등을 고정시켜 주는 역할을 합니다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773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1416051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5808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811433" y="126768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dirty="0"/>
              <a:t>3</a:t>
            </a:r>
            <a:r>
              <a:rPr lang="en-US" altLang="ko-KR" dirty="0"/>
              <a:t>. </a:t>
            </a:r>
            <a:r>
              <a:rPr lang="ko-KR" altLang="en-US" dirty="0"/>
              <a:t>이해하기</a:t>
            </a:r>
            <a:endParaRPr lang="en-US" altLang="ko-KR" dirty="0"/>
          </a:p>
        </p:txBody>
      </p:sp>
      <p:sp>
        <p:nvSpPr>
          <p:cNvPr id="12" name="TextBox 20"/>
          <p:cNvSpPr txBox="1">
            <a:spLocks noChangeArrowheads="1"/>
          </p:cNvSpPr>
          <p:nvPr/>
        </p:nvSpPr>
        <p:spPr bwMode="auto">
          <a:xfrm>
            <a:off x="2605220" y="1455805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683616"/>
              </p:ext>
            </p:extLst>
          </p:nvPr>
        </p:nvGraphicFramePr>
        <p:xfrm>
          <a:off x="1539875" y="1206501"/>
          <a:ext cx="8353424" cy="484028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8625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7850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88866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19872">
                <a:tc gridSpan="3"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글자의 크기를 마음대로 조절하는 태그</a:t>
                      </a:r>
                    </a:p>
                  </a:txBody>
                  <a:tcPr marL="2482" marR="2482" marT="2482" marB="248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747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형 식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구 성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내 용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4506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&lt;FONT&gt;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&lt;FONT SIZE=n&gt; ...&lt;/FONT&gt;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글자의 크기를 마음대로 조절해 줍니다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뒤의 숫자는 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1~7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이며 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이 가장 큰 크기입니다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기본값은 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입니다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39744">
                <a:tc gridSpan="3">
                  <a:txBody>
                    <a:bodyPr/>
                    <a:lstStyle/>
                    <a:p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선 그리기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태그</a:t>
                      </a:r>
                    </a:p>
                  </a:txBody>
                  <a:tcPr marL="2482" marR="2482" marT="2482" marB="248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8802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형 식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구 성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내 용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84456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&lt;HR&gt;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&lt;HR ALIGN= WIDTH= SIZE=&gt;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입체적인 선을 그려줍니다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 ALIGN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은 선의 정렬을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 WIDTH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는 선의 폭을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 SIZE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는 선의 높이를 정해줍니다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76040">
                <a:tc gridSpan="3"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이미지 </a:t>
                      </a:r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맵을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처리하는 태그</a:t>
                      </a:r>
                    </a:p>
                  </a:txBody>
                  <a:tcPr marL="2482" marR="2482" marT="2482" marB="248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1987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형 식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구 성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내 용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19872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&lt;ISMAP&gt;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n-ea"/>
                          <a:ea typeface="+mn-ea"/>
                        </a:rPr>
                        <a:t>&lt;IMG SRC= "..." ISMAP&gt;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이미지맵을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정의합니다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19872">
                <a:tc>
                  <a:txBody>
                    <a:bodyPr/>
                    <a:lstStyle/>
                    <a:p>
                      <a:r>
                        <a:rPr lang="en-US" sz="1400">
                          <a:latin typeface="+mn-ea"/>
                          <a:ea typeface="+mn-ea"/>
                        </a:rPr>
                        <a:t>&lt;MAP&gt;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&lt;MAP NAME=...&gt; ...&lt;/MAP&gt;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넷스케이프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2.0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에서 이미지맵을 정의합니다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978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1416051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5808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811433" y="126768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dirty="0"/>
              <a:t>3</a:t>
            </a:r>
            <a:r>
              <a:rPr lang="en-US" altLang="ko-KR" dirty="0"/>
              <a:t>. </a:t>
            </a:r>
            <a:r>
              <a:rPr lang="ko-KR" altLang="en-US" dirty="0"/>
              <a:t>이해하기</a:t>
            </a:r>
            <a:endParaRPr lang="en-US" altLang="ko-KR" dirty="0"/>
          </a:p>
        </p:txBody>
      </p:sp>
      <p:sp>
        <p:nvSpPr>
          <p:cNvPr id="12" name="TextBox 20"/>
          <p:cNvSpPr txBox="1">
            <a:spLocks noChangeArrowheads="1"/>
          </p:cNvSpPr>
          <p:nvPr/>
        </p:nvSpPr>
        <p:spPr bwMode="auto">
          <a:xfrm>
            <a:off x="2605220" y="1455805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172890"/>
              </p:ext>
            </p:extLst>
          </p:nvPr>
        </p:nvGraphicFramePr>
        <p:xfrm>
          <a:off x="1539876" y="1135063"/>
          <a:ext cx="8353425" cy="534356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8625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6246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711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23358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73638">
                <a:tc gridSpan="4"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목록을 정리해 주는 태그</a:t>
                      </a:r>
                    </a:p>
                  </a:txBody>
                  <a:tcPr marL="2482" marR="2482" marT="2482" marB="248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363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형 식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구 성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내 용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2482" marR="2482" marT="2482" marB="2482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3638">
                <a:tc rowSpan="5"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&lt;LI&gt;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n-ea"/>
                          <a:ea typeface="+mn-ea"/>
                        </a:rPr>
                        <a:t>&lt;UL&gt;...&lt;/UL&gt;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순서가 없는 목록으로 일반적인 나열을 말합니다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altLang="ko-KR" sz="1400">
                        <a:latin typeface="+mn-ea"/>
                        <a:ea typeface="+mn-ea"/>
                      </a:endParaRPr>
                    </a:p>
                  </a:txBody>
                  <a:tcPr marL="2482" marR="2482" marT="2482" marB="2482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36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&lt;OL&gt;...&lt;/OL&gt;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1400">
                          <a:latin typeface="+mn-ea"/>
                          <a:ea typeface="+mn-ea"/>
                        </a:rPr>
                        <a:t>순서가 있는 목록으로 위에서부터 번호를 매깁니다</a:t>
                      </a:r>
                      <a:r>
                        <a:rPr lang="en-US" altLang="ko-KR" sz="140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altLang="ko-KR" sz="1400">
                        <a:latin typeface="+mn-ea"/>
                        <a:ea typeface="+mn-ea"/>
                      </a:endParaRPr>
                    </a:p>
                  </a:txBody>
                  <a:tcPr marL="2482" marR="2482" marT="2482" marB="2482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410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&lt;MENU&gt;...&lt;/MENU&gt;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메뉴 목록으로 그리길지 않은 문장의 열거에 사용합니다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altLang="ko-KR" sz="1400">
                        <a:latin typeface="+mn-ea"/>
                        <a:ea typeface="+mn-ea"/>
                      </a:endParaRPr>
                    </a:p>
                  </a:txBody>
                  <a:tcPr marL="2482" marR="2482" marT="2482" marB="2482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410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n-ea"/>
                          <a:ea typeface="+mn-ea"/>
                        </a:rPr>
                        <a:t>&lt;DIR&gt;...&lt;/DIR&gt;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디렉토리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목록으로 메뉴 목록보다 짧은 문장을 나열합니다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altLang="ko-KR" sz="1400">
                        <a:latin typeface="+mn-ea"/>
                        <a:ea typeface="+mn-ea"/>
                      </a:endParaRPr>
                    </a:p>
                  </a:txBody>
                  <a:tcPr marL="2482" marR="2482" marT="2482" marB="2482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316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n-ea"/>
                          <a:ea typeface="+mn-ea"/>
                        </a:rPr>
                        <a:t>&lt;DL&gt;...&lt;/DL&gt;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정의 목록 태그입니다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 &lt;LI&gt;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가 아닌 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&lt;DT&gt;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와 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&lt;DD&gt;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를 사용합니다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altLang="ko-KR" sz="1400">
                        <a:latin typeface="+mn-ea"/>
                        <a:ea typeface="+mn-ea"/>
                      </a:endParaRPr>
                    </a:p>
                  </a:txBody>
                  <a:tcPr marL="2482" marR="2482" marT="2482" marB="2482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739846">
                <a:tc gridSpan="4"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문서를 가운데로 정렬시켜 주는 태그</a:t>
                      </a:r>
                    </a:p>
                  </a:txBody>
                  <a:tcPr marL="2482" marR="2482" marT="2482" marB="248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7363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형 식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구 성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내 용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2482" marR="2482" marT="2482" marB="2482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7363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&lt;CENTER&gt;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&lt;CENTER&gt;... &lt;/CENTER&gt;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전체 문장을 가운데로 정렬시켜 줍니다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400">
                        <a:latin typeface="+mn-ea"/>
                        <a:ea typeface="+mn-ea"/>
                      </a:endParaRPr>
                    </a:p>
                  </a:txBody>
                  <a:tcPr marL="2482" marR="2482" marT="2482" marB="2482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656650">
                <a:tc gridSpan="4"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인용하기 태그</a:t>
                      </a:r>
                    </a:p>
                  </a:txBody>
                  <a:tcPr marL="2482" marR="2482" marT="2482" marB="248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5038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형 식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구 성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내 용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54105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&lt;BLOCKQUOTE&gt;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&lt;BLOCKQUOTE&gt;... &lt;/BLOCKQUOTE&gt;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문장 내에서 인용을 할 경우 들여쓰기를 한 후 인용구로 처리합니다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949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1416051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5808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/>
              <a:pPr algn="ctr" eaLnBrk="1" hangingPunct="1">
                <a:spcBef>
                  <a:spcPct val="0"/>
                </a:spcBef>
                <a:buClrTx/>
                <a:defRPr/>
              </a:pPr>
              <a:t>4</a:t>
            </a:fld>
            <a:endParaRPr lang="en-US" altLang="ko-KR" sz="110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811433" y="126768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dirty="0"/>
              <a:t>3</a:t>
            </a:r>
            <a:r>
              <a:rPr lang="en-US" altLang="ko-KR" dirty="0"/>
              <a:t>. </a:t>
            </a:r>
            <a:r>
              <a:rPr lang="ko-KR" altLang="en-US" dirty="0"/>
              <a:t>이해하기</a:t>
            </a:r>
            <a:endParaRPr lang="en-US" altLang="ko-KR" dirty="0"/>
          </a:p>
        </p:txBody>
      </p:sp>
      <p:sp>
        <p:nvSpPr>
          <p:cNvPr id="12" name="TextBox 20"/>
          <p:cNvSpPr txBox="1">
            <a:spLocks noChangeArrowheads="1"/>
          </p:cNvSpPr>
          <p:nvPr/>
        </p:nvSpPr>
        <p:spPr bwMode="auto">
          <a:xfrm>
            <a:off x="2605220" y="1455805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957001"/>
              </p:ext>
            </p:extLst>
          </p:nvPr>
        </p:nvGraphicFramePr>
        <p:xfrm>
          <a:off x="1611314" y="1135063"/>
          <a:ext cx="8016875" cy="51403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727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720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1720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18610">
                <a:tc gridSpan="3">
                  <a:txBody>
                    <a:bodyPr/>
                    <a:lstStyle/>
                    <a:p>
                      <a:r>
                        <a:rPr lang="ko-KR" altLang="en-US" sz="1400" dirty="0"/>
                        <a:t>글자의 모양을 정의해 주는 태그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861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형식</a:t>
                      </a:r>
                      <a:endParaRPr lang="en-US" sz="1400" b="1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구성</a:t>
                      </a:r>
                      <a:endParaRPr lang="en-US" sz="1400" b="1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내용</a:t>
                      </a:r>
                      <a:endParaRPr lang="en-US" altLang="ko-KR" sz="1400" b="1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861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&lt;STRONG&gt;          </a:t>
                      </a:r>
                      <a:endParaRPr lang="en-US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&lt;STRONG&gt;...&lt;/STRONG&gt;</a:t>
                      </a:r>
                      <a:endParaRPr lang="en-US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ko-KR" altLang="en-US" sz="1400"/>
                        <a:t>굵은 글씨를 나타내 주는 태그입니다</a:t>
                      </a:r>
                      <a:r>
                        <a:rPr lang="en-US" altLang="ko-KR" sz="1400"/>
                        <a:t>.</a:t>
                      </a:r>
                      <a:endParaRPr lang="en-US" altLang="ko-KR" sz="140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8610">
                <a:tc>
                  <a:txBody>
                    <a:bodyPr/>
                    <a:lstStyle/>
                    <a:p>
                      <a:r>
                        <a:rPr lang="en-US" sz="1400" dirty="0"/>
                        <a:t>&lt;B&gt;</a:t>
                      </a:r>
                      <a:endParaRPr lang="en-US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&lt;B&gt;...&lt;/B&gt;</a:t>
                      </a:r>
                      <a:endParaRPr lang="en-US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18610">
                <a:tc>
                  <a:txBody>
                    <a:bodyPr/>
                    <a:lstStyle/>
                    <a:p>
                      <a:r>
                        <a:rPr lang="en-US" sz="1400"/>
                        <a:t>&lt;EM&gt;</a:t>
                      </a:r>
                      <a:endParaRPr lang="en-US" sz="140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&lt;EM&gt;...&lt;/EM&gt;</a:t>
                      </a:r>
                      <a:endParaRPr lang="en-US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ko-KR" altLang="en-US" sz="1400"/>
                        <a:t>이탤릭체의 글씨를 나타내 주는 태그입니다</a:t>
                      </a:r>
                      <a:r>
                        <a:rPr lang="en-US" altLang="ko-KR" sz="1400"/>
                        <a:t>.</a:t>
                      </a:r>
                      <a:endParaRPr lang="en-US" altLang="ko-KR" sz="140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18610">
                <a:tc>
                  <a:txBody>
                    <a:bodyPr/>
                    <a:lstStyle/>
                    <a:p>
                      <a:r>
                        <a:rPr lang="en-US" sz="1400"/>
                        <a:t>&lt;I&gt;</a:t>
                      </a:r>
                      <a:endParaRPr lang="en-US" sz="140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&lt;I&gt;...&lt;/I&gt;</a:t>
                      </a:r>
                      <a:endParaRPr lang="en-US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18610">
                <a:tc>
                  <a:txBody>
                    <a:bodyPr/>
                    <a:lstStyle/>
                    <a:p>
                      <a:r>
                        <a:rPr lang="en-US" sz="1400"/>
                        <a:t>&lt;KBD&gt;</a:t>
                      </a:r>
                      <a:endParaRPr lang="en-US" sz="140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&lt;KBD&gt;...&lt;/KBD&gt;</a:t>
                      </a:r>
                      <a:endParaRPr lang="en-US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ko-KR" altLang="en-US" sz="1400" dirty="0"/>
                        <a:t>타자기체의 글씨를 나타내 주는 태그입니다</a:t>
                      </a:r>
                      <a:r>
                        <a:rPr lang="en-US" altLang="ko-KR" sz="1400" dirty="0"/>
                        <a:t>.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18610">
                <a:tc>
                  <a:txBody>
                    <a:bodyPr/>
                    <a:lstStyle/>
                    <a:p>
                      <a:r>
                        <a:rPr lang="en-US" sz="1400"/>
                        <a:t>&lt;CODE&gt;</a:t>
                      </a:r>
                      <a:endParaRPr lang="en-US" sz="140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&lt;CODE&gt;...&lt;/CODE&gt;</a:t>
                      </a:r>
                      <a:endParaRPr lang="en-US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18610">
                <a:tc>
                  <a:txBody>
                    <a:bodyPr/>
                    <a:lstStyle/>
                    <a:p>
                      <a:r>
                        <a:rPr lang="en-US" sz="1400"/>
                        <a:t>&lt;TT&gt;</a:t>
                      </a:r>
                      <a:endParaRPr lang="en-US" sz="140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&lt;TT&gt;...&lt;/TT&gt;</a:t>
                      </a:r>
                      <a:endParaRPr lang="en-US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06672">
                <a:tc gridSpan="3">
                  <a:txBody>
                    <a:bodyPr/>
                    <a:lstStyle/>
                    <a:p>
                      <a:r>
                        <a:rPr lang="ko-KR" altLang="en-US" sz="1400" dirty="0"/>
                        <a:t>배경 이미지 작업하기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1861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형식</a:t>
                      </a:r>
                      <a:endParaRPr lang="en-US" sz="1400" b="1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구성</a:t>
                      </a:r>
                      <a:endParaRPr lang="en-US" sz="1400" b="1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내용</a:t>
                      </a:r>
                      <a:endParaRPr lang="en-US" altLang="ko-KR" sz="1400" b="1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18610">
                <a:tc rowSpan="2">
                  <a:txBody>
                    <a:bodyPr/>
                    <a:lstStyle/>
                    <a:p>
                      <a:r>
                        <a:rPr lang="en-US" sz="1400" dirty="0"/>
                        <a:t>&lt;BODY&gt;</a:t>
                      </a:r>
                      <a:endParaRPr lang="en-US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&lt;BODY BACKGROUND="..."&gt;</a:t>
                      </a:r>
                      <a:endParaRPr lang="en-US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배경 이미지를 띄워줍니다</a:t>
                      </a:r>
                      <a:r>
                        <a:rPr lang="en-US" altLang="ko-KR" sz="1400" dirty="0"/>
                        <a:t>.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186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&lt;BODY BGCOLOR="#</a:t>
                      </a:r>
                      <a:r>
                        <a:rPr lang="en-US" sz="1400" dirty="0" err="1"/>
                        <a:t>nnnnnn</a:t>
                      </a:r>
                      <a:r>
                        <a:rPr lang="en-US" sz="1400" dirty="0"/>
                        <a:t>"&gt;</a:t>
                      </a:r>
                      <a:endParaRPr lang="en-US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배경 색깔을 지정해 줍니다</a:t>
                      </a:r>
                      <a:r>
                        <a:rPr lang="en-US" altLang="ko-KR" sz="1400" dirty="0"/>
                        <a:t>.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406067">
                <a:tc gridSpan="3">
                  <a:txBody>
                    <a:bodyPr/>
                    <a:lstStyle/>
                    <a:p>
                      <a:r>
                        <a:rPr lang="ko-KR" altLang="en-US" sz="1400" dirty="0"/>
                        <a:t>부분을 강조해 주는 태그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1861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형식</a:t>
                      </a:r>
                      <a:endParaRPr lang="en-US" sz="1400" b="1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구성</a:t>
                      </a:r>
                      <a:endParaRPr lang="en-US" sz="1400" b="1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내용</a:t>
                      </a:r>
                      <a:endParaRPr lang="en-US" altLang="ko-KR" sz="1400" b="1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308367">
                <a:tc>
                  <a:txBody>
                    <a:bodyPr/>
                    <a:lstStyle/>
                    <a:p>
                      <a:r>
                        <a:rPr lang="en-US" sz="1400" dirty="0"/>
                        <a:t>&lt;BLINK&gt;</a:t>
                      </a:r>
                      <a:endParaRPr lang="en-US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&lt;BLINK&gt;...&lt;/BLINK&gt;</a:t>
                      </a:r>
                      <a:endParaRPr lang="en-US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글자를 깜박이게 해줍니다</a:t>
                      </a:r>
                      <a:r>
                        <a:rPr lang="en-US" altLang="ko-KR" sz="1400" dirty="0"/>
                        <a:t>.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18610">
                <a:tc>
                  <a:txBody>
                    <a:bodyPr/>
                    <a:lstStyle/>
                    <a:p>
                      <a:r>
                        <a:rPr lang="en-US" sz="1400"/>
                        <a:t>&lt;U&gt;</a:t>
                      </a:r>
                      <a:endParaRPr lang="en-US" sz="140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&lt;U&gt;...&lt;/U&gt;</a:t>
                      </a:r>
                      <a:endParaRPr lang="en-US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글자에 밑줄을 그어줍니다</a:t>
                      </a:r>
                      <a:r>
                        <a:rPr lang="en-US" altLang="ko-KR" sz="1400" dirty="0"/>
                        <a:t>.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302848">
                <a:tc gridSpan="3">
                  <a:txBody>
                    <a:bodyPr/>
                    <a:lstStyle/>
                    <a:p>
                      <a:r>
                        <a:rPr lang="ko-KR" altLang="en-US" sz="1400" dirty="0"/>
                        <a:t>연결하기 태그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  <a:tr h="21861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형식</a:t>
                      </a:r>
                      <a:endParaRPr lang="en-US" sz="1400" b="1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구성</a:t>
                      </a:r>
                      <a:endParaRPr lang="en-US" sz="1400" b="1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내용</a:t>
                      </a:r>
                      <a:endParaRPr lang="en-US" altLang="ko-KR" sz="1400" b="1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8"/>
                  </a:ext>
                </a:extLst>
              </a:tr>
              <a:tr h="218610">
                <a:tc rowSpan="2">
                  <a:txBody>
                    <a:bodyPr/>
                    <a:lstStyle/>
                    <a:p>
                      <a:r>
                        <a:rPr lang="en-US" sz="1400" dirty="0"/>
                        <a:t>&lt;A&gt;</a:t>
                      </a:r>
                      <a:endParaRPr lang="en-US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&lt;A HREF="..."&gt;...&lt;/A&gt;</a:t>
                      </a:r>
                      <a:endParaRPr lang="en-US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다른 홈페이지와 연결시켜 줍니다</a:t>
                      </a:r>
                      <a:r>
                        <a:rPr lang="en-US" altLang="ko-KR" sz="1400" dirty="0"/>
                        <a:t>.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9"/>
                  </a:ext>
                </a:extLst>
              </a:tr>
              <a:tr h="2186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&lt;A NAME="..."&gt;...&lt;/A&gt;</a:t>
                      </a:r>
                      <a:endParaRPr lang="en-US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자신의 홈페이지 내에서 연결해 줍니다</a:t>
                      </a:r>
                      <a:r>
                        <a:rPr lang="en-US" altLang="ko-KR" sz="1400" dirty="0"/>
                        <a:t>.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428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1416051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5808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/>
              <a:pPr algn="ctr" eaLnBrk="1" hangingPunct="1">
                <a:spcBef>
                  <a:spcPct val="0"/>
                </a:spcBef>
                <a:buClrTx/>
                <a:defRPr/>
              </a:pPr>
              <a:t>5</a:t>
            </a:fld>
            <a:endParaRPr lang="en-US" altLang="ko-KR" sz="110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811433" y="126768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dirty="0"/>
              <a:t>3</a:t>
            </a:r>
            <a:r>
              <a:rPr lang="en-US" altLang="ko-KR" dirty="0"/>
              <a:t>. </a:t>
            </a:r>
            <a:r>
              <a:rPr lang="ko-KR" altLang="en-US" dirty="0"/>
              <a:t>이해하기</a:t>
            </a:r>
            <a:endParaRPr lang="en-US" altLang="ko-KR" dirty="0"/>
          </a:p>
        </p:txBody>
      </p:sp>
      <p:sp>
        <p:nvSpPr>
          <p:cNvPr id="12" name="TextBox 20"/>
          <p:cNvSpPr txBox="1">
            <a:spLocks noChangeArrowheads="1"/>
          </p:cNvSpPr>
          <p:nvPr/>
        </p:nvSpPr>
        <p:spPr bwMode="auto">
          <a:xfrm>
            <a:off x="2605220" y="1455805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098563"/>
              </p:ext>
            </p:extLst>
          </p:nvPr>
        </p:nvGraphicFramePr>
        <p:xfrm>
          <a:off x="1682750" y="1135064"/>
          <a:ext cx="7943850" cy="526755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0051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7167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6792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90374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18565">
                <a:tc gridSpan="4">
                  <a:txBody>
                    <a:bodyPr/>
                    <a:lstStyle/>
                    <a:p>
                      <a:r>
                        <a:rPr lang="ko-KR" altLang="en-US" sz="1400" dirty="0"/>
                        <a:t>주소 및 편지 서비스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856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형식</a:t>
                      </a:r>
                      <a:endParaRPr lang="en-US" sz="1400" b="1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구성</a:t>
                      </a:r>
                      <a:endParaRPr lang="en-US" sz="1400" b="1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내용</a:t>
                      </a:r>
                      <a:endParaRPr lang="en-US" altLang="ko-KR" sz="1400" b="1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8565">
                <a:tc>
                  <a:txBody>
                    <a:bodyPr/>
                    <a:lstStyle/>
                    <a:p>
                      <a:r>
                        <a:rPr lang="en-US" sz="1400" dirty="0"/>
                        <a:t>&lt;ADDRESS&gt;</a:t>
                      </a:r>
                      <a:endParaRPr lang="en-US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&lt;ADDRESS&gt;... &lt;/ADDRESS&gt;</a:t>
                      </a:r>
                      <a:endParaRPr lang="en-US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1400" dirty="0"/>
                        <a:t>주소에 대한 정의를 내려줍니다</a:t>
                      </a:r>
                      <a:r>
                        <a:rPr lang="en-US" altLang="ko-KR" sz="1400" dirty="0"/>
                        <a:t>.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8565">
                <a:tc>
                  <a:txBody>
                    <a:bodyPr/>
                    <a:lstStyle/>
                    <a:p>
                      <a:r>
                        <a:rPr lang="en-US" sz="1400" dirty="0"/>
                        <a:t>&lt;MAILTO&gt;</a:t>
                      </a:r>
                      <a:endParaRPr lang="en-US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&lt;A HREF="MAILTO..."&gt;</a:t>
                      </a:r>
                      <a:endParaRPr lang="en-US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1400" dirty="0"/>
                        <a:t>편지쓰기 창을 띄워 줍니다</a:t>
                      </a:r>
                      <a:r>
                        <a:rPr lang="en-US" altLang="ko-KR" sz="1400" dirty="0"/>
                        <a:t>.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29710">
                <a:tc gridSpan="4">
                  <a:txBody>
                    <a:bodyPr/>
                    <a:lstStyle/>
                    <a:p>
                      <a:r>
                        <a:rPr lang="ko-KR" altLang="en-US" sz="1400" dirty="0"/>
                        <a:t>색상 지정하기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1856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형식</a:t>
                      </a:r>
                      <a:endParaRPr lang="en-US" sz="1400" b="1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구성</a:t>
                      </a:r>
                      <a:endParaRPr lang="en-US" sz="1400" b="1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ko-KR" sz="1400" b="1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내용</a:t>
                      </a:r>
                      <a:endParaRPr lang="en-US" altLang="ko-KR" sz="1400" b="1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18565">
                <a:tc rowSpan="4">
                  <a:txBody>
                    <a:bodyPr/>
                    <a:lstStyle/>
                    <a:p>
                      <a:r>
                        <a:rPr lang="en-US" sz="1400" dirty="0"/>
                        <a:t>&lt;BODY&gt;</a:t>
                      </a:r>
                      <a:endParaRPr lang="en-US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&lt;BODY TEXT= "#</a:t>
                      </a:r>
                      <a:r>
                        <a:rPr lang="en-US" sz="1400" dirty="0" err="1"/>
                        <a:t>nnnnnn</a:t>
                      </a:r>
                      <a:r>
                        <a:rPr lang="en-US" sz="1400" dirty="0"/>
                        <a:t>"&gt;...&lt;/BODY&gt;</a:t>
                      </a:r>
                      <a:endParaRPr lang="en-US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40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err="1"/>
                        <a:t>글자색을</a:t>
                      </a:r>
                      <a:r>
                        <a:rPr lang="ko-KR" altLang="en-US" sz="1400" dirty="0"/>
                        <a:t> 지정합니다</a:t>
                      </a:r>
                      <a:r>
                        <a:rPr lang="en-US" altLang="ko-KR" sz="1400" dirty="0"/>
                        <a:t>.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185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&lt;BODY LINK= "#</a:t>
                      </a:r>
                      <a:r>
                        <a:rPr lang="en-US" sz="1400" dirty="0" err="1"/>
                        <a:t>nnnnnn</a:t>
                      </a:r>
                      <a:r>
                        <a:rPr lang="en-US" sz="1400" dirty="0"/>
                        <a:t>"&gt;...&lt;/BODY&gt;</a:t>
                      </a:r>
                      <a:endParaRPr lang="en-US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40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하이퍼링크의 색을 지정합니다</a:t>
                      </a:r>
                      <a:r>
                        <a:rPr lang="en-US" altLang="ko-KR" sz="1400" dirty="0"/>
                        <a:t>.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319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&lt;BODY VLINK= "#</a:t>
                      </a:r>
                      <a:r>
                        <a:rPr lang="en-US" sz="1400" dirty="0" err="1"/>
                        <a:t>nnnnnn</a:t>
                      </a:r>
                      <a:r>
                        <a:rPr lang="en-US" sz="1400" dirty="0"/>
                        <a:t>"&gt;...&lt;/BODY&gt;</a:t>
                      </a:r>
                      <a:endParaRPr lang="en-US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40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한 번 </a:t>
                      </a:r>
                      <a:r>
                        <a:rPr lang="ko-KR" altLang="en-US" sz="1400" dirty="0" err="1"/>
                        <a:t>누른적이</a:t>
                      </a:r>
                      <a:r>
                        <a:rPr lang="ko-KR" altLang="en-US" sz="1400" dirty="0"/>
                        <a:t> 있는 하이퍼링크의 색을 지정합니다</a:t>
                      </a:r>
                      <a:r>
                        <a:rPr lang="en-US" altLang="ko-KR" sz="1400" dirty="0"/>
                        <a:t>.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319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&lt;BODY ALINK= "#</a:t>
                      </a:r>
                      <a:r>
                        <a:rPr lang="en-US" sz="1400" dirty="0" err="1"/>
                        <a:t>nnnnnn</a:t>
                      </a:r>
                      <a:r>
                        <a:rPr lang="en-US" sz="1400" dirty="0"/>
                        <a:t>"&gt;...&lt;/BODY&gt;</a:t>
                      </a:r>
                      <a:endParaRPr lang="en-US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40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누르고 있는 동안의 색을 지정합니다</a:t>
                      </a:r>
                      <a:r>
                        <a:rPr lang="en-US" altLang="ko-KR" sz="1400" dirty="0"/>
                        <a:t>.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613881">
                <a:tc gridSpan="4">
                  <a:txBody>
                    <a:bodyPr/>
                    <a:lstStyle/>
                    <a:p>
                      <a:r>
                        <a:rPr lang="ko-KR" altLang="en-US" sz="1400" dirty="0"/>
                        <a:t>표 만들기 태그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1856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형식</a:t>
                      </a:r>
                      <a:endParaRPr lang="en-US" sz="1400" b="1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구성</a:t>
                      </a:r>
                      <a:endParaRPr lang="en-US" sz="1400" b="1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내용</a:t>
                      </a:r>
                      <a:endParaRPr lang="en-US" altLang="ko-KR" sz="1400" b="1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18565">
                <a:tc rowSpan="6">
                  <a:txBody>
                    <a:bodyPr/>
                    <a:lstStyle/>
                    <a:p>
                      <a:r>
                        <a:rPr lang="en-US" sz="1400" dirty="0"/>
                        <a:t>&lt;TABLE&gt;</a:t>
                      </a:r>
                      <a:endParaRPr lang="en-US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&lt;TABLE BORDER&gt;... &lt;/TABLE&gt;</a:t>
                      </a:r>
                      <a:endParaRPr lang="en-US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1400" dirty="0"/>
                        <a:t>표의 전체 형식을 나타냅니다</a:t>
                      </a:r>
                      <a:r>
                        <a:rPr lang="en-US" altLang="ko-KR" sz="1400" dirty="0"/>
                        <a:t>.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185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&lt;TR&gt;&lt;TD&gt;&lt;/TD&gt;&lt;/TR&gt;</a:t>
                      </a:r>
                      <a:endParaRPr lang="en-US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1400" dirty="0"/>
                        <a:t>표 내부에 들어갈 형식을 정의합니다</a:t>
                      </a:r>
                      <a:r>
                        <a:rPr lang="en-US" altLang="ko-KR" sz="1400" dirty="0"/>
                        <a:t>.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185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&lt;TD COLSPAN=n&gt;</a:t>
                      </a:r>
                      <a:endParaRPr lang="en-US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1400" dirty="0" err="1"/>
                        <a:t>가로칸을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n</a:t>
                      </a:r>
                      <a:r>
                        <a:rPr lang="ko-KR" altLang="en-US" sz="1400" dirty="0"/>
                        <a:t>만큼 합쳐줍니다</a:t>
                      </a:r>
                      <a:r>
                        <a:rPr lang="en-US" altLang="ko-KR" sz="1400" dirty="0"/>
                        <a:t>.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185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&lt;TD ROWSPAN=n&gt;</a:t>
                      </a:r>
                      <a:endParaRPr lang="en-US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1400" dirty="0" err="1"/>
                        <a:t>세로칸을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n</a:t>
                      </a:r>
                      <a:r>
                        <a:rPr lang="ko-KR" altLang="en-US" sz="1400" dirty="0"/>
                        <a:t>만큼 합쳐줍니다</a:t>
                      </a:r>
                      <a:r>
                        <a:rPr lang="en-US" altLang="ko-KR" sz="1400" dirty="0"/>
                        <a:t>.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185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&lt;TD ALIGN=...&gt;</a:t>
                      </a:r>
                      <a:endParaRPr lang="en-US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1400" dirty="0" err="1"/>
                        <a:t>표안의</a:t>
                      </a:r>
                      <a:r>
                        <a:rPr lang="ko-KR" altLang="en-US" sz="1400" dirty="0"/>
                        <a:t> 좌우 정렬 방식을 정의합니다</a:t>
                      </a:r>
                      <a:r>
                        <a:rPr lang="en-US" altLang="ko-KR" sz="1400" dirty="0"/>
                        <a:t>.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2185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&lt;TD VALIGN=...&gt;</a:t>
                      </a:r>
                      <a:endParaRPr lang="en-US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1400" dirty="0" err="1"/>
                        <a:t>표안의</a:t>
                      </a:r>
                      <a:r>
                        <a:rPr lang="ko-KR" altLang="en-US" sz="1400" dirty="0"/>
                        <a:t> 상하 정렬 방식을 정의합니다</a:t>
                      </a:r>
                      <a:r>
                        <a:rPr lang="en-US" altLang="ko-KR" sz="1400" dirty="0"/>
                        <a:t>.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768526" y="5005634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tr</a:t>
            </a:r>
            <a:r>
              <a:rPr lang="en-US" altLang="ko-KR" dirty="0"/>
              <a:t> : </a:t>
            </a:r>
            <a:r>
              <a:rPr lang="ko-KR" altLang="en-US" dirty="0"/>
              <a:t>행</a:t>
            </a:r>
            <a:endParaRPr lang="en-US" altLang="ko-KR" dirty="0"/>
          </a:p>
          <a:p>
            <a:r>
              <a:rPr lang="en-US" altLang="ko-KR" dirty="0"/>
              <a:t>td : </a:t>
            </a:r>
            <a:r>
              <a:rPr lang="ko-KR" altLang="en-US" dirty="0"/>
              <a:t>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685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1416051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5808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/>
              <a:pPr algn="ctr" eaLnBrk="1" hangingPunct="1">
                <a:spcBef>
                  <a:spcPct val="0"/>
                </a:spcBef>
                <a:buClrTx/>
                <a:defRPr/>
              </a:pPr>
              <a:t>6</a:t>
            </a:fld>
            <a:endParaRPr lang="en-US" altLang="ko-KR" sz="110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811433" y="126768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dirty="0"/>
              <a:t>3</a:t>
            </a:r>
            <a:r>
              <a:rPr lang="en-US" altLang="ko-KR" dirty="0"/>
              <a:t>. </a:t>
            </a:r>
            <a:r>
              <a:rPr lang="ko-KR" altLang="en-US" dirty="0"/>
              <a:t>이해하기</a:t>
            </a:r>
            <a:endParaRPr lang="en-US" altLang="ko-KR" dirty="0"/>
          </a:p>
        </p:txBody>
      </p:sp>
      <p:sp>
        <p:nvSpPr>
          <p:cNvPr id="12" name="TextBox 20"/>
          <p:cNvSpPr txBox="1">
            <a:spLocks noChangeArrowheads="1"/>
          </p:cNvSpPr>
          <p:nvPr/>
        </p:nvSpPr>
        <p:spPr bwMode="auto">
          <a:xfrm>
            <a:off x="2605220" y="1455805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192935"/>
              </p:ext>
            </p:extLst>
          </p:nvPr>
        </p:nvGraphicFramePr>
        <p:xfrm>
          <a:off x="1682751" y="1206501"/>
          <a:ext cx="7993063" cy="504348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1595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8855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08855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19746">
                <a:tc gridSpan="3"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문서를 임의로 고정시키는 태그</a:t>
                      </a:r>
                    </a:p>
                  </a:txBody>
                  <a:tcPr marL="3181" marR="3181" marT="3181" marB="31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974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형식</a:t>
                      </a:r>
                      <a:endParaRPr lang="en-US" sz="1400" b="1" dirty="0">
                        <a:latin typeface="+mn-ea"/>
                        <a:ea typeface="+mn-ea"/>
                      </a:endParaRP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구성</a:t>
                      </a:r>
                      <a:endParaRPr lang="en-US" sz="1400" b="1" dirty="0">
                        <a:latin typeface="+mn-ea"/>
                        <a:ea typeface="+mn-ea"/>
                      </a:endParaRP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내용</a:t>
                      </a:r>
                      <a:endParaRPr lang="en-US" altLang="ko-KR" sz="1400" b="1" dirty="0">
                        <a:latin typeface="+mn-ea"/>
                        <a:ea typeface="+mn-ea"/>
                      </a:endParaRP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3312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&lt;NOBR&gt;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&lt;NOBR&gt;...&lt;/NOBR&gt;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화면 크기에 따라 문단이 바뀌는 것을 방지합니다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3312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&lt;WBR&gt;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&lt;WBR&gt;...&lt;/WBR&gt;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위의 태그 안에서 문단을 바꿀 때 사용합니다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00128">
                <a:tc gridSpan="3">
                  <a:txBody>
                    <a:bodyPr/>
                    <a:lstStyle/>
                    <a:p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입력 폼 만들기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3181" marR="3181" marT="3181" marB="31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1974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형식</a:t>
                      </a:r>
                      <a:endParaRPr lang="en-US" sz="1400" b="1" dirty="0">
                        <a:latin typeface="+mn-ea"/>
                        <a:ea typeface="+mn-ea"/>
                      </a:endParaRP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구성</a:t>
                      </a:r>
                      <a:endParaRPr lang="en-US" sz="1400" b="1" dirty="0">
                        <a:latin typeface="+mn-ea"/>
                        <a:ea typeface="+mn-ea"/>
                      </a:endParaRP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내용</a:t>
                      </a:r>
                      <a:endParaRPr lang="en-US" altLang="ko-KR" sz="1400" b="1" dirty="0">
                        <a:latin typeface="+mn-ea"/>
                        <a:ea typeface="+mn-ea"/>
                      </a:endParaRP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19746">
                <a:tc rowSpan="2"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&lt;FORM&gt;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n-ea"/>
                          <a:ea typeface="+mn-ea"/>
                        </a:rPr>
                        <a:t>&lt;FORM&gt;...&lt;/FORM&gt;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양식을 정의합니다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331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&lt;FORM METHOD="..." ACTION="..."&gt;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latin typeface="+mn-ea"/>
                          <a:ea typeface="+mn-ea"/>
                        </a:rPr>
                        <a:t>양식의 방법을 정의합니다</a:t>
                      </a:r>
                      <a:r>
                        <a:rPr lang="en-US" altLang="ko-KR" sz="140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3312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&lt;TEXTAREA&gt;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&lt;TEXTAREA NAME="..." ROWS="..."&gt;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latin typeface="+mn-ea"/>
                          <a:ea typeface="+mn-ea"/>
                        </a:rPr>
                        <a:t>글틀 상자를 정의합니다</a:t>
                      </a:r>
                      <a:r>
                        <a:rPr lang="en-US" altLang="ko-KR" sz="140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33129">
                <a:tc rowSpan="5">
                  <a:txBody>
                    <a:bodyPr/>
                    <a:lstStyle/>
                    <a:p>
                      <a:r>
                        <a:rPr lang="en-US" sz="1400">
                          <a:latin typeface="+mn-ea"/>
                          <a:ea typeface="+mn-ea"/>
                        </a:rPr>
                        <a:t>&lt;INPUT&gt;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&lt;INPUT TYPE="..."&gt;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어떤 형태로 입력할 것인지를 정의합니다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197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&lt;INPUT TYPE="RADIO"&gt;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라디오 단추를 만들어줍니다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197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&lt;INPUT TYPE= "CHECKBOX"&gt;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체크 상자를 만들어 줍니다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197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&lt;INPUT TYPE= "SUBMIT"&gt;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제출 버튼을 만들어 줍니다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197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n-ea"/>
                          <a:ea typeface="+mn-ea"/>
                        </a:rPr>
                        <a:t>&lt;INPUT TYPE="RESET"&gt;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취소 버튼을 만들어 줍니다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19746">
                <a:tc>
                  <a:txBody>
                    <a:bodyPr/>
                    <a:lstStyle/>
                    <a:p>
                      <a:r>
                        <a:rPr lang="en-US" sz="1400">
                          <a:latin typeface="+mn-ea"/>
                          <a:ea typeface="+mn-ea"/>
                        </a:rPr>
                        <a:t>&lt;SELECT&gt;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n-ea"/>
                          <a:ea typeface="+mn-ea"/>
                        </a:rPr>
                        <a:t>&lt;SELECT NAME="..."&gt;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선택 사항 상자를 만들어 줍니다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945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1416051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5808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/>
              <a:pPr algn="ctr" eaLnBrk="1" hangingPunct="1">
                <a:spcBef>
                  <a:spcPct val="0"/>
                </a:spcBef>
                <a:buClrTx/>
                <a:defRPr/>
              </a:pPr>
              <a:t>7</a:t>
            </a:fld>
            <a:endParaRPr lang="en-US" altLang="ko-KR" sz="110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811433" y="126768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dirty="0"/>
              <a:t>3</a:t>
            </a:r>
            <a:r>
              <a:rPr lang="en-US" altLang="ko-KR" dirty="0"/>
              <a:t>. </a:t>
            </a:r>
            <a:r>
              <a:rPr lang="ko-KR" altLang="en-US" dirty="0"/>
              <a:t>이해하기</a:t>
            </a:r>
            <a:endParaRPr lang="en-US" altLang="ko-KR" dirty="0"/>
          </a:p>
        </p:txBody>
      </p:sp>
      <p:sp>
        <p:nvSpPr>
          <p:cNvPr id="12" name="TextBox 20"/>
          <p:cNvSpPr txBox="1">
            <a:spLocks noChangeArrowheads="1"/>
          </p:cNvSpPr>
          <p:nvPr/>
        </p:nvSpPr>
        <p:spPr bwMode="auto">
          <a:xfrm>
            <a:off x="2605220" y="1455805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880799"/>
              </p:ext>
            </p:extLst>
          </p:nvPr>
        </p:nvGraphicFramePr>
        <p:xfrm>
          <a:off x="1914566" y="1074359"/>
          <a:ext cx="7993063" cy="50217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1595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8855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08855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19699">
                <a:tc gridSpan="3">
                  <a:txBody>
                    <a:bodyPr/>
                    <a:lstStyle/>
                    <a:p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창 만들기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태그</a:t>
                      </a:r>
                    </a:p>
                  </a:txBody>
                  <a:tcPr marL="3181" marR="3181" marT="3181" marB="31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969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형식</a:t>
                      </a:r>
                      <a:endParaRPr lang="en-US" sz="1400" b="1" dirty="0">
                        <a:latin typeface="+mn-ea"/>
                        <a:ea typeface="+mn-ea"/>
                      </a:endParaRP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구성</a:t>
                      </a:r>
                      <a:endParaRPr lang="en-US" sz="1400" b="1" dirty="0">
                        <a:latin typeface="+mn-ea"/>
                        <a:ea typeface="+mn-ea"/>
                      </a:endParaRP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내용</a:t>
                      </a:r>
                      <a:endParaRPr lang="en-US" altLang="ko-KR" sz="1400" b="1" dirty="0">
                        <a:latin typeface="+mn-ea"/>
                        <a:ea typeface="+mn-ea"/>
                      </a:endParaRP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9699">
                <a:tc rowSpan="7"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&lt;FRAME&gt;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&lt;FRAMESET&gt;... &lt;/FRAMESET&gt;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창의 기본 틀을 지정합니다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96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&lt;FRAMESET ROW= "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숫자 혹은 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%"&gt;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위 아래로 나눠줍니다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196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&lt;FRAMESET COLS= "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숫자 혹은 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%"&gt;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latin typeface="+mn-ea"/>
                          <a:ea typeface="+mn-ea"/>
                        </a:rPr>
                        <a:t>좌우로 나눠줍니다</a:t>
                      </a:r>
                      <a:r>
                        <a:rPr lang="en-US" altLang="ko-KR" sz="140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330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&lt;FRAME SRC="..." MARGINWIDTH="..."&gt;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창에 들어갈 좌우 여백을 정의합니다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330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&lt;FRAME SRC="..." MARGINHEIGHT="..."&gt;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창에 들어갈 상하 여백을 정의합니다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196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&lt;FRAME SCROLLING= "...&gt;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스크롤바를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설정해 줍니다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196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&lt;NOFRAMES&gt;... &lt;/NOFRAMES&gt;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프레임이 안보이게 해줍니다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19699">
                <a:tc gridSpan="3"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이미지 다루기에 필요한 태그</a:t>
                      </a:r>
                    </a:p>
                  </a:txBody>
                  <a:tcPr marL="3181" marR="3181" marT="3181" marB="31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1969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형식</a:t>
                      </a:r>
                      <a:endParaRPr lang="en-US" sz="1400" b="1" dirty="0">
                        <a:latin typeface="+mn-ea"/>
                        <a:ea typeface="+mn-ea"/>
                      </a:endParaRP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구성</a:t>
                      </a:r>
                      <a:endParaRPr lang="en-US" sz="1400" b="1" dirty="0">
                        <a:latin typeface="+mn-ea"/>
                        <a:ea typeface="+mn-ea"/>
                      </a:endParaRP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내용</a:t>
                      </a:r>
                      <a:endParaRPr lang="en-US" altLang="ko-KR" sz="1400" b="1" dirty="0">
                        <a:latin typeface="+mn-ea"/>
                        <a:ea typeface="+mn-ea"/>
                      </a:endParaRP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19699">
                <a:tc rowSpan="7"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&lt;IMG&gt;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&lt;IMG SRC="..."&gt;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latin typeface="+mn-ea"/>
                          <a:ea typeface="+mn-ea"/>
                        </a:rPr>
                        <a:t>이미지를 정의해 줍니다</a:t>
                      </a:r>
                      <a:r>
                        <a:rPr lang="en-US" altLang="ko-KR" sz="140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196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&lt;IMG SRC="..." ALIGN=...&gt;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이미지의 정렬 상태를 나타내 줍니다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4330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&lt;IMG SRC="..." WIDTH="..." HEIGHT="..."&gt;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이미지의 크기를 조절해 줍니다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196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&lt;IMG SRC="..." LOWSRC="..."&gt;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이미지를 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JPEG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파일로 나타내 줍니다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4330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&lt;IMG SRC="..." VSPACE= HSPACE=&gt;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이미지의 여백을 조절해 줍니다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196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&lt;IMG SRC="..." BORDER="..."&gt;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이미지의 </a:t>
                      </a:r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태두리선을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조절합니다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4330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&lt;IMG SRC="..." ALT="..."&gt;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이미지가 전송되지 않았을 경우에 글자로 대처해 줍니다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004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1147</Words>
  <Application>Microsoft Office PowerPoint</Application>
  <PresentationFormat>와이드스크린</PresentationFormat>
  <Paragraphs>267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돋움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kopo</dc:creator>
  <cp:lastModifiedBy>kopo</cp:lastModifiedBy>
  <cp:revision>7</cp:revision>
  <dcterms:created xsi:type="dcterms:W3CDTF">2018-06-07T02:10:09Z</dcterms:created>
  <dcterms:modified xsi:type="dcterms:W3CDTF">2018-06-07T04:48:54Z</dcterms:modified>
</cp:coreProperties>
</file>