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38"/>
  </p:notesMasterIdLst>
  <p:sldIdLst>
    <p:sldId id="694" r:id="rId4"/>
    <p:sldId id="961" r:id="rId5"/>
    <p:sldId id="977" r:id="rId6"/>
    <p:sldId id="978" r:id="rId7"/>
    <p:sldId id="1008" r:id="rId8"/>
    <p:sldId id="1149" r:id="rId9"/>
    <p:sldId id="1150" r:id="rId10"/>
    <p:sldId id="1151" r:id="rId11"/>
    <p:sldId id="1152" r:id="rId12"/>
    <p:sldId id="1153" r:id="rId13"/>
    <p:sldId id="1154" r:id="rId14"/>
    <p:sldId id="1158" r:id="rId15"/>
    <p:sldId id="1159" r:id="rId16"/>
    <p:sldId id="1155" r:id="rId17"/>
    <p:sldId id="1164" r:id="rId18"/>
    <p:sldId id="1165" r:id="rId19"/>
    <p:sldId id="1172" r:id="rId20"/>
    <p:sldId id="1166" r:id="rId21"/>
    <p:sldId id="1167" r:id="rId22"/>
    <p:sldId id="1168" r:id="rId23"/>
    <p:sldId id="1173" r:id="rId24"/>
    <p:sldId id="1174" r:id="rId25"/>
    <p:sldId id="1181" r:id="rId26"/>
    <p:sldId id="1129" r:id="rId27"/>
    <p:sldId id="1182" r:id="rId28"/>
    <p:sldId id="1183" r:id="rId29"/>
    <p:sldId id="1175" r:id="rId30"/>
    <p:sldId id="1176" r:id="rId31"/>
    <p:sldId id="1178" r:id="rId32"/>
    <p:sldId id="1177" r:id="rId33"/>
    <p:sldId id="1180" r:id="rId34"/>
    <p:sldId id="1179" r:id="rId35"/>
    <p:sldId id="991" r:id="rId36"/>
    <p:sldId id="984" r:id="rId37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99"/>
    <a:srgbClr val="FFFF66"/>
    <a:srgbClr val="FF0000"/>
    <a:srgbClr val="4C6C46"/>
    <a:srgbClr val="003300"/>
    <a:srgbClr val="679220"/>
    <a:srgbClr val="0000FF"/>
    <a:srgbClr val="51743E"/>
    <a:srgbClr val="CF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49" autoAdjust="0"/>
    <p:restoredTop sz="98487" autoAdjust="0"/>
  </p:normalViewPr>
  <p:slideViewPr>
    <p:cSldViewPr snapToGrid="0" snapToObjects="1">
      <p:cViewPr>
        <p:scale>
          <a:sx n="75" d="100"/>
          <a:sy n="75" d="100"/>
        </p:scale>
        <p:origin x="2166" y="1344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227366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214253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936401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676195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458747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634722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155862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566834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346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7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기본</a:t>
            </a:r>
            <a:r>
              <a:rPr lang="en-US" altLang="ko-KR" sz="2400" dirty="0" smtClean="0"/>
              <a:t> CRUD</a:t>
            </a:r>
            <a:r>
              <a:rPr lang="ko-KR" altLang="en-US" sz="2400" dirty="0" smtClean="0"/>
              <a:t>게시판 유형</a:t>
            </a:r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홍필두 교수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err="1" smtClean="0">
                <a:solidFill>
                  <a:schemeClr val="tx1"/>
                </a:solidFill>
              </a:rPr>
              <a:t>웹서버프로그래밍</a:t>
            </a:r>
            <a:r>
              <a:rPr kumimoji="1" lang="en-US" altLang="ko-KR" dirty="0" smtClean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59" y="5135150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1189038" y="831872"/>
            <a:ext cx="4344988" cy="3381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+mn-ea"/>
              </a:rPr>
              <a:t>1. </a:t>
            </a:r>
            <a:r>
              <a:rPr kumimoji="0" lang="ko-KR" altLang="en-US" sz="1400" b="1" dirty="0">
                <a:solidFill>
                  <a:schemeClr val="tx1"/>
                </a:solidFill>
                <a:latin typeface="+mn-ea"/>
              </a:rPr>
              <a:t>요건 정의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1328738" y="1179534"/>
            <a:ext cx="3378200" cy="3381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4) </a:t>
            </a:r>
            <a:r>
              <a:rPr kumimoji="0" lang="ko-KR" altLang="en-US" sz="1300" b="1" dirty="0">
                <a:solidFill>
                  <a:schemeClr val="tx1"/>
                </a:solidFill>
                <a:latin typeface="+mn-ea"/>
              </a:rPr>
              <a:t>기존 시스템 분석 </a:t>
            </a: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- </a:t>
            </a:r>
            <a:r>
              <a:rPr kumimoji="0" lang="ko-KR" altLang="en-US" sz="1300" b="1" dirty="0">
                <a:solidFill>
                  <a:schemeClr val="tx1"/>
                </a:solidFill>
                <a:latin typeface="+mn-ea"/>
              </a:rPr>
              <a:t>글 수정</a:t>
            </a:r>
          </a:p>
        </p:txBody>
      </p:sp>
      <p:grpSp>
        <p:nvGrpSpPr>
          <p:cNvPr id="7" name="그룹 56"/>
          <p:cNvGrpSpPr>
            <a:grpSpLocks/>
          </p:cNvGrpSpPr>
          <p:nvPr/>
        </p:nvGrpSpPr>
        <p:grpSpPr bwMode="auto">
          <a:xfrm>
            <a:off x="1646238" y="1598634"/>
            <a:ext cx="4968875" cy="373063"/>
            <a:chOff x="3779838" y="3777928"/>
            <a:chExt cx="5149890" cy="37147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779838" y="3777928"/>
              <a:ext cx="432723" cy="37147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endParaRPr lang="ko-KR" altLang="en-US" b="1" dirty="0">
                <a:solidFill>
                  <a:schemeClr val="bg1"/>
                </a:solidFill>
                <a:latin typeface="돋움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271793" y="3788994"/>
              <a:ext cx="4657935" cy="3604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해당 게시물이 본인 게시물이라면 글 보기 화면에서 수정과 삭제를 </a:t>
              </a:r>
              <a:r>
                <a:rPr lang="en-US" altLang="ko-KR" sz="1000" dirty="0">
                  <a:latin typeface="+mn-ea"/>
                </a:rPr>
                <a:t/>
              </a:r>
              <a:br>
                <a:rPr lang="en-US" altLang="ko-KR" sz="1000" dirty="0">
                  <a:latin typeface="+mn-ea"/>
                </a:rPr>
              </a:br>
              <a:r>
                <a:rPr lang="ko-KR" altLang="en-US" sz="1000" dirty="0">
                  <a:latin typeface="+mn-ea"/>
                </a:rPr>
                <a:t>할 수 있는 화면으로 이동이 가능함</a:t>
              </a:r>
              <a:endParaRPr lang="en-US" altLang="ko-KR" sz="1000" dirty="0">
                <a:latin typeface="+mn-ea"/>
              </a:endParaRPr>
            </a:p>
          </p:txBody>
        </p:sp>
        <p:pic>
          <p:nvPicPr>
            <p:cNvPr id="11" name="Picture 36" descr="C:\Documents and Settings\신현아\바탕 화면\icon\1326275478_check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463" y="3803898"/>
              <a:ext cx="340618" cy="34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그룹 56"/>
          <p:cNvGrpSpPr>
            <a:grpSpLocks/>
          </p:cNvGrpSpPr>
          <p:nvPr/>
        </p:nvGrpSpPr>
        <p:grpSpPr bwMode="auto">
          <a:xfrm>
            <a:off x="1646238" y="2101872"/>
            <a:ext cx="4968875" cy="373062"/>
            <a:chOff x="3779838" y="3777928"/>
            <a:chExt cx="5149890" cy="371475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779838" y="3777928"/>
              <a:ext cx="432723" cy="37147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endParaRPr lang="ko-KR" altLang="en-US" b="1" dirty="0">
                <a:solidFill>
                  <a:schemeClr val="bg1"/>
                </a:solidFill>
                <a:latin typeface="돋움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271793" y="3788993"/>
              <a:ext cx="4657935" cy="3604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해당 글 수정과 삭제가 가능</a:t>
              </a:r>
              <a:r>
                <a:rPr lang="en-US" altLang="ko-KR" sz="1000" dirty="0">
                  <a:latin typeface="+mn-ea"/>
                </a:rPr>
                <a:t>, </a:t>
              </a:r>
              <a:r>
                <a:rPr lang="ko-KR" altLang="en-US" sz="1000" dirty="0">
                  <a:latin typeface="+mn-ea"/>
                </a:rPr>
                <a:t>수정 화면에 가서도 삭제하게 할 수도 있음</a:t>
              </a:r>
              <a:endParaRPr lang="en-US" altLang="ko-KR" sz="1000" dirty="0">
                <a:latin typeface="+mn-ea"/>
              </a:endParaRPr>
            </a:p>
          </p:txBody>
        </p:sp>
        <p:pic>
          <p:nvPicPr>
            <p:cNvPr id="15" name="Picture 36" descr="C:\Documents and Settings\신현아\바탕 화면\icon\1326275478_check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463" y="3803898"/>
              <a:ext cx="340618" cy="34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그룹 1"/>
          <p:cNvGrpSpPr/>
          <p:nvPr/>
        </p:nvGrpSpPr>
        <p:grpSpPr>
          <a:xfrm>
            <a:off x="1692276" y="2678134"/>
            <a:ext cx="6096027" cy="3678934"/>
            <a:chOff x="1692276" y="2678134"/>
            <a:chExt cx="4922837" cy="3024188"/>
          </a:xfrm>
        </p:grpSpPr>
        <p:pic>
          <p:nvPicPr>
            <p:cNvPr id="16" name="그림 2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92276" y="2678134"/>
              <a:ext cx="4922837" cy="302418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4983163" y="4519634"/>
              <a:ext cx="792163" cy="238125"/>
            </a:xfrm>
            <a:prstGeom prst="rect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모서리가 둥근 사각형 설명선 17"/>
            <p:cNvSpPr/>
            <p:nvPr/>
          </p:nvSpPr>
          <p:spPr bwMode="auto">
            <a:xfrm>
              <a:off x="5059363" y="3987822"/>
              <a:ext cx="949325" cy="406400"/>
            </a:xfrm>
            <a:prstGeom prst="wedgeRoundRectCallout">
              <a:avLst>
                <a:gd name="adj1" fmla="val -6847"/>
                <a:gd name="adj2" fmla="val 86796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수정</a:t>
              </a:r>
              <a:r>
                <a:rPr lang="en-US" altLang="ko-KR" sz="1000" dirty="0">
                  <a:latin typeface="+mn-ea"/>
                </a:rPr>
                <a:t>, </a:t>
              </a:r>
              <a:r>
                <a:rPr lang="ko-KR" altLang="en-US" sz="1000" dirty="0">
                  <a:latin typeface="+mn-ea"/>
                </a:rPr>
                <a:t>삭제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283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122473" y="588547"/>
            <a:ext cx="4992688" cy="3381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+mn-ea"/>
              </a:rPr>
              <a:t>1. </a:t>
            </a:r>
            <a:r>
              <a:rPr kumimoji="0" lang="ko-KR" altLang="en-US" sz="1400" b="1" dirty="0">
                <a:solidFill>
                  <a:schemeClr val="tx1"/>
                </a:solidFill>
                <a:latin typeface="+mn-ea"/>
              </a:rPr>
              <a:t>요건 정의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262173" y="936209"/>
            <a:ext cx="4133850" cy="3381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5) </a:t>
            </a:r>
            <a:r>
              <a:rPr kumimoji="0" lang="ko-KR" altLang="en-US" sz="1300" b="1" dirty="0">
                <a:solidFill>
                  <a:schemeClr val="tx1"/>
                </a:solidFill>
                <a:latin typeface="+mn-ea"/>
              </a:rPr>
              <a:t>주요 프로세스 흐름</a:t>
            </a:r>
          </a:p>
        </p:txBody>
      </p:sp>
      <p:sp>
        <p:nvSpPr>
          <p:cNvPr id="7" name="타원 6"/>
          <p:cNvSpPr/>
          <p:nvPr/>
        </p:nvSpPr>
        <p:spPr>
          <a:xfrm>
            <a:off x="290063" y="3038400"/>
            <a:ext cx="905137" cy="741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글 목록</a:t>
            </a:r>
          </a:p>
        </p:txBody>
      </p:sp>
      <p:cxnSp>
        <p:nvCxnSpPr>
          <p:cNvPr id="9" name="직선 화살표 연결선 8"/>
          <p:cNvCxnSpPr>
            <a:stCxn id="7" idx="5"/>
            <a:endCxn id="10" idx="1"/>
          </p:cNvCxnSpPr>
          <p:nvPr/>
        </p:nvCxnSpPr>
        <p:spPr>
          <a:xfrm>
            <a:off x="1062646" y="3671395"/>
            <a:ext cx="1458092" cy="53207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2286091" y="4084477"/>
            <a:ext cx="1602273" cy="812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글 추가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화면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050735" y="4143034"/>
            <a:ext cx="2078680" cy="6953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글 쓰기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동작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직선 화살표 연결선 11"/>
          <p:cNvCxnSpPr>
            <a:stCxn id="10" idx="6"/>
          </p:cNvCxnSpPr>
          <p:nvPr/>
        </p:nvCxnSpPr>
        <p:spPr>
          <a:xfrm flipV="1">
            <a:off x="3888364" y="4490733"/>
            <a:ext cx="1160183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2370488" y="1917323"/>
            <a:ext cx="2078680" cy="6953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글 보기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 eaLnBrk="1" hangingPunct="1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한 개 항목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" name="직선 화살표 연결선 13"/>
          <p:cNvCxnSpPr>
            <a:stCxn id="7" idx="7"/>
            <a:endCxn id="13" idx="2"/>
          </p:cNvCxnSpPr>
          <p:nvPr/>
        </p:nvCxnSpPr>
        <p:spPr>
          <a:xfrm flipV="1">
            <a:off x="1062646" y="2265023"/>
            <a:ext cx="1307842" cy="88198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3" idx="7"/>
            <a:endCxn id="16" idx="2"/>
          </p:cNvCxnSpPr>
          <p:nvPr/>
        </p:nvCxnSpPr>
        <p:spPr>
          <a:xfrm flipV="1">
            <a:off x="4144752" y="1464941"/>
            <a:ext cx="970408" cy="55422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5115160" y="1117240"/>
            <a:ext cx="2078680" cy="6954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글 수정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화면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7" name="직선 화살표 연결선 16"/>
          <p:cNvCxnSpPr>
            <a:endCxn id="11" idx="6"/>
          </p:cNvCxnSpPr>
          <p:nvPr/>
        </p:nvCxnSpPr>
        <p:spPr>
          <a:xfrm flipH="1">
            <a:off x="7129415" y="2585438"/>
            <a:ext cx="969321" cy="190529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3" idx="6"/>
            <a:endCxn id="19" idx="2"/>
          </p:cNvCxnSpPr>
          <p:nvPr/>
        </p:nvCxnSpPr>
        <p:spPr>
          <a:xfrm>
            <a:off x="4449168" y="2265023"/>
            <a:ext cx="704195" cy="4409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5153363" y="2358314"/>
            <a:ext cx="2078680" cy="6953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글 삭제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동작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0" name="직선 화살표 연결선 19"/>
          <p:cNvCxnSpPr>
            <a:stCxn id="16" idx="6"/>
          </p:cNvCxnSpPr>
          <p:nvPr/>
        </p:nvCxnSpPr>
        <p:spPr>
          <a:xfrm>
            <a:off x="7193840" y="1464941"/>
            <a:ext cx="905983" cy="111481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533636" y="1355309"/>
            <a:ext cx="2879725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b="1" dirty="0" smtClean="0"/>
              <a:t>일반적 게시판의 </a:t>
            </a:r>
            <a:r>
              <a:rPr lang="ko-KR" altLang="en-US" sz="1200" b="1" dirty="0"/>
              <a:t>주요 프로세스 흐름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338073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27" name="직사각형 26"/>
          <p:cNvSpPr/>
          <p:nvPr/>
        </p:nvSpPr>
        <p:spPr bwMode="auto">
          <a:xfrm>
            <a:off x="1833107" y="1038666"/>
            <a:ext cx="4992688" cy="3591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+mn-ea"/>
              </a:rPr>
              <a:t>1. </a:t>
            </a:r>
            <a:r>
              <a:rPr kumimoji="0" lang="ko-KR" altLang="en-US" sz="1400" b="1" dirty="0">
                <a:solidFill>
                  <a:schemeClr val="tx1"/>
                </a:solidFill>
                <a:latin typeface="+mn-ea"/>
              </a:rPr>
              <a:t>요건 정의</a:t>
            </a:r>
          </a:p>
        </p:txBody>
      </p:sp>
      <p:sp>
        <p:nvSpPr>
          <p:cNvPr id="28" name="직사각형 27"/>
          <p:cNvSpPr/>
          <p:nvPr/>
        </p:nvSpPr>
        <p:spPr bwMode="auto">
          <a:xfrm>
            <a:off x="1972807" y="1386328"/>
            <a:ext cx="4133850" cy="35916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6) </a:t>
            </a:r>
            <a:r>
              <a:rPr kumimoji="0" lang="ko-KR" altLang="en-US" sz="1300" b="1" dirty="0">
                <a:solidFill>
                  <a:schemeClr val="tx1"/>
                </a:solidFill>
                <a:latin typeface="+mn-ea"/>
              </a:rPr>
              <a:t>요건 정의</a:t>
            </a: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(1)</a:t>
            </a:r>
            <a:endParaRPr kumimoji="0" lang="ko-KR" altLang="en-US" sz="13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9" name="그룹 56"/>
          <p:cNvGrpSpPr>
            <a:grpSpLocks/>
          </p:cNvGrpSpPr>
          <p:nvPr/>
        </p:nvGrpSpPr>
        <p:grpSpPr bwMode="auto">
          <a:xfrm>
            <a:off x="2290307" y="1805428"/>
            <a:ext cx="4968875" cy="396256"/>
            <a:chOff x="3779838" y="3777928"/>
            <a:chExt cx="5149890" cy="371475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3779838" y="3777928"/>
              <a:ext cx="432723" cy="37147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endParaRPr lang="ko-KR" altLang="en-US" b="1" dirty="0">
                <a:solidFill>
                  <a:schemeClr val="bg1"/>
                </a:solidFill>
                <a:latin typeface="돋움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271793" y="3788994"/>
              <a:ext cx="4657935" cy="3604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기능을 이해하면서 점진적으로 구현하기로 함</a:t>
              </a:r>
              <a:endParaRPr lang="en-US" altLang="ko-KR" sz="1000" dirty="0">
                <a:latin typeface="+mn-ea"/>
              </a:endParaRPr>
            </a:p>
          </p:txBody>
        </p:sp>
        <p:pic>
          <p:nvPicPr>
            <p:cNvPr id="32" name="Picture 36" descr="C:\Documents and Settings\신현아\바탕 화면\icon\1326275478_check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463" y="3803898"/>
              <a:ext cx="340618" cy="34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" name="모서리가 둥근 직사각형 32"/>
          <p:cNvSpPr/>
          <p:nvPr/>
        </p:nvSpPr>
        <p:spPr>
          <a:xfrm>
            <a:off x="2290307" y="2308666"/>
            <a:ext cx="1090613" cy="689653"/>
          </a:xfrm>
          <a:prstGeom prst="roundRect">
            <a:avLst>
              <a:gd name="adj" fmla="val 7161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tIns="46800" anchor="ctr"/>
          <a:lstStyle/>
          <a:p>
            <a:pPr algn="ctr">
              <a:spcBef>
                <a:spcPts val="600"/>
              </a:spcBef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차 구현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441245" y="2308666"/>
            <a:ext cx="3817937" cy="689653"/>
          </a:xfrm>
          <a:prstGeom prst="rect">
            <a:avLst/>
          </a:prstGeom>
          <a:ln w="12700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46800" anchor="ctr"/>
          <a:lstStyle/>
          <a:p>
            <a:pPr marL="182563" indent="-182563" eaLnBrk="1" hangingPunct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ko-KR" altLang="en-US" sz="1000" dirty="0">
                <a:latin typeface="+mn-ea"/>
              </a:rPr>
              <a:t>글 목록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글 보기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글 신규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글 수정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글 삭제</a:t>
            </a:r>
            <a:endParaRPr lang="en-US" altLang="ko-KR" sz="1000" dirty="0">
              <a:latin typeface="+mn-ea"/>
            </a:endParaRPr>
          </a:p>
          <a:p>
            <a:pPr marL="180975" lvl="1" indent="-180975" eaLnBrk="1" hangingPunct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ko-KR" altLang="en-US" sz="1000" dirty="0">
                <a:latin typeface="+mn-ea"/>
              </a:rPr>
              <a:t>기타 파일 올리기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검색 등 기능은 생략함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290307" y="3100828"/>
            <a:ext cx="1090613" cy="765532"/>
          </a:xfrm>
          <a:prstGeom prst="roundRect">
            <a:avLst>
              <a:gd name="adj" fmla="val 7161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tIns="46800" anchor="ctr"/>
          <a:lstStyle/>
          <a:p>
            <a:pPr algn="ctr">
              <a:spcBef>
                <a:spcPts val="600"/>
              </a:spcBef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차 구현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441245" y="3100828"/>
            <a:ext cx="3817937" cy="765532"/>
          </a:xfrm>
          <a:prstGeom prst="rect">
            <a:avLst/>
          </a:prstGeom>
          <a:ln w="12700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46800" anchor="ctr"/>
          <a:lstStyle/>
          <a:p>
            <a:pPr marL="182563" indent="-182563" eaLnBrk="1" hangingPunct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ko-KR" altLang="en-US" sz="1000" dirty="0">
                <a:latin typeface="+mn-ea"/>
              </a:rPr>
              <a:t>기존 간단한 게시판을 수정하여 </a:t>
            </a:r>
            <a:r>
              <a:rPr lang="ko-KR" altLang="en-US" sz="1000" dirty="0" err="1">
                <a:latin typeface="+mn-ea"/>
              </a:rPr>
              <a:t>댓글이</a:t>
            </a:r>
            <a:r>
              <a:rPr lang="ko-KR" altLang="en-US" sz="1000" dirty="0">
                <a:latin typeface="+mn-ea"/>
              </a:rPr>
              <a:t> 가능하도록 수정 및 추가 개발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조회 수 표시</a:t>
            </a:r>
            <a:endParaRPr lang="en-US" altLang="ko-KR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419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27" name="직사각형 26"/>
          <p:cNvSpPr/>
          <p:nvPr/>
        </p:nvSpPr>
        <p:spPr bwMode="auto">
          <a:xfrm>
            <a:off x="1584325" y="912019"/>
            <a:ext cx="4992688" cy="3381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+mn-ea"/>
              </a:rPr>
              <a:t>1. </a:t>
            </a:r>
            <a:r>
              <a:rPr kumimoji="0" lang="ko-KR" altLang="en-US" sz="1400" b="1" dirty="0">
                <a:solidFill>
                  <a:schemeClr val="tx1"/>
                </a:solidFill>
                <a:latin typeface="+mn-ea"/>
              </a:rPr>
              <a:t>요건 정의</a:t>
            </a:r>
          </a:p>
        </p:txBody>
      </p:sp>
      <p:sp>
        <p:nvSpPr>
          <p:cNvPr id="28" name="직사각형 27"/>
          <p:cNvSpPr/>
          <p:nvPr/>
        </p:nvSpPr>
        <p:spPr bwMode="auto">
          <a:xfrm>
            <a:off x="1724025" y="1259681"/>
            <a:ext cx="4133850" cy="3381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6) </a:t>
            </a:r>
            <a:r>
              <a:rPr kumimoji="0" lang="ko-KR" altLang="en-US" sz="1300" b="1" dirty="0">
                <a:solidFill>
                  <a:schemeClr val="tx1"/>
                </a:solidFill>
                <a:latin typeface="+mn-ea"/>
              </a:rPr>
              <a:t>요건 정의</a:t>
            </a: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(2)</a:t>
            </a:r>
            <a:endParaRPr kumimoji="0" lang="ko-KR" altLang="en-US" sz="13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9" name="그룹 1"/>
          <p:cNvGrpSpPr>
            <a:grpSpLocks/>
          </p:cNvGrpSpPr>
          <p:nvPr/>
        </p:nvGrpSpPr>
        <p:grpSpPr bwMode="auto">
          <a:xfrm>
            <a:off x="2617788" y="1678781"/>
            <a:ext cx="3600450" cy="1655763"/>
            <a:chOff x="1830388" y="2143125"/>
            <a:chExt cx="5551487" cy="3600450"/>
          </a:xfrm>
        </p:grpSpPr>
        <p:sp>
          <p:nvSpPr>
            <p:cNvPr id="30" name="타원 29"/>
            <p:cNvSpPr/>
            <p:nvPr/>
          </p:nvSpPr>
          <p:spPr>
            <a:xfrm>
              <a:off x="1837730" y="2143125"/>
              <a:ext cx="1583692" cy="7214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글 목록</a:t>
              </a:r>
            </a:p>
          </p:txBody>
        </p:sp>
        <p:sp>
          <p:nvSpPr>
            <p:cNvPr id="31" name="타원 30"/>
            <p:cNvSpPr/>
            <p:nvPr/>
          </p:nvSpPr>
          <p:spPr>
            <a:xfrm>
              <a:off x="4645295" y="2143125"/>
              <a:ext cx="1737899" cy="8560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글 보기</a:t>
              </a:r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defRPr/>
              </a:pP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한 개 항목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4647742" y="3582615"/>
              <a:ext cx="1583692" cy="7180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글 수정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화면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1830388" y="3655106"/>
              <a:ext cx="1583691" cy="7214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글 추가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화면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2990619" y="5022103"/>
              <a:ext cx="1872525" cy="7214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글 쓰기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동작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5506902" y="5022103"/>
              <a:ext cx="1874973" cy="7214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글 삭제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동작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화살표 연결선 35"/>
            <p:cNvCxnSpPr>
              <a:stCxn id="30" idx="4"/>
              <a:endCxn id="33" idx="0"/>
            </p:cNvCxnSpPr>
            <p:nvPr/>
          </p:nvCxnSpPr>
          <p:spPr>
            <a:xfrm flipH="1">
              <a:off x="2623458" y="2864597"/>
              <a:ext cx="4895" cy="79051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32" idx="4"/>
              <a:endCxn id="34" idx="0"/>
            </p:cNvCxnSpPr>
            <p:nvPr/>
          </p:nvCxnSpPr>
          <p:spPr>
            <a:xfrm flipH="1">
              <a:off x="3923210" y="4300634"/>
              <a:ext cx="1517602" cy="72147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33" idx="4"/>
              <a:endCxn id="34" idx="0"/>
            </p:cNvCxnSpPr>
            <p:nvPr/>
          </p:nvCxnSpPr>
          <p:spPr>
            <a:xfrm>
              <a:off x="2623458" y="4376578"/>
              <a:ext cx="1299752" cy="6455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32" idx="4"/>
              <a:endCxn id="35" idx="0"/>
            </p:cNvCxnSpPr>
            <p:nvPr/>
          </p:nvCxnSpPr>
          <p:spPr>
            <a:xfrm>
              <a:off x="5440812" y="4300634"/>
              <a:ext cx="1006024" cy="72147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30" idx="6"/>
              <a:endCxn id="31" idx="2"/>
            </p:cNvCxnSpPr>
            <p:nvPr/>
          </p:nvCxnSpPr>
          <p:spPr>
            <a:xfrm>
              <a:off x="3421423" y="2502134"/>
              <a:ext cx="1223873" cy="690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V="1">
              <a:off x="2843755" y="2864597"/>
              <a:ext cx="0" cy="79051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H="1">
              <a:off x="3347990" y="2647119"/>
              <a:ext cx="129730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H="1" flipV="1">
              <a:off x="3347990" y="2719612"/>
              <a:ext cx="1945957" cy="86300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34" idx="0"/>
            </p:cNvCxnSpPr>
            <p:nvPr/>
          </p:nvCxnSpPr>
          <p:spPr>
            <a:xfrm flipH="1" flipV="1">
              <a:off x="3061603" y="2864597"/>
              <a:ext cx="861606" cy="215750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35" idx="1"/>
            </p:cNvCxnSpPr>
            <p:nvPr/>
          </p:nvCxnSpPr>
          <p:spPr>
            <a:xfrm flipH="1" flipV="1">
              <a:off x="3132589" y="2864597"/>
              <a:ext cx="2650908" cy="226452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>
              <a:off x="5827556" y="2926733"/>
              <a:ext cx="1128411" cy="214369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아래쪽 화살표 75"/>
          <p:cNvSpPr/>
          <p:nvPr/>
        </p:nvSpPr>
        <p:spPr>
          <a:xfrm>
            <a:off x="4418013" y="3405981"/>
            <a:ext cx="647700" cy="217488"/>
          </a:xfrm>
          <a:prstGeom prst="downArrow">
            <a:avLst/>
          </a:prstGeom>
          <a:solidFill>
            <a:srgbClr val="FF0000"/>
          </a:solidFill>
          <a:ln w="28575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7" name="직선 화살표 연결선 76"/>
          <p:cNvCxnSpPr/>
          <p:nvPr/>
        </p:nvCxnSpPr>
        <p:spPr bwMode="auto">
          <a:xfrm flipH="1">
            <a:off x="4991100" y="2039144"/>
            <a:ext cx="1588" cy="36353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473324" y="3683794"/>
            <a:ext cx="5597249" cy="2566194"/>
            <a:chOff x="2473325" y="3683794"/>
            <a:chExt cx="4662488" cy="2027237"/>
          </a:xfrm>
        </p:grpSpPr>
        <p:grpSp>
          <p:nvGrpSpPr>
            <p:cNvPr id="47" name="그룹 2"/>
            <p:cNvGrpSpPr>
              <a:grpSpLocks/>
            </p:cNvGrpSpPr>
            <p:nvPr/>
          </p:nvGrpSpPr>
          <p:grpSpPr bwMode="auto">
            <a:xfrm>
              <a:off x="2473325" y="3694906"/>
              <a:ext cx="4562475" cy="2016125"/>
              <a:chOff x="4376876" y="1404420"/>
              <a:chExt cx="7179413" cy="3897036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4931444" y="1698999"/>
                <a:ext cx="1586266" cy="72110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6113" indent="-18891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92225" indent="-37782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39925" indent="-56832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86038" indent="-7572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tx1"/>
                    </a:solidFill>
                  </a:rPr>
                  <a:t>글 목록</a:t>
                </a: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7741758" y="1698999"/>
                <a:ext cx="1848561" cy="72110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6113" indent="-18891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92225" indent="-37782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39925" indent="-56832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86038" indent="-7572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900" dirty="0">
                    <a:solidFill>
                      <a:schemeClr val="tx1"/>
                    </a:solidFill>
                  </a:rPr>
                  <a:t>글 보기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en-US" altLang="ko-KR" sz="900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한 개 항목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)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7744256" y="3141209"/>
                <a:ext cx="1583768" cy="7180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6113" indent="-18891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92225" indent="-37782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39925" indent="-56832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86038" indent="-7572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tx1"/>
                    </a:solidFill>
                  </a:rPr>
                  <a:t>글 수정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화면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)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4926448" y="3211786"/>
                <a:ext cx="1583768" cy="7211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6113" indent="-18891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92225" indent="-37782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39925" indent="-56832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86038" indent="-7572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tx1"/>
                    </a:solidFill>
                  </a:rPr>
                  <a:t>글 추가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화면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)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6085546" y="4580352"/>
                <a:ext cx="1871045" cy="7211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6113" indent="-18891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92225" indent="-37782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39925" indent="-56832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86038" indent="-7572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tx1"/>
                    </a:solidFill>
                  </a:rPr>
                  <a:t>글 쓰기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동작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)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8603587" y="4580352"/>
                <a:ext cx="1873542" cy="7211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6113" indent="-18891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92225" indent="-37782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39925" indent="-56832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86038" indent="-7572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tx1"/>
                    </a:solidFill>
                  </a:rPr>
                  <a:t>글 삭제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동작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)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직선 화살표 연결선 53"/>
              <p:cNvCxnSpPr>
                <a:stCxn id="48" idx="4"/>
                <a:endCxn id="51" idx="0"/>
              </p:cNvCxnSpPr>
              <p:nvPr/>
            </p:nvCxnSpPr>
            <p:spPr>
              <a:xfrm flipH="1">
                <a:off x="5718333" y="2420105"/>
                <a:ext cx="7493" cy="79168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>
                <a:stCxn id="50" idx="4"/>
                <a:endCxn id="52" idx="0"/>
              </p:cNvCxnSpPr>
              <p:nvPr/>
            </p:nvCxnSpPr>
            <p:spPr>
              <a:xfrm flipH="1">
                <a:off x="7019819" y="3859246"/>
                <a:ext cx="1516321" cy="72110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/>
              <p:cNvCxnSpPr>
                <a:stCxn id="51" idx="4"/>
                <a:endCxn id="52" idx="0"/>
              </p:cNvCxnSpPr>
              <p:nvPr/>
            </p:nvCxnSpPr>
            <p:spPr>
              <a:xfrm>
                <a:off x="5718333" y="3932891"/>
                <a:ext cx="1301486" cy="64746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/>
              <p:cNvCxnSpPr>
                <a:stCxn id="50" idx="4"/>
                <a:endCxn id="53" idx="0"/>
              </p:cNvCxnSpPr>
              <p:nvPr/>
            </p:nvCxnSpPr>
            <p:spPr>
              <a:xfrm>
                <a:off x="8536140" y="3859246"/>
                <a:ext cx="1006716" cy="72110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/>
              <p:cNvCxnSpPr>
                <a:stCxn id="48" idx="6"/>
                <a:endCxn id="49" idx="2"/>
              </p:cNvCxnSpPr>
              <p:nvPr/>
            </p:nvCxnSpPr>
            <p:spPr>
              <a:xfrm>
                <a:off x="6517711" y="2061086"/>
                <a:ext cx="1224047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/>
              <p:cNvCxnSpPr/>
              <p:nvPr/>
            </p:nvCxnSpPr>
            <p:spPr>
              <a:xfrm flipV="1">
                <a:off x="5940659" y="2420105"/>
                <a:ext cx="0" cy="791681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/>
              <p:cNvCxnSpPr/>
              <p:nvPr/>
            </p:nvCxnSpPr>
            <p:spPr>
              <a:xfrm flipH="1">
                <a:off x="6442769" y="2205308"/>
                <a:ext cx="1298989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화살표 연결선 60"/>
              <p:cNvCxnSpPr/>
              <p:nvPr/>
            </p:nvCxnSpPr>
            <p:spPr>
              <a:xfrm flipH="1" flipV="1">
                <a:off x="6442769" y="2275883"/>
                <a:ext cx="1945985" cy="86532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화살표 연결선 61"/>
              <p:cNvCxnSpPr>
                <a:stCxn id="52" idx="0"/>
              </p:cNvCxnSpPr>
              <p:nvPr/>
            </p:nvCxnSpPr>
            <p:spPr>
              <a:xfrm flipH="1" flipV="1">
                <a:off x="6157991" y="2420105"/>
                <a:ext cx="861829" cy="2160247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/>
              <p:cNvCxnSpPr>
                <a:stCxn id="53" idx="1"/>
              </p:cNvCxnSpPr>
              <p:nvPr/>
            </p:nvCxnSpPr>
            <p:spPr>
              <a:xfrm flipH="1" flipV="1">
                <a:off x="6227936" y="2420105"/>
                <a:ext cx="2650437" cy="2264577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타원 63"/>
              <p:cNvSpPr/>
              <p:nvPr/>
            </p:nvSpPr>
            <p:spPr>
              <a:xfrm>
                <a:off x="9972521" y="3141209"/>
                <a:ext cx="1583768" cy="721106"/>
              </a:xfrm>
              <a:prstGeom prst="ellipse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6113" indent="-18891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92225" indent="-37782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39925" indent="-56832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86038" indent="-7572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900" dirty="0" err="1">
                    <a:solidFill>
                      <a:schemeClr val="tx1"/>
                    </a:solidFill>
                  </a:rPr>
                  <a:t>댓글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 추가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화면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)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5" name="직선 화살표 연결선 64"/>
              <p:cNvCxnSpPr>
                <a:stCxn id="49" idx="4"/>
                <a:endCxn id="64" idx="0"/>
              </p:cNvCxnSpPr>
              <p:nvPr/>
            </p:nvCxnSpPr>
            <p:spPr>
              <a:xfrm>
                <a:off x="8666039" y="2420105"/>
                <a:ext cx="2098367" cy="72110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화살표 연결선 65"/>
              <p:cNvCxnSpPr/>
              <p:nvPr/>
            </p:nvCxnSpPr>
            <p:spPr>
              <a:xfrm flipH="1" flipV="1">
                <a:off x="6517711" y="2275883"/>
                <a:ext cx="4031862" cy="86532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/>
              <p:cNvCxnSpPr>
                <a:endCxn id="52" idx="0"/>
              </p:cNvCxnSpPr>
              <p:nvPr/>
            </p:nvCxnSpPr>
            <p:spPr>
              <a:xfrm flipH="1">
                <a:off x="7019819" y="3859246"/>
                <a:ext cx="3744587" cy="72110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화살표 연결선 67"/>
              <p:cNvCxnSpPr>
                <a:stCxn id="64" idx="4"/>
                <a:endCxn id="53" idx="0"/>
              </p:cNvCxnSpPr>
              <p:nvPr/>
            </p:nvCxnSpPr>
            <p:spPr>
              <a:xfrm flipH="1">
                <a:off x="9542856" y="3862315"/>
                <a:ext cx="1221550" cy="71803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순서도: 천공 테이프 68"/>
              <p:cNvSpPr/>
              <p:nvPr/>
            </p:nvSpPr>
            <p:spPr>
              <a:xfrm>
                <a:off x="4376876" y="1404420"/>
                <a:ext cx="764405" cy="438801"/>
              </a:xfrm>
              <a:prstGeom prst="flowChartPunchedTap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6113" indent="-18891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92225" indent="-37782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39925" indent="-56832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86038" indent="-7572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800" b="1" dirty="0">
                    <a:solidFill>
                      <a:srgbClr val="FF0000"/>
                    </a:solidFill>
                    <a:latin typeface="+mn-ea"/>
                  </a:rPr>
                  <a:t>수정</a:t>
                </a:r>
                <a:r>
                  <a:rPr lang="en-US" altLang="ko-KR" sz="1000" b="1" dirty="0">
                    <a:solidFill>
                      <a:srgbClr val="FF0000"/>
                    </a:solidFill>
                    <a:latin typeface="+mn-ea"/>
                  </a:rPr>
                  <a:t> </a:t>
                </a:r>
                <a:endParaRPr lang="ko-KR" altLang="en-US" sz="10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</p:grpSp>
        <p:sp>
          <p:nvSpPr>
            <p:cNvPr id="70" name="순서도: 천공 테이프 69"/>
            <p:cNvSpPr/>
            <p:nvPr/>
          </p:nvSpPr>
          <p:spPr bwMode="auto">
            <a:xfrm>
              <a:off x="4344988" y="3683794"/>
              <a:ext cx="485775" cy="227012"/>
            </a:xfrm>
            <a:prstGeom prst="flowChartPunchedTap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113" indent="-188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2225" indent="-3778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39925" indent="-5683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6038" indent="-757238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1" dirty="0">
                  <a:solidFill>
                    <a:srgbClr val="FF0000"/>
                  </a:solidFill>
                  <a:latin typeface="+mn-ea"/>
                </a:rPr>
                <a:t>수정</a:t>
              </a:r>
              <a:r>
                <a:rPr lang="en-US" altLang="ko-KR" sz="1000" b="1" dirty="0">
                  <a:solidFill>
                    <a:srgbClr val="FF0000"/>
                  </a:solidFill>
                  <a:latin typeface="+mn-ea"/>
                </a:rPr>
                <a:t> </a:t>
              </a:r>
              <a:endParaRPr lang="ko-KR" altLang="en-US" sz="10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71" name="순서도: 천공 테이프 70"/>
            <p:cNvSpPr/>
            <p:nvPr/>
          </p:nvSpPr>
          <p:spPr bwMode="auto">
            <a:xfrm>
              <a:off x="2492375" y="4415631"/>
              <a:ext cx="484188" cy="227013"/>
            </a:xfrm>
            <a:prstGeom prst="flowChartPunchedTap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113" indent="-188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2225" indent="-3778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39925" indent="-5683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6038" indent="-757238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1" dirty="0">
                  <a:solidFill>
                    <a:srgbClr val="FF0000"/>
                  </a:solidFill>
                  <a:latin typeface="+mn-ea"/>
                </a:rPr>
                <a:t>수정</a:t>
              </a:r>
              <a:r>
                <a:rPr lang="en-US" altLang="ko-KR" sz="1000" b="1" dirty="0">
                  <a:solidFill>
                    <a:srgbClr val="FF0000"/>
                  </a:solidFill>
                  <a:latin typeface="+mn-ea"/>
                </a:rPr>
                <a:t> </a:t>
              </a:r>
              <a:endParaRPr lang="ko-KR" altLang="en-US" sz="10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72" name="순서도: 천공 테이프 71"/>
            <p:cNvSpPr/>
            <p:nvPr/>
          </p:nvSpPr>
          <p:spPr bwMode="auto">
            <a:xfrm>
              <a:off x="3211513" y="5195094"/>
              <a:ext cx="485775" cy="228600"/>
            </a:xfrm>
            <a:prstGeom prst="flowChartPunchedTap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113" indent="-188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2225" indent="-3778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39925" indent="-5683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6038" indent="-757238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1" dirty="0">
                  <a:solidFill>
                    <a:srgbClr val="FF0000"/>
                  </a:solidFill>
                  <a:latin typeface="+mn-ea"/>
                </a:rPr>
                <a:t>수정</a:t>
              </a:r>
              <a:r>
                <a:rPr lang="en-US" altLang="ko-KR" sz="1000" b="1" dirty="0">
                  <a:solidFill>
                    <a:srgbClr val="FF0000"/>
                  </a:solidFill>
                  <a:latin typeface="+mn-ea"/>
                </a:rPr>
                <a:t> </a:t>
              </a:r>
              <a:endParaRPr lang="ko-KR" altLang="en-US" sz="10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73" name="순서도: 천공 테이프 72"/>
            <p:cNvSpPr/>
            <p:nvPr/>
          </p:nvSpPr>
          <p:spPr bwMode="auto">
            <a:xfrm>
              <a:off x="4795838" y="5195094"/>
              <a:ext cx="485775" cy="228600"/>
            </a:xfrm>
            <a:prstGeom prst="flowChartPunchedTap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113" indent="-188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2225" indent="-3778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39925" indent="-5683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6038" indent="-757238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1" dirty="0">
                  <a:solidFill>
                    <a:srgbClr val="FF0000"/>
                  </a:solidFill>
                  <a:latin typeface="+mn-ea"/>
                </a:rPr>
                <a:t>수정</a:t>
              </a:r>
              <a:r>
                <a:rPr lang="en-US" altLang="ko-KR" sz="1000" b="1" dirty="0">
                  <a:solidFill>
                    <a:srgbClr val="FF0000"/>
                  </a:solidFill>
                  <a:latin typeface="+mn-ea"/>
                </a:rPr>
                <a:t> </a:t>
              </a:r>
              <a:endParaRPr lang="ko-KR" altLang="en-US" sz="10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74" name="순서도: 천공 테이프 73"/>
            <p:cNvSpPr/>
            <p:nvPr/>
          </p:nvSpPr>
          <p:spPr bwMode="auto">
            <a:xfrm>
              <a:off x="6650038" y="4415631"/>
              <a:ext cx="485775" cy="227013"/>
            </a:xfrm>
            <a:prstGeom prst="flowChartPunchedTap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113" indent="-188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2225" indent="-3778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39925" indent="-5683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6038" indent="-757238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1" dirty="0">
                  <a:solidFill>
                    <a:srgbClr val="FF0000"/>
                  </a:solidFill>
                  <a:latin typeface="+mn-ea"/>
                </a:rPr>
                <a:t>신규</a:t>
              </a:r>
            </a:p>
          </p:txBody>
        </p:sp>
        <p:sp>
          <p:nvSpPr>
            <p:cNvPr id="75" name="순서도: 천공 테이프 74"/>
            <p:cNvSpPr/>
            <p:nvPr/>
          </p:nvSpPr>
          <p:spPr bwMode="auto">
            <a:xfrm>
              <a:off x="4292600" y="4415631"/>
              <a:ext cx="484188" cy="227013"/>
            </a:xfrm>
            <a:prstGeom prst="flowChartPunchedTap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113" indent="-188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2225" indent="-3778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39925" indent="-5683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6038" indent="-757238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1" dirty="0">
                  <a:solidFill>
                    <a:srgbClr val="FF0000"/>
                  </a:solidFill>
                  <a:latin typeface="+mn-ea"/>
                </a:rPr>
                <a:t>수정</a:t>
              </a:r>
              <a:r>
                <a:rPr lang="en-US" altLang="ko-KR" sz="1000" b="1" dirty="0">
                  <a:solidFill>
                    <a:srgbClr val="FF0000"/>
                  </a:solidFill>
                  <a:latin typeface="+mn-ea"/>
                </a:rPr>
                <a:t> </a:t>
              </a:r>
              <a:endParaRPr lang="ko-KR" altLang="en-US" sz="1000" b="1" dirty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78" name="직선 화살표 연결선 77"/>
            <p:cNvCxnSpPr/>
            <p:nvPr/>
          </p:nvCxnSpPr>
          <p:spPr bwMode="auto">
            <a:xfrm flipH="1">
              <a:off x="5132388" y="4221956"/>
              <a:ext cx="4762" cy="4095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732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1610471" y="1206091"/>
            <a:ext cx="4921250" cy="3381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+mn-ea"/>
              </a:rPr>
              <a:t>2. </a:t>
            </a:r>
            <a:r>
              <a:rPr kumimoji="0" lang="ko-KR" altLang="en-US" sz="1400" b="1" dirty="0">
                <a:solidFill>
                  <a:schemeClr val="tx1"/>
                </a:solidFill>
                <a:latin typeface="+mn-ea"/>
              </a:rPr>
              <a:t>분석 및 설계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1750171" y="1553753"/>
            <a:ext cx="4278313" cy="3381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1) </a:t>
            </a:r>
            <a:r>
              <a:rPr kumimoji="0" lang="ko-KR" altLang="en-US" sz="1300" b="1" dirty="0">
                <a:solidFill>
                  <a:schemeClr val="tx1"/>
                </a:solidFill>
                <a:latin typeface="+mn-ea"/>
              </a:rPr>
              <a:t>데이터베이스 설계</a:t>
            </a:r>
          </a:p>
        </p:txBody>
      </p:sp>
      <p:grpSp>
        <p:nvGrpSpPr>
          <p:cNvPr id="7" name="그룹 56"/>
          <p:cNvGrpSpPr>
            <a:grpSpLocks/>
          </p:cNvGrpSpPr>
          <p:nvPr/>
        </p:nvGrpSpPr>
        <p:grpSpPr bwMode="auto">
          <a:xfrm>
            <a:off x="2067671" y="1972853"/>
            <a:ext cx="4968875" cy="373063"/>
            <a:chOff x="3779838" y="3777928"/>
            <a:chExt cx="5149890" cy="37147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779838" y="3777928"/>
              <a:ext cx="432723" cy="37147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endParaRPr lang="ko-KR" altLang="en-US" b="1" dirty="0">
                <a:solidFill>
                  <a:schemeClr val="bg1"/>
                </a:solidFill>
                <a:latin typeface="돋움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271793" y="3788994"/>
              <a:ext cx="4657935" cy="3604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게시판의 내용을 저장할 데이터베이스를 설계함</a:t>
              </a:r>
              <a:endParaRPr lang="en-US" altLang="ko-KR" sz="1000" dirty="0">
                <a:latin typeface="+mn-ea"/>
              </a:endParaRPr>
            </a:p>
          </p:txBody>
        </p:sp>
        <p:pic>
          <p:nvPicPr>
            <p:cNvPr id="11" name="Picture 36" descr="C:\Documents and Settings\신현아\바탕 화면\icon\1326275478_check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463" y="3803898"/>
              <a:ext cx="340618" cy="34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그룹 56"/>
          <p:cNvGrpSpPr>
            <a:grpSpLocks/>
          </p:cNvGrpSpPr>
          <p:nvPr/>
        </p:nvGrpSpPr>
        <p:grpSpPr bwMode="auto">
          <a:xfrm>
            <a:off x="2067671" y="2476091"/>
            <a:ext cx="4968875" cy="373062"/>
            <a:chOff x="3779838" y="3777928"/>
            <a:chExt cx="5149890" cy="371475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779838" y="3777928"/>
              <a:ext cx="432723" cy="37147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endParaRPr lang="ko-KR" altLang="en-US" b="1" dirty="0">
                <a:solidFill>
                  <a:schemeClr val="bg1"/>
                </a:solidFill>
                <a:latin typeface="돋움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271793" y="3788993"/>
              <a:ext cx="4657935" cy="3604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en-US" altLang="ko-KR" sz="1000" dirty="0">
                  <a:latin typeface="+mn-ea"/>
                </a:rPr>
                <a:t>1</a:t>
              </a:r>
              <a:r>
                <a:rPr lang="ko-KR" altLang="en-US" sz="1000" dirty="0">
                  <a:latin typeface="+mn-ea"/>
                </a:rPr>
                <a:t>차적으로 제목</a:t>
              </a:r>
              <a:r>
                <a:rPr lang="en-US" altLang="ko-KR" sz="1000" dirty="0">
                  <a:latin typeface="+mn-ea"/>
                </a:rPr>
                <a:t>, </a:t>
              </a:r>
              <a:r>
                <a:rPr lang="ko-KR" altLang="en-US" sz="1000" dirty="0">
                  <a:latin typeface="+mn-ea"/>
                </a:rPr>
                <a:t>입력 시간</a:t>
              </a:r>
              <a:r>
                <a:rPr lang="en-US" altLang="ko-KR" sz="1000" dirty="0">
                  <a:latin typeface="+mn-ea"/>
                </a:rPr>
                <a:t>, </a:t>
              </a:r>
              <a:r>
                <a:rPr lang="ko-KR" altLang="en-US" sz="1000" dirty="0">
                  <a:latin typeface="+mn-ea"/>
                </a:rPr>
                <a:t>내용과 고유키 값을 설계함</a:t>
              </a:r>
              <a:endParaRPr lang="en-US" altLang="ko-KR" sz="1000" dirty="0">
                <a:latin typeface="+mn-ea"/>
              </a:endParaRPr>
            </a:p>
          </p:txBody>
        </p:sp>
        <p:pic>
          <p:nvPicPr>
            <p:cNvPr id="15" name="Picture 36" descr="C:\Documents and Settings\신현아\바탕 화면\icon\1326275478_check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463" y="3803898"/>
              <a:ext cx="340618" cy="34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081959" y="3215866"/>
            <a:ext cx="4954587" cy="1104900"/>
          </a:xfrm>
          <a:prstGeom prst="homePlate">
            <a:avLst>
              <a:gd name="adj" fmla="val 0"/>
            </a:avLst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0000" tIns="46800" rIns="90000" bIns="46800" anchor="ctr"/>
          <a:lstStyle/>
          <a:p>
            <a:pPr algn="ctr">
              <a:defRPr/>
            </a:pPr>
            <a:endParaRPr kumimoji="0" lang="ko-KR" altLang="en-US" sz="1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3002709" y="2952341"/>
            <a:ext cx="3098800" cy="360362"/>
          </a:xfrm>
          <a:prstGeom prst="roundRect">
            <a:avLst>
              <a:gd name="adj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0000" tIns="46800" rIns="90000" bIns="46800"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테이블 생성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5"/>
          <p:cNvSpPr txBox="1">
            <a:spLocks noChangeArrowheads="1"/>
          </p:cNvSpPr>
          <p:nvPr/>
        </p:nvSpPr>
        <p:spPr bwMode="auto">
          <a:xfrm>
            <a:off x="2643934" y="3369853"/>
            <a:ext cx="4166525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indent="-228600" ea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create table </a:t>
            </a:r>
            <a:r>
              <a:rPr lang="en-US" altLang="ko-KR" sz="1000" dirty="0" err="1">
                <a:latin typeface="+mn-ea"/>
                <a:ea typeface="+mn-ea"/>
              </a:rPr>
              <a:t>gongji</a:t>
            </a:r>
            <a:r>
              <a:rPr lang="en-US" altLang="ko-KR" sz="1000" dirty="0">
                <a:latin typeface="+mn-ea"/>
                <a:ea typeface="+mn-ea"/>
              </a:rPr>
              <a:t>( id </a:t>
            </a:r>
            <a:r>
              <a:rPr lang="en-US" altLang="ko-KR" sz="1000" dirty="0" err="1">
                <a:latin typeface="+mn-ea"/>
                <a:ea typeface="+mn-ea"/>
              </a:rPr>
              <a:t>int</a:t>
            </a:r>
            <a:r>
              <a:rPr lang="en-US" altLang="ko-KR" sz="1000" dirty="0">
                <a:latin typeface="+mn-ea"/>
                <a:ea typeface="+mn-ea"/>
              </a:rPr>
              <a:t> not null primary key </a:t>
            </a:r>
            <a:r>
              <a:rPr lang="en-US" altLang="ko-KR" sz="1000" dirty="0" err="1" smtClean="0">
                <a:latin typeface="+mn-ea"/>
                <a:ea typeface="+mn-ea"/>
              </a:rPr>
              <a:t>auto_increment</a:t>
            </a:r>
            <a:r>
              <a:rPr lang="en-US" altLang="ko-KR" sz="1000" dirty="0">
                <a:latin typeface="+mn-ea"/>
                <a:ea typeface="+mn-ea"/>
              </a:rPr>
              <a:t>,</a:t>
            </a:r>
          </a:p>
          <a:p>
            <a:pPr marL="228600" indent="-228600" ea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                          title </a:t>
            </a:r>
            <a:r>
              <a:rPr lang="en-US" altLang="ko-KR" sz="1000" dirty="0" err="1">
                <a:latin typeface="+mn-ea"/>
                <a:ea typeface="+mn-ea"/>
              </a:rPr>
              <a:t>varchar</a:t>
            </a:r>
            <a:r>
              <a:rPr lang="en-US" altLang="ko-KR" sz="1000" dirty="0">
                <a:latin typeface="+mn-ea"/>
                <a:ea typeface="+mn-ea"/>
              </a:rPr>
              <a:t> (70), </a:t>
            </a:r>
          </a:p>
          <a:p>
            <a:pPr marL="228600" indent="-228600" ea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                          date </a:t>
            </a:r>
            <a:r>
              <a:rPr lang="en-US" altLang="ko-KR" sz="1000" dirty="0" err="1">
                <a:latin typeface="+mn-ea"/>
                <a:ea typeface="+mn-ea"/>
              </a:rPr>
              <a:t>date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</a:p>
          <a:p>
            <a:pPr marL="228600" indent="-228600" ea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                          content text)</a:t>
            </a:r>
          </a:p>
          <a:p>
            <a:pPr marL="228600" indent="-228600" ea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                          DEFAULT CHARSET=utf8;</a:t>
            </a:r>
          </a:p>
        </p:txBody>
      </p:sp>
      <p:graphicFrame>
        <p:nvGraphicFramePr>
          <p:cNvPr id="1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7909918"/>
              </p:ext>
            </p:extLst>
          </p:nvPr>
        </p:nvGraphicFramePr>
        <p:xfrm>
          <a:off x="2066084" y="4430303"/>
          <a:ext cx="4970462" cy="1749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303"/>
                <a:gridCol w="3169159"/>
              </a:tblGrid>
              <a:tr h="24384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000" b="1" i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000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000" b="1" i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2773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gongji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Wingdings" pitchFamily="2" charset="2"/>
                        <a:buNone/>
                      </a:pPr>
                      <a:r>
                        <a:rPr kumimoji="0"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공지사항 테이블</a:t>
                      </a: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62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lang="en-US" altLang="ko-KR" sz="1000" b="0" i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not null primary key </a:t>
                      </a:r>
                      <a:r>
                        <a:rPr lang="en-US" altLang="ko-KR" sz="1000" b="0" i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auto_increment</a:t>
                      </a:r>
                      <a:endParaRPr lang="en-US" altLang="ko-KR" sz="1000" b="0" i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는 게시판 레코드의 고유키 값으로 게시판 글 생성 때마다 자동 증가함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mysql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기능 이용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73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title </a:t>
                      </a:r>
                      <a:r>
                        <a:rPr lang="en-US" altLang="ko-KR" sz="1000" b="0" i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varchar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(70),</a:t>
                      </a: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공지사항 제목은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70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자 정도</a:t>
                      </a: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73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date </a:t>
                      </a:r>
                      <a:r>
                        <a:rPr lang="en-US" altLang="ko-KR" sz="1000" dirty="0" err="1" smtClean="0"/>
                        <a:t>date</a:t>
                      </a:r>
                      <a:endParaRPr lang="ko-KR" altLang="en-US" sz="1000" dirty="0" smtClean="0"/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공지사항 입력 일자</a:t>
                      </a: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73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content text</a:t>
                      </a:r>
                      <a:endParaRPr lang="ko-KR" altLang="en-US" sz="1000" dirty="0" smtClean="0"/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내용은 </a:t>
                      </a:r>
                      <a:r>
                        <a:rPr lang="en-US" altLang="ko-KR" sz="1000" dirty="0" smtClean="0"/>
                        <a:t>text</a:t>
                      </a:r>
                      <a:r>
                        <a:rPr lang="ko-KR" altLang="en-US" sz="1000" dirty="0" smtClean="0"/>
                        <a:t>타입으로 글을 저장하는 </a:t>
                      </a:r>
                      <a:r>
                        <a:rPr lang="en-US" altLang="ko-KR" sz="1000" dirty="0" smtClean="0"/>
                        <a:t>DB</a:t>
                      </a:r>
                      <a:r>
                        <a:rPr lang="ko-KR" altLang="en-US" sz="1000" dirty="0" smtClean="0"/>
                        <a:t>필드 타입</a:t>
                      </a: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52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5" name="세로 텍스트 개체 틀 4"/>
          <p:cNvSpPr>
            <a:spLocks noGrp="1"/>
          </p:cNvSpPr>
          <p:nvPr/>
        </p:nvSpPr>
        <p:spPr bwMode="auto">
          <a:xfrm>
            <a:off x="612775" y="1092994"/>
            <a:ext cx="82296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742950" indent="-28575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sz="1400" dirty="0" smtClean="0"/>
              <a:t>2) </a:t>
            </a:r>
            <a:r>
              <a:rPr lang="ko-KR" altLang="en-US" sz="1400" dirty="0" smtClean="0"/>
              <a:t>화면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기능설계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공지사항 리스트</a:t>
            </a:r>
            <a:endParaRPr lang="en-US" altLang="ko-KR" sz="1400" dirty="0" smtClean="0"/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1662906"/>
            <a:ext cx="8208963" cy="47529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1808956"/>
            <a:ext cx="5697537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 bwMode="auto">
          <a:xfrm>
            <a:off x="668433" y="646113"/>
            <a:ext cx="4921250" cy="3381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+mn-ea"/>
              </a:rPr>
              <a:t>2. </a:t>
            </a:r>
            <a:r>
              <a:rPr kumimoji="0" lang="ko-KR" altLang="en-US" sz="1400" b="1" dirty="0">
                <a:solidFill>
                  <a:schemeClr val="tx1"/>
                </a:solidFill>
                <a:latin typeface="+mn-ea"/>
              </a:rPr>
              <a:t>분석 및 설계</a:t>
            </a:r>
          </a:p>
        </p:txBody>
      </p:sp>
    </p:spTree>
    <p:extLst>
      <p:ext uri="{BB962C8B-B14F-4D97-AF65-F5344CB8AC3E}">
        <p14:creationId xmlns:p14="http://schemas.microsoft.com/office/powerpoint/2010/main" val="251621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668433" y="646113"/>
            <a:ext cx="4921250" cy="3381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+mn-ea"/>
              </a:rPr>
              <a:t>2. </a:t>
            </a:r>
            <a:r>
              <a:rPr kumimoji="0" lang="ko-KR" altLang="en-US" sz="1400" b="1" dirty="0">
                <a:solidFill>
                  <a:schemeClr val="tx1"/>
                </a:solidFill>
                <a:latin typeface="+mn-ea"/>
              </a:rPr>
              <a:t>분석 및 설계</a:t>
            </a:r>
          </a:p>
        </p:txBody>
      </p:sp>
      <p:sp>
        <p:nvSpPr>
          <p:cNvPr id="11" name="세로 텍스트 개체 틀 4"/>
          <p:cNvSpPr>
            <a:spLocks noGrp="1"/>
          </p:cNvSpPr>
          <p:nvPr/>
        </p:nvSpPr>
        <p:spPr bwMode="auto">
          <a:xfrm>
            <a:off x="612775" y="984250"/>
            <a:ext cx="82296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742950" indent="-28575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sz="1400" dirty="0" smtClean="0"/>
              <a:t>3) </a:t>
            </a:r>
            <a:r>
              <a:rPr lang="ko-KR" altLang="en-US" sz="1400" dirty="0" smtClean="0"/>
              <a:t>화면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기능설계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새 글 입력</a:t>
            </a:r>
            <a:r>
              <a:rPr lang="en-US" altLang="ko-KR" sz="1400" dirty="0" smtClean="0"/>
              <a:t>(CREATE)</a:t>
            </a:r>
          </a:p>
        </p:txBody>
      </p:sp>
      <p:pic>
        <p:nvPicPr>
          <p:cNvPr id="12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1365301"/>
            <a:ext cx="8208963" cy="47529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1430389"/>
            <a:ext cx="5703887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39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668433" y="646113"/>
            <a:ext cx="4921250" cy="3381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+mn-ea"/>
              </a:rPr>
              <a:t>2. </a:t>
            </a:r>
            <a:r>
              <a:rPr kumimoji="0" lang="ko-KR" altLang="en-US" sz="1400" b="1" dirty="0">
                <a:solidFill>
                  <a:schemeClr val="tx1"/>
                </a:solidFill>
                <a:latin typeface="+mn-ea"/>
              </a:rPr>
              <a:t>분석 및 설계</a:t>
            </a:r>
          </a:p>
        </p:txBody>
      </p:sp>
      <p:sp>
        <p:nvSpPr>
          <p:cNvPr id="6" name="세로 텍스트 개체 틀 4"/>
          <p:cNvSpPr>
            <a:spLocks noGrp="1"/>
          </p:cNvSpPr>
          <p:nvPr/>
        </p:nvSpPr>
        <p:spPr bwMode="auto">
          <a:xfrm>
            <a:off x="612775" y="1057286"/>
            <a:ext cx="82296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742950" indent="-28575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sz="1400" dirty="0" smtClean="0"/>
              <a:t>4) </a:t>
            </a:r>
            <a:r>
              <a:rPr lang="ko-KR" altLang="en-US" sz="1400" dirty="0" smtClean="0"/>
              <a:t>화면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기능설계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글 보기</a:t>
            </a:r>
            <a:r>
              <a:rPr lang="en-US" altLang="ko-KR" sz="1400" dirty="0" smtClean="0"/>
              <a:t>(READ)</a:t>
            </a:r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1627198"/>
            <a:ext cx="8208963" cy="47529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1831986"/>
            <a:ext cx="5710237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316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668433" y="646113"/>
            <a:ext cx="4921250" cy="3381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+mn-ea"/>
              </a:rPr>
              <a:t>2. </a:t>
            </a:r>
            <a:r>
              <a:rPr kumimoji="0" lang="ko-KR" altLang="en-US" sz="1400" b="1" dirty="0">
                <a:solidFill>
                  <a:schemeClr val="tx1"/>
                </a:solidFill>
                <a:latin typeface="+mn-ea"/>
              </a:rPr>
              <a:t>분석 및 설계</a:t>
            </a:r>
          </a:p>
        </p:txBody>
      </p:sp>
      <p:sp>
        <p:nvSpPr>
          <p:cNvPr id="6" name="세로 텍스트 개체 틀 4"/>
          <p:cNvSpPr>
            <a:spLocks noGrp="1"/>
          </p:cNvSpPr>
          <p:nvPr/>
        </p:nvSpPr>
        <p:spPr bwMode="auto">
          <a:xfrm>
            <a:off x="612775" y="1064981"/>
            <a:ext cx="82296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742950" indent="-28575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sz="1400" dirty="0" smtClean="0"/>
              <a:t>5) </a:t>
            </a:r>
            <a:r>
              <a:rPr lang="ko-KR" altLang="en-US" sz="1400" dirty="0" smtClean="0"/>
              <a:t>화면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기능설계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글 수정 삭제</a:t>
            </a:r>
            <a:r>
              <a:rPr lang="en-US" altLang="ko-KR" sz="1400" dirty="0" smtClean="0"/>
              <a:t>(UPDATE, DELETE)</a:t>
            </a:r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1634893"/>
            <a:ext cx="8208963" cy="47529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1696806"/>
            <a:ext cx="5545137" cy="336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55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668433" y="646113"/>
            <a:ext cx="4921250" cy="3381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+mn-ea"/>
              </a:rPr>
              <a:t>2. </a:t>
            </a:r>
            <a:r>
              <a:rPr kumimoji="0" lang="ko-KR" altLang="en-US" sz="1400" b="1" dirty="0">
                <a:solidFill>
                  <a:schemeClr val="tx1"/>
                </a:solidFill>
                <a:latin typeface="+mn-ea"/>
              </a:rPr>
              <a:t>분석 및 설계</a:t>
            </a:r>
          </a:p>
        </p:txBody>
      </p:sp>
      <p:sp>
        <p:nvSpPr>
          <p:cNvPr id="6" name="세로 텍스트 개체 틀 4"/>
          <p:cNvSpPr>
            <a:spLocks noGrp="1"/>
          </p:cNvSpPr>
          <p:nvPr/>
        </p:nvSpPr>
        <p:spPr bwMode="auto">
          <a:xfrm>
            <a:off x="838200" y="1071563"/>
            <a:ext cx="82296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742950" indent="-28575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sz="1400" smtClean="0"/>
              <a:t>6) </a:t>
            </a:r>
            <a:r>
              <a:rPr lang="ko-KR" altLang="en-US" sz="1400" smtClean="0"/>
              <a:t>프로그램 연관도</a:t>
            </a:r>
            <a:endParaRPr lang="en-US" altLang="ko-KR" sz="1400" smtClean="0"/>
          </a:p>
        </p:txBody>
      </p:sp>
      <p:grpSp>
        <p:nvGrpSpPr>
          <p:cNvPr id="7" name="그룹 6"/>
          <p:cNvGrpSpPr>
            <a:grpSpLocks/>
          </p:cNvGrpSpPr>
          <p:nvPr/>
        </p:nvGrpSpPr>
        <p:grpSpPr bwMode="auto">
          <a:xfrm>
            <a:off x="5850665" y="-1600895"/>
            <a:ext cx="3821113" cy="2222500"/>
            <a:chOff x="1830388" y="2143125"/>
            <a:chExt cx="5551487" cy="3600450"/>
          </a:xfrm>
        </p:grpSpPr>
        <p:sp>
          <p:nvSpPr>
            <p:cNvPr id="30" name="타원 29"/>
            <p:cNvSpPr/>
            <p:nvPr/>
          </p:nvSpPr>
          <p:spPr>
            <a:xfrm>
              <a:off x="1837308" y="2143125"/>
              <a:ext cx="1584491" cy="7200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900" dirty="0">
                  <a:solidFill>
                    <a:schemeClr val="tx1"/>
                  </a:solidFill>
                </a:rPr>
                <a:t>gongji_list.jsp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4644187" y="2143125"/>
              <a:ext cx="1584492" cy="7200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gongji_view.jsp?key</a:t>
              </a:r>
              <a:r>
                <a:rPr lang="en-US" altLang="ko-KR" sz="900" dirty="0">
                  <a:solidFill>
                    <a:schemeClr val="tx1"/>
                  </a:solidFill>
                </a:rPr>
                <a:t>=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글번호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4648799" y="3583305"/>
              <a:ext cx="1582185" cy="7200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gongji_update.jsp?key</a:t>
              </a:r>
              <a:r>
                <a:rPr lang="en-US" altLang="ko-KR" sz="900" dirty="0">
                  <a:solidFill>
                    <a:schemeClr val="tx1"/>
                  </a:solidFill>
                </a:rPr>
                <a:t>=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글번호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1830388" y="3655314"/>
              <a:ext cx="1584492" cy="7200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900" dirty="0">
                  <a:solidFill>
                    <a:schemeClr val="tx1"/>
                  </a:solidFill>
                </a:rPr>
                <a:t>gongji_insert.jsp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2988197" y="5023485"/>
              <a:ext cx="1872791" cy="7200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900" dirty="0">
                  <a:solidFill>
                    <a:schemeClr val="tx1"/>
                  </a:solidFill>
                </a:rPr>
                <a:t>gongji_write.jsp?(key=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글번호</a:t>
              </a:r>
              <a:r>
                <a:rPr lang="en-US" altLang="ko-KR" sz="900" dirty="0">
                  <a:solidFill>
                    <a:schemeClr val="tx1"/>
                  </a:solidFill>
                </a:rPr>
                <a:t>/key=INSERT)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5509084" y="5023485"/>
              <a:ext cx="1872791" cy="7200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gongji_delete.jsp?key</a:t>
              </a:r>
              <a:r>
                <a:rPr lang="en-US" altLang="ko-KR" sz="900" dirty="0">
                  <a:solidFill>
                    <a:schemeClr val="tx1"/>
                  </a:solidFill>
                </a:rPr>
                <a:t>=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글번호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화살표 연결선 35"/>
            <p:cNvCxnSpPr>
              <a:stCxn id="30" idx="4"/>
              <a:endCxn id="33" idx="0"/>
            </p:cNvCxnSpPr>
            <p:nvPr/>
          </p:nvCxnSpPr>
          <p:spPr>
            <a:xfrm flipH="1">
              <a:off x="2621481" y="2863215"/>
              <a:ext cx="6918" cy="79209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31" idx="4"/>
              <a:endCxn id="32" idx="0"/>
            </p:cNvCxnSpPr>
            <p:nvPr/>
          </p:nvCxnSpPr>
          <p:spPr>
            <a:xfrm>
              <a:off x="5437586" y="2863215"/>
              <a:ext cx="2307" cy="7200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32" idx="4"/>
              <a:endCxn id="34" idx="0"/>
            </p:cNvCxnSpPr>
            <p:nvPr/>
          </p:nvCxnSpPr>
          <p:spPr>
            <a:xfrm flipH="1">
              <a:off x="3924592" y="4303395"/>
              <a:ext cx="1515300" cy="7200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33" idx="4"/>
              <a:endCxn id="34" idx="0"/>
            </p:cNvCxnSpPr>
            <p:nvPr/>
          </p:nvCxnSpPr>
          <p:spPr>
            <a:xfrm>
              <a:off x="2621481" y="4375404"/>
              <a:ext cx="1303111" cy="64808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32" idx="4"/>
              <a:endCxn id="35" idx="0"/>
            </p:cNvCxnSpPr>
            <p:nvPr/>
          </p:nvCxnSpPr>
          <p:spPr>
            <a:xfrm>
              <a:off x="5439893" y="4303395"/>
              <a:ext cx="1005587" cy="7200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30" idx="6"/>
              <a:endCxn id="31" idx="2"/>
            </p:cNvCxnSpPr>
            <p:nvPr/>
          </p:nvCxnSpPr>
          <p:spPr>
            <a:xfrm>
              <a:off x="3421799" y="2503170"/>
              <a:ext cx="1222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V="1">
              <a:off x="2845201" y="2863215"/>
              <a:ext cx="0" cy="79209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H="1">
              <a:off x="3347994" y="2647188"/>
              <a:ext cx="1296192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 flipH="1" flipV="1">
              <a:off x="3347994" y="2719197"/>
              <a:ext cx="1944289" cy="86410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34" idx="0"/>
            </p:cNvCxnSpPr>
            <p:nvPr/>
          </p:nvCxnSpPr>
          <p:spPr>
            <a:xfrm flipH="1" flipV="1">
              <a:off x="3059696" y="2863215"/>
              <a:ext cx="864896" cy="216027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35" idx="1"/>
            </p:cNvCxnSpPr>
            <p:nvPr/>
          </p:nvCxnSpPr>
          <p:spPr>
            <a:xfrm flipH="1" flipV="1">
              <a:off x="3131193" y="2863215"/>
              <a:ext cx="2652351" cy="226314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>
              <a:off x="5868882" y="2780919"/>
              <a:ext cx="791092" cy="224256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/>
          <p:cNvSpPr/>
          <p:nvPr/>
        </p:nvSpPr>
        <p:spPr bwMode="auto">
          <a:xfrm>
            <a:off x="1794538" y="1585761"/>
            <a:ext cx="1593799" cy="738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글 </a:t>
            </a:r>
            <a:r>
              <a:rPr lang="ko-KR" altLang="en-US" sz="1000" dirty="0" smtClean="0">
                <a:solidFill>
                  <a:schemeClr val="tx1"/>
                </a:solidFill>
              </a:rPr>
              <a:t>목록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</a:rPr>
              <a:t>gongji_list.jsp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904011" y="2845743"/>
            <a:ext cx="1886694" cy="738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글 보기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한 개 항목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</a:rPr>
              <a:t>gongji_view.jsp?key</a:t>
            </a:r>
            <a:r>
              <a:rPr lang="en-US" altLang="ko-KR" sz="1000" dirty="0" smtClean="0">
                <a:solidFill>
                  <a:schemeClr val="tx1"/>
                </a:solidFill>
              </a:rPr>
              <a:t>=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글번호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2971617" y="4002219"/>
            <a:ext cx="1593798" cy="736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글 수정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화면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</a:rPr>
              <a:t>gongji_edit.jsp?key</a:t>
            </a:r>
            <a:r>
              <a:rPr lang="en-US" altLang="ko-KR" sz="1000" dirty="0" smtClean="0">
                <a:solidFill>
                  <a:schemeClr val="tx1"/>
                </a:solidFill>
              </a:rPr>
              <a:t>=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글번호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729727" y="4002219"/>
            <a:ext cx="1593798" cy="738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글 추가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화면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</a:rPr>
              <a:t>gongji_add.jsp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53341" y="5631566"/>
            <a:ext cx="2913582" cy="738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글 쓰기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동작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</a:rPr>
              <a:t>gongji_insert.jsp</a:t>
            </a:r>
            <a:r>
              <a:rPr lang="en-US" altLang="ko-KR" sz="1000" dirty="0" smtClean="0">
                <a:solidFill>
                  <a:schemeClr val="tx1"/>
                </a:solidFill>
              </a:rPr>
              <a:t>?(key=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글번호</a:t>
            </a:r>
            <a:r>
              <a:rPr lang="en-US" altLang="ko-KR" sz="1000" dirty="0" smtClean="0">
                <a:solidFill>
                  <a:schemeClr val="tx1"/>
                </a:solidFill>
              </a:rPr>
              <a:t>/key=INSERT)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6400676" y="5607571"/>
            <a:ext cx="2284527" cy="738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글 삭제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동작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</a:rPr>
              <a:t>gongji_delete.jsp?key</a:t>
            </a:r>
            <a:r>
              <a:rPr lang="en-US" altLang="ko-KR" sz="1000" dirty="0">
                <a:solidFill>
                  <a:schemeClr val="tx1"/>
                </a:solidFill>
              </a:rPr>
              <a:t>=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글번호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endCxn id="15" idx="0"/>
          </p:cNvCxnSpPr>
          <p:nvPr/>
        </p:nvCxnSpPr>
        <p:spPr bwMode="auto">
          <a:xfrm flipH="1">
            <a:off x="1526626" y="2327052"/>
            <a:ext cx="759494" cy="167516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 bwMode="auto">
          <a:xfrm flipH="1">
            <a:off x="3768516" y="3577427"/>
            <a:ext cx="64210" cy="42479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 bwMode="auto">
          <a:xfrm>
            <a:off x="3768517" y="4738394"/>
            <a:ext cx="897146" cy="98615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5" idx="2"/>
          </p:cNvCxnSpPr>
          <p:nvPr/>
        </p:nvCxnSpPr>
        <p:spPr bwMode="auto">
          <a:xfrm flipH="1">
            <a:off x="1491326" y="4740951"/>
            <a:ext cx="35300" cy="88663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 bwMode="auto">
          <a:xfrm>
            <a:off x="3768516" y="4738394"/>
            <a:ext cx="2978793" cy="85594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 bwMode="auto">
          <a:xfrm>
            <a:off x="2591438" y="2324495"/>
            <a:ext cx="1241288" cy="51419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 bwMode="auto">
          <a:xfrm flipV="1">
            <a:off x="3064800" y="3529802"/>
            <a:ext cx="0" cy="50482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 bwMode="auto">
          <a:xfrm flipH="1" flipV="1">
            <a:off x="903965" y="4528621"/>
            <a:ext cx="892680" cy="109641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 bwMode="auto">
          <a:xfrm flipH="1" flipV="1">
            <a:off x="2583478" y="4528619"/>
            <a:ext cx="1911338" cy="12045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17" idx="0"/>
          </p:cNvCxnSpPr>
          <p:nvPr/>
        </p:nvCxnSpPr>
        <p:spPr bwMode="auto">
          <a:xfrm>
            <a:off x="4754769" y="3577427"/>
            <a:ext cx="2788171" cy="20301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화살표 10"/>
          <p:cNvSpPr/>
          <p:nvPr/>
        </p:nvSpPr>
        <p:spPr>
          <a:xfrm>
            <a:off x="5202965" y="-775395"/>
            <a:ext cx="360363" cy="360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18" name="직사각형 117"/>
          <p:cNvSpPr/>
          <p:nvPr/>
        </p:nvSpPr>
        <p:spPr bwMode="auto">
          <a:xfrm>
            <a:off x="3740363" y="5656587"/>
            <a:ext cx="2284527" cy="738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글 삭제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동작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</a:rPr>
              <a:t>gongji_update.jsp?key</a:t>
            </a:r>
            <a:r>
              <a:rPr lang="en-US" altLang="ko-KR" sz="1000" dirty="0">
                <a:solidFill>
                  <a:schemeClr val="tx1"/>
                </a:solidFill>
              </a:rPr>
              <a:t>=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글번호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70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0"/>
              </a:spcBef>
              <a:buAutoNum type="arabicPeriod"/>
            </a:pPr>
            <a:r>
              <a:rPr lang="ko-KR" altLang="en-US" sz="2000" dirty="0" smtClean="0"/>
              <a:t>간단한 게시판 구현</a:t>
            </a:r>
            <a:endParaRPr lang="en-US" altLang="ko-KR" sz="2000" dirty="0" smtClean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 smtClean="0"/>
              <a:t>시스템 요건분석</a:t>
            </a:r>
            <a:endParaRPr lang="en-US" altLang="ko-KR" dirty="0" smtClean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 smtClean="0"/>
              <a:t>분석 설계</a:t>
            </a:r>
            <a:endParaRPr lang="en-US" altLang="ko-KR" dirty="0" smtClean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 smtClean="0"/>
              <a:t>게시판 정적 페이지 구성</a:t>
            </a:r>
            <a:endParaRPr lang="en-US" altLang="ko-KR" dirty="0" smtClean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 smtClean="0"/>
              <a:t>게시판 구현</a:t>
            </a:r>
            <a:endParaRPr lang="en-US" altLang="ko-KR" dirty="0" smtClean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 smtClean="0"/>
              <a:t>재고상황 시스템 구현</a:t>
            </a:r>
            <a:endParaRPr lang="ko-KR" altLang="en-US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 smtClean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668433" y="646113"/>
            <a:ext cx="4921250" cy="3381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3</a:t>
            </a:r>
            <a:r>
              <a:rPr kumimoji="0"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kumimoji="0" lang="ko-KR" altLang="en-US" sz="1400" b="1" dirty="0" smtClean="0">
                <a:solidFill>
                  <a:schemeClr val="tx1"/>
                </a:solidFill>
                <a:latin typeface="+mn-ea"/>
              </a:rPr>
              <a:t>구현</a:t>
            </a:r>
            <a:endParaRPr kumimoji="0"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세로 텍스트 개체 틀 4"/>
          <p:cNvSpPr>
            <a:spLocks noGrp="1"/>
          </p:cNvSpPr>
          <p:nvPr/>
        </p:nvSpPr>
        <p:spPr bwMode="auto">
          <a:xfrm>
            <a:off x="762000" y="1071563"/>
            <a:ext cx="82296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742950" indent="-28575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sz="1400" smtClean="0"/>
              <a:t>1) </a:t>
            </a:r>
            <a:r>
              <a:rPr lang="ko-KR" altLang="en-US" sz="1400" smtClean="0"/>
              <a:t>구현단계</a:t>
            </a:r>
            <a:endParaRPr lang="en-US" altLang="ko-KR" sz="1400" smtClean="0"/>
          </a:p>
        </p:txBody>
      </p:sp>
      <p:sp>
        <p:nvSpPr>
          <p:cNvPr id="7" name="직사각형 6"/>
          <p:cNvSpPr/>
          <p:nvPr/>
        </p:nvSpPr>
        <p:spPr>
          <a:xfrm>
            <a:off x="1223962" y="1666875"/>
            <a:ext cx="2951163" cy="576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/>
              <a:t>데이터 베이스 구현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295400" y="2532063"/>
            <a:ext cx="2952750" cy="57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dirty="0"/>
              <a:t>정적 홈페이지 구현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95400" y="3467100"/>
            <a:ext cx="2952750" cy="576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dirty="0"/>
              <a:t>LINK </a:t>
            </a:r>
            <a:r>
              <a:rPr lang="ko-KR" altLang="en-US" dirty="0"/>
              <a:t>구현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295400" y="4475163"/>
            <a:ext cx="2952750" cy="576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/>
              <a:t>동적 </a:t>
            </a:r>
            <a:r>
              <a:rPr lang="ko-KR" altLang="en-US" dirty="0"/>
              <a:t>홈페이지 구현</a:t>
            </a:r>
          </a:p>
        </p:txBody>
      </p:sp>
      <p:sp>
        <p:nvSpPr>
          <p:cNvPr id="13" name="아래쪽 화살표 12"/>
          <p:cNvSpPr/>
          <p:nvPr/>
        </p:nvSpPr>
        <p:spPr>
          <a:xfrm>
            <a:off x="2519362" y="3179763"/>
            <a:ext cx="576263" cy="2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2519362" y="4116388"/>
            <a:ext cx="576263" cy="2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5" name="TextBox 18"/>
          <p:cNvSpPr txBox="1">
            <a:spLocks noChangeArrowheads="1"/>
          </p:cNvSpPr>
          <p:nvPr/>
        </p:nvSpPr>
        <p:spPr bwMode="auto">
          <a:xfrm>
            <a:off x="4606925" y="1739900"/>
            <a:ext cx="30972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200"/>
              <a:t>- </a:t>
            </a:r>
            <a:r>
              <a:rPr lang="ko-KR" altLang="en-US" sz="1200"/>
              <a:t>사용될 데이터베이스 테이블을 구축한다</a:t>
            </a:r>
            <a:endParaRPr lang="en-US" altLang="ko-KR" sz="1200"/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200"/>
              <a:t>- </a:t>
            </a:r>
            <a:r>
              <a:rPr lang="ko-KR" altLang="en-US" sz="1200"/>
              <a:t>필요한 데이터가 있다면 </a:t>
            </a:r>
            <a:r>
              <a:rPr lang="en-US" altLang="ko-KR" sz="1200"/>
              <a:t>Load </a:t>
            </a:r>
            <a:r>
              <a:rPr lang="ko-KR" altLang="en-US" sz="1200"/>
              <a:t>한다</a:t>
            </a:r>
          </a:p>
        </p:txBody>
      </p:sp>
      <p:sp>
        <p:nvSpPr>
          <p:cNvPr id="16" name="TextBox 19"/>
          <p:cNvSpPr txBox="1">
            <a:spLocks noChangeArrowheads="1"/>
          </p:cNvSpPr>
          <p:nvPr/>
        </p:nvSpPr>
        <p:spPr bwMode="auto">
          <a:xfrm>
            <a:off x="4535487" y="2532063"/>
            <a:ext cx="45370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200"/>
              <a:t>먼저 구현할 화면을 </a:t>
            </a:r>
            <a:r>
              <a:rPr lang="en-US" altLang="ko-KR" sz="1200"/>
              <a:t>JSP</a:t>
            </a:r>
            <a:r>
              <a:rPr lang="ko-KR" altLang="en-US" sz="1200"/>
              <a:t>코드 없이 순수 </a:t>
            </a:r>
            <a:r>
              <a:rPr lang="en-US" altLang="ko-KR" sz="1200"/>
              <a:t>HTML</a:t>
            </a:r>
            <a:r>
              <a:rPr lang="ko-KR" altLang="en-US" sz="1200"/>
              <a:t>문으로 작성</a:t>
            </a:r>
            <a:endParaRPr lang="en-US" altLang="ko-KR" sz="1200"/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200"/>
              <a:t> </a:t>
            </a:r>
            <a:r>
              <a:rPr lang="ko-KR" altLang="en-US" sz="1200"/>
              <a:t>실제로 브라우저 환경으로 접속하고 단위 별 테스트를 진행 할 것 </a:t>
            </a:r>
            <a:endParaRPr lang="en-US" altLang="ko-KR" sz="1200"/>
          </a:p>
        </p:txBody>
      </p:sp>
      <p:sp>
        <p:nvSpPr>
          <p:cNvPr id="17" name="TextBox 20"/>
          <p:cNvSpPr txBox="1">
            <a:spLocks noChangeArrowheads="1"/>
          </p:cNvSpPr>
          <p:nvPr/>
        </p:nvSpPr>
        <p:spPr bwMode="auto">
          <a:xfrm>
            <a:off x="4535487" y="3467100"/>
            <a:ext cx="4537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200"/>
              <a:t> 각 홈페이지들의 </a:t>
            </a:r>
            <a:r>
              <a:rPr lang="en-US" altLang="ko-KR" sz="1200"/>
              <a:t>LINK</a:t>
            </a:r>
            <a:r>
              <a:rPr lang="ko-KR" altLang="en-US" sz="1200"/>
              <a:t>관계를 구현하고 정합성 테스트</a:t>
            </a:r>
            <a:endParaRPr lang="en-US" altLang="ko-KR" sz="1200"/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200"/>
              <a:t> </a:t>
            </a:r>
            <a:r>
              <a:rPr lang="ko-KR" altLang="en-US" sz="1200"/>
              <a:t>전체 홈페이지가 정상적으로 처리되는 지 고려 </a:t>
            </a:r>
            <a:endParaRPr lang="en-US" altLang="ko-KR" sz="1200"/>
          </a:p>
        </p:txBody>
      </p:sp>
      <p:sp>
        <p:nvSpPr>
          <p:cNvPr id="18" name="TextBox 21"/>
          <p:cNvSpPr txBox="1">
            <a:spLocks noChangeArrowheads="1"/>
          </p:cNvSpPr>
          <p:nvPr/>
        </p:nvSpPr>
        <p:spPr bwMode="auto">
          <a:xfrm>
            <a:off x="4606925" y="4548188"/>
            <a:ext cx="4537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200"/>
              <a:t> HTML</a:t>
            </a:r>
            <a:r>
              <a:rPr lang="ko-KR" altLang="en-US" sz="1200"/>
              <a:t>페이지내부에 필요한 </a:t>
            </a:r>
            <a:r>
              <a:rPr lang="en-US" altLang="ko-KR" sz="1200"/>
              <a:t>JSP</a:t>
            </a:r>
            <a:r>
              <a:rPr lang="ko-KR" altLang="en-US" sz="1200"/>
              <a:t>코드를 입력함</a:t>
            </a:r>
            <a:endParaRPr lang="en-US" altLang="ko-KR" sz="1200"/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200"/>
              <a:t> </a:t>
            </a:r>
            <a:r>
              <a:rPr lang="ko-KR" altLang="en-US" sz="1200"/>
              <a:t>전체 웹 서버 시스템 완성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49198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668433" y="646113"/>
            <a:ext cx="4921250" cy="3381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3</a:t>
            </a:r>
            <a:r>
              <a:rPr kumimoji="0"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kumimoji="0" lang="ko-KR" altLang="en-US" sz="1400" b="1" dirty="0" smtClean="0">
                <a:solidFill>
                  <a:schemeClr val="tx1"/>
                </a:solidFill>
                <a:latin typeface="+mn-ea"/>
              </a:rPr>
              <a:t>구현</a:t>
            </a:r>
            <a:endParaRPr kumimoji="0"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세로 텍스트 개체 틀 4"/>
          <p:cNvSpPr>
            <a:spLocks noGrp="1"/>
          </p:cNvSpPr>
          <p:nvPr/>
        </p:nvSpPr>
        <p:spPr bwMode="auto">
          <a:xfrm>
            <a:off x="762000" y="1071563"/>
            <a:ext cx="82296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742950" indent="-28575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sz="1400" smtClean="0"/>
              <a:t>1) </a:t>
            </a:r>
            <a:r>
              <a:rPr lang="ko-KR" altLang="en-US" sz="1400" smtClean="0"/>
              <a:t>구현단계</a:t>
            </a:r>
            <a:endParaRPr lang="en-US" altLang="ko-KR" sz="140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338131" y="2026759"/>
            <a:ext cx="6046006" cy="271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먼저 </a:t>
            </a:r>
            <a:r>
              <a:rPr lang="en-US" altLang="ko-KR" sz="1200" b="0" dirty="0" smtClean="0"/>
              <a:t>DB</a:t>
            </a:r>
            <a:r>
              <a:rPr lang="ko-KR" altLang="en-US" sz="1200" b="0" dirty="0" smtClean="0"/>
              <a:t>테이블을 만들고 테스트데이터를 넣는 </a:t>
            </a:r>
            <a:r>
              <a:rPr lang="en-US" altLang="ko-KR" sz="1200" b="0" dirty="0" err="1" smtClean="0"/>
              <a:t>jsp</a:t>
            </a:r>
            <a:r>
              <a:rPr lang="ko-KR" altLang="en-US" sz="1200" b="0" dirty="0" smtClean="0"/>
              <a:t>를 구현하셔요</a:t>
            </a:r>
            <a:endParaRPr lang="en-US" altLang="ko-KR" sz="1200" b="0" dirty="0" smtClean="0"/>
          </a:p>
          <a:p>
            <a:r>
              <a:rPr lang="en-US" altLang="ko-KR" sz="1200" b="0" dirty="0"/>
              <a:t>	</a:t>
            </a:r>
            <a:r>
              <a:rPr lang="en-US" altLang="ko-KR" sz="1200" b="0" dirty="0" err="1" smtClean="0"/>
              <a:t>makedata.jsp</a:t>
            </a:r>
            <a:endParaRPr lang="en-US" altLang="ko-KR" sz="1200" b="0" dirty="0" smtClean="0"/>
          </a:p>
          <a:p>
            <a:endParaRPr lang="en-US" altLang="ko-KR" sz="12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두 번째 </a:t>
            </a:r>
            <a:r>
              <a:rPr lang="en-US" altLang="ko-KR" sz="1200" b="0" dirty="0" err="1" smtClean="0"/>
              <a:t>jsp</a:t>
            </a:r>
            <a:r>
              <a:rPr lang="ko-KR" altLang="en-US" sz="1200" b="0" dirty="0" smtClean="0"/>
              <a:t>코드가 없는 화면을 만들어 보셔요</a:t>
            </a:r>
            <a:endParaRPr lang="en-US" altLang="ko-KR" sz="1200" b="0" dirty="0" smtClean="0"/>
          </a:p>
          <a:p>
            <a:r>
              <a:rPr lang="en-US" altLang="ko-KR" sz="1200" b="0" dirty="0" smtClean="0"/>
              <a:t>	</a:t>
            </a:r>
            <a:r>
              <a:rPr lang="en-US" altLang="ko-KR" sz="1200" b="0" dirty="0" err="1" smtClean="0"/>
              <a:t>gongji_list_H.jsp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리스트</a:t>
            </a:r>
            <a:r>
              <a:rPr lang="en-US" altLang="ko-KR" sz="1200" b="0" dirty="0"/>
              <a:t>), </a:t>
            </a:r>
            <a:r>
              <a:rPr lang="en-US" altLang="ko-KR" sz="1200" b="0" dirty="0" err="1"/>
              <a:t>gongji_view_H.jsp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글 하나 보기</a:t>
            </a:r>
            <a:r>
              <a:rPr lang="en-US" altLang="ko-KR" sz="1200" b="0" dirty="0"/>
              <a:t>), </a:t>
            </a:r>
          </a:p>
          <a:p>
            <a:r>
              <a:rPr lang="en-US" altLang="ko-KR" sz="1200" b="0" dirty="0"/>
              <a:t>                 </a:t>
            </a:r>
            <a:r>
              <a:rPr lang="en-US" altLang="ko-KR" sz="1200" b="0" dirty="0" err="1" smtClean="0"/>
              <a:t>gongji_insert_H.jsp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새 글 추가</a:t>
            </a:r>
            <a:r>
              <a:rPr lang="en-US" altLang="ko-KR" sz="1200" b="0" dirty="0"/>
              <a:t>), </a:t>
            </a:r>
            <a:r>
              <a:rPr lang="en-US" altLang="ko-KR" sz="1200" b="0" dirty="0" err="1"/>
              <a:t>gongji_update_H.jsp</a:t>
            </a:r>
            <a:r>
              <a:rPr lang="en-US" altLang="ko-KR" sz="1200" b="0" dirty="0"/>
              <a:t> (</a:t>
            </a:r>
            <a:r>
              <a:rPr lang="ko-KR" altLang="en-US" sz="1200" b="0" dirty="0"/>
              <a:t>글 수정</a:t>
            </a:r>
            <a:r>
              <a:rPr lang="en-US" altLang="ko-KR" sz="1200" b="0" dirty="0"/>
              <a:t>)</a:t>
            </a:r>
          </a:p>
          <a:p>
            <a:endParaRPr lang="en-US" altLang="ko-KR" sz="1200" b="0" dirty="0" smtClean="0"/>
          </a:p>
          <a:p>
            <a:endParaRPr lang="en-US" altLang="ko-KR" sz="12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세 번째 본격적으로 전체 </a:t>
            </a:r>
            <a:r>
              <a:rPr lang="ko-KR" altLang="en-US" sz="1200" b="0" dirty="0" err="1" smtClean="0"/>
              <a:t>로직을</a:t>
            </a:r>
            <a:r>
              <a:rPr lang="ko-KR" altLang="en-US" sz="1200" b="0" dirty="0" smtClean="0"/>
              <a:t> 구현하는 것입니다</a:t>
            </a:r>
            <a:r>
              <a:rPr lang="en-US" altLang="ko-KR" sz="1200" b="0" dirty="0" smtClean="0"/>
              <a:t>.</a:t>
            </a:r>
          </a:p>
          <a:p>
            <a:r>
              <a:rPr lang="en-US" altLang="ko-KR" sz="1200" b="0" dirty="0" smtClean="0"/>
              <a:t>	</a:t>
            </a:r>
            <a:r>
              <a:rPr lang="en-US" altLang="ko-KR" sz="1200" b="0" dirty="0" err="1" smtClean="0"/>
              <a:t>gongji_list.jsp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리스트</a:t>
            </a:r>
            <a:r>
              <a:rPr lang="en-US" altLang="ko-KR" sz="1200" b="0" dirty="0"/>
              <a:t>), </a:t>
            </a:r>
            <a:r>
              <a:rPr lang="en-US" altLang="ko-KR" sz="1200" b="0" dirty="0" err="1"/>
              <a:t>gongji_view.jsp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글 하나 보기</a:t>
            </a:r>
            <a:r>
              <a:rPr lang="en-US" altLang="ko-KR" sz="1200" b="0" dirty="0"/>
              <a:t>), </a:t>
            </a:r>
          </a:p>
          <a:p>
            <a:r>
              <a:rPr lang="en-US" altLang="ko-KR" sz="1200" b="0" dirty="0"/>
              <a:t>                 </a:t>
            </a:r>
            <a:r>
              <a:rPr lang="en-US" altLang="ko-KR" sz="1200" b="0" dirty="0" err="1" smtClean="0"/>
              <a:t>gongji_insert.jsp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새 글 추가</a:t>
            </a:r>
            <a:r>
              <a:rPr lang="en-US" altLang="ko-KR" sz="1200" b="0" dirty="0"/>
              <a:t>), </a:t>
            </a:r>
            <a:r>
              <a:rPr lang="en-US" altLang="ko-KR" sz="1200" b="0" dirty="0" err="1"/>
              <a:t>gongji_update.jsp</a:t>
            </a:r>
            <a:r>
              <a:rPr lang="en-US" altLang="ko-KR" sz="1200" b="0" dirty="0"/>
              <a:t> (</a:t>
            </a:r>
            <a:r>
              <a:rPr lang="ko-KR" altLang="en-US" sz="1200" b="0" dirty="0"/>
              <a:t>글 수정</a:t>
            </a:r>
            <a:r>
              <a:rPr lang="en-US" altLang="ko-KR" sz="1200" b="0" dirty="0"/>
              <a:t>)</a:t>
            </a:r>
          </a:p>
          <a:p>
            <a:r>
              <a:rPr lang="en-US" altLang="ko-KR" sz="1200" b="0" dirty="0"/>
              <a:t>                 </a:t>
            </a:r>
            <a:r>
              <a:rPr lang="en-US" altLang="ko-KR" sz="1200" b="0" dirty="0" err="1" smtClean="0"/>
              <a:t>gongji_write.jsp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실제 글 추가</a:t>
            </a:r>
            <a:r>
              <a:rPr lang="en-US" altLang="ko-KR" sz="1200" b="0" dirty="0"/>
              <a:t>,</a:t>
            </a:r>
            <a:r>
              <a:rPr lang="ko-KR" altLang="en-US" sz="1200" b="0" dirty="0"/>
              <a:t>수정</a:t>
            </a:r>
            <a:r>
              <a:rPr lang="en-US" altLang="ko-KR" sz="1200" b="0" dirty="0"/>
              <a:t>),</a:t>
            </a:r>
            <a:r>
              <a:rPr lang="en-US" altLang="ko-KR" sz="1200" b="0" dirty="0" err="1"/>
              <a:t>gongji_delete.jsp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실제 글 삭제</a:t>
            </a:r>
            <a:r>
              <a:rPr lang="en-US" altLang="ko-KR" sz="1200" b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74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데이터베이스 구현</a:t>
            </a:r>
            <a:endParaRPr lang="en-US" altLang="ko-KR" sz="1600" dirty="0" smtClean="0"/>
          </a:p>
          <a:p>
            <a:pPr marL="0" indent="0">
              <a:spcBef>
                <a:spcPct val="0"/>
              </a:spcBef>
            </a:pPr>
            <a:endParaRPr lang="en-US" altLang="ko-KR" sz="160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먼저 데이터베이스를 생성 및 기타 </a:t>
            </a:r>
            <a:r>
              <a:rPr lang="ko-KR" altLang="en-US" sz="1050" dirty="0" err="1" smtClean="0"/>
              <a:t>연습용프로그램</a:t>
            </a:r>
            <a:r>
              <a:rPr lang="ko-KR" altLang="en-US" sz="1050" dirty="0" smtClean="0"/>
              <a:t> 작성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050" dirty="0" err="1" smtClean="0"/>
              <a:t>makedata.jsp</a:t>
            </a:r>
            <a:endParaRPr lang="en-US" altLang="ko-KR" sz="105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117" y="1193812"/>
            <a:ext cx="7022129" cy="384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4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9AC9A-A87D-4C3D-B543-30D7915A5006}" type="slidenum">
              <a:rPr lang="en-US" altLang="ko-KR" smtClean="0"/>
              <a:pPr/>
              <a:t>22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77" y="2566855"/>
            <a:ext cx="9257198" cy="3972058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 err="1" smtClean="0"/>
              <a:t>gongji_list.jsp</a:t>
            </a:r>
            <a:endParaRPr lang="en-US" altLang="ko-KR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106" y="708074"/>
            <a:ext cx="5697537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992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149" y="1883354"/>
            <a:ext cx="8090255" cy="4974646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 err="1" smtClean="0"/>
              <a:t>gongji_new.jsp</a:t>
            </a:r>
            <a:endParaRPr lang="en-US" altLang="ko-KR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874" y="672458"/>
            <a:ext cx="4815183" cy="290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599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9AC9A-A87D-4C3D-B543-30D7915A5006}" type="slidenum">
              <a:rPr lang="en-US" altLang="ko-KR" smtClean="0"/>
              <a:pPr/>
              <a:t>24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67" y="826823"/>
            <a:ext cx="8032404" cy="5286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168" y="657704"/>
            <a:ext cx="5710237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 err="1" smtClean="0"/>
              <a:t>gongji_view.jsp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97872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9AC9A-A87D-4C3D-B543-30D7915A5006}" type="slidenum">
              <a:rPr lang="en-US" altLang="ko-KR" smtClean="0"/>
              <a:pPr/>
              <a:t>25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3" y="1718568"/>
            <a:ext cx="7622843" cy="51251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63" y="619650"/>
            <a:ext cx="5545137" cy="336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 err="1" smtClean="0"/>
              <a:t>gongji_edit.jsp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24066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동적 페이지 구현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마무리</a:t>
            </a:r>
            <a:r>
              <a:rPr lang="en-US" altLang="ko-KR" sz="1600" dirty="0" smtClean="0"/>
              <a:t>)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세 </a:t>
            </a:r>
            <a:r>
              <a:rPr lang="ko-KR" altLang="en-US" sz="1050" dirty="0"/>
              <a:t>번째 본격적으로 전체 </a:t>
            </a:r>
            <a:r>
              <a:rPr lang="ko-KR" altLang="en-US" sz="1050" dirty="0" err="1"/>
              <a:t>로직을</a:t>
            </a:r>
            <a:r>
              <a:rPr lang="ko-KR" altLang="en-US" sz="1050" dirty="0"/>
              <a:t> </a:t>
            </a:r>
            <a:r>
              <a:rPr lang="ko-KR" altLang="en-US" sz="1050" dirty="0" smtClean="0"/>
              <a:t>구현</a:t>
            </a:r>
            <a:r>
              <a:rPr lang="en-US" altLang="ko-KR" sz="1050" dirty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 smtClean="0"/>
              <a:t>)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ko-KR" altLang="en-US" sz="105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050" dirty="0" err="1" smtClean="0"/>
              <a:t>gongji_list.jsp</a:t>
            </a:r>
            <a:r>
              <a:rPr lang="en-US" altLang="ko-KR" sz="1050" dirty="0"/>
              <a:t>(</a:t>
            </a:r>
            <a:r>
              <a:rPr lang="ko-KR" altLang="en-US" sz="1050" dirty="0"/>
              <a:t>리스트</a:t>
            </a:r>
            <a:r>
              <a:rPr lang="en-US" altLang="ko-KR" sz="1050" dirty="0" smtClean="0"/>
              <a:t>)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050" dirty="0" err="1" smtClean="0"/>
              <a:t>gongji_view.jsp</a:t>
            </a:r>
            <a:r>
              <a:rPr lang="en-US" altLang="ko-KR" sz="1050" dirty="0"/>
              <a:t>(</a:t>
            </a:r>
            <a:r>
              <a:rPr lang="ko-KR" altLang="en-US" sz="1050" dirty="0"/>
              <a:t>글 하나 보기</a:t>
            </a:r>
            <a:r>
              <a:rPr lang="en-US" altLang="ko-KR" sz="1050" dirty="0" smtClean="0"/>
              <a:t>)                 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050" dirty="0" err="1" smtClean="0"/>
              <a:t>gongji_insert.jsp</a:t>
            </a:r>
            <a:r>
              <a:rPr lang="en-US" altLang="ko-KR" sz="1050" dirty="0"/>
              <a:t>(</a:t>
            </a:r>
            <a:r>
              <a:rPr lang="ko-KR" altLang="en-US" sz="1050" dirty="0"/>
              <a:t>새 글 추가</a:t>
            </a:r>
            <a:r>
              <a:rPr lang="en-US" altLang="ko-KR" sz="1050" dirty="0" smtClean="0"/>
              <a:t>)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 </a:t>
            </a:r>
            <a:r>
              <a:rPr lang="en-US" altLang="ko-KR" sz="1050" dirty="0" err="1"/>
              <a:t>gongji_update.jsp</a:t>
            </a:r>
            <a:r>
              <a:rPr lang="en-US" altLang="ko-KR" sz="1050" dirty="0"/>
              <a:t> (</a:t>
            </a:r>
            <a:r>
              <a:rPr lang="ko-KR" altLang="en-US" sz="1050" dirty="0"/>
              <a:t>글 수정</a:t>
            </a:r>
            <a:r>
              <a:rPr lang="en-US" altLang="ko-KR" sz="1050" dirty="0" smtClean="0"/>
              <a:t>)            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050" dirty="0" err="1" smtClean="0"/>
              <a:t>gongji_write.jsp</a:t>
            </a:r>
            <a:r>
              <a:rPr lang="en-US" altLang="ko-KR" sz="1050" dirty="0"/>
              <a:t>(</a:t>
            </a:r>
            <a:r>
              <a:rPr lang="ko-KR" altLang="en-US" sz="1050" dirty="0"/>
              <a:t>실제 글 </a:t>
            </a:r>
            <a:r>
              <a:rPr lang="ko-KR" altLang="en-US" sz="1050" dirty="0" smtClean="0"/>
              <a:t>    추가</a:t>
            </a:r>
            <a:r>
              <a:rPr lang="en-US" altLang="ko-KR" sz="1050" dirty="0"/>
              <a:t>,</a:t>
            </a:r>
            <a:r>
              <a:rPr lang="ko-KR" altLang="en-US" sz="1050" dirty="0"/>
              <a:t>수정</a:t>
            </a:r>
            <a:r>
              <a:rPr lang="en-US" altLang="ko-KR" sz="1050" dirty="0" smtClean="0"/>
              <a:t>)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050" dirty="0" err="1" smtClean="0"/>
              <a:t>gongji_delete.jsp</a:t>
            </a:r>
            <a:r>
              <a:rPr lang="en-US" altLang="ko-KR" sz="1050" dirty="0"/>
              <a:t>(</a:t>
            </a:r>
            <a:r>
              <a:rPr lang="ko-KR" altLang="en-US" sz="1050" dirty="0"/>
              <a:t>실제 글 삭제</a:t>
            </a:r>
            <a:r>
              <a:rPr lang="en-US" altLang="ko-KR" sz="1050" dirty="0"/>
              <a:t>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02913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3884212" y="2337683"/>
            <a:ext cx="2863284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설계서를 보면 처리해야</a:t>
            </a:r>
            <a:endParaRPr lang="en-US" altLang="ko-KR" dirty="0" smtClean="0"/>
          </a:p>
          <a:p>
            <a:r>
              <a:rPr lang="ko-KR" altLang="en-US" dirty="0" smtClean="0"/>
              <a:t>할 부분 힌트를 알 수 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94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(</a:t>
            </a:r>
            <a:r>
              <a:rPr lang="ko-KR" altLang="en-US" sz="1600" dirty="0"/>
              <a:t>유통판매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재고현황구현</a:t>
            </a:r>
            <a:endParaRPr lang="en-US" altLang="ko-KR" sz="1600" dirty="0" smtClean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재고현황시스템구현</a:t>
            </a:r>
            <a:r>
              <a:rPr lang="en-US" altLang="ko-KR" sz="1050" dirty="0" smtClean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 smtClean="0"/>
              <a:t>)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ko-KR" altLang="en-US" sz="105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재고현황총괄</a:t>
            </a:r>
            <a:endParaRPr lang="en-US" altLang="ko-KR" sz="1050" dirty="0" smtClean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신규상품등록</a:t>
            </a:r>
            <a:endParaRPr lang="en-US" altLang="ko-KR" sz="1050" dirty="0" smtClean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상품삭제</a:t>
            </a:r>
            <a:endParaRPr lang="en-US" altLang="ko-KR" sz="1050" dirty="0" smtClean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재고수정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02913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459258"/>
              </p:ext>
            </p:extLst>
          </p:nvPr>
        </p:nvGraphicFramePr>
        <p:xfrm>
          <a:off x="2842590" y="1227666"/>
          <a:ext cx="5412409" cy="43939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2409"/>
              </a:tblGrid>
              <a:tr h="4214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724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231190" y="1304199"/>
            <a:ext cx="37243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dirty="0" smtClean="0"/>
              <a:t>㈜</a:t>
            </a:r>
            <a:r>
              <a:rPr lang="ko-KR" altLang="en-US" dirty="0" err="1" smtClean="0"/>
              <a:t>트와이스</a:t>
            </a:r>
            <a:r>
              <a:rPr lang="ko-KR" altLang="en-US" dirty="0" smtClean="0"/>
              <a:t> 재고 현황</a:t>
            </a:r>
            <a:r>
              <a:rPr lang="en-US" altLang="ko-KR" dirty="0" smtClean="0"/>
              <a:t>-</a:t>
            </a:r>
            <a:r>
              <a:rPr lang="ko-KR" altLang="en-US" dirty="0" smtClean="0"/>
              <a:t>전체현황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621263"/>
              </p:ext>
            </p:extLst>
          </p:nvPr>
        </p:nvGraphicFramePr>
        <p:xfrm>
          <a:off x="2930055" y="1793015"/>
          <a:ext cx="5221575" cy="166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350"/>
                <a:gridCol w="1329280"/>
                <a:gridCol w="1044315"/>
                <a:gridCol w="1044315"/>
                <a:gridCol w="1044315"/>
              </a:tblGrid>
              <a:tr h="2779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상품번호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상품명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</a:t>
                      </a:r>
                      <a:r>
                        <a:rPr lang="ko-KR" altLang="en-US" sz="1000" dirty="0" err="1" smtClean="0"/>
                        <a:t>재고수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재고파악일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상품등록일</a:t>
                      </a:r>
                      <a:endParaRPr lang="ko-KR" altLang="en-US" sz="1000" dirty="0"/>
                    </a:p>
                  </a:txBody>
                  <a:tcPr/>
                </a:tc>
              </a:tr>
              <a:tr h="2779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122122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바나나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2017-06-10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2017-01-01</a:t>
                      </a:r>
                      <a:endParaRPr lang="ko-KR" altLang="en-US" sz="1000" dirty="0"/>
                    </a:p>
                  </a:txBody>
                  <a:tcPr/>
                </a:tc>
              </a:tr>
              <a:tr h="2779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122123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따알기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2017-06-10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2017-01-01</a:t>
                      </a:r>
                      <a:endParaRPr lang="ko-KR" altLang="en-US" sz="1000" dirty="0"/>
                    </a:p>
                  </a:txBody>
                  <a:tcPr/>
                </a:tc>
              </a:tr>
              <a:tr h="2779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122124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사아과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2017-06-10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2017-01-01</a:t>
                      </a:r>
                      <a:endParaRPr lang="ko-KR" altLang="en-US" sz="1000" dirty="0"/>
                    </a:p>
                  </a:txBody>
                  <a:tcPr/>
                </a:tc>
              </a:tr>
              <a:tr h="2779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122125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배애애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2017-06-10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2017-01-01</a:t>
                      </a:r>
                      <a:endParaRPr lang="ko-KR" altLang="en-US" sz="1000" dirty="0"/>
                    </a:p>
                  </a:txBody>
                  <a:tcPr/>
                </a:tc>
              </a:tr>
              <a:tr h="2779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122125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참외애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2017-06-10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2017-01-01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4"/>
          <p:cNvSpPr txBox="1"/>
          <p:nvPr/>
        </p:nvSpPr>
        <p:spPr>
          <a:xfrm>
            <a:off x="4231690" y="3631199"/>
            <a:ext cx="2872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dirty="0" smtClean="0"/>
              <a:t>&lt;&lt; 1 2 3 4 5 </a:t>
            </a:r>
            <a:r>
              <a:rPr lang="en-US" altLang="ko-KR" u="sng" dirty="0" smtClean="0"/>
              <a:t>6</a:t>
            </a:r>
            <a:r>
              <a:rPr lang="en-US" altLang="ko-KR" dirty="0" smtClean="0"/>
              <a:t> 7 8 9 10 &gt;&gt;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07514" y="5667111"/>
            <a:ext cx="4591321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재고현황은 한 페이지에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개씩 출력</a:t>
            </a:r>
            <a:endParaRPr lang="en-US" altLang="ko-KR" dirty="0" smtClean="0"/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상품번호</a:t>
            </a:r>
            <a:r>
              <a:rPr lang="en-US" altLang="ko-KR" dirty="0" smtClean="0"/>
              <a:t>.</a:t>
            </a:r>
            <a:r>
              <a:rPr lang="ko-KR" altLang="en-US" dirty="0" smtClean="0"/>
              <a:t>상품명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한 품목 상세화면으로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7301" y="373711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계속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207605" y="3642715"/>
            <a:ext cx="747963" cy="2484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가는각진제목체" pitchFamily="18" charset="-127"/>
              </a:rPr>
              <a:t>신규등록</a:t>
            </a:r>
          </a:p>
        </p:txBody>
      </p:sp>
    </p:spTree>
    <p:extLst>
      <p:ext uri="{BB962C8B-B14F-4D97-AF65-F5344CB8AC3E}">
        <p14:creationId xmlns:p14="http://schemas.microsoft.com/office/powerpoint/2010/main" val="193510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(</a:t>
            </a:r>
            <a:r>
              <a:rPr lang="ko-KR" altLang="en-US" sz="1600" dirty="0"/>
              <a:t>유통판매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재고현황구현</a:t>
            </a:r>
            <a:endParaRPr lang="en-US" altLang="ko-KR" sz="1600" dirty="0" smtClean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재고현황시스템구현</a:t>
            </a:r>
            <a:r>
              <a:rPr lang="en-US" altLang="ko-KR" sz="1050" dirty="0" smtClean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 smtClean="0"/>
              <a:t>)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ko-KR" altLang="en-US" sz="105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재고현황총괄</a:t>
            </a:r>
            <a:endParaRPr lang="en-US" altLang="ko-KR" sz="1050" dirty="0" smtClean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신규상품등록</a:t>
            </a:r>
            <a:endParaRPr lang="en-US" altLang="ko-KR" sz="1050" dirty="0" smtClean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상품삭제</a:t>
            </a:r>
            <a:endParaRPr lang="en-US" altLang="ko-KR" sz="1050" dirty="0" smtClean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재고파악수정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02913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842590" y="1227666"/>
          <a:ext cx="5412409" cy="43939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2409"/>
              </a:tblGrid>
              <a:tr h="4214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724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71473" y="5653380"/>
            <a:ext cx="6606233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상품번호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상품명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재고현황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상품설명은 입력가능 하게 함</a:t>
            </a:r>
            <a:r>
              <a:rPr lang="en-US" altLang="ko-KR" sz="1100" dirty="0" smtClean="0"/>
              <a:t> </a:t>
            </a:r>
          </a:p>
          <a:p>
            <a:r>
              <a:rPr lang="ko-KR" altLang="en-US" sz="1100" dirty="0" smtClean="0"/>
              <a:t>상품등록일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재고등록일은</a:t>
            </a:r>
            <a:r>
              <a:rPr lang="ko-KR" altLang="en-US" sz="1100" dirty="0" smtClean="0"/>
              <a:t> 자동으로 당일 </a:t>
            </a:r>
            <a:r>
              <a:rPr lang="ko-KR" altLang="en-US" sz="1100" dirty="0" err="1" smtClean="0"/>
              <a:t>날자가</a:t>
            </a:r>
            <a:r>
              <a:rPr lang="ko-KR" altLang="en-US" sz="1100" dirty="0" smtClean="0"/>
              <a:t> 입력됨</a:t>
            </a:r>
            <a:endParaRPr lang="en-US" altLang="ko-KR" sz="1100" dirty="0" smtClean="0"/>
          </a:p>
          <a:p>
            <a:r>
              <a:rPr lang="ko-KR" altLang="en-US" sz="1100" dirty="0" smtClean="0"/>
              <a:t>상품사진은 </a:t>
            </a:r>
            <a:r>
              <a:rPr lang="en-US" altLang="ko-KR" sz="1100" dirty="0" smtClean="0"/>
              <a:t>1)</a:t>
            </a:r>
            <a:r>
              <a:rPr lang="ko-KR" altLang="en-US" sz="1100" dirty="0" smtClean="0"/>
              <a:t>실력자는 파일 업로드 </a:t>
            </a:r>
            <a:r>
              <a:rPr lang="en-US" altLang="ko-KR" sz="1100" dirty="0" smtClean="0"/>
              <a:t>2) </a:t>
            </a:r>
            <a:r>
              <a:rPr lang="ko-KR" altLang="en-US" sz="1100" dirty="0" smtClean="0"/>
              <a:t>일반은 </a:t>
            </a:r>
            <a:r>
              <a:rPr lang="en-US" altLang="ko-KR" sz="1100" dirty="0" err="1" smtClean="0"/>
              <a:t>npp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fileziller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로 몇 개의 그림파일을 업로드하고 해당 파일패스를 입력</a:t>
            </a:r>
            <a:endParaRPr lang="en-US" altLang="ko-KR" sz="1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67301" y="373711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계속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207189"/>
              </p:ext>
            </p:extLst>
          </p:nvPr>
        </p:nvGraphicFramePr>
        <p:xfrm>
          <a:off x="3196424" y="1833081"/>
          <a:ext cx="4790661" cy="31484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655"/>
                <a:gridCol w="3567006"/>
              </a:tblGrid>
              <a:tr h="2143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상품</a:t>
                      </a:r>
                      <a:r>
                        <a:rPr lang="ko-KR" altLang="en-US" sz="1000" baseline="0" dirty="0" smtClean="0"/>
                        <a:t> 번호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122122</a:t>
                      </a:r>
                      <a:endParaRPr lang="ko-KR" altLang="en-US" sz="1000" dirty="0"/>
                    </a:p>
                  </a:txBody>
                  <a:tcPr/>
                </a:tc>
              </a:tr>
              <a:tr h="2885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상품명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바나나</a:t>
                      </a:r>
                      <a:endParaRPr lang="ko-KR" altLang="en-US" sz="10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재고 현황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</a:tr>
              <a:tr h="294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상품등록일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2017-06-10</a:t>
                      </a:r>
                      <a:endParaRPr lang="ko-KR" altLang="en-US" sz="1000" dirty="0"/>
                    </a:p>
                  </a:txBody>
                  <a:tcPr/>
                </a:tc>
              </a:tr>
              <a:tr h="2981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재고등록일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2017-06-10</a:t>
                      </a:r>
                      <a:endParaRPr lang="ko-KR" altLang="en-US" sz="1000" dirty="0"/>
                    </a:p>
                  </a:txBody>
                  <a:tcPr/>
                </a:tc>
              </a:tr>
              <a:tr h="2862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상품설명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알래스카산</a:t>
                      </a:r>
                      <a:r>
                        <a:rPr lang="ko-KR" altLang="en-US" sz="1000" dirty="0" smtClean="0"/>
                        <a:t> 바나나로 </a:t>
                      </a:r>
                      <a:r>
                        <a:rPr lang="ko-KR" altLang="en-US" sz="1000" dirty="0" err="1" smtClean="0"/>
                        <a:t>맘모스의</a:t>
                      </a:r>
                      <a:r>
                        <a:rPr lang="ko-KR" altLang="en-US" sz="1000" dirty="0" smtClean="0"/>
                        <a:t> 아침식사</a:t>
                      </a:r>
                      <a:endParaRPr lang="ko-KR" altLang="en-US" sz="1000" dirty="0"/>
                    </a:p>
                  </a:txBody>
                  <a:tcPr/>
                </a:tc>
              </a:tr>
              <a:tr h="4486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상품사진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usr</a:t>
                      </a:r>
                      <a:r>
                        <a:rPr lang="en-US" altLang="ko-KR" sz="1000" dirty="0" smtClean="0"/>
                        <a:t>/lib/tomcat7/</a:t>
                      </a:r>
                      <a:r>
                        <a:rPr lang="en-US" altLang="ko-KR" sz="1000" dirty="0" err="1" smtClean="0"/>
                        <a:t>webapps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abc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aaa,jpg</a:t>
                      </a:r>
                      <a:endParaRPr lang="en-US" altLang="ko-KR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386" y="3557673"/>
            <a:ext cx="1224209" cy="81409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4464657" y="1864889"/>
            <a:ext cx="1979875" cy="1865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458028" y="2112708"/>
            <a:ext cx="1979875" cy="1865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4458027" y="2402943"/>
            <a:ext cx="1979875" cy="1865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464656" y="3275631"/>
            <a:ext cx="2647786" cy="20704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522386" y="4629169"/>
            <a:ext cx="2647786" cy="20704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5910780" y="3742906"/>
            <a:ext cx="747963" cy="2484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 smtClean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Upload</a:t>
            </a: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6945212" y="5175888"/>
            <a:ext cx="747963" cy="2484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가는각진제목체" pitchFamily="18" charset="-127"/>
              </a:rPr>
              <a:t>완료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231189" y="1304199"/>
            <a:ext cx="44465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㈜</a:t>
            </a:r>
            <a:r>
              <a:rPr lang="ko-KR" altLang="en-US" dirty="0" err="1"/>
              <a:t>트와이스</a:t>
            </a:r>
            <a:r>
              <a:rPr lang="ko-KR" altLang="en-US" dirty="0"/>
              <a:t> 재고 </a:t>
            </a:r>
            <a:r>
              <a:rPr lang="ko-KR" altLang="en-US" dirty="0" smtClean="0"/>
              <a:t>현황</a:t>
            </a:r>
            <a:r>
              <a:rPr lang="en-US" altLang="ko-KR" dirty="0"/>
              <a:t>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상품등록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170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/>
              <a:t>강의 </a:t>
            </a:r>
            <a:r>
              <a:rPr lang="ko-KR" altLang="en-US" sz="1800" dirty="0" smtClean="0"/>
              <a:t>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940594" y="818917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학습목표 제시</a:t>
            </a:r>
            <a:endParaRPr lang="en-US" altLang="ko-KR" sz="1600" dirty="0" smtClean="0"/>
          </a:p>
          <a:p>
            <a:pPr marL="0" indent="0">
              <a:buFont typeface="Wingdings" panose="05000000000000000000" pitchFamily="2" charset="2"/>
              <a:buChar char="§"/>
            </a:pPr>
            <a:r>
              <a:rPr lang="ko-KR" altLang="en-US" sz="1200" dirty="0"/>
              <a:t>기존</a:t>
            </a:r>
            <a:r>
              <a:rPr lang="en-US" altLang="ko-KR" sz="1200" dirty="0"/>
              <a:t> </a:t>
            </a:r>
            <a:r>
              <a:rPr lang="ko-KR" altLang="en-US" sz="1200" dirty="0"/>
              <a:t>게시판을 분석하여 구현할 게시판의 요건을 정의할 수 있다</a:t>
            </a:r>
            <a:r>
              <a:rPr lang="en-US" altLang="ko-KR" sz="1200" dirty="0"/>
              <a:t>.</a:t>
            </a:r>
          </a:p>
          <a:p>
            <a:pPr marL="0" indent="0">
              <a:buFont typeface="Wingdings" panose="05000000000000000000" pitchFamily="2" charset="2"/>
              <a:buChar char="§"/>
            </a:pPr>
            <a:r>
              <a:rPr lang="ko-KR" altLang="en-US" sz="1200" dirty="0"/>
              <a:t>게시판을 구현하기 위하여 분석과 설계를 할 수 있다</a:t>
            </a:r>
            <a:endParaRPr lang="en-US" altLang="ko-KR" sz="1200" dirty="0"/>
          </a:p>
          <a:p>
            <a:pPr marL="0" indent="0">
              <a:buFont typeface="Wingdings" panose="05000000000000000000" pitchFamily="2" charset="2"/>
              <a:buChar char="§"/>
            </a:pPr>
            <a:r>
              <a:rPr lang="ko-KR" altLang="en-US" sz="1200" dirty="0"/>
              <a:t>기본적 게시판 기능을 구현 할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(</a:t>
            </a:r>
            <a:r>
              <a:rPr lang="ko-KR" altLang="en-US" sz="1600" dirty="0" smtClean="0"/>
              <a:t>유통판매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재고현황구현</a:t>
            </a:r>
            <a:endParaRPr lang="en-US" altLang="ko-KR" sz="1600" dirty="0" smtClean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재고현황시스템구현</a:t>
            </a:r>
            <a:r>
              <a:rPr lang="en-US" altLang="ko-KR" sz="1050" dirty="0" smtClean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 smtClean="0"/>
              <a:t>)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ko-KR" altLang="en-US" sz="105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재고현황총괄</a:t>
            </a:r>
            <a:endParaRPr lang="en-US" altLang="ko-KR" sz="1050" dirty="0" smtClean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신규상품등록</a:t>
            </a:r>
            <a:endParaRPr lang="en-US" altLang="ko-KR" sz="1050" dirty="0" smtClean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상품삭제</a:t>
            </a:r>
            <a:endParaRPr lang="en-US" altLang="ko-KR" sz="1050" dirty="0" smtClean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재고파악수정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02913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842590" y="1227666"/>
          <a:ext cx="5412409" cy="43939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2409"/>
              </a:tblGrid>
              <a:tr h="4214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724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63306" y="5657847"/>
            <a:ext cx="3684022" cy="929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품목상세화면은 다음과 같은 항목출력</a:t>
            </a:r>
            <a:endParaRPr lang="en-US" altLang="ko-KR" dirty="0" smtClean="0"/>
          </a:p>
          <a:p>
            <a:r>
              <a:rPr lang="ko-KR" altLang="en-US" dirty="0" smtClean="0"/>
              <a:t>해당상품을 삭제할 수 있는 버튼 </a:t>
            </a:r>
            <a:endParaRPr lang="en-US" altLang="ko-KR" dirty="0" smtClean="0"/>
          </a:p>
          <a:p>
            <a:r>
              <a:rPr lang="ko-KR" altLang="en-US" dirty="0" smtClean="0"/>
              <a:t>해당상품을 수정은 불가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67301" y="373711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계속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938705"/>
              </p:ext>
            </p:extLst>
          </p:nvPr>
        </p:nvGraphicFramePr>
        <p:xfrm>
          <a:off x="3196424" y="1833081"/>
          <a:ext cx="4790661" cy="33008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655"/>
                <a:gridCol w="3567006"/>
              </a:tblGrid>
              <a:tr h="2143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상품</a:t>
                      </a:r>
                      <a:r>
                        <a:rPr lang="ko-KR" altLang="en-US" sz="1000" baseline="0" dirty="0" smtClean="0"/>
                        <a:t> 번호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122122</a:t>
                      </a:r>
                      <a:endParaRPr lang="ko-KR" altLang="en-US" sz="1000" dirty="0"/>
                    </a:p>
                  </a:txBody>
                  <a:tcPr/>
                </a:tc>
              </a:tr>
              <a:tr h="2885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상품명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바나나</a:t>
                      </a:r>
                      <a:endParaRPr lang="ko-KR" altLang="en-US" sz="10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재고 현황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</a:tr>
              <a:tr h="294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상품등록일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2017-06-10</a:t>
                      </a:r>
                      <a:endParaRPr lang="ko-KR" altLang="en-US" sz="1000" dirty="0"/>
                    </a:p>
                  </a:txBody>
                  <a:tcPr/>
                </a:tc>
              </a:tr>
              <a:tr h="2981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재고등록일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2017-06-10</a:t>
                      </a:r>
                      <a:endParaRPr lang="ko-KR" altLang="en-US" sz="1000" dirty="0"/>
                    </a:p>
                  </a:txBody>
                  <a:tcPr/>
                </a:tc>
              </a:tr>
              <a:tr h="2862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상품설명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알래스카산</a:t>
                      </a:r>
                      <a:r>
                        <a:rPr lang="ko-KR" altLang="en-US" sz="1000" dirty="0" smtClean="0"/>
                        <a:t> 바나나로 </a:t>
                      </a:r>
                      <a:r>
                        <a:rPr lang="ko-KR" altLang="en-US" sz="1000" dirty="0" err="1" smtClean="0"/>
                        <a:t>맘모스의</a:t>
                      </a:r>
                      <a:r>
                        <a:rPr lang="ko-KR" altLang="en-US" sz="1000" dirty="0" smtClean="0"/>
                        <a:t> 아침식사</a:t>
                      </a:r>
                      <a:endParaRPr lang="ko-KR" altLang="en-US" sz="1000" dirty="0"/>
                    </a:p>
                  </a:txBody>
                  <a:tcPr/>
                </a:tc>
              </a:tr>
              <a:tr h="4486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상품사진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333" y="3623135"/>
            <a:ext cx="2108421" cy="14021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 bwMode="auto">
          <a:xfrm>
            <a:off x="6261400" y="5251056"/>
            <a:ext cx="747963" cy="2484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가는각진제목체" pitchFamily="18" charset="-127"/>
              </a:rPr>
              <a:t>상품삭제</a:t>
            </a:r>
          </a:p>
        </p:txBody>
      </p:sp>
      <p:sp>
        <p:nvSpPr>
          <p:cNvPr id="18" name="직사각형 17"/>
          <p:cNvSpPr/>
          <p:nvPr/>
        </p:nvSpPr>
        <p:spPr bwMode="auto">
          <a:xfrm>
            <a:off x="7101587" y="5251056"/>
            <a:ext cx="747963" cy="2484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가는각진제목체" pitchFamily="18" charset="-127"/>
              </a:rPr>
              <a:t>제고 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231190" y="1304199"/>
            <a:ext cx="37243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㈜</a:t>
            </a:r>
            <a:r>
              <a:rPr lang="ko-KR" altLang="en-US" dirty="0" err="1"/>
              <a:t>트와이스</a:t>
            </a:r>
            <a:r>
              <a:rPr lang="ko-KR" altLang="en-US" dirty="0"/>
              <a:t> 재고 </a:t>
            </a:r>
            <a:r>
              <a:rPr lang="ko-KR" altLang="en-US" dirty="0" smtClean="0"/>
              <a:t>현황</a:t>
            </a: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상품상세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85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(</a:t>
            </a:r>
            <a:r>
              <a:rPr lang="ko-KR" altLang="en-US" sz="1600" dirty="0"/>
              <a:t>유통판매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재고현황구현</a:t>
            </a:r>
            <a:endParaRPr lang="en-US" altLang="ko-KR" sz="1600" dirty="0" smtClean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재고현황시스템구현</a:t>
            </a:r>
            <a:r>
              <a:rPr lang="en-US" altLang="ko-KR" sz="1050" dirty="0" smtClean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 smtClean="0"/>
              <a:t>)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ko-KR" altLang="en-US" sz="105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재고현황총괄</a:t>
            </a:r>
            <a:endParaRPr lang="en-US" altLang="ko-KR" sz="1050" dirty="0" smtClean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신규상품등록</a:t>
            </a:r>
            <a:endParaRPr lang="en-US" altLang="ko-KR" sz="1050" dirty="0" smtClean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상품삭제</a:t>
            </a:r>
            <a:endParaRPr lang="en-US" altLang="ko-KR" sz="1050" dirty="0" smtClean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재고파악수정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02913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842590" y="1227666"/>
          <a:ext cx="5412409" cy="43939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2409"/>
              </a:tblGrid>
              <a:tr h="4214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724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1785" y="3331086"/>
            <a:ext cx="1952779" cy="929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게시판은 결국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일반적 업무처리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시스템의 기본이다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258592"/>
              </p:ext>
            </p:extLst>
          </p:nvPr>
        </p:nvGraphicFramePr>
        <p:xfrm>
          <a:off x="3196424" y="1833081"/>
          <a:ext cx="4790661" cy="2996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655"/>
                <a:gridCol w="3567006"/>
              </a:tblGrid>
              <a:tr h="2143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상품</a:t>
                      </a:r>
                      <a:r>
                        <a:rPr lang="ko-KR" altLang="en-US" sz="1000" baseline="0" dirty="0" smtClean="0"/>
                        <a:t> 번호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122122</a:t>
                      </a:r>
                      <a:endParaRPr lang="ko-KR" altLang="en-US" sz="1000" dirty="0"/>
                    </a:p>
                  </a:txBody>
                  <a:tcPr/>
                </a:tc>
              </a:tr>
              <a:tr h="2885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상품명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바나나</a:t>
                      </a:r>
                      <a:endParaRPr lang="ko-KR" altLang="en-US" sz="10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재고 현황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</a:tr>
              <a:tr h="294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상품등록일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2017-06-10</a:t>
                      </a:r>
                      <a:endParaRPr lang="ko-KR" altLang="en-US" sz="1000" dirty="0"/>
                    </a:p>
                  </a:txBody>
                  <a:tcPr/>
                </a:tc>
              </a:tr>
              <a:tr h="2981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재고등록일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2017-06-10</a:t>
                      </a:r>
                      <a:endParaRPr lang="ko-KR" altLang="en-US" sz="1000" dirty="0"/>
                    </a:p>
                  </a:txBody>
                  <a:tcPr/>
                </a:tc>
              </a:tr>
              <a:tr h="2862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상품설명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알래스카산</a:t>
                      </a:r>
                      <a:r>
                        <a:rPr lang="ko-KR" altLang="en-US" sz="1000" dirty="0" smtClean="0"/>
                        <a:t> 바나나로 </a:t>
                      </a:r>
                      <a:r>
                        <a:rPr lang="ko-KR" altLang="en-US" sz="1000" dirty="0" err="1" smtClean="0"/>
                        <a:t>맘모스의</a:t>
                      </a:r>
                      <a:r>
                        <a:rPr lang="ko-KR" altLang="en-US" sz="1000" dirty="0" smtClean="0"/>
                        <a:t> 아침식사</a:t>
                      </a:r>
                      <a:endParaRPr lang="ko-KR" altLang="en-US" sz="1000" dirty="0"/>
                    </a:p>
                  </a:txBody>
                  <a:tcPr/>
                </a:tc>
              </a:tr>
              <a:tr h="4486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상품사진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386" y="3557673"/>
            <a:ext cx="1224209" cy="81409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 bwMode="auto">
          <a:xfrm>
            <a:off x="4458027" y="2402943"/>
            <a:ext cx="1979875" cy="1865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6945212" y="5175888"/>
            <a:ext cx="747963" cy="2484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가는각진제목체" pitchFamily="18" charset="-127"/>
              </a:rPr>
              <a:t>재고수정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71473" y="5653380"/>
            <a:ext cx="6606233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재고 수정화면은 재고수만 수정가능</a:t>
            </a:r>
            <a:endParaRPr lang="en-US" altLang="ko-KR" sz="1100" dirty="0" smtClean="0"/>
          </a:p>
          <a:p>
            <a:r>
              <a:rPr lang="ko-KR" altLang="en-US" sz="1100" dirty="0" err="1" smtClean="0"/>
              <a:t>재고등록일은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수정시</a:t>
            </a:r>
            <a:r>
              <a:rPr lang="ko-KR" altLang="en-US" sz="1100" dirty="0" smtClean="0"/>
              <a:t> 날짜로 매번 수정</a:t>
            </a:r>
            <a:endParaRPr lang="en-US" altLang="ko-KR" sz="11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4231190" y="1304199"/>
            <a:ext cx="37243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㈜</a:t>
            </a:r>
            <a:r>
              <a:rPr lang="ko-KR" altLang="en-US" dirty="0" err="1"/>
              <a:t>트와이스</a:t>
            </a:r>
            <a:r>
              <a:rPr lang="ko-KR" altLang="en-US" dirty="0"/>
              <a:t> 재고 </a:t>
            </a:r>
            <a:r>
              <a:rPr lang="ko-KR" altLang="en-US" dirty="0" smtClean="0"/>
              <a:t>현황</a:t>
            </a:r>
            <a:r>
              <a:rPr lang="en-US" altLang="ko-KR" dirty="0" smtClean="0"/>
              <a:t>-</a:t>
            </a:r>
            <a:r>
              <a:rPr lang="ko-KR" altLang="en-US" dirty="0" smtClean="0"/>
              <a:t>재고수정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973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(</a:t>
            </a:r>
            <a:r>
              <a:rPr lang="ko-KR" altLang="en-US" sz="1600" dirty="0"/>
              <a:t>유통판매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재고현황구현</a:t>
            </a:r>
            <a:endParaRPr lang="en-US" altLang="ko-KR" sz="1600" dirty="0" smtClean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재고현황시스템구현</a:t>
            </a:r>
            <a:r>
              <a:rPr lang="en-US" altLang="ko-KR" sz="1050" dirty="0" smtClean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 smtClean="0"/>
              <a:t>)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ko-KR" altLang="en-US" sz="105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재고현황총괄</a:t>
            </a:r>
            <a:endParaRPr lang="en-US" altLang="ko-KR" sz="1050" dirty="0" smtClean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신규상품등록</a:t>
            </a:r>
            <a:endParaRPr lang="en-US" altLang="ko-KR" sz="1050" dirty="0" smtClean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상품삭제</a:t>
            </a:r>
            <a:endParaRPr lang="en-US" altLang="ko-KR" sz="1050" dirty="0" smtClean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재고파악수정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02913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842590" y="1227666"/>
          <a:ext cx="5412409" cy="43939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2409"/>
              </a:tblGrid>
              <a:tr h="4214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724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7301" y="373711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계속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0198" y="2820074"/>
            <a:ext cx="3198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바나나</a:t>
            </a:r>
            <a:r>
              <a:rPr lang="en-US" altLang="ko-KR" dirty="0" smtClean="0"/>
              <a:t>] </a:t>
            </a:r>
            <a:r>
              <a:rPr lang="ko-KR" altLang="en-US" dirty="0" smtClean="0"/>
              <a:t>상품이 삭제되었습니다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231190" y="1304199"/>
            <a:ext cx="37243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㈜</a:t>
            </a:r>
            <a:r>
              <a:rPr lang="ko-KR" altLang="en-US" dirty="0" err="1"/>
              <a:t>트와이스</a:t>
            </a:r>
            <a:r>
              <a:rPr lang="ko-KR" altLang="en-US" dirty="0"/>
              <a:t> 재고 </a:t>
            </a:r>
            <a:r>
              <a:rPr lang="ko-KR" altLang="en-US" dirty="0" smtClean="0"/>
              <a:t>현황</a:t>
            </a:r>
            <a:r>
              <a:rPr lang="en-US" altLang="ko-KR" dirty="0" smtClean="0"/>
              <a:t>-</a:t>
            </a:r>
            <a:r>
              <a:rPr lang="ko-KR" altLang="en-US" dirty="0" smtClean="0"/>
              <a:t>상품삭제</a:t>
            </a:r>
            <a:endParaRPr lang="en-US" altLang="ko-KR" dirty="0"/>
          </a:p>
        </p:txBody>
      </p:sp>
      <p:sp>
        <p:nvSpPr>
          <p:cNvPr id="19" name="직사각형 18"/>
          <p:cNvSpPr/>
          <p:nvPr/>
        </p:nvSpPr>
        <p:spPr bwMode="auto">
          <a:xfrm>
            <a:off x="5036899" y="3484324"/>
            <a:ext cx="747963" cy="2484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가는각진제목체" pitchFamily="18" charset="-127"/>
              </a:rPr>
              <a:t>재고현황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71473" y="5653380"/>
            <a:ext cx="6606233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처리 상황을 출력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삭제되었습니다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등록되었습니다</a:t>
            </a:r>
            <a:r>
              <a:rPr lang="en-US" altLang="ko-KR" sz="1100" dirty="0" smtClean="0"/>
              <a:t>/ </a:t>
            </a:r>
            <a:r>
              <a:rPr lang="ko-KR" altLang="en-US" sz="1100" dirty="0" err="1" smtClean="0"/>
              <a:t>에러등등</a:t>
            </a:r>
            <a:r>
              <a:rPr lang="en-US" altLang="ko-KR" sz="1100" dirty="0" smtClean="0"/>
              <a:t>)</a:t>
            </a:r>
          </a:p>
          <a:p>
            <a:r>
              <a:rPr lang="ko-KR" altLang="en-US" sz="1100" dirty="0" smtClean="0"/>
              <a:t>재고현황 버튼을 누르면 재고현황으로 간다네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43211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413547" y="1277842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 smtClean="0"/>
              <a:t>다음 제시된 내용을 자필로 작성하여 제출 하시오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상단 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 기입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AutoNum type="arabicPeriod"/>
            </a:pPr>
            <a:r>
              <a:rPr lang="ko-KR" altLang="en-US" sz="1800" dirty="0" err="1" smtClean="0"/>
              <a:t>필기없음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단 코멘트를 잘 달았는지 검토하셔요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</a:t>
            </a:r>
            <a:r>
              <a:rPr lang="en-US" altLang="ko-KR" sz="1800" dirty="0" smtClean="0"/>
              <a:t>. </a:t>
            </a:r>
            <a:r>
              <a:rPr lang="ko-KR" altLang="en-US" sz="1800" dirty="0" err="1" smtClean="0"/>
              <a:t>차시</a:t>
            </a:r>
            <a:r>
              <a:rPr lang="ko-KR" altLang="en-US" sz="1800" dirty="0" smtClean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768122" y="1211890"/>
            <a:ext cx="7450138" cy="7830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차시</a:t>
            </a:r>
            <a:r>
              <a:rPr lang="ko-KR" altLang="en-US" sz="1600" dirty="0" smtClean="0"/>
              <a:t> 준비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8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댓글달기기능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학습 전 생각해볼 문제</a:t>
            </a:r>
            <a:endParaRPr lang="en-US" altLang="ko-KR" sz="1600" dirty="0" smtClean="0"/>
          </a:p>
          <a:p>
            <a:pPr eaLnBrk="1" hangingPunct="1">
              <a:spcBef>
                <a:spcPts val="600"/>
              </a:spcBef>
            </a:pPr>
            <a:r>
              <a:rPr kumimoji="0" lang="ko-KR" altLang="en-US" sz="1200" dirty="0"/>
              <a:t>다음 주제에 대하여 본인이 인터넷 조사를 통하여 간단히 정리해 봅시다</a:t>
            </a:r>
            <a:r>
              <a:rPr kumimoji="0" lang="en-US" altLang="ko-KR" sz="1200" dirty="0"/>
              <a:t>.</a:t>
            </a:r>
          </a:p>
          <a:p>
            <a:pPr eaLnBrk="1" hangingPunct="1">
              <a:buFont typeface="맑은 고딕" panose="020B0503020000020004" pitchFamily="50" charset="-127"/>
              <a:buAutoNum type="arabicParenR"/>
            </a:pPr>
            <a:r>
              <a:rPr lang="ko-KR" altLang="en-US" sz="1200" dirty="0" smtClean="0"/>
              <a:t>일반 </a:t>
            </a:r>
            <a:r>
              <a:rPr lang="ko-KR" altLang="en-US" sz="1200" dirty="0"/>
              <a:t>홈페이지에서 자유게시판을 이루는 화면을 조사해 봅시다</a:t>
            </a:r>
            <a:endParaRPr lang="en-US" altLang="ko-KR" sz="1200" dirty="0"/>
          </a:p>
          <a:p>
            <a:pPr eaLnBrk="1" hangingPunct="1">
              <a:buFont typeface="맑은 고딕" panose="020B0503020000020004" pitchFamily="50" charset="-127"/>
              <a:buAutoNum type="arabicParenR"/>
            </a:pPr>
            <a:r>
              <a:rPr lang="ko-KR" altLang="en-US" sz="1200" dirty="0"/>
              <a:t>게시판의 필요한 기능이 어떤 것이 있는지 고민해 봅시다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668433" y="884919"/>
            <a:ext cx="6145427" cy="25730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+mn-ea"/>
              </a:rPr>
              <a:t>1. </a:t>
            </a:r>
            <a:r>
              <a:rPr kumimoji="0" lang="ko-KR" altLang="en-US" sz="1400" b="1" dirty="0">
                <a:solidFill>
                  <a:schemeClr val="tx1"/>
                </a:solidFill>
                <a:latin typeface="+mn-ea"/>
              </a:rPr>
              <a:t>요건 정의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808133" y="1232581"/>
            <a:ext cx="5646700" cy="2573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1) </a:t>
            </a:r>
            <a:r>
              <a:rPr kumimoji="0" lang="ko-KR" altLang="en-US" sz="1300" b="1" dirty="0">
                <a:solidFill>
                  <a:schemeClr val="tx1"/>
                </a:solidFill>
                <a:latin typeface="+mn-ea"/>
              </a:rPr>
              <a:t>기존 시스템 분석 </a:t>
            </a: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- </a:t>
            </a:r>
            <a:r>
              <a:rPr kumimoji="0" lang="ko-KR" altLang="en-US" sz="1300" b="1" dirty="0">
                <a:solidFill>
                  <a:schemeClr val="tx1"/>
                </a:solidFill>
                <a:latin typeface="+mn-ea"/>
              </a:rPr>
              <a:t>목록 보기</a:t>
            </a: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(1) </a:t>
            </a:r>
            <a:endParaRPr kumimoji="0" lang="ko-KR" altLang="en-US" sz="13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1" name="그룹 56"/>
          <p:cNvGrpSpPr>
            <a:grpSpLocks/>
          </p:cNvGrpSpPr>
          <p:nvPr/>
        </p:nvGrpSpPr>
        <p:grpSpPr bwMode="auto">
          <a:xfrm>
            <a:off x="1125633" y="1651682"/>
            <a:ext cx="5781540" cy="283882"/>
            <a:chOff x="3779838" y="3777928"/>
            <a:chExt cx="5149890" cy="371475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3779838" y="3777928"/>
              <a:ext cx="432723" cy="37147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endParaRPr lang="ko-KR" altLang="en-US" b="1" dirty="0">
                <a:solidFill>
                  <a:schemeClr val="bg1"/>
                </a:solidFill>
                <a:latin typeface="돋움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271793" y="3788994"/>
              <a:ext cx="4657935" cy="3604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자유게시판 첫 화면은 게시된 글의 목록을 보여줌</a:t>
              </a:r>
              <a:endParaRPr lang="en-US" altLang="ko-KR" sz="1000" dirty="0">
                <a:latin typeface="+mn-ea"/>
              </a:endParaRPr>
            </a:p>
          </p:txBody>
        </p:sp>
        <p:pic>
          <p:nvPicPr>
            <p:cNvPr id="14" name="Picture 36" descr="C:\Documents and Settings\신현아\바탕 화면\icon\1326275478_check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463" y="3803898"/>
              <a:ext cx="340618" cy="34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그룹 56"/>
          <p:cNvGrpSpPr>
            <a:grpSpLocks/>
          </p:cNvGrpSpPr>
          <p:nvPr/>
        </p:nvGrpSpPr>
        <p:grpSpPr bwMode="auto">
          <a:xfrm>
            <a:off x="1125633" y="2154919"/>
            <a:ext cx="5781540" cy="283881"/>
            <a:chOff x="3779838" y="3777928"/>
            <a:chExt cx="5149890" cy="371475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3779838" y="3777928"/>
              <a:ext cx="432723" cy="37147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endParaRPr lang="ko-KR" altLang="en-US" b="1" dirty="0">
                <a:solidFill>
                  <a:schemeClr val="bg1"/>
                </a:solidFill>
                <a:latin typeface="돋움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271793" y="3788993"/>
              <a:ext cx="4657935" cy="3604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목록 보기에서는 새 글을 등록하거나 조회 글 하나를 보는 </a:t>
              </a:r>
              <a:r>
                <a:rPr lang="ko-KR" altLang="en-US" sz="1000" dirty="0" smtClean="0">
                  <a:latin typeface="+mn-ea"/>
                </a:rPr>
                <a:t>것이 가장 </a:t>
              </a:r>
              <a:r>
                <a:rPr lang="ko-KR" altLang="en-US" sz="1000" dirty="0">
                  <a:latin typeface="+mn-ea"/>
                </a:rPr>
                <a:t>큰 기능임</a:t>
              </a:r>
              <a:endParaRPr lang="en-US" altLang="ko-KR" sz="1000" dirty="0">
                <a:latin typeface="+mn-ea"/>
              </a:endParaRPr>
            </a:p>
          </p:txBody>
        </p:sp>
        <p:pic>
          <p:nvPicPr>
            <p:cNvPr id="18" name="Picture 36" descr="C:\Documents and Settings\신현아\바탕 화면\icon\1326275478_check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463" y="3803898"/>
              <a:ext cx="340618" cy="34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extBox 18"/>
          <p:cNvSpPr txBox="1"/>
          <p:nvPr/>
        </p:nvSpPr>
        <p:spPr bwMode="auto">
          <a:xfrm>
            <a:off x="2205133" y="3523344"/>
            <a:ext cx="4357398" cy="1896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85725" indent="-85725">
              <a:spcBef>
                <a:spcPts val="600"/>
              </a:spcBef>
              <a:defRPr/>
            </a:pPr>
            <a:endParaRPr lang="ko-KR" altLang="en-US" sz="1000" dirty="0">
              <a:latin typeface="+mn-ea"/>
              <a:ea typeface="+mn-ea"/>
            </a:endParaRPr>
          </a:p>
        </p:txBody>
      </p:sp>
      <p:pic>
        <p:nvPicPr>
          <p:cNvPr id="20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571" y="3566205"/>
            <a:ext cx="3112426" cy="2632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65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1153271" y="1094147"/>
            <a:ext cx="5281613" cy="3381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+mn-ea"/>
              </a:rPr>
              <a:t>1. </a:t>
            </a:r>
            <a:r>
              <a:rPr kumimoji="0" lang="ko-KR" altLang="en-US" sz="1400" b="1" dirty="0">
                <a:solidFill>
                  <a:schemeClr val="tx1"/>
                </a:solidFill>
                <a:latin typeface="+mn-ea"/>
              </a:rPr>
              <a:t>요건 정의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1292971" y="1441809"/>
            <a:ext cx="3378200" cy="3381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1) </a:t>
            </a:r>
            <a:r>
              <a:rPr kumimoji="0" lang="ko-KR" altLang="en-US" sz="1300" b="1" dirty="0">
                <a:solidFill>
                  <a:schemeClr val="tx1"/>
                </a:solidFill>
                <a:latin typeface="+mn-ea"/>
              </a:rPr>
              <a:t>기존 시스템 분석 </a:t>
            </a: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- </a:t>
            </a:r>
            <a:r>
              <a:rPr kumimoji="0" lang="ko-KR" altLang="en-US" sz="1300" b="1" dirty="0">
                <a:solidFill>
                  <a:schemeClr val="tx1"/>
                </a:solidFill>
                <a:latin typeface="+mn-ea"/>
              </a:rPr>
              <a:t>목록 보기</a:t>
            </a: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(2)</a:t>
            </a:r>
            <a:endParaRPr kumimoji="0" lang="ko-KR" altLang="en-US" sz="13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56483" y="1878371"/>
            <a:ext cx="6876483" cy="4621819"/>
            <a:chOff x="1456484" y="1878372"/>
            <a:chExt cx="5338762" cy="4133850"/>
          </a:xfrm>
        </p:grpSpPr>
        <p:pic>
          <p:nvPicPr>
            <p:cNvPr id="7" name="그림 1"/>
            <p:cNvPicPr>
              <a:picLocks noChangeAspect="1"/>
            </p:cNvPicPr>
            <p:nvPr/>
          </p:nvPicPr>
          <p:blipFill rotWithShape="1">
            <a:blip r:embed="rId2"/>
            <a:srcRect b="1922"/>
            <a:stretch/>
          </p:blipFill>
          <p:spPr bwMode="auto">
            <a:xfrm>
              <a:off x="1456484" y="1878372"/>
              <a:ext cx="5338762" cy="362108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2921746" y="5172434"/>
              <a:ext cx="2371725" cy="215900"/>
            </a:xfrm>
            <a:prstGeom prst="rect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모서리가 둥근 사각형 설명선 9"/>
            <p:cNvSpPr/>
            <p:nvPr/>
          </p:nvSpPr>
          <p:spPr bwMode="auto">
            <a:xfrm>
              <a:off x="4794996" y="5605822"/>
              <a:ext cx="949325" cy="406400"/>
            </a:xfrm>
            <a:prstGeom prst="wedgeRoundRectCallout">
              <a:avLst>
                <a:gd name="adj1" fmla="val -101371"/>
                <a:gd name="adj2" fmla="val -93581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>
                  <a:latin typeface="+mn-ea"/>
                </a:rPr>
                <a:t>검색 기능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420096" y="3562709"/>
              <a:ext cx="215900" cy="217488"/>
            </a:xfrm>
            <a:prstGeom prst="rect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모서리가 둥근 사각형 설명선 11"/>
            <p:cNvSpPr/>
            <p:nvPr/>
          </p:nvSpPr>
          <p:spPr bwMode="auto">
            <a:xfrm>
              <a:off x="3007471" y="3481747"/>
              <a:ext cx="949325" cy="406400"/>
            </a:xfrm>
            <a:prstGeom prst="wedgeRoundRectCallout">
              <a:avLst>
                <a:gd name="adj1" fmla="val -88647"/>
                <a:gd name="adj2" fmla="val -19308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한 줄 </a:t>
              </a:r>
              <a:r>
                <a:rPr lang="ko-KR" altLang="en-US" sz="1000" dirty="0" err="1">
                  <a:latin typeface="+mn-ea"/>
                </a:rPr>
                <a:t>댓글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855071" y="3167422"/>
              <a:ext cx="180975" cy="174625"/>
            </a:xfrm>
            <a:prstGeom prst="rect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모서리가 둥근 사각형 설명선 13"/>
            <p:cNvSpPr/>
            <p:nvPr/>
          </p:nvSpPr>
          <p:spPr bwMode="auto">
            <a:xfrm>
              <a:off x="2732834" y="2449872"/>
              <a:ext cx="949325" cy="406400"/>
            </a:xfrm>
            <a:prstGeom prst="wedgeRoundRectCallout">
              <a:avLst>
                <a:gd name="adj1" fmla="val -28660"/>
                <a:gd name="adj2" fmla="val 122872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새 글</a:t>
              </a:r>
              <a:r>
                <a:rPr lang="en-US" altLang="ko-KR" sz="1000" dirty="0">
                  <a:latin typeface="+mn-ea"/>
                </a:rPr>
                <a:t>(New) </a:t>
              </a:r>
              <a:br>
                <a:rPr lang="en-US" altLang="ko-KR" sz="1000" dirty="0">
                  <a:latin typeface="+mn-ea"/>
                </a:rPr>
              </a:br>
              <a:r>
                <a:rPr lang="ko-KR" altLang="en-US" sz="1000" dirty="0">
                  <a:latin typeface="+mn-ea"/>
                </a:rPr>
                <a:t>표시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436221" y="2943584"/>
              <a:ext cx="719138" cy="173038"/>
            </a:xfrm>
            <a:prstGeom prst="rect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모서리가 둥근 사각형 설명선 15"/>
            <p:cNvSpPr/>
            <p:nvPr/>
          </p:nvSpPr>
          <p:spPr bwMode="auto">
            <a:xfrm>
              <a:off x="4437809" y="2245084"/>
              <a:ext cx="947737" cy="406400"/>
            </a:xfrm>
            <a:prstGeom prst="wedgeRoundRectCallout">
              <a:avLst>
                <a:gd name="adj1" fmla="val -28660"/>
                <a:gd name="adj2" fmla="val 122872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파일 업로드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430121" y="2943584"/>
              <a:ext cx="261938" cy="619125"/>
            </a:xfrm>
            <a:prstGeom prst="rect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모서리가 둥근 사각형 설명선 17"/>
            <p:cNvSpPr/>
            <p:nvPr/>
          </p:nvSpPr>
          <p:spPr bwMode="auto">
            <a:xfrm>
              <a:off x="5845921" y="1905359"/>
              <a:ext cx="949325" cy="406400"/>
            </a:xfrm>
            <a:prstGeom prst="wedgeRoundRectCallout">
              <a:avLst>
                <a:gd name="adj1" fmla="val 30418"/>
                <a:gd name="adj2" fmla="val 201389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조회 수 표시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42271" y="3969109"/>
              <a:ext cx="1914525" cy="196850"/>
            </a:xfrm>
            <a:prstGeom prst="rect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모서리가 둥근 사각형 설명선 19"/>
            <p:cNvSpPr/>
            <p:nvPr/>
          </p:nvSpPr>
          <p:spPr bwMode="auto">
            <a:xfrm>
              <a:off x="2470896" y="4300897"/>
              <a:ext cx="949325" cy="406400"/>
            </a:xfrm>
            <a:prstGeom prst="wedgeRoundRectCallout">
              <a:avLst>
                <a:gd name="adj1" fmla="val -25933"/>
                <a:gd name="adj2" fmla="val -95703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 err="1">
                  <a:latin typeface="+mn-ea"/>
                </a:rPr>
                <a:t>댓글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793284" y="4740634"/>
              <a:ext cx="642937" cy="288925"/>
            </a:xfrm>
            <a:prstGeom prst="rect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모서리가 둥근 사각형 설명선 21"/>
            <p:cNvSpPr/>
            <p:nvPr/>
          </p:nvSpPr>
          <p:spPr bwMode="auto">
            <a:xfrm>
              <a:off x="4445746" y="4165959"/>
              <a:ext cx="1125538" cy="406400"/>
            </a:xfrm>
            <a:prstGeom prst="wedgeRoundRectCallout">
              <a:avLst>
                <a:gd name="adj1" fmla="val -75922"/>
                <a:gd name="adj2" fmla="val 110140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>
                  <a:latin typeface="+mn-ea"/>
                </a:rPr>
                <a:t>목록 보기 방식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253909" y="4399322"/>
              <a:ext cx="473075" cy="258762"/>
            </a:xfrm>
            <a:prstGeom prst="rect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모서리가 둥근 사각형 설명선 23"/>
            <p:cNvSpPr/>
            <p:nvPr/>
          </p:nvSpPr>
          <p:spPr bwMode="auto">
            <a:xfrm>
              <a:off x="5845921" y="4885097"/>
              <a:ext cx="949325" cy="406400"/>
            </a:xfrm>
            <a:prstGeom prst="wedgeRoundRectCallout">
              <a:avLst>
                <a:gd name="adj1" fmla="val 26783"/>
                <a:gd name="adj2" fmla="val -125413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새 글 입력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138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946536" y="816902"/>
            <a:ext cx="4633913" cy="3381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+mn-ea"/>
              </a:rPr>
              <a:t>1. </a:t>
            </a:r>
            <a:r>
              <a:rPr kumimoji="0" lang="ko-KR" altLang="en-US" sz="1400" b="1" dirty="0">
                <a:solidFill>
                  <a:schemeClr val="tx1"/>
                </a:solidFill>
                <a:latin typeface="+mn-ea"/>
              </a:rPr>
              <a:t>요건 정의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1086236" y="1164564"/>
            <a:ext cx="3378200" cy="3381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2) </a:t>
            </a:r>
            <a:r>
              <a:rPr kumimoji="0" lang="ko-KR" altLang="en-US" sz="1300" b="1" dirty="0">
                <a:solidFill>
                  <a:schemeClr val="tx1"/>
                </a:solidFill>
                <a:latin typeface="+mn-ea"/>
              </a:rPr>
              <a:t>기존 시스템 분석 </a:t>
            </a: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- </a:t>
            </a:r>
            <a:r>
              <a:rPr kumimoji="0" lang="ko-KR" altLang="en-US" sz="1300" b="1" dirty="0">
                <a:solidFill>
                  <a:schemeClr val="tx1"/>
                </a:solidFill>
                <a:latin typeface="+mn-ea"/>
              </a:rPr>
              <a:t>글 보기</a:t>
            </a: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(1)</a:t>
            </a:r>
            <a:endParaRPr kumimoji="0" lang="ko-KR" altLang="en-US" sz="13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" name="그룹 56"/>
          <p:cNvGrpSpPr>
            <a:grpSpLocks/>
          </p:cNvGrpSpPr>
          <p:nvPr/>
        </p:nvGrpSpPr>
        <p:grpSpPr bwMode="auto">
          <a:xfrm>
            <a:off x="1403736" y="1583664"/>
            <a:ext cx="4968875" cy="373063"/>
            <a:chOff x="3779838" y="3777928"/>
            <a:chExt cx="5149890" cy="37147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779838" y="3777928"/>
              <a:ext cx="432723" cy="37147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endParaRPr lang="ko-KR" altLang="en-US" b="1" dirty="0">
                <a:solidFill>
                  <a:schemeClr val="bg1"/>
                </a:solidFill>
                <a:latin typeface="돋움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271793" y="3788994"/>
              <a:ext cx="4657935" cy="3604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목록에서 하나의 </a:t>
              </a:r>
              <a:r>
                <a:rPr lang="ko-KR" altLang="en-US" sz="1000" dirty="0" err="1">
                  <a:latin typeface="+mn-ea"/>
                </a:rPr>
                <a:t>게시글</a:t>
              </a:r>
              <a:r>
                <a:rPr lang="ko-KR" altLang="en-US" sz="1000" dirty="0">
                  <a:latin typeface="+mn-ea"/>
                </a:rPr>
                <a:t> 선택 시 글 내용을 보는 화면으로 이동함</a:t>
              </a:r>
              <a:endParaRPr lang="en-US" altLang="ko-KR" sz="1000" dirty="0">
                <a:latin typeface="+mn-ea"/>
              </a:endParaRPr>
            </a:p>
          </p:txBody>
        </p:sp>
        <p:pic>
          <p:nvPicPr>
            <p:cNvPr id="11" name="Picture 36" descr="C:\Documents and Settings\신현아\바탕 화면\icon\1326275478_check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463" y="3803898"/>
              <a:ext cx="340618" cy="34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그룹 56"/>
          <p:cNvGrpSpPr>
            <a:grpSpLocks/>
          </p:cNvGrpSpPr>
          <p:nvPr/>
        </p:nvGrpSpPr>
        <p:grpSpPr bwMode="auto">
          <a:xfrm>
            <a:off x="1403736" y="2086902"/>
            <a:ext cx="4968875" cy="373062"/>
            <a:chOff x="3779838" y="3777928"/>
            <a:chExt cx="5149890" cy="371475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779838" y="3777928"/>
              <a:ext cx="432723" cy="37147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endParaRPr lang="ko-KR" altLang="en-US" b="1" dirty="0">
                <a:solidFill>
                  <a:schemeClr val="bg1"/>
                </a:solidFill>
                <a:latin typeface="돋움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271793" y="3788993"/>
              <a:ext cx="4657935" cy="3604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 err="1">
                  <a:latin typeface="+mn-ea"/>
                </a:rPr>
                <a:t>조회글을</a:t>
              </a:r>
              <a:r>
                <a:rPr lang="ko-KR" altLang="en-US" sz="1000" dirty="0">
                  <a:latin typeface="+mn-ea"/>
                </a:rPr>
                <a:t> 보거나 </a:t>
              </a:r>
              <a:r>
                <a:rPr lang="ko-KR" altLang="en-US" sz="1000" dirty="0" err="1">
                  <a:latin typeface="+mn-ea"/>
                </a:rPr>
                <a:t>조회글을</a:t>
              </a:r>
              <a:r>
                <a:rPr lang="ko-KR" altLang="en-US" sz="1000" dirty="0">
                  <a:latin typeface="+mn-ea"/>
                </a:rPr>
                <a:t> 보고 답변을 달 수 있음</a:t>
              </a:r>
              <a:endParaRPr lang="en-US" altLang="ko-KR" sz="1000" dirty="0">
                <a:latin typeface="+mn-ea"/>
              </a:endParaRPr>
            </a:p>
          </p:txBody>
        </p:sp>
        <p:pic>
          <p:nvPicPr>
            <p:cNvPr id="15" name="Picture 36" descr="C:\Documents and Settings\신현아\바탕 화면\icon\1326275478_check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463" y="3803898"/>
              <a:ext cx="340618" cy="34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6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572" y="3743681"/>
            <a:ext cx="316835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9319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1157246" y="864394"/>
            <a:ext cx="4705350" cy="3381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+mn-ea"/>
              </a:rPr>
              <a:t>1. </a:t>
            </a:r>
            <a:r>
              <a:rPr kumimoji="0" lang="ko-KR" altLang="en-US" sz="1400" b="1" dirty="0">
                <a:solidFill>
                  <a:schemeClr val="tx1"/>
                </a:solidFill>
                <a:latin typeface="+mn-ea"/>
              </a:rPr>
              <a:t>요건 정의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1296946" y="1212056"/>
            <a:ext cx="3378200" cy="3381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2) </a:t>
            </a:r>
            <a:r>
              <a:rPr kumimoji="0" lang="ko-KR" altLang="en-US" sz="1300" b="1" dirty="0">
                <a:solidFill>
                  <a:schemeClr val="tx1"/>
                </a:solidFill>
                <a:latin typeface="+mn-ea"/>
              </a:rPr>
              <a:t>기존 시스템 분석 </a:t>
            </a: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- </a:t>
            </a:r>
            <a:r>
              <a:rPr kumimoji="0" lang="ko-KR" altLang="en-US" sz="1300" b="1" dirty="0">
                <a:solidFill>
                  <a:schemeClr val="tx1"/>
                </a:solidFill>
                <a:latin typeface="+mn-ea"/>
              </a:rPr>
              <a:t>글 보기</a:t>
            </a: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(2)</a:t>
            </a:r>
            <a:endParaRPr kumimoji="0" lang="ko-KR" altLang="en-US" sz="13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19184" y="1589881"/>
            <a:ext cx="7347129" cy="4731406"/>
            <a:chOff x="1419184" y="1589881"/>
            <a:chExt cx="5235575" cy="4144963"/>
          </a:xfrm>
        </p:grpSpPr>
        <p:pic>
          <p:nvPicPr>
            <p:cNvPr id="7" name="그림 2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19184" y="1589881"/>
              <a:ext cx="5235575" cy="414496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1974809" y="3774281"/>
              <a:ext cx="863600" cy="377825"/>
            </a:xfrm>
            <a:prstGeom prst="rect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모서리가 둥근 사각형 설명선 9"/>
            <p:cNvSpPr/>
            <p:nvPr/>
          </p:nvSpPr>
          <p:spPr bwMode="auto">
            <a:xfrm>
              <a:off x="3125746" y="3690144"/>
              <a:ext cx="949325" cy="406400"/>
            </a:xfrm>
            <a:prstGeom prst="wedgeRoundRectCallout">
              <a:avLst>
                <a:gd name="adj1" fmla="val -82285"/>
                <a:gd name="adj2" fmla="val 21011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파일 업로드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176921" y="2494756"/>
              <a:ext cx="244475" cy="215900"/>
            </a:xfrm>
            <a:prstGeom prst="rect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모서리가 둥근 사각형 설명선 11"/>
            <p:cNvSpPr/>
            <p:nvPr/>
          </p:nvSpPr>
          <p:spPr bwMode="auto">
            <a:xfrm>
              <a:off x="5575259" y="1918494"/>
              <a:ext cx="949325" cy="406400"/>
            </a:xfrm>
            <a:prstGeom prst="wedgeRoundRectCallout">
              <a:avLst>
                <a:gd name="adj1" fmla="val 22238"/>
                <a:gd name="adj2" fmla="val 105895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조회수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718134" y="4174331"/>
              <a:ext cx="438150" cy="260350"/>
            </a:xfrm>
            <a:prstGeom prst="rect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모서리가 둥근 사각형 설명선 13"/>
            <p:cNvSpPr/>
            <p:nvPr/>
          </p:nvSpPr>
          <p:spPr bwMode="auto">
            <a:xfrm>
              <a:off x="5206959" y="3588544"/>
              <a:ext cx="949325" cy="406400"/>
            </a:xfrm>
            <a:prstGeom prst="wedgeRoundRectCallout">
              <a:avLst>
                <a:gd name="adj1" fmla="val 22238"/>
                <a:gd name="adj2" fmla="val 105895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 err="1">
                  <a:latin typeface="+mn-ea"/>
                </a:rPr>
                <a:t>댓글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462046" y="4969669"/>
              <a:ext cx="5105400" cy="415925"/>
            </a:xfrm>
            <a:prstGeom prst="rect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모서리가 둥근 사각형 설명선 15"/>
            <p:cNvSpPr/>
            <p:nvPr/>
          </p:nvSpPr>
          <p:spPr bwMode="auto">
            <a:xfrm>
              <a:off x="3198771" y="4366419"/>
              <a:ext cx="949325" cy="406400"/>
            </a:xfrm>
            <a:prstGeom prst="wedgeRoundRectCallout">
              <a:avLst>
                <a:gd name="adj1" fmla="val 22238"/>
                <a:gd name="adj2" fmla="val 105895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한 줄 </a:t>
              </a:r>
              <a:r>
                <a:rPr lang="ko-KR" altLang="en-US" sz="1000" dirty="0" err="1">
                  <a:latin typeface="+mn-ea"/>
                </a:rPr>
                <a:t>댓글</a:t>
              </a:r>
              <a:endParaRPr lang="ko-KR" altLang="en-US" sz="10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730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934609" y="768350"/>
            <a:ext cx="4344988" cy="3381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+mn-ea"/>
              </a:rPr>
              <a:t>1. </a:t>
            </a:r>
            <a:r>
              <a:rPr kumimoji="0" lang="ko-KR" altLang="en-US" sz="1400" b="1" dirty="0">
                <a:solidFill>
                  <a:schemeClr val="tx1"/>
                </a:solidFill>
                <a:latin typeface="+mn-ea"/>
              </a:rPr>
              <a:t>요건 정의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1074309" y="1116012"/>
            <a:ext cx="3378200" cy="3381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3) </a:t>
            </a:r>
            <a:r>
              <a:rPr kumimoji="0" lang="ko-KR" altLang="en-US" sz="1300" b="1" dirty="0">
                <a:solidFill>
                  <a:schemeClr val="tx1"/>
                </a:solidFill>
                <a:latin typeface="+mn-ea"/>
              </a:rPr>
              <a:t>기존 시스템 </a:t>
            </a: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- </a:t>
            </a:r>
            <a:r>
              <a:rPr kumimoji="0" lang="ko-KR" altLang="en-US" sz="1300" b="1" dirty="0">
                <a:solidFill>
                  <a:schemeClr val="tx1"/>
                </a:solidFill>
                <a:latin typeface="+mn-ea"/>
              </a:rPr>
              <a:t>새 글 쓰기</a:t>
            </a:r>
          </a:p>
        </p:txBody>
      </p:sp>
      <p:grpSp>
        <p:nvGrpSpPr>
          <p:cNvPr id="7" name="그룹 56"/>
          <p:cNvGrpSpPr>
            <a:grpSpLocks/>
          </p:cNvGrpSpPr>
          <p:nvPr/>
        </p:nvGrpSpPr>
        <p:grpSpPr bwMode="auto">
          <a:xfrm>
            <a:off x="1391809" y="1535112"/>
            <a:ext cx="4968875" cy="373063"/>
            <a:chOff x="3779838" y="3777928"/>
            <a:chExt cx="5149890" cy="37147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779838" y="3777928"/>
              <a:ext cx="432723" cy="37147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endParaRPr lang="ko-KR" altLang="en-US" b="1" dirty="0">
                <a:solidFill>
                  <a:schemeClr val="bg1"/>
                </a:solidFill>
                <a:latin typeface="돋움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271793" y="3788994"/>
              <a:ext cx="4657935" cy="3604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목록에서 동록 버튼을 누르면 새 글을 쓸 수 있는 화면으로 이동함</a:t>
              </a:r>
              <a:endParaRPr lang="en-US" altLang="ko-KR" sz="1000" dirty="0">
                <a:latin typeface="+mn-ea"/>
              </a:endParaRPr>
            </a:p>
          </p:txBody>
        </p:sp>
        <p:pic>
          <p:nvPicPr>
            <p:cNvPr id="11" name="Picture 36" descr="C:\Documents and Settings\신현아\바탕 화면\icon\1326275478_check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463" y="3803898"/>
              <a:ext cx="340618" cy="34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그룹 56"/>
          <p:cNvGrpSpPr>
            <a:grpSpLocks/>
          </p:cNvGrpSpPr>
          <p:nvPr/>
        </p:nvGrpSpPr>
        <p:grpSpPr bwMode="auto">
          <a:xfrm>
            <a:off x="1391809" y="2038350"/>
            <a:ext cx="4968875" cy="373062"/>
            <a:chOff x="3779838" y="3777928"/>
            <a:chExt cx="5149890" cy="371475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779838" y="3777928"/>
              <a:ext cx="432723" cy="37147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endParaRPr lang="ko-KR" altLang="en-US" b="1" dirty="0">
                <a:solidFill>
                  <a:schemeClr val="bg1"/>
                </a:solidFill>
                <a:latin typeface="돋움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271793" y="3788993"/>
              <a:ext cx="4657935" cy="3604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새 글을 쓰고 등록</a:t>
              </a:r>
              <a:r>
                <a:rPr lang="en-US" altLang="ko-KR" sz="1000" dirty="0">
                  <a:latin typeface="+mn-ea"/>
                </a:rPr>
                <a:t>, </a:t>
              </a:r>
              <a:r>
                <a:rPr lang="ko-KR" altLang="en-US" sz="1000" dirty="0">
                  <a:latin typeface="+mn-ea"/>
                </a:rPr>
                <a:t>첨부파일도 같이 등록할 수 있음</a:t>
              </a:r>
              <a:endParaRPr lang="en-US" altLang="ko-KR" sz="1000" dirty="0">
                <a:latin typeface="+mn-ea"/>
              </a:endParaRPr>
            </a:p>
          </p:txBody>
        </p:sp>
        <p:pic>
          <p:nvPicPr>
            <p:cNvPr id="15" name="Picture 36" descr="C:\Documents and Settings\신현아\바탕 화면\icon\1326275478_check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463" y="3803898"/>
              <a:ext cx="340618" cy="34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그룹 1"/>
          <p:cNvGrpSpPr/>
          <p:nvPr/>
        </p:nvGrpSpPr>
        <p:grpSpPr>
          <a:xfrm>
            <a:off x="1382284" y="2570162"/>
            <a:ext cx="6390116" cy="3894248"/>
            <a:chOff x="1382284" y="2570162"/>
            <a:chExt cx="4186238" cy="3159125"/>
          </a:xfrm>
        </p:grpSpPr>
        <p:pic>
          <p:nvPicPr>
            <p:cNvPr id="16" name="그림 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14172" y="2570162"/>
              <a:ext cx="3054350" cy="31591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2514172" y="5207000"/>
              <a:ext cx="301625" cy="144462"/>
            </a:xfrm>
            <a:prstGeom prst="rect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모서리가 둥근 사각형 설명선 17"/>
            <p:cNvSpPr/>
            <p:nvPr/>
          </p:nvSpPr>
          <p:spPr bwMode="auto">
            <a:xfrm>
              <a:off x="1382284" y="4703762"/>
              <a:ext cx="949325" cy="406400"/>
            </a:xfrm>
            <a:prstGeom prst="wedgeRoundRectCallout">
              <a:avLst>
                <a:gd name="adj1" fmla="val 74044"/>
                <a:gd name="adj2" fmla="val 71941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파일 업로드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082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54562</TotalTime>
  <Words>3125</Words>
  <Application>Microsoft Office PowerPoint</Application>
  <PresentationFormat>A4 용지(210x297mm)</PresentationFormat>
  <Paragraphs>633</Paragraphs>
  <Slides>34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7. 기본 CRUD게시판 유형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kopo</cp:lastModifiedBy>
  <cp:revision>2980</cp:revision>
  <cp:lastPrinted>2015-10-28T04:44:44Z</cp:lastPrinted>
  <dcterms:created xsi:type="dcterms:W3CDTF">2003-10-22T07:02:37Z</dcterms:created>
  <dcterms:modified xsi:type="dcterms:W3CDTF">2018-08-07T02:38:27Z</dcterms:modified>
</cp:coreProperties>
</file>