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9"/>
  </p:notesMasterIdLst>
  <p:sldIdLst>
    <p:sldId id="694" r:id="rId4"/>
    <p:sldId id="961" r:id="rId5"/>
    <p:sldId id="977" r:id="rId6"/>
    <p:sldId id="978" r:id="rId7"/>
    <p:sldId id="1008" r:id="rId8"/>
    <p:sldId id="1035" r:id="rId9"/>
    <p:sldId id="1038" r:id="rId10"/>
    <p:sldId id="1067" r:id="rId11"/>
    <p:sldId id="1059" r:id="rId12"/>
    <p:sldId id="1065" r:id="rId13"/>
    <p:sldId id="1064" r:id="rId14"/>
    <p:sldId id="1060" r:id="rId15"/>
    <p:sldId id="1068" r:id="rId16"/>
    <p:sldId id="1069" r:id="rId17"/>
    <p:sldId id="1070" r:id="rId18"/>
    <p:sldId id="1071" r:id="rId19"/>
    <p:sldId id="1073" r:id="rId20"/>
    <p:sldId id="1074" r:id="rId21"/>
    <p:sldId id="1072" r:id="rId22"/>
    <p:sldId id="1077" r:id="rId23"/>
    <p:sldId id="1078" r:id="rId24"/>
    <p:sldId id="1079" r:id="rId25"/>
    <p:sldId id="1080" r:id="rId26"/>
    <p:sldId id="991" r:id="rId27"/>
    <p:sldId id="984" r:id="rId2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3" d="100"/>
          <a:sy n="73" d="100"/>
        </p:scale>
        <p:origin x="90" y="74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9424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4277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3194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9923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559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9947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69285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08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3334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7133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0122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jcu.ac.kr/login.jsp?id=abc&amp;pass=ef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4. JSP</a:t>
            </a:r>
            <a:r>
              <a:rPr lang="ko-KR" altLang="en-US" sz="2400" dirty="0" smtClean="0"/>
              <a:t>기초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박종원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기본함수 </a:t>
            </a:r>
            <a:r>
              <a:rPr lang="ko-KR" altLang="en-US" sz="1600" dirty="0" smtClean="0"/>
              <a:t>몇 가지 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두 개를 실습하고 무엇을 하는 것인지 단단히 작성해 보셔요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64" y="1259114"/>
            <a:ext cx="5358848" cy="4029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485" y="5842861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잠깐을 읽어보자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148717" y="1009816"/>
            <a:ext cx="5613620" cy="5486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9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한글 </a:t>
            </a:r>
            <a:r>
              <a:rPr lang="en-US" altLang="ko-KR" dirty="0" smtClean="0"/>
              <a:t>encoding (</a:t>
            </a:r>
            <a:r>
              <a:rPr lang="ko-KR" altLang="en-US" dirty="0" smtClean="0"/>
              <a:t>한글 처리</a:t>
            </a:r>
            <a:r>
              <a:rPr lang="en-US" altLang="ko-KR" dirty="0" smtClean="0"/>
              <a:t>)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458" y="1472877"/>
            <a:ext cx="9175332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한글은 웹에서 </a:t>
            </a:r>
            <a:r>
              <a:rPr lang="en-US" altLang="ko-KR" dirty="0" err="1" smtClean="0"/>
              <a:t>euc-kr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이라고 선언을 해주면 </a:t>
            </a:r>
            <a:r>
              <a:rPr lang="en-US" altLang="ko-KR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규칙에 맞게 웹 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아파치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톰켓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보내주고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브라우저에서도 </a:t>
            </a:r>
            <a:r>
              <a:rPr lang="ko-KR" altLang="en-US" dirty="0" err="1" smtClean="0"/>
              <a:t>인코딩이</a:t>
            </a:r>
            <a:r>
              <a:rPr lang="ko-KR" altLang="en-US" dirty="0" smtClean="0"/>
              <a:t> 자동 또는 한국어로 되어 있어야 해당 규칙에 맞게 보내줌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원래는 </a:t>
            </a:r>
            <a:r>
              <a:rPr lang="en-US" altLang="ko-KR" dirty="0" err="1"/>
              <a:t>euc-kr</a:t>
            </a:r>
            <a:r>
              <a:rPr lang="ko-KR" altLang="en-US" dirty="0"/>
              <a:t>이 표준이었으나</a:t>
            </a:r>
            <a:r>
              <a:rPr lang="en-US" altLang="ko-KR" dirty="0"/>
              <a:t>, </a:t>
            </a:r>
            <a:r>
              <a:rPr lang="ko-KR" altLang="en-US" dirty="0"/>
              <a:t>유니코드가 일반화 되면서 </a:t>
            </a:r>
            <a:r>
              <a:rPr lang="en-US" altLang="ko-KR" dirty="0"/>
              <a:t>utf-8</a:t>
            </a:r>
            <a:r>
              <a:rPr lang="ko-KR" altLang="en-US" dirty="0"/>
              <a:t>을 많이 쓰는 </a:t>
            </a:r>
            <a:r>
              <a:rPr lang="ko-KR" altLang="en-US" dirty="0" smtClean="0"/>
              <a:t>추세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Uft-8</a:t>
            </a:r>
            <a:r>
              <a:rPr lang="ko-KR" altLang="en-US" dirty="0" smtClean="0"/>
              <a:t>이 보다 많은 한글을 표현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앞으로 우리개발은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예제가 </a:t>
            </a:r>
            <a:r>
              <a:rPr lang="en-US" altLang="ko-KR" dirty="0" err="1" smtClean="0"/>
              <a:t>euc-kr</a:t>
            </a:r>
            <a:r>
              <a:rPr lang="ko-KR" altLang="en-US" dirty="0" smtClean="0"/>
              <a:t>로 되어 있어도 여러분은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통일하여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8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Java Script vs JSP (</a:t>
            </a:r>
            <a:r>
              <a:rPr lang="ko-KR" altLang="en-US" b="1" dirty="0"/>
              <a:t>변수</a:t>
            </a:r>
            <a:r>
              <a:rPr lang="en-US" altLang="ko-KR" b="1" dirty="0"/>
              <a:t>,</a:t>
            </a:r>
            <a:r>
              <a:rPr lang="ko-KR" altLang="en-US" b="1" dirty="0" err="1"/>
              <a:t>데이터형</a:t>
            </a:r>
            <a:r>
              <a:rPr lang="en-US" altLang="ko-KR" b="1" dirty="0"/>
              <a:t>,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 err="1"/>
              <a:t>조건문</a:t>
            </a:r>
            <a:r>
              <a:rPr lang="en-US" altLang="ko-KR" b="1" dirty="0"/>
              <a:t>,</a:t>
            </a:r>
            <a:r>
              <a:rPr lang="ko-KR" altLang="en-US" b="1" dirty="0" err="1"/>
              <a:t>반복문</a:t>
            </a:r>
            <a:r>
              <a:rPr lang="en-US" altLang="ko-KR" b="1" dirty="0"/>
              <a:t>)</a:t>
            </a:r>
          </a:p>
        </p:txBody>
      </p:sp>
      <p:sp>
        <p:nvSpPr>
          <p:cNvPr id="9" name="직사각형 11"/>
          <p:cNvSpPr>
            <a:spLocks noChangeArrowheads="1"/>
          </p:cNvSpPr>
          <p:nvPr/>
        </p:nvSpPr>
        <p:spPr bwMode="auto">
          <a:xfrm>
            <a:off x="252413" y="1998663"/>
            <a:ext cx="82819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ko-KR" altLang="en-US" dirty="0"/>
              <a:t>변수는 반드시 선언을 하여야 함 </a:t>
            </a:r>
            <a:r>
              <a:rPr lang="en-US" altLang="ko-KR" dirty="0"/>
              <a:t>(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전역변수 구분함</a:t>
            </a:r>
            <a:r>
              <a:rPr lang="en-US" altLang="ko-KR" dirty="0"/>
              <a:t>)</a:t>
            </a:r>
          </a:p>
          <a:p>
            <a:pPr eaLnBrk="1" hangingPunct="1">
              <a:buFontTx/>
              <a:buAutoNum type="arabicParenR" startAt="2"/>
            </a:pPr>
            <a:r>
              <a:rPr lang="ko-KR" altLang="en-US" dirty="0"/>
              <a:t>변수는 </a:t>
            </a:r>
            <a:r>
              <a:rPr lang="en-US" altLang="ko-KR" dirty="0"/>
              <a:t>private </a:t>
            </a:r>
            <a:r>
              <a:rPr lang="ko-KR" altLang="en-US" dirty="0"/>
              <a:t>및 </a:t>
            </a:r>
            <a:r>
              <a:rPr lang="en-US" altLang="ko-KR" dirty="0" err="1"/>
              <a:t>pubric</a:t>
            </a:r>
            <a:r>
              <a:rPr lang="ko-KR" altLang="en-US" dirty="0"/>
              <a:t>을 구분 함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ko-KR" altLang="en-US" dirty="0" err="1"/>
              <a:t>데이터형은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문자형</a:t>
            </a:r>
            <a:r>
              <a:rPr lang="en-US" altLang="ko-KR" dirty="0"/>
              <a:t>”, “</a:t>
            </a:r>
            <a:r>
              <a:rPr lang="ko-KR" altLang="en-US" dirty="0" err="1"/>
              <a:t>숫자형</a:t>
            </a:r>
            <a:r>
              <a:rPr lang="en-US" altLang="ko-KR" dirty="0"/>
              <a:t>”</a:t>
            </a:r>
            <a:r>
              <a:rPr lang="ko-KR" altLang="en-US" dirty="0"/>
              <a:t>등을 구분하여 작성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ko-KR" altLang="en-US" dirty="0"/>
              <a:t>함수도 반환</a:t>
            </a:r>
            <a:r>
              <a:rPr lang="en-US" altLang="ko-KR" dirty="0"/>
              <a:t>(</a:t>
            </a:r>
            <a:r>
              <a:rPr lang="ko-KR" altLang="en-US" dirty="0"/>
              <a:t>리턴</a:t>
            </a:r>
            <a:r>
              <a:rPr lang="en-US" altLang="ko-KR" dirty="0"/>
              <a:t>)</a:t>
            </a:r>
            <a:r>
              <a:rPr lang="ko-KR" altLang="en-US" dirty="0"/>
              <a:t>값에 대하여 확실히 정의함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 err="1"/>
              <a:t>반복문은</a:t>
            </a:r>
            <a:r>
              <a:rPr lang="ko-KR" altLang="en-US" dirty="0"/>
              <a:t> 같은 방식으로 사용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en-US" altLang="ko-KR" dirty="0"/>
              <a:t> </a:t>
            </a:r>
            <a:r>
              <a:rPr lang="ko-KR" altLang="en-US" dirty="0"/>
              <a:t>문법을 하나하나 외우는 것보다</a:t>
            </a:r>
            <a:r>
              <a:rPr lang="en-US" altLang="ko-KR" dirty="0"/>
              <a:t>, </a:t>
            </a:r>
            <a:r>
              <a:rPr lang="ko-KR" altLang="en-US" dirty="0"/>
              <a:t>일단 </a:t>
            </a:r>
            <a:r>
              <a:rPr lang="en-US" altLang="ko-KR" dirty="0"/>
              <a:t>JSP</a:t>
            </a:r>
            <a:r>
              <a:rPr lang="ko-KR" altLang="en-US" dirty="0"/>
              <a:t>코드를 작성해서 </a:t>
            </a:r>
            <a:r>
              <a:rPr lang="ko-KR" altLang="en-US" dirty="0" err="1"/>
              <a:t>실행해본후</a:t>
            </a:r>
            <a:r>
              <a:rPr lang="ko-KR" altLang="en-US" dirty="0"/>
              <a:t> 에러가 나오면 </a:t>
            </a:r>
            <a:r>
              <a:rPr lang="en-US" altLang="ko-KR" dirty="0"/>
              <a:t>“</a:t>
            </a:r>
            <a:r>
              <a:rPr lang="ko-KR" altLang="en-US" dirty="0"/>
              <a:t>인터넷검색</a:t>
            </a:r>
            <a:r>
              <a:rPr lang="en-US" altLang="ko-KR" dirty="0"/>
              <a:t>”, “</a:t>
            </a:r>
            <a:r>
              <a:rPr lang="ko-KR" altLang="en-US" dirty="0"/>
              <a:t>교재검색</a:t>
            </a:r>
            <a:r>
              <a:rPr lang="en-US" altLang="ko-KR" dirty="0"/>
              <a:t>”, “</a:t>
            </a:r>
            <a:r>
              <a:rPr lang="ko-KR" altLang="en-US" dirty="0"/>
              <a:t>무작정 게시판 질문</a:t>
            </a:r>
            <a:r>
              <a:rPr lang="en-US" altLang="ko-KR" dirty="0"/>
              <a:t>”</a:t>
            </a:r>
            <a:r>
              <a:rPr lang="ko-KR" altLang="en-US" dirty="0"/>
              <a:t>등으로 해결해보면</a:t>
            </a:r>
            <a:r>
              <a:rPr lang="en-US" altLang="ko-KR" dirty="0"/>
              <a:t>, </a:t>
            </a:r>
            <a:r>
              <a:rPr lang="ko-KR" altLang="en-US" dirty="0"/>
              <a:t>쉽게 이해 가능한 문법 </a:t>
            </a:r>
            <a:endParaRPr lang="en-US" altLang="ko-KR" dirty="0"/>
          </a:p>
          <a:p>
            <a:pPr eaLnBrk="1" hangingPunct="1">
              <a:buFontTx/>
              <a:buAutoNum type="arabicParenR" startAt="2"/>
            </a:pPr>
            <a:r>
              <a:rPr lang="ko-KR" altLang="en-US" dirty="0"/>
              <a:t>프로그램은 지식이 아니라 연습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573078" y="5990095"/>
            <a:ext cx="529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는 자바다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r>
              <a:rPr lang="ko-KR" altLang="en-US" dirty="0" smtClean="0">
                <a:solidFill>
                  <a:srgbClr val="FF0000"/>
                </a:solidFill>
              </a:rPr>
              <a:t>자바 클래스 다 쓴다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r>
              <a:rPr lang="ko-KR" altLang="en-US" dirty="0" smtClean="0">
                <a:solidFill>
                  <a:srgbClr val="FF0000"/>
                </a:solidFill>
              </a:rPr>
              <a:t>서버사이드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자바</a:t>
            </a:r>
            <a:r>
              <a:rPr lang="en-US" altLang="ko-KR" dirty="0" smtClean="0">
                <a:solidFill>
                  <a:srgbClr val="FF0000"/>
                </a:solidFill>
              </a:rPr>
              <a:t>….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Java Script vs JSP (</a:t>
            </a:r>
            <a:r>
              <a:rPr lang="ko-KR" altLang="en-US" sz="1600" dirty="0"/>
              <a:t>변수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데이터형</a:t>
            </a:r>
            <a:r>
              <a:rPr lang="en-US" altLang="ko-KR" sz="1600" dirty="0"/>
              <a:t>,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조건문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smtClean="0"/>
              <a:t>java-script/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두 개를 실습하고 </a:t>
            </a:r>
            <a:r>
              <a:rPr lang="ko-KR" altLang="en-US" sz="1050" dirty="0"/>
              <a:t>무엇을 </a:t>
            </a:r>
            <a:r>
              <a:rPr lang="ko-KR" altLang="en-US" sz="1050" dirty="0" smtClean="0"/>
              <a:t>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는 자바다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97" y="1135359"/>
            <a:ext cx="6588596" cy="40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Class</a:t>
            </a:r>
            <a:r>
              <a:rPr lang="ko-KR" altLang="en-US" sz="1600" dirty="0"/>
              <a:t>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는 자바다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위에다 </a:t>
            </a:r>
            <a:r>
              <a:rPr lang="en-US" altLang="ko-KR" sz="1050" dirty="0" smtClean="0"/>
              <a:t>JSP</a:t>
            </a:r>
            <a:r>
              <a:rPr lang="ko-KR" altLang="en-US" sz="1050" dirty="0" smtClean="0"/>
              <a:t>코드를 쓰고 아래다 </a:t>
            </a:r>
            <a:r>
              <a:rPr lang="en-US" altLang="ko-KR" sz="1050" dirty="0" smtClean="0"/>
              <a:t>JSP</a:t>
            </a:r>
            <a:r>
              <a:rPr lang="ko-KR" altLang="en-US" sz="1050" dirty="0" smtClean="0"/>
              <a:t>코드를 써도 하나의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파일 내에서는 공유처리 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09" y="1481637"/>
            <a:ext cx="6011177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</a:t>
            </a:r>
            <a:r>
              <a:rPr lang="ko-KR" altLang="en-US" sz="1600" dirty="0" smtClean="0"/>
              <a:t>문자함수</a:t>
            </a:r>
            <a:r>
              <a:rPr lang="en-US" altLang="ko-KR" sz="1600" dirty="0" smtClean="0"/>
              <a:t>1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는 자바이기에 아마 지난 기억을 다시 불러보자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61" y="916728"/>
            <a:ext cx="6011177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</a:t>
            </a:r>
            <a:r>
              <a:rPr lang="ko-KR" altLang="en-US" sz="1600" dirty="0" smtClean="0"/>
              <a:t>문자함수</a:t>
            </a:r>
            <a:r>
              <a:rPr lang="en-US" altLang="ko-KR" sz="1600" dirty="0" smtClean="0"/>
              <a:t>2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는 자바이기에 아마 지난 기억을 다시 불러보자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콤마 </a:t>
            </a:r>
            <a:r>
              <a:rPr lang="ko-KR" altLang="en-US" sz="1050" dirty="0" err="1" smtClean="0"/>
              <a:t>세퍼레이션을</a:t>
            </a:r>
            <a:r>
              <a:rPr lang="ko-KR" altLang="en-US" sz="1050" dirty="0" smtClean="0"/>
              <a:t> 기억하는가</a:t>
            </a:r>
            <a:r>
              <a:rPr lang="en-US" altLang="ko-KR" sz="1050" dirty="0" smtClean="0"/>
              <a:t>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09" y="1004788"/>
            <a:ext cx="6011177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</a:t>
            </a:r>
            <a:r>
              <a:rPr lang="ko-KR" altLang="en-US" sz="1600" dirty="0"/>
              <a:t>예외 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에서 에러가 나는 경우 에러상황이 자세히 표시되는데 프로그램내용이 노출되는 보안취약성이 있다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33" y="934642"/>
            <a:ext cx="601117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JSP </a:t>
            </a:r>
            <a:r>
              <a:rPr lang="ko-KR" altLang="en-US" sz="1600" dirty="0"/>
              <a:t>예외 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2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JSP</a:t>
            </a:r>
            <a:r>
              <a:rPr lang="ko-KR" altLang="en-US" sz="1050" dirty="0" smtClean="0"/>
              <a:t>에서 에러가 나는 경우 에러상황이 자세히 표시되는데 프로그램내용이 노출되는 보안취약성이 있다</a:t>
            </a:r>
            <a:r>
              <a:rPr lang="en-US" altLang="ko-KR" sz="1050" dirty="0" smtClean="0"/>
              <a:t>… </a:t>
            </a:r>
            <a:r>
              <a:rPr lang="ko-KR" altLang="en-US" sz="1050" dirty="0" smtClean="0"/>
              <a:t>이러한 취약점 때문에 중요소스는 에러페이지를 지정하여 처리한다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02" y="1370394"/>
            <a:ext cx="698198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Get</a:t>
            </a:r>
            <a:r>
              <a:rPr lang="ko-KR" altLang="en-US" b="1" dirty="0"/>
              <a:t>방식 </a:t>
            </a:r>
            <a:r>
              <a:rPr lang="en-US" altLang="ko-KR" b="1" dirty="0"/>
              <a:t>Post</a:t>
            </a:r>
            <a:r>
              <a:rPr lang="ko-KR" altLang="en-US" b="1" dirty="0"/>
              <a:t>방식</a:t>
            </a:r>
            <a:endParaRPr lang="en-US" altLang="ko-KR" b="1" dirty="0"/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044575" y="1927225"/>
            <a:ext cx="704532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Get</a:t>
            </a:r>
            <a:r>
              <a:rPr lang="ko-KR" altLang="en-US" dirty="0"/>
              <a:t>방식 </a:t>
            </a:r>
            <a:r>
              <a:rPr lang="en-US" altLang="ko-KR" dirty="0"/>
              <a:t>: URL(</a:t>
            </a:r>
            <a:r>
              <a:rPr lang="ko-KR" altLang="en-US" dirty="0"/>
              <a:t>웹 주소</a:t>
            </a:r>
            <a:r>
              <a:rPr lang="en-US" altLang="ko-KR" dirty="0"/>
              <a:t>)</a:t>
            </a:r>
            <a:r>
              <a:rPr lang="ko-KR" altLang="en-US" dirty="0"/>
              <a:t>와 같이 </a:t>
            </a:r>
            <a:r>
              <a:rPr lang="ko-KR" altLang="en-US" dirty="0" err="1"/>
              <a:t>보낼값을</a:t>
            </a:r>
            <a:r>
              <a:rPr lang="ko-KR" altLang="en-US" dirty="0"/>
              <a:t> 전달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www.kopo.ac.kr/login.jsp?id=abc&amp;pass=efg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-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ko-KR" altLang="en-US" dirty="0" err="1"/>
              <a:t>웹주소</a:t>
            </a:r>
            <a:r>
              <a:rPr lang="en-US" altLang="ko-KR" dirty="0"/>
              <a:t>) </a:t>
            </a:r>
            <a:r>
              <a:rPr lang="ko-KR" altLang="en-US" dirty="0"/>
              <a:t>뒤에 </a:t>
            </a:r>
            <a:r>
              <a:rPr lang="en-US" altLang="ko-KR" dirty="0"/>
              <a:t>“?”</a:t>
            </a:r>
            <a:r>
              <a:rPr lang="ko-KR" altLang="en-US" dirty="0"/>
              <a:t>를 표기하고 </a:t>
            </a:r>
            <a:r>
              <a:rPr lang="en-US" altLang="ko-KR" dirty="0"/>
              <a:t>“</a:t>
            </a:r>
            <a:r>
              <a:rPr lang="ko-KR" altLang="en-US" dirty="0"/>
              <a:t>이름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” </a:t>
            </a:r>
            <a:r>
              <a:rPr lang="ko-KR" altLang="en-US" dirty="0"/>
              <a:t>형식으로 전달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Post</a:t>
            </a:r>
            <a:r>
              <a:rPr lang="ko-KR" altLang="en-US" dirty="0"/>
              <a:t>방식 </a:t>
            </a:r>
            <a:r>
              <a:rPr lang="en-US" altLang="ko-KR" dirty="0"/>
              <a:t>: html</a:t>
            </a:r>
            <a:r>
              <a:rPr lang="ko-KR" altLang="en-US" dirty="0"/>
              <a:t>페이지에 </a:t>
            </a:r>
            <a:r>
              <a:rPr lang="en-US" altLang="ko-KR" dirty="0"/>
              <a:t>form</a:t>
            </a:r>
            <a:r>
              <a:rPr lang="ko-KR" altLang="en-US" dirty="0"/>
              <a:t>형태에서 값을 전달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Get</a:t>
            </a:r>
            <a:r>
              <a:rPr lang="ko-KR" altLang="en-US" dirty="0"/>
              <a:t>방식 </a:t>
            </a:r>
            <a:r>
              <a:rPr lang="en-US" altLang="ko-KR" dirty="0"/>
              <a:t>Post</a:t>
            </a:r>
            <a:r>
              <a:rPr lang="ko-KR" altLang="en-US" dirty="0"/>
              <a:t>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13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JSP </a:t>
            </a:r>
            <a:r>
              <a:rPr lang="ko-KR" altLang="en-US" sz="2000" smtClean="0"/>
              <a:t>기초</a:t>
            </a:r>
            <a:endParaRPr lang="en-US" altLang="ko-KR" sz="2000" dirty="0" smtClean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인자 </a:t>
            </a:r>
            <a:r>
              <a:rPr lang="en-US" altLang="ko-KR" sz="1600" dirty="0" smtClean="0"/>
              <a:t>(parameter)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받아 처리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뭔 짓을 하는 것인지 단단히 설명을 작성해 보셔요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login.html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m</a:t>
            </a:r>
            <a:r>
              <a:rPr lang="en-US" altLang="ko-KR" sz="1050" dirty="0" err="1" smtClean="0"/>
              <a:t>ember.jsp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76" y="751488"/>
            <a:ext cx="3286940" cy="2207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755" y="3145241"/>
            <a:ext cx="5033335" cy="2923883"/>
          </a:xfrm>
          <a:prstGeom prst="rect">
            <a:avLst/>
          </a:prstGeom>
        </p:spPr>
      </p:pic>
      <p:cxnSp>
        <p:nvCxnSpPr>
          <p:cNvPr id="19" name="꺾인 연결선 18"/>
          <p:cNvCxnSpPr>
            <a:endCxn id="4" idx="1"/>
          </p:cNvCxnSpPr>
          <p:nvPr/>
        </p:nvCxnSpPr>
        <p:spPr bwMode="auto">
          <a:xfrm rot="16200000" flipH="1">
            <a:off x="4136703" y="3153131"/>
            <a:ext cx="1477994" cy="1430109"/>
          </a:xfrm>
          <a:prstGeom prst="bentConnector2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712203" y="3378631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23985" y="4941377"/>
            <a:ext cx="1313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ember.jsp</a:t>
            </a:r>
            <a:endParaRPr lang="ko-KR" altLang="en-US" dirty="0"/>
          </a:p>
        </p:txBody>
      </p:sp>
      <p:sp>
        <p:nvSpPr>
          <p:cNvPr id="23" name="포인트가 5개인 별 22"/>
          <p:cNvSpPr/>
          <p:nvPr/>
        </p:nvSpPr>
        <p:spPr bwMode="auto">
          <a:xfrm>
            <a:off x="239914" y="695917"/>
            <a:ext cx="418454" cy="380015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8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전국 </a:t>
            </a:r>
            <a:r>
              <a:rPr lang="ko-KR" altLang="en-US" sz="1600" dirty="0" err="1" smtClean="0"/>
              <a:t>와이파이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만들기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이전 자바시간에 하였던 </a:t>
            </a:r>
            <a:r>
              <a:rPr lang="ko-KR" altLang="en-US" sz="1050" dirty="0" err="1" smtClean="0"/>
              <a:t>와이파이</a:t>
            </a:r>
            <a:r>
              <a:rPr lang="ko-KR" altLang="en-US" sz="1050" dirty="0" smtClean="0"/>
              <a:t> 데이터 소스를 참고하여 해당 결과파일을 </a:t>
            </a:r>
            <a:r>
              <a:rPr lang="ko-KR" altLang="en-US" sz="1050" dirty="0" err="1" smtClean="0"/>
              <a:t>웹페이지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테이블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로 만드시오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보여질 테이블 항목은 번호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주소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위도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경도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현재지점과거리 임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wifi.jsp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68" y="774915"/>
            <a:ext cx="5755295" cy="51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전국 </a:t>
            </a:r>
            <a:r>
              <a:rPr lang="ko-KR" altLang="en-US" sz="1600" dirty="0" err="1" smtClean="0"/>
              <a:t>와이파이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만들기</a:t>
            </a:r>
            <a:r>
              <a:rPr lang="en-US" altLang="ko-KR" sz="1600" dirty="0" smtClean="0"/>
              <a:t>2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앞에서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만든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소스에 시작번호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개수를 주어 </a:t>
            </a:r>
            <a:r>
              <a:rPr lang="ko-KR" altLang="en-US" sz="1050" dirty="0" err="1" smtClean="0"/>
              <a:t>실행할수</a:t>
            </a:r>
            <a:r>
              <a:rPr lang="ko-KR" altLang="en-US" sz="1050" dirty="0" smtClean="0"/>
              <a:t> 있도록 하시오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즉 </a:t>
            </a:r>
            <a:endParaRPr lang="en-US" altLang="ko-KR" sz="105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wifi.jsp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?from</a:t>
            </a:r>
            <a:r>
              <a:rPr lang="en-US" altLang="ko-KR" sz="1050" dirty="0" smtClean="0">
                <a:solidFill>
                  <a:srgbClr val="FF0000"/>
                </a:solidFill>
              </a:rPr>
              <a:t>=20&amp;cnt=30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으로 입력하면 </a:t>
            </a:r>
            <a:r>
              <a:rPr lang="en-US" altLang="ko-KR" sz="1050" dirty="0" smtClean="0"/>
              <a:t>20</a:t>
            </a:r>
            <a:r>
              <a:rPr lang="ko-KR" altLang="en-US" sz="1050" dirty="0" smtClean="0"/>
              <a:t>번째 부터 </a:t>
            </a:r>
            <a:r>
              <a:rPr lang="en-US" altLang="ko-KR" sz="1050" dirty="0" smtClean="0"/>
              <a:t>30</a:t>
            </a:r>
            <a:r>
              <a:rPr lang="ko-KR" altLang="en-US" sz="1050" dirty="0" smtClean="0"/>
              <a:t>개를 웹으로 보여주는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파일을 게시하시오</a:t>
            </a:r>
            <a:r>
              <a:rPr lang="en-US" altLang="ko-KR" sz="1050" dirty="0" smtClean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60" y="2542368"/>
            <a:ext cx="5678596" cy="14097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122909" y="218056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446400" y="3844800"/>
            <a:ext cx="1627200" cy="2232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1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전국 </a:t>
            </a:r>
            <a:r>
              <a:rPr lang="ko-KR" altLang="en-US" sz="1600" dirty="0" err="1" smtClean="0"/>
              <a:t>와이파이</a:t>
            </a:r>
            <a:r>
              <a:rPr lang="ko-KR" altLang="en-US" sz="1600" dirty="0" smtClean="0"/>
              <a:t> 데이터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만들기</a:t>
            </a:r>
            <a:r>
              <a:rPr lang="en-US" altLang="ko-KR" sz="1600" dirty="0"/>
              <a:t>3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최종적으로 원하는 것은 이것인데</a:t>
            </a:r>
            <a:r>
              <a:rPr lang="en-US" altLang="ko-KR" sz="1050" dirty="0" smtClean="0"/>
              <a:t>.. </a:t>
            </a:r>
            <a:r>
              <a:rPr lang="ko-KR" altLang="en-US" sz="1050" dirty="0" smtClean="0"/>
              <a:t>앞에서 힌트 많이 줬음</a:t>
            </a:r>
            <a:r>
              <a:rPr lang="en-US" altLang="ko-KR" sz="1050" dirty="0" smtClean="0"/>
              <a:t>… </a:t>
            </a:r>
            <a:r>
              <a:rPr lang="ko-KR" altLang="en-US" sz="1050" dirty="0" smtClean="0"/>
              <a:t>어렵더라도 해보자</a:t>
            </a:r>
            <a:r>
              <a:rPr lang="en-US" altLang="ko-KR" sz="1050" dirty="0" smtClean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구두로 힌트만 줌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07514" y="4802075"/>
            <a:ext cx="3976345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 : 3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wifi.jsp?from</a:t>
            </a:r>
            <a:r>
              <a:rPr lang="en-US" altLang="ko-KR" dirty="0" smtClean="0"/>
              <a:t>=20&amp;cnt=10 </a:t>
            </a:r>
          </a:p>
          <a:p>
            <a:r>
              <a:rPr lang="en-US" altLang="ko-KR" dirty="0" smtClean="0"/>
              <a:t>         4</a:t>
            </a:r>
            <a:r>
              <a:rPr lang="ko-KR" altLang="en-US" dirty="0" smtClean="0"/>
              <a:t>번은 </a:t>
            </a:r>
            <a:r>
              <a:rPr lang="en-US" altLang="ko-KR" dirty="0" err="1" smtClean="0"/>
              <a:t>wifi.jsp?from</a:t>
            </a:r>
            <a:r>
              <a:rPr lang="en-US" altLang="ko-KR" dirty="0" smtClean="0"/>
              <a:t>=30&amp;cnt=10</a:t>
            </a:r>
          </a:p>
          <a:p>
            <a:r>
              <a:rPr lang="ko-KR" altLang="en-US" dirty="0" smtClean="0"/>
              <a:t>         여기서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번화면 </a:t>
            </a:r>
            <a:endParaRPr lang="en-US" altLang="ko-KR" dirty="0" smtClean="0"/>
          </a:p>
          <a:p>
            <a:r>
              <a:rPr lang="en-US" altLang="ko-KR" smtClean="0"/>
              <a:t>         &gt;&gt;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11</a:t>
            </a:r>
            <a:r>
              <a:rPr lang="ko-KR" altLang="en-US" dirty="0" smtClean="0"/>
              <a:t>번화면 출력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93" y="1433901"/>
            <a:ext cx="5474162" cy="2339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485" y="402421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&lt;&lt; 1 2 3 4 5 </a:t>
            </a:r>
            <a:r>
              <a:rPr lang="en-US" altLang="ko-KR" u="sng" dirty="0" smtClean="0"/>
              <a:t>6</a:t>
            </a:r>
            <a:r>
              <a:rPr lang="en-US" altLang="ko-KR" dirty="0" smtClean="0"/>
              <a:t> 7 8 9 10 &gt;&gt;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029919" y="1301858"/>
            <a:ext cx="6005593" cy="320814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0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 smtClean="0"/>
              <a:t>필기없음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JSP</a:t>
            </a:r>
            <a:r>
              <a:rPr lang="ko-KR" altLang="en-US" sz="1200" smtClean="0"/>
              <a:t>실습계속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동적홈페이지를</a:t>
            </a:r>
            <a:r>
              <a:rPr lang="ko-KR" altLang="en-US" sz="1200" dirty="0" smtClean="0"/>
              <a:t> 구성하는 </a:t>
            </a:r>
            <a:r>
              <a:rPr lang="ko-KR" altLang="en-US" sz="1200" dirty="0" err="1" smtClean="0"/>
              <a:t>방법중</a:t>
            </a:r>
            <a:r>
              <a:rPr lang="ko-KR" altLang="en-US" sz="1200" dirty="0" smtClean="0"/>
              <a:t> 하나인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를 사용할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무척 많은 연습으로 </a:t>
            </a:r>
            <a:r>
              <a:rPr lang="en-US" altLang="ko-KR" sz="1200" dirty="0" smtClean="0"/>
              <a:t>JavaScript</a:t>
            </a:r>
            <a:r>
              <a:rPr lang="ko-KR" altLang="en-US" sz="1200" dirty="0" smtClean="0"/>
              <a:t>가 몸에 익숙해 질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JSP</a:t>
            </a:r>
            <a:r>
              <a:rPr lang="ko-KR" altLang="en-US" sz="1200" dirty="0" smtClean="0"/>
              <a:t>개발 도구 </a:t>
            </a:r>
            <a:r>
              <a:rPr lang="en-US" altLang="ko-KR" sz="1200" dirty="0" err="1" smtClean="0"/>
              <a:t>npp</a:t>
            </a:r>
            <a:r>
              <a:rPr lang="en-US" altLang="ko-KR" sz="1200" dirty="0" smtClean="0"/>
              <a:t>, eclipse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Import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547833" y="1966369"/>
            <a:ext cx="6886575" cy="579438"/>
            <a:chOff x="1056" y="1039"/>
            <a:chExt cx="3072" cy="257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056" y="1039"/>
              <a:ext cx="7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olidFill>
                    <a:srgbClr val="724FB7"/>
                  </a:solidFill>
                </a:rPr>
                <a:t>고민해 봅시다</a:t>
              </a:r>
              <a:endParaRPr lang="ko-KR" altLang="ko-KR" b="1">
                <a:solidFill>
                  <a:srgbClr val="724FB7"/>
                </a:solidFill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984" y="1152"/>
              <a:ext cx="144" cy="144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888" y="1056"/>
              <a:ext cx="96" cy="96"/>
            </a:xfrm>
            <a:prstGeom prst="ellipse">
              <a:avLst/>
            </a:prstGeom>
            <a:solidFill>
              <a:srgbClr val="B6A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8" name="AutoShape 62"/>
          <p:cNvSpPr>
            <a:spLocks noChangeArrowheads="1"/>
          </p:cNvSpPr>
          <p:nvPr/>
        </p:nvSpPr>
        <p:spPr bwMode="auto">
          <a:xfrm>
            <a:off x="725633" y="2691857"/>
            <a:ext cx="71167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/>
              <a:t>Java / Java Script / JSP?</a:t>
            </a:r>
          </a:p>
        </p:txBody>
      </p:sp>
      <p:sp>
        <p:nvSpPr>
          <p:cNvPr id="13" name="AutoShape 60"/>
          <p:cNvSpPr>
            <a:spLocks noChangeArrowheads="1"/>
          </p:cNvSpPr>
          <p:nvPr/>
        </p:nvSpPr>
        <p:spPr bwMode="auto">
          <a:xfrm>
            <a:off x="739750" y="3349082"/>
            <a:ext cx="72056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700"/>
              <a:t>문자형</a:t>
            </a:r>
            <a:r>
              <a:rPr lang="en-US" altLang="ko-KR" sz="1700"/>
              <a:t>,</a:t>
            </a:r>
            <a:r>
              <a:rPr lang="ko-KR" altLang="en-US" sz="1700"/>
              <a:t>숫자형 변수의 성격</a:t>
            </a:r>
            <a:r>
              <a:rPr lang="en-US" altLang="ko-KR" sz="1700"/>
              <a:t>.</a:t>
            </a:r>
          </a:p>
        </p:txBody>
      </p:sp>
      <p:sp>
        <p:nvSpPr>
          <p:cNvPr id="16" name="AutoShape 64"/>
          <p:cNvSpPr>
            <a:spLocks noChangeArrowheads="1"/>
          </p:cNvSpPr>
          <p:nvPr/>
        </p:nvSpPr>
        <p:spPr bwMode="auto">
          <a:xfrm>
            <a:off x="739750" y="3961857"/>
            <a:ext cx="8234362" cy="511175"/>
          </a:xfrm>
          <a:prstGeom prst="flowChartAlternateProcess">
            <a:avLst/>
          </a:prstGeom>
          <a:solidFill>
            <a:srgbClr val="DFCC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700"/>
              <a:t>문자형 처리</a:t>
            </a:r>
            <a:r>
              <a:rPr lang="en-US" altLang="ko-KR" sz="1700"/>
              <a:t>, </a:t>
            </a:r>
            <a:r>
              <a:rPr lang="ko-KR" altLang="en-US" sz="1700"/>
              <a:t>배열처리</a:t>
            </a:r>
            <a:endParaRPr lang="ko-KR" altLang="ko-KR" sz="1700"/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Java, Java Script , JSP(Java Server Page)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396994"/>
            <a:ext cx="11191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497006"/>
            <a:ext cx="115728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728781"/>
            <a:ext cx="484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1927225" y="1598606"/>
            <a:ext cx="814388" cy="204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1927225" y="2008181"/>
            <a:ext cx="81438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4165600" y="1598606"/>
            <a:ext cx="1117600" cy="7159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/>
              <a:t>정적 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 err="1"/>
              <a:t>웹페이지</a:t>
            </a:r>
            <a:endParaRPr lang="ko-KR" altLang="en-US" sz="1400" dirty="0"/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046413" y="2416169"/>
            <a:ext cx="7604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웹서버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396994"/>
            <a:ext cx="1117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591175" y="1192206"/>
            <a:ext cx="1873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웹 어플리케이션 서버</a:t>
            </a: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7115175" y="1598606"/>
            <a:ext cx="1117600" cy="7159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r>
              <a:rPr lang="ko-KR" altLang="en-US" sz="1400" dirty="0" err="1"/>
              <a:t>웹서버</a:t>
            </a:r>
            <a:endParaRPr lang="en-US" altLang="ko-KR" sz="1400" dirty="0"/>
          </a:p>
          <a:p>
            <a:pPr algn="ctr">
              <a:defRPr/>
            </a:pPr>
            <a:r>
              <a:rPr lang="ko-KR" altLang="en-US" sz="1400" dirty="0"/>
              <a:t>프로그램</a:t>
            </a:r>
          </a:p>
        </p:txBody>
      </p:sp>
      <p:sp>
        <p:nvSpPr>
          <p:cNvPr id="19" name="왼쪽/오른쪽 화살표 18"/>
          <p:cNvSpPr/>
          <p:nvPr/>
        </p:nvSpPr>
        <p:spPr>
          <a:xfrm>
            <a:off x="5310188" y="1803394"/>
            <a:ext cx="509587" cy="20478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>
            <a:off x="6810375" y="1803394"/>
            <a:ext cx="404813" cy="20478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912813" y="2314569"/>
            <a:ext cx="927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브라우저</a:t>
            </a:r>
          </a:p>
        </p:txBody>
      </p:sp>
      <p:sp>
        <p:nvSpPr>
          <p:cNvPr id="22" name="순서도: 자기 디스크 21"/>
          <p:cNvSpPr/>
          <p:nvPr/>
        </p:nvSpPr>
        <p:spPr>
          <a:xfrm>
            <a:off x="5995988" y="2724144"/>
            <a:ext cx="1219200" cy="61277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7318375" y="2925756"/>
            <a:ext cx="159543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/>
              <a:t>데이터베이스</a:t>
            </a:r>
            <a:r>
              <a:rPr lang="en-US" altLang="ko-KR" sz="1300"/>
              <a:t>/</a:t>
            </a:r>
          </a:p>
          <a:p>
            <a:pPr eaLnBrk="1" hangingPunct="1"/>
            <a:r>
              <a:rPr lang="ko-KR" altLang="en-US" sz="1300"/>
              <a:t>데이터베이스서버</a:t>
            </a:r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6326981" y="2428075"/>
            <a:ext cx="407988" cy="20320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33" tIns="64666" rIns="129333" bIns="64666"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88453"/>
              </p:ext>
            </p:extLst>
          </p:nvPr>
        </p:nvGraphicFramePr>
        <p:xfrm>
          <a:off x="304800" y="3917950"/>
          <a:ext cx="8639174" cy="2540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44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67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구분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내용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j-lt"/>
                        </a:rPr>
                        <a:t>동작과정</a:t>
                      </a:r>
                      <a:endParaRPr lang="ko-KR" altLang="en-US" sz="1500" b="1" dirty="0">
                        <a:latin typeface="+mj-lt"/>
                      </a:endParaRPr>
                    </a:p>
                  </a:txBody>
                  <a:tcPr marL="129104" marR="129104" marT="64805" marB="64805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+mj-lt"/>
                        </a:rPr>
                        <a:t>프로그래밍 언어의 하나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OOP,</a:t>
                      </a:r>
                      <a:r>
                        <a:rPr lang="en-US" altLang="ko-KR" sz="1500" b="0" baseline="0" dirty="0" smtClean="0">
                          <a:latin typeface="+mj-lt"/>
                        </a:rPr>
                        <a:t> 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로 작성된 언어 컴파일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(?), JVM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이 구동</a:t>
                      </a:r>
                      <a:endParaRPr lang="en-US" altLang="ko-KR" sz="15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500" b="0" dirty="0" err="1" smtClean="0">
                          <a:latin typeface="+mj-lt"/>
                        </a:rPr>
                        <a:t>Servlet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EJB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등은 순수자바 언어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Java Script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HTML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과 섞어서 기술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쉬운 문법의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Java Script 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규칙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언어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으로 기술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업로드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, 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가 요청시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의 브라우저에서 해석하여 실행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JSP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섞어서 기술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쉬운 문법의 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언어로 기술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+mj-lt"/>
                        </a:rPr>
                        <a:t>C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업로드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A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가 요청시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WAS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의하여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500" b="0" dirty="0" err="1" smtClean="0">
                          <a:latin typeface="+mj-lt"/>
                        </a:rPr>
                        <a:t>서블렛으로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 해석되어 실행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) B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에 </a:t>
                      </a:r>
                      <a:r>
                        <a:rPr lang="en-US" altLang="ko-KR" sz="1500" b="0" dirty="0" smtClean="0">
                          <a:latin typeface="+mj-lt"/>
                        </a:rPr>
                        <a:t>HTML</a:t>
                      </a:r>
                      <a:r>
                        <a:rPr lang="ko-KR" altLang="en-US" sz="1500" b="0" dirty="0" smtClean="0">
                          <a:latin typeface="+mj-lt"/>
                        </a:rPr>
                        <a:t>형식으로 바뀌어 보임</a:t>
                      </a:r>
                      <a:endParaRPr lang="ko-KR" altLang="en-US" sz="1500" b="0" dirty="0">
                        <a:latin typeface="+mj-lt"/>
                      </a:endParaRPr>
                    </a:p>
                  </a:txBody>
                  <a:tcPr marL="129104" marR="129104" marT="64805" marB="6480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044575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13225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40650" y="1331906"/>
            <a:ext cx="360363" cy="287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93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JSP(Java Server Page)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HTML</a:t>
            </a:r>
            <a:r>
              <a:rPr lang="ko-KR" altLang="en-US" dirty="0" err="1" smtClean="0"/>
              <a:t>테그</a:t>
            </a:r>
            <a:r>
              <a:rPr lang="ko-KR" altLang="en-US" dirty="0" smtClean="0"/>
              <a:t> 내부에 마치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 를 작성하듯 프로그램 코드를 삽입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서버측에서</a:t>
            </a:r>
            <a:r>
              <a:rPr lang="ko-KR" altLang="en-US" dirty="0" smtClean="0"/>
              <a:t> 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코드를 해석 실행하여 결과를 </a:t>
            </a:r>
            <a:r>
              <a:rPr lang="en-US" altLang="ko-KR" dirty="0" smtClean="0"/>
              <a:t>html</a:t>
            </a:r>
            <a:r>
              <a:rPr lang="ko-KR" altLang="en-US" dirty="0" err="1" smtClean="0"/>
              <a:t>테그로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만든후</a:t>
            </a:r>
            <a:r>
              <a:rPr lang="ko-KR" altLang="en-US" dirty="0" smtClean="0"/>
              <a:t> 브라우저로 전송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즉 클라이언트 측에서는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없고 결과가 보임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내부적으로는 </a:t>
            </a:r>
            <a:r>
              <a:rPr lang="en-US" altLang="ko-KR" dirty="0" smtClean="0"/>
              <a:t>JSP -&gt; Servlet -&gt; class</a:t>
            </a:r>
            <a:r>
              <a:rPr lang="ko-KR" altLang="en-US" dirty="0" smtClean="0"/>
              <a:t>파일이 되어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가 이를 실행하여 결과를 브라우저에게 보여주는 것임</a:t>
            </a:r>
            <a:endParaRPr lang="en-US" altLang="ko-KR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Sevlet</a:t>
            </a:r>
            <a:r>
              <a:rPr lang="ko-KR" altLang="en-US" dirty="0" smtClean="0"/>
              <a:t>은 순수 자바로만 구성된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게시용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프로그램인데 이를 간단히 활용하고자 만들어진 기법이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48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Servlet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 해 </a:t>
            </a:r>
            <a:r>
              <a:rPr lang="ko-KR" altLang="en-US" dirty="0" err="1" smtClean="0"/>
              <a:t>볼려고</a:t>
            </a:r>
            <a:r>
              <a:rPr lang="ko-KR" altLang="en-US" dirty="0" smtClean="0"/>
              <a:t> 하다가 조금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익숙해진 이후 해봄</a:t>
            </a:r>
            <a:r>
              <a:rPr lang="en-US" altLang="ko-KR" dirty="0" smtClean="0"/>
              <a:t>)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3" y="1236235"/>
            <a:ext cx="7397344" cy="5289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121" y="1698008"/>
            <a:ext cx="282801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서블랫은</a:t>
            </a:r>
            <a:r>
              <a:rPr lang="ko-KR" altLang="en-US" dirty="0" smtClean="0"/>
              <a:t> 자바로 </a:t>
            </a:r>
            <a:r>
              <a:rPr lang="en-US" altLang="ko-KR" dirty="0" smtClean="0"/>
              <a:t>full-coding</a:t>
            </a:r>
          </a:p>
          <a:p>
            <a:r>
              <a:rPr lang="en-US" altLang="ko-KR" dirty="0" smtClean="0"/>
              <a:t>/JSP</a:t>
            </a:r>
            <a:r>
              <a:rPr lang="ko-KR" altLang="en-US" dirty="0" smtClean="0"/>
              <a:t>는 간이코딩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3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08013" y="1163638"/>
            <a:ext cx="8335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ko-KR" b="1" dirty="0"/>
              <a:t>Hello World – </a:t>
            </a:r>
            <a:r>
              <a:rPr lang="ko-KR" altLang="en-US" b="1" dirty="0"/>
              <a:t>처음 예제</a:t>
            </a:r>
            <a:endParaRPr lang="en-US" altLang="ko-KR" b="1" dirty="0"/>
          </a:p>
        </p:txBody>
      </p:sp>
      <p:sp>
        <p:nvSpPr>
          <p:cNvPr id="9" name="직사각형 11"/>
          <p:cNvSpPr>
            <a:spLocks noChangeArrowheads="1"/>
          </p:cNvSpPr>
          <p:nvPr/>
        </p:nvSpPr>
        <p:spPr bwMode="auto">
          <a:xfrm>
            <a:off x="323850" y="1638300"/>
            <a:ext cx="828198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1) HTML</a:t>
            </a:r>
            <a:r>
              <a:rPr lang="ko-KR" altLang="en-US"/>
              <a:t>문서 안에 자바 코드를 써 넣는 방법으로 동적 문서를 생성</a:t>
            </a:r>
            <a:endParaRPr lang="en-US" altLang="ko-KR"/>
          </a:p>
          <a:p>
            <a:pPr eaLnBrk="1" hangingPunct="1"/>
            <a:r>
              <a:rPr lang="en-US" altLang="ko-KR"/>
              <a:t>2) HTML</a:t>
            </a:r>
            <a:r>
              <a:rPr lang="ko-KR" altLang="en-US"/>
              <a:t>안에 써 놓은 자바 코드는 </a:t>
            </a:r>
            <a:r>
              <a:rPr lang="en-US" altLang="ko-KR"/>
              <a:t>WAS</a:t>
            </a:r>
            <a:r>
              <a:rPr lang="ko-KR" altLang="en-US"/>
              <a:t>가 가동한 </a:t>
            </a:r>
            <a:r>
              <a:rPr lang="en-US" altLang="ko-KR"/>
              <a:t>JVM</a:t>
            </a:r>
            <a:r>
              <a:rPr lang="ko-KR" altLang="en-US"/>
              <a:t>을 통해 </a:t>
            </a:r>
            <a:endParaRPr lang="en-US" altLang="ko-KR"/>
          </a:p>
          <a:p>
            <a:pPr eaLnBrk="1" hangingPunct="1"/>
            <a:r>
              <a:rPr lang="en-US" altLang="ko-KR"/>
              <a:t>    </a:t>
            </a:r>
            <a:r>
              <a:rPr lang="ko-KR" altLang="en-US"/>
              <a:t>알맞는 </a:t>
            </a:r>
            <a:r>
              <a:rPr lang="en-US" altLang="ko-KR"/>
              <a:t>HTML </a:t>
            </a:r>
            <a:r>
              <a:rPr lang="ko-KR" altLang="en-US"/>
              <a:t>문서로 동적 생산되어 브라우저로 보내짐</a:t>
            </a:r>
            <a:endParaRPr lang="en-US" altLang="ko-KR"/>
          </a:p>
          <a:p>
            <a:pPr eaLnBrk="1" hangingPunct="1"/>
            <a:r>
              <a:rPr lang="en-US" altLang="ko-KR"/>
              <a:t>3) </a:t>
            </a:r>
            <a:r>
              <a:rPr lang="ko-KR" altLang="en-US"/>
              <a:t>주요 </a:t>
            </a:r>
            <a:r>
              <a:rPr lang="en-US" altLang="ko-KR"/>
              <a:t>JSP</a:t>
            </a:r>
            <a:r>
              <a:rPr lang="ko-KR" altLang="en-US"/>
              <a:t>테그</a:t>
            </a:r>
            <a:endParaRPr lang="en-US" altLang="ko-KR"/>
          </a:p>
          <a:p>
            <a:pPr eaLnBrk="1" hangingPunct="1"/>
            <a:r>
              <a:rPr lang="en-US" altLang="ko-KR"/>
              <a:t>    &lt;% %&gt; : </a:t>
            </a:r>
            <a:r>
              <a:rPr lang="ko-KR" altLang="en-US"/>
              <a:t>일반적인 </a:t>
            </a:r>
            <a:r>
              <a:rPr lang="en-US" altLang="ko-KR"/>
              <a:t>JSP</a:t>
            </a:r>
            <a:r>
              <a:rPr lang="ko-KR" altLang="en-US"/>
              <a:t>코드임을 알림</a:t>
            </a:r>
            <a:endParaRPr lang="en-US" altLang="ko-KR"/>
          </a:p>
          <a:p>
            <a:pPr eaLnBrk="1" hangingPunct="1"/>
            <a:r>
              <a:rPr lang="en-US" altLang="ko-KR"/>
              <a:t>    &lt;%= %&gt; : =</a:t>
            </a:r>
            <a:r>
              <a:rPr lang="ko-KR" altLang="en-US"/>
              <a:t>기호 뒤에 변수 값을 출력함</a:t>
            </a:r>
            <a:endParaRPr lang="en-US" altLang="ko-KR"/>
          </a:p>
          <a:p>
            <a:pPr eaLnBrk="1" hangingPunct="1"/>
            <a:r>
              <a:rPr lang="en-US" altLang="ko-KR"/>
              <a:t>    &lt;%@ %&gt; : </a:t>
            </a:r>
            <a:r>
              <a:rPr lang="ko-KR" altLang="en-US"/>
              <a:t>주요</a:t>
            </a:r>
            <a:r>
              <a:rPr lang="en-US" altLang="ko-KR"/>
              <a:t> </a:t>
            </a:r>
            <a:r>
              <a:rPr lang="ko-KR" altLang="en-US"/>
              <a:t>헤더파일 </a:t>
            </a:r>
            <a:r>
              <a:rPr lang="en-US" altLang="ko-KR"/>
              <a:t>import, content Type</a:t>
            </a:r>
            <a:r>
              <a:rPr lang="ko-KR" altLang="en-US"/>
              <a:t>선언 등</a:t>
            </a:r>
            <a:endParaRPr lang="en-US" altLang="ko-KR"/>
          </a:p>
          <a:p>
            <a:pPr eaLnBrk="1" hangingPunct="1"/>
            <a:r>
              <a:rPr lang="en-US" altLang="ko-KR"/>
              <a:t>     &lt;%! %&gt; : JSP</a:t>
            </a:r>
            <a:r>
              <a:rPr lang="ko-KR" altLang="en-US"/>
              <a:t>의 변수 함수를 선언하는 부분</a:t>
            </a:r>
            <a:endParaRPr lang="en-US" altLang="ko-KR"/>
          </a:p>
          <a:p>
            <a:pPr eaLnBrk="1" hangingPunct="1"/>
            <a:r>
              <a:rPr lang="en-US" altLang="ko-KR"/>
              <a:t>    &lt;jsp: /&gt; : &lt;jsp:useBean&gt; &lt;jsp:include&gt; </a:t>
            </a:r>
            <a:r>
              <a:rPr lang="ko-KR" altLang="en-US"/>
              <a:t>같이 속성을 자세히</a:t>
            </a:r>
            <a:endParaRPr lang="en-US" altLang="ko-KR"/>
          </a:p>
          <a:p>
            <a:pPr eaLnBrk="1" hangingPunct="1"/>
            <a:r>
              <a:rPr lang="en-US" altLang="ko-KR"/>
              <a:t>                 </a:t>
            </a:r>
            <a:r>
              <a:rPr lang="ko-KR" altLang="en-US"/>
              <a:t> 기술하여 선언</a:t>
            </a:r>
            <a:endParaRPr lang="en-US" altLang="ko-KR"/>
          </a:p>
          <a:p>
            <a:pPr eaLnBrk="1" hangingPunct="1"/>
            <a:r>
              <a:rPr lang="en-US" altLang="ko-KR"/>
              <a:t>   - &lt;jsp: /&gt;</a:t>
            </a:r>
            <a:r>
              <a:rPr lang="ko-KR" altLang="en-US"/>
              <a:t> 간혹 지원을 제대로 하지 못 하는 경우도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8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49145</TotalTime>
  <Words>3531</Words>
  <Application>Microsoft Office PowerPoint</Application>
  <PresentationFormat>A4 용지(210x297mm)</PresentationFormat>
  <Paragraphs>486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JSP기초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2904</cp:revision>
  <cp:lastPrinted>2015-10-28T04:44:44Z</cp:lastPrinted>
  <dcterms:created xsi:type="dcterms:W3CDTF">2003-10-22T07:02:37Z</dcterms:created>
  <dcterms:modified xsi:type="dcterms:W3CDTF">2018-06-05T12:26:08Z</dcterms:modified>
</cp:coreProperties>
</file>