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832" r:id="rId5"/>
    <p:sldMasterId id="2147483877" r:id="rId6"/>
  </p:sldMasterIdLst>
  <p:notesMasterIdLst>
    <p:notesMasterId r:id="rId11"/>
  </p:notesMasterIdLst>
  <p:handoutMasterIdLst>
    <p:handoutMasterId r:id="rId12"/>
  </p:handoutMasterIdLst>
  <p:sldIdLst>
    <p:sldId id="970" r:id="rId7"/>
    <p:sldId id="984" r:id="rId8"/>
    <p:sldId id="800" r:id="rId9"/>
    <p:sldId id="794" r:id="rId10"/>
  </p:sldIdLst>
  <p:sldSz cx="31680150" cy="19799300"/>
  <p:notesSz cx="7102475" cy="9388475"/>
  <p:custDataLst>
    <p:tags r:id="rId13"/>
  </p:custDataLst>
  <p:defaultTextStyle>
    <a:defPPr>
      <a:defRPr lang="en-US"/>
    </a:defPPr>
    <a:lvl1pPr algn="l" rtl="0" fontAlgn="base">
      <a:spcBef>
        <a:spcPct val="0"/>
      </a:spcBef>
      <a:spcAft>
        <a:spcPct val="0"/>
      </a:spcAft>
      <a:defRPr sz="4538" kern="1200">
        <a:solidFill>
          <a:schemeClr val="tx1"/>
        </a:solidFill>
        <a:latin typeface="Arial" charset="0"/>
        <a:ea typeface="+mn-ea"/>
        <a:cs typeface="+mn-cs"/>
      </a:defRPr>
    </a:lvl1pPr>
    <a:lvl2pPr marL="1299746" algn="l" rtl="0" fontAlgn="base">
      <a:spcBef>
        <a:spcPct val="0"/>
      </a:spcBef>
      <a:spcAft>
        <a:spcPct val="0"/>
      </a:spcAft>
      <a:defRPr sz="4538" kern="1200">
        <a:solidFill>
          <a:schemeClr val="tx1"/>
        </a:solidFill>
        <a:latin typeface="Arial" charset="0"/>
        <a:ea typeface="+mn-ea"/>
        <a:cs typeface="+mn-cs"/>
      </a:defRPr>
    </a:lvl2pPr>
    <a:lvl3pPr marL="2599484" algn="l" rtl="0" fontAlgn="base">
      <a:spcBef>
        <a:spcPct val="0"/>
      </a:spcBef>
      <a:spcAft>
        <a:spcPct val="0"/>
      </a:spcAft>
      <a:defRPr sz="4538" kern="1200">
        <a:solidFill>
          <a:schemeClr val="tx1"/>
        </a:solidFill>
        <a:latin typeface="Arial" charset="0"/>
        <a:ea typeface="+mn-ea"/>
        <a:cs typeface="+mn-cs"/>
      </a:defRPr>
    </a:lvl3pPr>
    <a:lvl4pPr marL="3899228" algn="l" rtl="0" fontAlgn="base">
      <a:spcBef>
        <a:spcPct val="0"/>
      </a:spcBef>
      <a:spcAft>
        <a:spcPct val="0"/>
      </a:spcAft>
      <a:defRPr sz="4538" kern="1200">
        <a:solidFill>
          <a:schemeClr val="tx1"/>
        </a:solidFill>
        <a:latin typeface="Arial" charset="0"/>
        <a:ea typeface="+mn-ea"/>
        <a:cs typeface="+mn-cs"/>
      </a:defRPr>
    </a:lvl4pPr>
    <a:lvl5pPr marL="5198974" algn="l" rtl="0" fontAlgn="base">
      <a:spcBef>
        <a:spcPct val="0"/>
      </a:spcBef>
      <a:spcAft>
        <a:spcPct val="0"/>
      </a:spcAft>
      <a:defRPr sz="4538" kern="1200">
        <a:solidFill>
          <a:schemeClr val="tx1"/>
        </a:solidFill>
        <a:latin typeface="Arial" charset="0"/>
        <a:ea typeface="+mn-ea"/>
        <a:cs typeface="+mn-cs"/>
      </a:defRPr>
    </a:lvl5pPr>
    <a:lvl6pPr marL="6498722" algn="l" defTabSz="2599484" rtl="0" eaLnBrk="1" latinLnBrk="0" hangingPunct="1">
      <a:defRPr sz="4538" kern="1200">
        <a:solidFill>
          <a:schemeClr val="tx1"/>
        </a:solidFill>
        <a:latin typeface="Arial" charset="0"/>
        <a:ea typeface="+mn-ea"/>
        <a:cs typeface="+mn-cs"/>
      </a:defRPr>
    </a:lvl6pPr>
    <a:lvl7pPr marL="7798460" algn="l" defTabSz="2599484" rtl="0" eaLnBrk="1" latinLnBrk="0" hangingPunct="1">
      <a:defRPr sz="4538" kern="1200">
        <a:solidFill>
          <a:schemeClr val="tx1"/>
        </a:solidFill>
        <a:latin typeface="Arial" charset="0"/>
        <a:ea typeface="+mn-ea"/>
        <a:cs typeface="+mn-cs"/>
      </a:defRPr>
    </a:lvl7pPr>
    <a:lvl8pPr marL="9098205" algn="l" defTabSz="2599484" rtl="0" eaLnBrk="1" latinLnBrk="0" hangingPunct="1">
      <a:defRPr sz="4538" kern="1200">
        <a:solidFill>
          <a:schemeClr val="tx1"/>
        </a:solidFill>
        <a:latin typeface="Arial" charset="0"/>
        <a:ea typeface="+mn-ea"/>
        <a:cs typeface="+mn-cs"/>
      </a:defRPr>
    </a:lvl8pPr>
    <a:lvl9pPr marL="10397946" algn="l" defTabSz="2599484" rtl="0" eaLnBrk="1" latinLnBrk="0" hangingPunct="1">
      <a:defRPr sz="4538"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1474" userDrawn="1">
          <p15:clr>
            <a:srgbClr val="A4A3A4"/>
          </p15:clr>
        </p15:guide>
        <p15:guide id="2" orient="horz" pos="10618" userDrawn="1">
          <p15:clr>
            <a:srgbClr val="A4A3A4"/>
          </p15:clr>
        </p15:guide>
        <p15:guide id="3" pos="5233" userDrawn="1">
          <p15:clr>
            <a:srgbClr val="A4A3A4"/>
          </p15:clr>
        </p15:guide>
        <p15:guide id="4" pos="880" userDrawn="1">
          <p15:clr>
            <a:srgbClr val="A4A3A4"/>
          </p15:clr>
        </p15:guide>
      </p15:sldGuideLst>
    </p:ext>
    <p:ext uri="{2D200454-40CA-4A62-9FC3-DE9A4176ACB9}">
      <p15:notesGuideLst xmlns:p15="http://schemas.microsoft.com/office/powerpoint/2012/main">
        <p15:guide id="1" orient="horz" pos="2957" userDrawn="1">
          <p15:clr>
            <a:srgbClr val="A4A3A4"/>
          </p15:clr>
        </p15:guide>
        <p15:guide id="2" pos="223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ldiko Ring" initials="IR" lastIdx="4" clrIdx="0"/>
  <p:cmAuthor id="7" name="Whippen, Reagan Sullivan (US - Boston)" initials="WRS(-B" lastIdx="10" clrIdx="7">
    <p:extLst>
      <p:ext uri="{19B8F6BF-5375-455C-9EA6-DF929625EA0E}">
        <p15:presenceInfo xmlns:p15="http://schemas.microsoft.com/office/powerpoint/2012/main" userId="S-1-5-21-238447276-1040861923-1850952788-131578" providerId="AD"/>
      </p:ext>
    </p:extLst>
  </p:cmAuthor>
  <p:cmAuthor id="1" name="Mulla, Iftekhar" initials="IM" lastIdx="43" clrIdx="1">
    <p:extLst>
      <p:ext uri="{19B8F6BF-5375-455C-9EA6-DF929625EA0E}">
        <p15:presenceInfo xmlns:p15="http://schemas.microsoft.com/office/powerpoint/2012/main" userId="Mulla, Iftekhar" providerId="None"/>
      </p:ext>
    </p:extLst>
  </p:cmAuthor>
  <p:cmAuthor id="8" name="Iftekhar" initials="A" lastIdx="7" clrIdx="8">
    <p:extLst>
      <p:ext uri="{19B8F6BF-5375-455C-9EA6-DF929625EA0E}">
        <p15:presenceInfo xmlns:p15="http://schemas.microsoft.com/office/powerpoint/2012/main" userId="Iftekhar" providerId="None"/>
      </p:ext>
    </p:extLst>
  </p:cmAuthor>
  <p:cmAuthor id="2" name="Robinson, Kimberly S" initials="KR" lastIdx="112" clrIdx="2">
    <p:extLst>
      <p:ext uri="{19B8F6BF-5375-455C-9EA6-DF929625EA0E}">
        <p15:presenceInfo xmlns:p15="http://schemas.microsoft.com/office/powerpoint/2012/main" userId="Robinson, Kimberly S" providerId="None"/>
      </p:ext>
    </p:extLst>
  </p:cmAuthor>
  <p:cmAuthor id="3" name="Whippen, Reagan Sullivan" initials="RW" lastIdx="56" clrIdx="3">
    <p:extLst>
      <p:ext uri="{19B8F6BF-5375-455C-9EA6-DF929625EA0E}">
        <p15:presenceInfo xmlns:p15="http://schemas.microsoft.com/office/powerpoint/2012/main" userId="Whippen, Reagan Sullivan" providerId="None"/>
      </p:ext>
    </p:extLst>
  </p:cmAuthor>
  <p:cmAuthor id="4" name="Goldman, Roni" initials="RG" lastIdx="6" clrIdx="4">
    <p:extLst>
      <p:ext uri="{19B8F6BF-5375-455C-9EA6-DF929625EA0E}">
        <p15:presenceInfo xmlns:p15="http://schemas.microsoft.com/office/powerpoint/2012/main" userId="Goldman, Roni" providerId="None"/>
      </p:ext>
    </p:extLst>
  </p:cmAuthor>
  <p:cmAuthor id="5" name="Greer, Rusty" initials="RG" lastIdx="11" clrIdx="5">
    <p:extLst>
      <p:ext uri="{19B8F6BF-5375-455C-9EA6-DF929625EA0E}">
        <p15:presenceInfo xmlns:p15="http://schemas.microsoft.com/office/powerpoint/2012/main" userId="Greer, Rusty" providerId="None"/>
      </p:ext>
    </p:extLst>
  </p:cmAuthor>
  <p:cmAuthor id="6" name="Jennifer Plourde" initials="JP" lastIdx="3" clrIdx="6">
    <p:extLst>
      <p:ext uri="{19B8F6BF-5375-455C-9EA6-DF929625EA0E}">
        <p15:presenceInfo xmlns:p15="http://schemas.microsoft.com/office/powerpoint/2012/main" userId="Jennifer Plourd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BC25"/>
    <a:srgbClr val="648D1C"/>
    <a:srgbClr val="046A38"/>
    <a:srgbClr val="00717F"/>
    <a:srgbClr val="75787B"/>
    <a:srgbClr val="585A5C"/>
    <a:srgbClr val="0097A9"/>
    <a:srgbClr val="0076A8"/>
    <a:srgbClr val="000000"/>
    <a:srgbClr val="A0D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2" d="100"/>
          <a:sy n="22" d="100"/>
        </p:scale>
        <p:origin x="1032" y="48"/>
      </p:cViewPr>
      <p:guideLst>
        <p:guide orient="horz" pos="11474"/>
        <p:guide orient="horz" pos="10618"/>
        <p:guide pos="5233"/>
        <p:guide pos="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957"/>
        <p:guide pos="22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562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2"/>
          </p:nvPr>
        </p:nvSpPr>
        <p:spPr bwMode="gray">
          <a:xfrm>
            <a:off x="246063" y="587375"/>
            <a:ext cx="6615112" cy="41338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p:cNvSpPr>
            <a:spLocks noGrp="1" noChangeArrowheads="1"/>
          </p:cNvSpPr>
          <p:nvPr>
            <p:ph type="body" sz="quarter" idx="3"/>
          </p:nvPr>
        </p:nvSpPr>
        <p:spPr bwMode="gray">
          <a:xfrm>
            <a:off x="575163" y="5044802"/>
            <a:ext cx="6052486" cy="3177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7" name="Rectangle 7"/>
          <p:cNvSpPr>
            <a:spLocks noGrp="1" noChangeArrowheads="1"/>
          </p:cNvSpPr>
          <p:nvPr>
            <p:ph type="sldNum" sz="quarter" idx="5"/>
          </p:nvPr>
        </p:nvSpPr>
        <p:spPr bwMode="gray">
          <a:xfrm>
            <a:off x="6338404" y="9034143"/>
            <a:ext cx="563449"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r">
              <a:defRPr sz="1100">
                <a:latin typeface="Verdana" panose="020B0604030504040204" pitchFamily="34" charset="0"/>
              </a:defRPr>
            </a:lvl1pPr>
          </a:lstStyle>
          <a:p>
            <a:pPr>
              <a:defRPr/>
            </a:pPr>
            <a:fld id="{3C3A632B-FBDE-46D4-BF6F-6D14421E6342}" type="slidenum">
              <a:rPr lang="en-US" smtClean="0"/>
              <a:pPr>
                <a:defRPr/>
              </a:pPr>
              <a:t>‹#›</a:t>
            </a:fld>
            <a:endParaRPr lang="en-US"/>
          </a:p>
        </p:txBody>
      </p:sp>
      <p:sp>
        <p:nvSpPr>
          <p:cNvPr id="5128" name="doc id"/>
          <p:cNvSpPr>
            <a:spLocks noGrp="1" noChangeArrowheads="1"/>
          </p:cNvSpPr>
          <p:nvPr>
            <p:ph type="ftr" sz="quarter" idx="4"/>
          </p:nvPr>
        </p:nvSpPr>
        <p:spPr bwMode="gray">
          <a:xfrm>
            <a:off x="6901782" y="98067"/>
            <a:ext cx="6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800">
                <a:latin typeface="Verdana" panose="020B0604030504040204" pitchFamily="34" charset="0"/>
              </a:defRPr>
            </a:lvl1pPr>
          </a:lstStyle>
          <a:p>
            <a:pPr>
              <a:defRPr/>
            </a:pPr>
            <a:endParaRPr lang="en-US"/>
          </a:p>
        </p:txBody>
      </p:sp>
    </p:spTree>
    <p:extLst>
      <p:ext uri="{BB962C8B-B14F-4D97-AF65-F5344CB8AC3E}">
        <p14:creationId xmlns:p14="http://schemas.microsoft.com/office/powerpoint/2010/main" val="3303025599"/>
      </p:ext>
    </p:extLst>
  </p:cSld>
  <p:clrMap bg1="lt1" tx1="dk1" bg2="lt2" tx2="dk2" accent1="accent1" accent2="accent2" accent3="accent3" accent4="accent4" accent5="accent5" accent6="accent6" hlink="hlink" folHlink="folHlink"/>
  <p:notesStyle>
    <a:lvl1pPr algn="l" defTabSz="2545331" rtl="0" eaLnBrk="0" fontAlgn="base" hangingPunct="0">
      <a:spcBef>
        <a:spcPct val="0"/>
      </a:spcBef>
      <a:spcAft>
        <a:spcPct val="0"/>
      </a:spcAft>
      <a:buClr>
        <a:schemeClr val="tx2"/>
      </a:buClr>
      <a:defRPr sz="4538" kern="1200">
        <a:solidFill>
          <a:schemeClr val="tx1"/>
        </a:solidFill>
        <a:latin typeface="Verdana" panose="020B0604030504040204" pitchFamily="34" charset="0"/>
        <a:ea typeface="+mn-ea"/>
        <a:cs typeface="+mn-cs"/>
      </a:defRPr>
    </a:lvl1pPr>
    <a:lvl2pPr marL="333962" indent="-329450" algn="l" defTabSz="2545331" rtl="0" eaLnBrk="0" fontAlgn="base" hangingPunct="0">
      <a:spcBef>
        <a:spcPct val="0"/>
      </a:spcBef>
      <a:spcAft>
        <a:spcPct val="0"/>
      </a:spcAft>
      <a:buClr>
        <a:schemeClr val="tx2"/>
      </a:buClr>
      <a:buSzPct val="120000"/>
      <a:buFont typeface="Arial" charset="0"/>
      <a:buChar char="▪"/>
      <a:defRPr sz="4538" kern="1200">
        <a:solidFill>
          <a:schemeClr val="tx1"/>
        </a:solidFill>
        <a:latin typeface="Verdana" panose="020B0604030504040204" pitchFamily="34" charset="0"/>
        <a:ea typeface="+mn-ea"/>
        <a:cs typeface="+mn-cs"/>
      </a:defRPr>
    </a:lvl2pPr>
    <a:lvl3pPr marL="852959" indent="-514484" algn="l" defTabSz="2545331" rtl="0" eaLnBrk="0" fontAlgn="base" hangingPunct="0">
      <a:spcBef>
        <a:spcPct val="0"/>
      </a:spcBef>
      <a:spcAft>
        <a:spcPct val="0"/>
      </a:spcAft>
      <a:buClr>
        <a:schemeClr val="tx2"/>
      </a:buClr>
      <a:buSzPct val="120000"/>
      <a:buFont typeface="Arial" charset="0"/>
      <a:buChar char="–"/>
      <a:defRPr sz="4538" kern="1200">
        <a:solidFill>
          <a:schemeClr val="tx1"/>
        </a:solidFill>
        <a:latin typeface="Verdana" panose="020B0604030504040204" pitchFamily="34" charset="0"/>
        <a:ea typeface="+mn-ea"/>
        <a:cs typeface="+mn-cs"/>
      </a:defRPr>
    </a:lvl3pPr>
    <a:lvl4pPr marL="1213999" indent="-356531" algn="l" defTabSz="2545331" rtl="0" eaLnBrk="0" fontAlgn="base" hangingPunct="0">
      <a:spcBef>
        <a:spcPct val="0"/>
      </a:spcBef>
      <a:spcAft>
        <a:spcPct val="0"/>
      </a:spcAft>
      <a:buClr>
        <a:schemeClr val="tx2"/>
      </a:buClr>
      <a:buFont typeface="Arial" charset="0"/>
      <a:buChar char="▫"/>
      <a:defRPr sz="4538" kern="1200">
        <a:solidFill>
          <a:schemeClr val="tx1"/>
        </a:solidFill>
        <a:latin typeface="Verdana" panose="020B0604030504040204" pitchFamily="34" charset="0"/>
        <a:ea typeface="+mn-ea"/>
        <a:cs typeface="+mn-cs"/>
      </a:defRPr>
    </a:lvl4pPr>
    <a:lvl5pPr marL="1543447" indent="-324934" algn="l" defTabSz="2545331" rtl="0" eaLnBrk="0" fontAlgn="base" hangingPunct="0">
      <a:spcBef>
        <a:spcPct val="0"/>
      </a:spcBef>
      <a:spcAft>
        <a:spcPct val="0"/>
      </a:spcAft>
      <a:buClr>
        <a:schemeClr val="tx2"/>
      </a:buClr>
      <a:buSzPct val="89000"/>
      <a:buFont typeface="Arial" charset="0"/>
      <a:buChar char="-"/>
      <a:defRPr sz="4538" kern="1200">
        <a:solidFill>
          <a:schemeClr val="tx1"/>
        </a:solidFill>
        <a:latin typeface="Verdana" panose="020B0604030504040204" pitchFamily="34" charset="0"/>
        <a:ea typeface="+mn-ea"/>
        <a:cs typeface="+mn-cs"/>
      </a:defRPr>
    </a:lvl5pPr>
    <a:lvl6pPr marL="6498722" algn="l" defTabSz="2599484" rtl="0" eaLnBrk="1" latinLnBrk="0" hangingPunct="1">
      <a:defRPr sz="3403" kern="1200">
        <a:solidFill>
          <a:schemeClr val="tx1"/>
        </a:solidFill>
        <a:latin typeface="+mn-lt"/>
        <a:ea typeface="+mn-ea"/>
        <a:cs typeface="+mn-cs"/>
      </a:defRPr>
    </a:lvl6pPr>
    <a:lvl7pPr marL="7798460" algn="l" defTabSz="2599484" rtl="0" eaLnBrk="1" latinLnBrk="0" hangingPunct="1">
      <a:defRPr sz="3403" kern="1200">
        <a:solidFill>
          <a:schemeClr val="tx1"/>
        </a:solidFill>
        <a:latin typeface="+mn-lt"/>
        <a:ea typeface="+mn-ea"/>
        <a:cs typeface="+mn-cs"/>
      </a:defRPr>
    </a:lvl7pPr>
    <a:lvl8pPr marL="9098205" algn="l" defTabSz="2599484" rtl="0" eaLnBrk="1" latinLnBrk="0" hangingPunct="1">
      <a:defRPr sz="3403" kern="1200">
        <a:solidFill>
          <a:schemeClr val="tx1"/>
        </a:solidFill>
        <a:latin typeface="+mn-lt"/>
        <a:ea typeface="+mn-ea"/>
        <a:cs typeface="+mn-cs"/>
      </a:defRPr>
    </a:lvl8pPr>
    <a:lvl9pPr marL="10397946" algn="l" defTabSz="2599484" rtl="0" eaLnBrk="1" latinLnBrk="0" hangingPunct="1">
      <a:defRPr sz="34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sz="1600" kern="1200">
                <a:solidFill>
                  <a:schemeClr val="tx1"/>
                </a:solidFill>
                <a:latin typeface="Calibri" panose="020F0502020204030204" pitchFamily="34" charset="0"/>
                <a:ea typeface="+mn-ea"/>
                <a:cs typeface="+mn-cs"/>
              </a:rPr>
              <a:t>There are various agile methods/ no single/ONE right way/ no one-size-fits-all - but this is Deloitte's agile framework, heavily rooted in scrum, based on our experiences/leading practices</a:t>
            </a:r>
          </a:p>
          <a:p>
            <a:pPr marL="285750" indent="-285750">
              <a:buFont typeface="Arial" panose="020B0604020202020204" pitchFamily="34" charset="0"/>
              <a:buChar char="•"/>
            </a:pPr>
            <a:r>
              <a:rPr lang="en-US" sz="1600" kern="1200">
                <a:solidFill>
                  <a:schemeClr val="tx1"/>
                </a:solidFill>
                <a:latin typeface="Calibri" panose="020F0502020204030204" pitchFamily="34" charset="0"/>
                <a:ea typeface="+mn-ea"/>
                <a:cs typeface="+mn-cs"/>
              </a:rPr>
              <a:t>Also influenced by/related to lean and </a:t>
            </a:r>
            <a:r>
              <a:rPr lang="en-US" sz="1600" kern="1200" err="1">
                <a:solidFill>
                  <a:schemeClr val="tx1"/>
                </a:solidFill>
                <a:latin typeface="Calibri" panose="020F0502020204030204" pitchFamily="34" charset="0"/>
                <a:ea typeface="+mn-ea"/>
                <a:cs typeface="+mn-cs"/>
              </a:rPr>
              <a:t>devops</a:t>
            </a:r>
            <a:r>
              <a:rPr lang="en-US" sz="1600" kern="1200">
                <a:solidFill>
                  <a:schemeClr val="tx1"/>
                </a:solidFill>
                <a:latin typeface="Calibri" panose="020F0502020204030204" pitchFamily="34" charset="0"/>
                <a:ea typeface="+mn-ea"/>
                <a:cs typeface="+mn-cs"/>
              </a:rPr>
              <a:t> principles</a:t>
            </a:r>
          </a:p>
          <a:p>
            <a:pPr marL="285750" indent="-285750">
              <a:buFont typeface="Arial" panose="020B0604020202020204" pitchFamily="34" charset="0"/>
              <a:buChar char="•"/>
            </a:pPr>
            <a:r>
              <a:rPr lang="en-US" sz="1600" kern="1200">
                <a:solidFill>
                  <a:schemeClr val="tx1"/>
                </a:solidFill>
                <a:latin typeface="Calibri" panose="020F0502020204030204" pitchFamily="34" charset="0"/>
                <a:ea typeface="+mn-ea"/>
                <a:cs typeface="+mn-cs"/>
              </a:rPr>
              <a:t>This framework highlights the core agile elements - based on scope/scale of project, would have other activities as well/ tailor this</a:t>
            </a:r>
          </a:p>
          <a:p>
            <a:endParaRPr lang="en-US"/>
          </a:p>
        </p:txBody>
      </p:sp>
      <p:sp>
        <p:nvSpPr>
          <p:cNvPr id="4" name="Slide Number Placeholder 3"/>
          <p:cNvSpPr>
            <a:spLocks noGrp="1"/>
          </p:cNvSpPr>
          <p:nvPr>
            <p:ph type="sldNum" sz="quarter" idx="10"/>
          </p:nvPr>
        </p:nvSpPr>
        <p:spPr/>
        <p:txBody>
          <a:bodyPr/>
          <a:lstStyle/>
          <a:p>
            <a:pPr marL="0" marR="0" lvl="0" indent="0" algn="r" defTabSz="929538"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9538" rtl="0" eaLnBrk="1" fontAlgn="auto" latinLnBrk="0" hangingPunct="1">
                <a:lnSpc>
                  <a:spcPct val="100000"/>
                </a:lnSpc>
                <a:spcBef>
                  <a:spcPts val="0"/>
                </a:spcBef>
                <a:spcAft>
                  <a:spcPts val="0"/>
                </a:spcAft>
                <a:buClrTx/>
                <a:buSzTx/>
                <a:buFontTx/>
                <a:buNone/>
                <a:tabLst/>
                <a:defRPr/>
              </a:pPr>
              <a:t>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9534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C3A632B-FBDE-46D4-BF6F-6D14421E6342}" type="slidenum">
              <a:rPr lang="en-US" smtClean="0"/>
              <a:pPr>
                <a:defRPr/>
              </a:pPr>
              <a:t>1</a:t>
            </a:fld>
            <a:endParaRPr lang="en-US"/>
          </a:p>
        </p:txBody>
      </p:sp>
    </p:spTree>
    <p:extLst>
      <p:ext uri="{BB962C8B-B14F-4D97-AF65-F5344CB8AC3E}">
        <p14:creationId xmlns:p14="http://schemas.microsoft.com/office/powerpoint/2010/main" val="487678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3A632B-FBDE-46D4-BF6F-6D14421E6342}" type="slidenum">
              <a:rPr lang="en-US" smtClean="0"/>
              <a:pPr>
                <a:defRPr/>
              </a:pPr>
              <a:t>2</a:t>
            </a:fld>
            <a:endParaRPr lang="en-US"/>
          </a:p>
        </p:txBody>
      </p:sp>
    </p:spTree>
    <p:extLst>
      <p:ext uri="{BB962C8B-B14F-4D97-AF65-F5344CB8AC3E}">
        <p14:creationId xmlns:p14="http://schemas.microsoft.com/office/powerpoint/2010/main" val="1665494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Preface Layou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1282292" y="853701"/>
            <a:ext cx="29060925" cy="2858679"/>
          </a:xfrm>
          <a:prstGeom prst="rect">
            <a:avLst/>
          </a:prstGeom>
        </p:spPr>
        <p:txBody>
          <a:bodyPr vert="horz" lIns="0" tIns="0" rIns="0" bIns="0" rtlCol="0" anchor="t" anchorCtr="0">
            <a:noAutofit/>
          </a:bodyPr>
          <a:lstStyle/>
          <a:p>
            <a:r>
              <a:rPr lang="en-US"/>
              <a:t>Click to edit Master title style</a:t>
            </a:r>
            <a:endParaRPr lang="en-GB"/>
          </a:p>
        </p:txBody>
      </p:sp>
      <p:sp>
        <p:nvSpPr>
          <p:cNvPr id="20" name="Text Placeholder 19"/>
          <p:cNvSpPr>
            <a:spLocks noGrp="1"/>
          </p:cNvSpPr>
          <p:nvPr>
            <p:ph type="body" sz="quarter" idx="14"/>
          </p:nvPr>
        </p:nvSpPr>
        <p:spPr>
          <a:xfrm>
            <a:off x="1284670" y="5213079"/>
            <a:ext cx="29060925" cy="13121677"/>
          </a:xfrm>
        </p:spPr>
        <p:txBody>
          <a:bodyPr/>
          <a:lstStyle>
            <a:lvl1pPr marL="0" indent="0" algn="l">
              <a:buNone/>
              <a:defRPr/>
            </a:lvl1pPr>
            <a:lvl2pPr marL="382681" indent="-382681">
              <a:buFont typeface="Arial"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7"/>
          <p:cNvSpPr>
            <a:spLocks noGrp="1"/>
          </p:cNvSpPr>
          <p:nvPr>
            <p:ph type="sldNum" sz="quarter" idx="4"/>
          </p:nvPr>
        </p:nvSpPr>
        <p:spPr>
          <a:xfrm>
            <a:off x="27619670" y="18499666"/>
            <a:ext cx="2744257" cy="727534"/>
          </a:xfrm>
          <a:prstGeom prst="rect">
            <a:avLst/>
          </a:prstGeom>
        </p:spPr>
        <p:txBody>
          <a:bodyPr vert="horz" lIns="0" tIns="0" rIns="0" bIns="0" rtlCol="0" anchor="ctr" anchorCtr="0"/>
          <a:lstStyle>
            <a:lvl1pPr algn="r">
              <a:defRPr sz="1169" b="0">
                <a:solidFill>
                  <a:srgbClr val="8C8C8C"/>
                </a:solidFill>
              </a:defRPr>
            </a:lvl1pPr>
          </a:lstStyle>
          <a:p>
            <a:fld id="{95CC1D26-A9BD-4BDE-BDD9-08EDBAE96860}" type="slidenum">
              <a:rPr lang="en-GB" smtClean="0"/>
              <a:pPr/>
              <a:t>‹#›</a:t>
            </a:fld>
            <a:endParaRPr lang="en-GB"/>
          </a:p>
        </p:txBody>
      </p:sp>
    </p:spTree>
    <p:custDataLst>
      <p:tags r:id="rId1"/>
    </p:custDataLst>
    <p:extLst>
      <p:ext uri="{BB962C8B-B14F-4D97-AF65-F5344CB8AC3E}">
        <p14:creationId xmlns:p14="http://schemas.microsoft.com/office/powerpoint/2010/main" val="240784116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ntent Divider Slide">
    <p:bg>
      <p:bgPr>
        <a:solidFill>
          <a:schemeClr val="bg1"/>
        </a:solidFill>
        <a:effectLst/>
      </p:bgPr>
    </p:bg>
    <p:spTree>
      <p:nvGrpSpPr>
        <p:cNvPr id="1" name=""/>
        <p:cNvGrpSpPr/>
        <p:nvPr/>
      </p:nvGrpSpPr>
      <p:grpSpPr>
        <a:xfrm>
          <a:off x="0" y="0"/>
          <a:ext cx="0" cy="0"/>
          <a:chOff x="0" y="0"/>
          <a:chExt cx="0" cy="0"/>
        </a:xfrm>
      </p:grpSpPr>
      <p:sp>
        <p:nvSpPr>
          <p:cNvPr id="7" name="Title 10"/>
          <p:cNvSpPr>
            <a:spLocks noGrp="1"/>
          </p:cNvSpPr>
          <p:nvPr>
            <p:ph type="title"/>
          </p:nvPr>
        </p:nvSpPr>
        <p:spPr>
          <a:xfrm>
            <a:off x="1221016" y="4924348"/>
            <a:ext cx="27071126" cy="4597327"/>
          </a:xfrm>
        </p:spPr>
        <p:txBody>
          <a:bodyPr anchor="b"/>
          <a:lstStyle>
            <a:lvl1pPr>
              <a:defRPr sz="4697" b="1">
                <a:solidFill>
                  <a:schemeClr val="accent1"/>
                </a:solidFill>
              </a:defRPr>
            </a:lvl1pPr>
          </a:lstStyle>
          <a:p>
            <a:r>
              <a:rPr lang="en-US" noProof="0" dirty="0"/>
              <a:t>Section heading</a:t>
            </a:r>
          </a:p>
        </p:txBody>
      </p:sp>
      <p:sp>
        <p:nvSpPr>
          <p:cNvPr id="8" name="Text Placeholder 1"/>
          <p:cNvSpPr>
            <a:spLocks noGrp="1"/>
          </p:cNvSpPr>
          <p:nvPr>
            <p:ph type="body" idx="1"/>
          </p:nvPr>
        </p:nvSpPr>
        <p:spPr>
          <a:xfrm>
            <a:off x="1221011" y="9899658"/>
            <a:ext cx="27390132" cy="4522635"/>
          </a:xfrm>
        </p:spPr>
        <p:txBody>
          <a:bodyPr/>
          <a:lstStyle>
            <a:lvl1pPr>
              <a:defRPr sz="4697">
                <a:solidFill>
                  <a:schemeClr val="tx1"/>
                </a:solidFill>
              </a:defRPr>
            </a:lvl1pPr>
          </a:lstStyle>
          <a:p>
            <a:r>
              <a:rPr lang="en-US" noProof="0" dirty="0"/>
              <a:t>Section subheading</a:t>
            </a:r>
          </a:p>
        </p:txBody>
      </p:sp>
    </p:spTree>
    <p:custDataLst>
      <p:tags r:id="rId1"/>
    </p:custDataLst>
    <p:extLst>
      <p:ext uri="{BB962C8B-B14F-4D97-AF65-F5344CB8AC3E}">
        <p14:creationId xmlns:p14="http://schemas.microsoft.com/office/powerpoint/2010/main" val="85083262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subtitle 2" preserve="1" userDrawn="1">
  <p:cSld name="Title + subtitle 2">
    <p:spTree>
      <p:nvGrpSpPr>
        <p:cNvPr id="1" name="Shape 61"/>
        <p:cNvGrpSpPr/>
        <p:nvPr/>
      </p:nvGrpSpPr>
      <p:grpSpPr>
        <a:xfrm>
          <a:off x="0" y="0"/>
          <a:ext cx="0" cy="0"/>
          <a:chOff x="0" y="0"/>
          <a:chExt cx="0" cy="0"/>
        </a:xfrm>
      </p:grpSpPr>
      <p:sp>
        <p:nvSpPr>
          <p:cNvPr id="12" name="Slide Number Placeholder 7">
            <a:extLst>
              <a:ext uri="{FF2B5EF4-FFF2-40B4-BE49-F238E27FC236}">
                <a16:creationId xmlns:a16="http://schemas.microsoft.com/office/drawing/2014/main" id="{3017B053-12CD-4572-9E97-8ED01BAE0A42}"/>
              </a:ext>
            </a:extLst>
          </p:cNvPr>
          <p:cNvSpPr>
            <a:spLocks noGrp="1"/>
          </p:cNvSpPr>
          <p:nvPr>
            <p:ph type="sldNum" sz="quarter" idx="4"/>
          </p:nvPr>
        </p:nvSpPr>
        <p:spPr>
          <a:xfrm>
            <a:off x="27619662" y="18592285"/>
            <a:ext cx="2744257" cy="727533"/>
          </a:xfrm>
          <a:prstGeom prst="rect">
            <a:avLst/>
          </a:prstGeom>
        </p:spPr>
        <p:txBody>
          <a:bodyPr vert="horz" lIns="0" tIns="0" rIns="0" bIns="0" rtlCol="0" anchor="ctr" anchorCtr="0"/>
          <a:lstStyle>
            <a:lvl1pPr algn="r">
              <a:defRPr sz="1559" b="0">
                <a:solidFill>
                  <a:srgbClr val="8C8C8C"/>
                </a:solidFill>
              </a:defRPr>
            </a:lvl1pPr>
          </a:lstStyle>
          <a:p>
            <a:fld id="{95CC1D26-A9BD-4BDE-BDD9-08EDBAE96860}" type="slidenum">
              <a:rPr lang="en-GB" smtClean="0"/>
              <a:pPr/>
              <a:t>‹#›</a:t>
            </a:fld>
            <a:endParaRPr lang="en-GB"/>
          </a:p>
        </p:txBody>
      </p:sp>
      <p:sp>
        <p:nvSpPr>
          <p:cNvPr id="9" name="Content Placeholder 3">
            <a:extLst>
              <a:ext uri="{FF2B5EF4-FFF2-40B4-BE49-F238E27FC236}">
                <a16:creationId xmlns:a16="http://schemas.microsoft.com/office/drawing/2014/main" id="{3913AD38-692C-4315-AC87-2AE16E09B758}"/>
              </a:ext>
            </a:extLst>
          </p:cNvPr>
          <p:cNvSpPr>
            <a:spLocks noGrp="1"/>
          </p:cNvSpPr>
          <p:nvPr>
            <p:ph sz="quarter" idx="10"/>
          </p:nvPr>
        </p:nvSpPr>
        <p:spPr>
          <a:xfrm>
            <a:off x="1344755" y="4697761"/>
            <a:ext cx="29213388" cy="13378270"/>
          </a:xfrm>
          <a:prstGeom prst="rect">
            <a:avLst/>
          </a:prstGeom>
        </p:spPr>
        <p:txBody>
          <a:bodyPr/>
          <a:lstStyle>
            <a:lvl1pPr>
              <a:tabLst>
                <a:tab pos="20984322" algn="r"/>
              </a:tabLst>
              <a:defRPr sz="3378">
                <a:latin typeface="Calibri" panose="020F0502020204030204" pitchFamily="34" charset="0"/>
                <a:cs typeface="Calibri" panose="020F0502020204030204" pitchFamily="34" charset="0"/>
              </a:defRPr>
            </a:lvl1pPr>
            <a:lvl2pPr>
              <a:tabLst>
                <a:tab pos="20984322" algn="r"/>
              </a:tabLst>
              <a:defRPr sz="3378">
                <a:latin typeface="Calibri" panose="020F0502020204030204" pitchFamily="34" charset="0"/>
                <a:cs typeface="Calibri" panose="020F0502020204030204" pitchFamily="34" charset="0"/>
              </a:defRPr>
            </a:lvl2pPr>
            <a:lvl3pPr>
              <a:tabLst>
                <a:tab pos="20984322" algn="r"/>
              </a:tabLst>
              <a:defRPr sz="3378">
                <a:latin typeface="Calibri" panose="020F0502020204030204" pitchFamily="34" charset="0"/>
                <a:cs typeface="Calibri" panose="020F0502020204030204" pitchFamily="34" charset="0"/>
              </a:defRPr>
            </a:lvl3pPr>
            <a:lvl4pPr>
              <a:tabLst>
                <a:tab pos="20984322" algn="r"/>
              </a:tabLst>
              <a:defRPr sz="3378">
                <a:latin typeface="Calibri" panose="020F0502020204030204" pitchFamily="34" charset="0"/>
                <a:cs typeface="Calibri" panose="020F0502020204030204" pitchFamily="34" charset="0"/>
              </a:defRPr>
            </a:lvl4pPr>
            <a:lvl5pPr>
              <a:tabLst>
                <a:tab pos="15682550" algn="r"/>
              </a:tabLst>
              <a:defRPr sz="3378" baseline="0">
                <a:latin typeface="Calibri" panose="020F0502020204030204" pitchFamily="34" charset="0"/>
                <a:cs typeface="Calibri" panose="020F0502020204030204" pitchFamily="34" charset="0"/>
              </a:defRPr>
            </a:lvl5pPr>
            <a:lvl6pPr>
              <a:tabLst>
                <a:tab pos="20984322" algn="r"/>
              </a:tabLst>
              <a:defRPr/>
            </a:lvl6pPr>
            <a:lvl7pPr>
              <a:tabLst>
                <a:tab pos="20984322" algn="r"/>
              </a:tabLst>
              <a:defRPr/>
            </a:lvl7pPr>
            <a:lvl8pPr>
              <a:tabLst>
                <a:tab pos="20984322" algn="r"/>
              </a:tabLst>
              <a:defRPr/>
            </a:lvl8pPr>
            <a:lvl9pPr>
              <a:tabLst>
                <a:tab pos="20984322"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a:extLst>
              <a:ext uri="{FF2B5EF4-FFF2-40B4-BE49-F238E27FC236}">
                <a16:creationId xmlns:a16="http://schemas.microsoft.com/office/drawing/2014/main" id="{52D23F63-66AB-4284-83C9-A2AE34EC0A59}"/>
              </a:ext>
            </a:extLst>
          </p:cNvPr>
          <p:cNvSpPr>
            <a:spLocks noGrp="1"/>
          </p:cNvSpPr>
          <p:nvPr>
            <p:ph type="title"/>
          </p:nvPr>
        </p:nvSpPr>
        <p:spPr>
          <a:xfrm>
            <a:off x="1344757" y="1514294"/>
            <a:ext cx="29238138" cy="964565"/>
          </a:xfrm>
          <a:prstGeom prst="rect">
            <a:avLst/>
          </a:prstGeom>
        </p:spPr>
        <p:txBody>
          <a:bodyPr vert="horz" lIns="0" tIns="0" rIns="0" bIns="0" rtlCol="0" anchor="t" anchorCtr="0">
            <a:noAutofit/>
          </a:bodyPr>
          <a:lstStyle>
            <a:lvl1pPr>
              <a:defRPr sz="5197" b="0">
                <a:latin typeface="Calibri" panose="020F0502020204030204" pitchFamily="34" charset="0"/>
                <a:cs typeface="Calibri" panose="020F0502020204030204" pitchFamily="34" charset="0"/>
              </a:defRPr>
            </a:lvl1pPr>
          </a:lstStyle>
          <a:p>
            <a:r>
              <a:rPr lang="en-US" noProof="0"/>
              <a:t>Click to edit Master title style</a:t>
            </a:r>
          </a:p>
        </p:txBody>
      </p:sp>
      <p:sp>
        <p:nvSpPr>
          <p:cNvPr id="13" name="Text Placeholder 8">
            <a:extLst>
              <a:ext uri="{FF2B5EF4-FFF2-40B4-BE49-F238E27FC236}">
                <a16:creationId xmlns:a16="http://schemas.microsoft.com/office/drawing/2014/main" id="{E46CF573-39E8-42F2-A294-BFB0A4B38529}"/>
              </a:ext>
            </a:extLst>
          </p:cNvPr>
          <p:cNvSpPr>
            <a:spLocks noGrp="1"/>
          </p:cNvSpPr>
          <p:nvPr>
            <p:ph type="body" sz="quarter" idx="13" hasCustomPrompt="1"/>
          </p:nvPr>
        </p:nvSpPr>
        <p:spPr>
          <a:xfrm>
            <a:off x="1344757" y="2649335"/>
            <a:ext cx="29262889" cy="1835671"/>
          </a:xfrm>
          <a:prstGeom prst="rect">
            <a:avLst/>
          </a:prstGeom>
        </p:spPr>
        <p:txBody>
          <a:bodyPr lIns="0" tIns="0" rIns="0" bIns="0">
            <a:noAutofit/>
          </a:bodyPr>
          <a:lstStyle>
            <a:lvl1pPr marL="0" indent="0">
              <a:buNone/>
              <a:defRPr sz="4677" b="0">
                <a:solidFill>
                  <a:srgbClr val="575757"/>
                </a:solidFill>
              </a:defRPr>
            </a:lvl1pPr>
          </a:lstStyle>
          <a:p>
            <a:pPr lvl="0"/>
            <a:r>
              <a:rPr lang="en-US" noProof="0"/>
              <a:t>Click to add subtitle</a:t>
            </a:r>
          </a:p>
        </p:txBody>
      </p:sp>
    </p:spTree>
    <p:extLst>
      <p:ext uri="{BB962C8B-B14F-4D97-AF65-F5344CB8AC3E}">
        <p14:creationId xmlns:p14="http://schemas.microsoft.com/office/powerpoint/2010/main" val="244276023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221006" y="2126853"/>
            <a:ext cx="29238138" cy="2186223"/>
          </a:xfrm>
          <a:prstGeom prst="rect">
            <a:avLst/>
          </a:prstGeom>
        </p:spPr>
        <p:txBody>
          <a:bodyPr lIns="0" tIns="0" rIns="0" bIns="0">
            <a:noAutofit/>
          </a:bodyPr>
          <a:lstStyle>
            <a:lvl1pPr marL="0" indent="0">
              <a:buNone/>
              <a:defRPr sz="5197"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1221006" y="1162284"/>
            <a:ext cx="29238138" cy="964565"/>
          </a:xfrm>
          <a:prstGeom prst="rect">
            <a:avLst/>
          </a:prstGeom>
        </p:spPr>
        <p:txBody>
          <a:bodyPr vert="horz" lIns="0" tIns="0" rIns="0" bIns="0" rtlCol="0" anchor="t" anchorCtr="0">
            <a:noAutofit/>
          </a:bodyPr>
          <a:lstStyle>
            <a:lvl1pPr>
              <a:defRPr sz="5197"/>
            </a:lvl1pPr>
          </a:lstStyle>
          <a:p>
            <a:r>
              <a:rPr lang="en-US" noProof="0"/>
              <a:t>Click to edit Master title style</a:t>
            </a:r>
            <a:endParaRPr lang="en-US" noProof="0" dirty="0"/>
          </a:p>
        </p:txBody>
      </p:sp>
      <p:sp>
        <p:nvSpPr>
          <p:cNvPr id="8" name="Text Placeholder 18"/>
          <p:cNvSpPr>
            <a:spLocks noGrp="1"/>
          </p:cNvSpPr>
          <p:nvPr>
            <p:ph idx="1"/>
          </p:nvPr>
        </p:nvSpPr>
        <p:spPr>
          <a:xfrm>
            <a:off x="1221006" y="4809280"/>
            <a:ext cx="29238138" cy="13376748"/>
          </a:xfrm>
          <a:prstGeom prst="rect">
            <a:avLst/>
          </a:prstGeom>
        </p:spPr>
        <p:txBody>
          <a:bodyPr vert="horz" lIns="0" tIns="0" rIns="0" bIns="0" rtlCol="0">
            <a:noAutofit/>
          </a:bodyPr>
          <a:lstStyle>
            <a:lvl1pPr>
              <a:defRPr sz="3118"/>
            </a:lvl1pPr>
            <a:lvl2pPr>
              <a:defRPr sz="3118"/>
            </a:lvl2pPr>
            <a:lvl3pPr>
              <a:defRPr sz="3118"/>
            </a:lvl3pPr>
            <a:lvl4pPr>
              <a:defRPr sz="3118"/>
            </a:lvl4pPr>
            <a:lvl5pPr>
              <a:defRPr sz="3118"/>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12"/>
          <p:cNvSpPr>
            <a:spLocks noGrp="1"/>
          </p:cNvSpPr>
          <p:nvPr>
            <p:ph type="ftr" sz="quarter" idx="3"/>
          </p:nvPr>
        </p:nvSpPr>
        <p:spPr>
          <a:xfrm>
            <a:off x="1233274" y="18499657"/>
            <a:ext cx="19642818" cy="727533"/>
          </a:xfrm>
          <a:prstGeom prst="rect">
            <a:avLst/>
          </a:prstGeom>
        </p:spPr>
        <p:txBody>
          <a:bodyPr lIns="0" rIns="0"/>
          <a:lstStyle>
            <a:lvl1pPr>
              <a:defRPr sz="1819">
                <a:solidFill>
                  <a:schemeClr val="tx1"/>
                </a:solidFill>
              </a:defRPr>
            </a:lvl1pPr>
          </a:lstStyle>
          <a:p>
            <a:r>
              <a:rPr lang="fr-FR"/>
              <a:t>© 2020. For information, contact Deloitte Touche Tohmatsu</a:t>
            </a:r>
            <a:endParaRPr lang="en-US" dirty="0"/>
          </a:p>
        </p:txBody>
      </p:sp>
    </p:spTree>
    <p:custDataLst>
      <p:tags r:id="rId1"/>
    </p:custDataLst>
    <p:extLst>
      <p:ext uri="{BB962C8B-B14F-4D97-AF65-F5344CB8AC3E}">
        <p14:creationId xmlns:p14="http://schemas.microsoft.com/office/powerpoint/2010/main" val="63190229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heme" Target="../theme/theme1.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oleObject" Target="../embeddings/oleObject2.bin"/><Relationship Id="rId5" Type="http://schemas.openxmlformats.org/officeDocument/2006/relationships/tags" Target="../tags/tag6.xml"/><Relationship Id="rId4" Type="http://schemas.openxmlformats.org/officeDocument/2006/relationships/vmlDrawing" Target="../drawings/vmlDrawing2.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6"/>
            </p:custDataLst>
            <p:extLst>
              <p:ext uri="{D42A27DB-BD31-4B8C-83A1-F6EECF244321}">
                <p14:modId xmlns:p14="http://schemas.microsoft.com/office/powerpoint/2010/main" val="1926904634"/>
              </p:ext>
            </p:extLst>
          </p:nvPr>
        </p:nvGraphicFramePr>
        <p:xfrm>
          <a:off x="5506" y="4589"/>
          <a:ext cx="5498" cy="4582"/>
        </p:xfrm>
        <a:graphic>
          <a:graphicData uri="http://schemas.openxmlformats.org/presentationml/2006/ole">
            <mc:AlternateContent xmlns:mc="http://schemas.openxmlformats.org/markup-compatibility/2006">
              <mc:Choice xmlns:v="urn:schemas-microsoft-com:vml" Requires="v">
                <p:oleObj spid="_x0000_s1046" name="think-cell Slide" r:id="rId7" imgW="270" imgH="270" progId="TCLayout.ActiveDocument.1">
                  <p:embed/>
                </p:oleObj>
              </mc:Choice>
              <mc:Fallback>
                <p:oleObj name="think-cell Slide" r:id="rId7" imgW="270" imgH="270" progId="TCLayout.ActiveDocument.1">
                  <p:embed/>
                  <p:pic>
                    <p:nvPicPr>
                      <p:cNvPr id="4" name="Object 3" hidden="1"/>
                      <p:cNvPicPr/>
                      <p:nvPr/>
                    </p:nvPicPr>
                    <p:blipFill>
                      <a:blip r:embed="rId8"/>
                      <a:stretch>
                        <a:fillRect/>
                      </a:stretch>
                    </p:blipFill>
                    <p:spPr>
                      <a:xfrm>
                        <a:off x="5506" y="4589"/>
                        <a:ext cx="5498" cy="4582"/>
                      </a:xfrm>
                      <a:prstGeom prst="rect">
                        <a:avLst/>
                      </a:prstGeom>
                    </p:spPr>
                  </p:pic>
                </p:oleObj>
              </mc:Fallback>
            </mc:AlternateContent>
          </a:graphicData>
        </a:graphic>
      </p:graphicFrame>
      <p:sp>
        <p:nvSpPr>
          <p:cNvPr id="2" name="Title Placeholder 1"/>
          <p:cNvSpPr>
            <a:spLocks noGrp="1"/>
          </p:cNvSpPr>
          <p:nvPr>
            <p:ph type="title"/>
          </p:nvPr>
        </p:nvSpPr>
        <p:spPr bwMode="gray">
          <a:xfrm>
            <a:off x="1221006" y="1162282"/>
            <a:ext cx="29238138" cy="1998266"/>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1221006" y="4807755"/>
            <a:ext cx="29238138" cy="1337827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Box 10"/>
          <p:cNvSpPr txBox="1"/>
          <p:nvPr/>
        </p:nvSpPr>
        <p:spPr>
          <a:xfrm>
            <a:off x="1221007" y="18699339"/>
            <a:ext cx="13915067" cy="307777"/>
          </a:xfrm>
          <a:prstGeom prst="rect">
            <a:avLst/>
          </a:prstGeom>
          <a:noFill/>
        </p:spPr>
        <p:txBody>
          <a:bodyPr wrap="square" lIns="0" tIns="0" rIns="0" bIns="0" rtlCol="0">
            <a:spAutoFit/>
          </a:bodyPr>
          <a:lstStyle/>
          <a:p>
            <a:pPr marL="0" indent="0">
              <a:spcBef>
                <a:spcPts val="2079"/>
              </a:spcBef>
              <a:buSzPct val="100000"/>
              <a:buFont typeface="Arial"/>
              <a:buNone/>
            </a:pPr>
            <a:r>
              <a:rPr lang="fr-FR" sz="2000" noProof="0">
                <a:solidFill>
                  <a:schemeClr val="tx1"/>
                </a:solidFill>
                <a:latin typeface="+mj-lt"/>
              </a:rPr>
              <a:t>© 2019. For information, contact Deloitte Touche Tohmatsu</a:t>
            </a:r>
          </a:p>
        </p:txBody>
      </p:sp>
      <p:sp>
        <p:nvSpPr>
          <p:cNvPr id="12" name="TextBox 11"/>
          <p:cNvSpPr txBox="1"/>
          <p:nvPr/>
        </p:nvSpPr>
        <p:spPr>
          <a:xfrm>
            <a:off x="29650649" y="18699340"/>
            <a:ext cx="800254" cy="307777"/>
          </a:xfrm>
          <a:prstGeom prst="rect">
            <a:avLst/>
          </a:prstGeom>
          <a:noFill/>
        </p:spPr>
        <p:txBody>
          <a:bodyPr wrap="square" lIns="0" tIns="0" rIns="0" bIns="0" rtlCol="0">
            <a:spAutoFit/>
          </a:bodyPr>
          <a:lstStyle/>
          <a:p>
            <a:pPr marL="0" indent="0" algn="r">
              <a:spcBef>
                <a:spcPts val="2079"/>
              </a:spcBef>
              <a:buSzPct val="100000"/>
              <a:buFont typeface="Arial"/>
              <a:buNone/>
            </a:pPr>
            <a:fld id="{C58DF478-B544-4ED8-9ED4-6A2648E2D233}" type="slidenum">
              <a:rPr lang="en-US" sz="2000" noProof="0" smtClean="0">
                <a:solidFill>
                  <a:schemeClr val="tx1"/>
                </a:solidFill>
                <a:latin typeface="+mj-lt"/>
              </a:rPr>
              <a:pPr marL="0" indent="0" algn="r">
                <a:spcBef>
                  <a:spcPts val="2079"/>
                </a:spcBef>
                <a:buSzPct val="100000"/>
                <a:buFont typeface="Arial"/>
                <a:buNone/>
              </a:pPr>
              <a:t>‹#›</a:t>
            </a:fld>
            <a:endParaRPr lang="en-US" sz="2000" noProof="0">
              <a:solidFill>
                <a:schemeClr val="tx1"/>
              </a:solidFill>
              <a:latin typeface="+mj-lt"/>
            </a:endParaRPr>
          </a:p>
        </p:txBody>
      </p:sp>
    </p:spTree>
    <p:custDataLst>
      <p:tags r:id="rId5"/>
    </p:custDataLst>
    <p:extLst>
      <p:ext uri="{BB962C8B-B14F-4D97-AF65-F5344CB8AC3E}">
        <p14:creationId xmlns:p14="http://schemas.microsoft.com/office/powerpoint/2010/main" val="1983412852"/>
      </p:ext>
    </p:extLst>
  </p:cSld>
  <p:clrMap bg1="lt1" tx1="dk1" bg2="lt2" tx2="dk2" accent1="accent1" accent2="accent2" accent3="accent3" accent4="accent4" accent5="accent5" accent6="accent6" hlink="hlink" folHlink="folHlink"/>
  <p:sldLayoutIdLst>
    <p:sldLayoutId id="2147483875" r:id="rId1"/>
    <p:sldLayoutId id="2147483876" r:id="rId2"/>
  </p:sldLayoutIdLst>
  <p:transition>
    <p:fade/>
  </p:transition>
  <p:hf sldNum="0" hdr="0" dt="0"/>
  <p:txStyles>
    <p:titleStyle>
      <a:lvl1pPr algn="l" defTabSz="3167891" rtl="0" eaLnBrk="1" latinLnBrk="0" hangingPunct="1">
        <a:spcBef>
          <a:spcPct val="0"/>
        </a:spcBef>
        <a:buNone/>
        <a:defRPr sz="5197" b="0" i="0" u="none" kern="1200">
          <a:solidFill>
            <a:schemeClr val="tx1"/>
          </a:solidFill>
          <a:latin typeface="+mj-lt"/>
          <a:ea typeface="+mj-ea"/>
          <a:cs typeface="+mj-cs"/>
        </a:defRPr>
      </a:lvl1pPr>
    </p:titleStyle>
    <p:bodyStyle>
      <a:lvl1pPr marL="0" indent="0" algn="l" defTabSz="3167891" rtl="0" eaLnBrk="1" latinLnBrk="0" hangingPunct="1">
        <a:spcBef>
          <a:spcPts val="0"/>
        </a:spcBef>
        <a:spcAft>
          <a:spcPts val="3464"/>
        </a:spcAft>
        <a:buSzPct val="100000"/>
        <a:buFont typeface="Arial" panose="020B0604020202020204" pitchFamily="34" charset="0"/>
        <a:buNone/>
        <a:defRPr sz="3118" b="0" kern="1200">
          <a:solidFill>
            <a:schemeClr val="tx1"/>
          </a:solidFill>
          <a:latin typeface="+mn-lt"/>
          <a:ea typeface="+mn-ea"/>
          <a:cs typeface="+mn-cs"/>
        </a:defRPr>
      </a:lvl1pPr>
      <a:lvl2pPr marL="0" indent="0" algn="l" defTabSz="3167891" rtl="0" eaLnBrk="1" latinLnBrk="0" hangingPunct="1">
        <a:spcBef>
          <a:spcPts val="0"/>
        </a:spcBef>
        <a:spcAft>
          <a:spcPts val="3464"/>
        </a:spcAft>
        <a:buClrTx/>
        <a:buSzPct val="100000"/>
        <a:buFont typeface="Arial"/>
        <a:buNone/>
        <a:defRPr lang="en-US" sz="3118" b="1" kern="1200" dirty="0" smtClean="0">
          <a:solidFill>
            <a:schemeClr val="tx1"/>
          </a:solidFill>
          <a:latin typeface="+mn-lt"/>
          <a:ea typeface="+mn-ea"/>
          <a:cs typeface="+mn-cs"/>
        </a:defRPr>
      </a:lvl2pPr>
      <a:lvl3pPr marL="611128" indent="-611128" algn="l" defTabSz="3167891" rtl="0" eaLnBrk="1" latinLnBrk="0" hangingPunct="1">
        <a:spcBef>
          <a:spcPts val="0"/>
        </a:spcBef>
        <a:spcAft>
          <a:spcPts val="3464"/>
        </a:spcAft>
        <a:buClrTx/>
        <a:buSzPct val="100000"/>
        <a:buFont typeface="Arial" panose="020B0604020202020204" pitchFamily="34" charset="0"/>
        <a:buChar char="•"/>
        <a:defRPr lang="en-US" sz="3118" kern="1200" dirty="0" smtClean="0">
          <a:solidFill>
            <a:schemeClr val="tx1"/>
          </a:solidFill>
          <a:latin typeface="+mn-lt"/>
          <a:ea typeface="+mn-ea"/>
          <a:cs typeface="+mn-cs"/>
        </a:defRPr>
      </a:lvl3pPr>
      <a:lvl4pPr marL="1234728" indent="-611128" algn="l" defTabSz="3167891" rtl="0" eaLnBrk="1" latinLnBrk="0" hangingPunct="1">
        <a:spcBef>
          <a:spcPts val="0"/>
        </a:spcBef>
        <a:spcAft>
          <a:spcPts val="3464"/>
        </a:spcAft>
        <a:buClrTx/>
        <a:buSzPct val="100000"/>
        <a:buFont typeface="Verdana" panose="020B0604030504040204" pitchFamily="34" charset="0"/>
        <a:buChar char="−"/>
        <a:defRPr lang="en-US" sz="3118" kern="1200" baseline="0" dirty="0" smtClean="0">
          <a:solidFill>
            <a:schemeClr val="tx1"/>
          </a:solidFill>
          <a:latin typeface="+mn-lt"/>
          <a:ea typeface="+mn-ea"/>
          <a:cs typeface="+mn-cs"/>
        </a:defRPr>
      </a:lvl4pPr>
      <a:lvl5pPr marL="1845857" indent="-611128" algn="l" defTabSz="2766405" rtl="0" eaLnBrk="1" latinLnBrk="0" hangingPunct="1">
        <a:spcBef>
          <a:spcPts val="0"/>
        </a:spcBef>
        <a:spcAft>
          <a:spcPts val="3464"/>
        </a:spcAft>
        <a:buClrTx/>
        <a:buSzPct val="100000"/>
        <a:buFont typeface="Verdana" panose="020B0604030504040204" pitchFamily="34" charset="0"/>
        <a:buChar char="−"/>
        <a:tabLst/>
        <a:defRPr lang="en-US" sz="3118" kern="1200" baseline="0" dirty="0" smtClean="0">
          <a:solidFill>
            <a:schemeClr val="tx1"/>
          </a:solidFill>
          <a:latin typeface="+mn-lt"/>
          <a:ea typeface="+mn-ea"/>
          <a:cs typeface="+mn-cs"/>
        </a:defRPr>
      </a:lvl5pPr>
      <a:lvl6pPr marL="1845857" indent="-611128" algn="l" defTabSz="3167891" rtl="0" eaLnBrk="1" latinLnBrk="0" hangingPunct="1">
        <a:spcBef>
          <a:spcPts val="0"/>
        </a:spcBef>
        <a:spcAft>
          <a:spcPts val="3464"/>
        </a:spcAft>
        <a:buFont typeface="Verdana" panose="020B0604030504040204" pitchFamily="34" charset="0"/>
        <a:buChar char="−"/>
        <a:defRPr sz="4157" kern="1200" baseline="0">
          <a:solidFill>
            <a:schemeClr val="tx1"/>
          </a:solidFill>
          <a:latin typeface="+mn-lt"/>
          <a:ea typeface="+mn-ea"/>
          <a:cs typeface="+mn-cs"/>
        </a:defRPr>
      </a:lvl6pPr>
      <a:lvl7pPr marL="1845857" indent="-611128" algn="l" defTabSz="3167891" rtl="0" eaLnBrk="1" latinLnBrk="0" hangingPunct="1">
        <a:spcBef>
          <a:spcPts val="0"/>
        </a:spcBef>
        <a:spcAft>
          <a:spcPts val="3464"/>
        </a:spcAft>
        <a:buFont typeface="Verdana" panose="020B0604030504040204" pitchFamily="34" charset="0"/>
        <a:buChar char="−"/>
        <a:defRPr sz="4157" kern="1200">
          <a:solidFill>
            <a:schemeClr val="tx1"/>
          </a:solidFill>
          <a:latin typeface="+mn-lt"/>
          <a:ea typeface="+mn-ea"/>
          <a:cs typeface="+mn-cs"/>
        </a:defRPr>
      </a:lvl7pPr>
      <a:lvl8pPr marL="1845857" indent="-611128" algn="l" defTabSz="3167891" rtl="0" eaLnBrk="1" latinLnBrk="0" hangingPunct="1">
        <a:spcBef>
          <a:spcPts val="0"/>
        </a:spcBef>
        <a:spcAft>
          <a:spcPts val="3464"/>
        </a:spcAft>
        <a:buFont typeface="Verdana" panose="020B0604030504040204" pitchFamily="34" charset="0"/>
        <a:buChar char="−"/>
        <a:defRPr sz="4157" kern="1200" baseline="0">
          <a:solidFill>
            <a:schemeClr val="tx1"/>
          </a:solidFill>
          <a:latin typeface="+mn-lt"/>
          <a:ea typeface="+mn-ea"/>
          <a:cs typeface="+mn-cs"/>
        </a:defRPr>
      </a:lvl8pPr>
      <a:lvl9pPr marL="1845857" indent="-611128" algn="l" defTabSz="3167891" rtl="0" eaLnBrk="1" latinLnBrk="0" hangingPunct="1">
        <a:spcBef>
          <a:spcPts val="0"/>
        </a:spcBef>
        <a:spcAft>
          <a:spcPts val="3464"/>
        </a:spcAft>
        <a:buFont typeface="Verdana" panose="020B0604030504040204" pitchFamily="34" charset="0"/>
        <a:buChar char="−"/>
        <a:defRPr sz="4157" kern="1200" baseline="0">
          <a:solidFill>
            <a:schemeClr val="tx1"/>
          </a:solidFill>
          <a:latin typeface="+mn-lt"/>
          <a:ea typeface="+mn-ea"/>
          <a:cs typeface="+mn-cs"/>
        </a:defRPr>
      </a:lvl9pPr>
    </p:bodyStyle>
    <p:otherStyle>
      <a:defPPr>
        <a:defRPr lang="en-US"/>
      </a:defPPr>
      <a:lvl1pPr marL="0" algn="l" defTabSz="3167891" rtl="0" eaLnBrk="1" latinLnBrk="0" hangingPunct="1">
        <a:defRPr sz="6236" kern="1200">
          <a:solidFill>
            <a:schemeClr val="tx1"/>
          </a:solidFill>
          <a:latin typeface="+mn-lt"/>
          <a:ea typeface="+mn-ea"/>
          <a:cs typeface="+mn-cs"/>
        </a:defRPr>
      </a:lvl1pPr>
      <a:lvl2pPr marL="1583946" algn="l" defTabSz="3167891" rtl="0" eaLnBrk="1" latinLnBrk="0" hangingPunct="1">
        <a:defRPr sz="6236" kern="1200">
          <a:solidFill>
            <a:schemeClr val="tx1"/>
          </a:solidFill>
          <a:latin typeface="+mn-lt"/>
          <a:ea typeface="+mn-ea"/>
          <a:cs typeface="+mn-cs"/>
        </a:defRPr>
      </a:lvl2pPr>
      <a:lvl3pPr marL="3167891" algn="l" defTabSz="3167891" rtl="0" eaLnBrk="1" latinLnBrk="0" hangingPunct="1">
        <a:defRPr sz="6236" kern="1200">
          <a:solidFill>
            <a:schemeClr val="tx1"/>
          </a:solidFill>
          <a:latin typeface="+mn-lt"/>
          <a:ea typeface="+mn-ea"/>
          <a:cs typeface="+mn-cs"/>
        </a:defRPr>
      </a:lvl3pPr>
      <a:lvl4pPr marL="4751834" algn="l" defTabSz="3167891" rtl="0" eaLnBrk="1" latinLnBrk="0" hangingPunct="1">
        <a:defRPr sz="6236" kern="1200">
          <a:solidFill>
            <a:schemeClr val="tx1"/>
          </a:solidFill>
          <a:latin typeface="+mn-lt"/>
          <a:ea typeface="+mn-ea"/>
          <a:cs typeface="+mn-cs"/>
        </a:defRPr>
      </a:lvl4pPr>
      <a:lvl5pPr marL="6335780" algn="l" defTabSz="3167891" rtl="0" eaLnBrk="1" latinLnBrk="0" hangingPunct="1">
        <a:defRPr sz="6236" kern="1200">
          <a:solidFill>
            <a:schemeClr val="tx1"/>
          </a:solidFill>
          <a:latin typeface="+mn-lt"/>
          <a:ea typeface="+mn-ea"/>
          <a:cs typeface="+mn-cs"/>
        </a:defRPr>
      </a:lvl5pPr>
      <a:lvl6pPr marL="7919726" algn="l" defTabSz="3167891" rtl="0" eaLnBrk="1" latinLnBrk="0" hangingPunct="1">
        <a:defRPr sz="6236" kern="1200">
          <a:solidFill>
            <a:schemeClr val="tx1"/>
          </a:solidFill>
          <a:latin typeface="+mn-lt"/>
          <a:ea typeface="+mn-ea"/>
          <a:cs typeface="+mn-cs"/>
        </a:defRPr>
      </a:lvl6pPr>
      <a:lvl7pPr marL="9503671" algn="l" defTabSz="3167891" rtl="0" eaLnBrk="1" latinLnBrk="0" hangingPunct="1">
        <a:defRPr sz="6236" kern="1200">
          <a:solidFill>
            <a:schemeClr val="tx1"/>
          </a:solidFill>
          <a:latin typeface="+mn-lt"/>
          <a:ea typeface="+mn-ea"/>
          <a:cs typeface="+mn-cs"/>
        </a:defRPr>
      </a:lvl7pPr>
      <a:lvl8pPr marL="11087614" algn="l" defTabSz="3167891" rtl="0" eaLnBrk="1" latinLnBrk="0" hangingPunct="1">
        <a:defRPr sz="6236" kern="1200">
          <a:solidFill>
            <a:schemeClr val="tx1"/>
          </a:solidFill>
          <a:latin typeface="+mn-lt"/>
          <a:ea typeface="+mn-ea"/>
          <a:cs typeface="+mn-cs"/>
        </a:defRPr>
      </a:lvl8pPr>
      <a:lvl9pPr marL="12671560" algn="l" defTabSz="3167891" rtl="0" eaLnBrk="1" latinLnBrk="0" hangingPunct="1">
        <a:defRPr sz="6236"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guide id="24" pos="5982">
          <p15:clr>
            <a:srgbClr val="F26B43"/>
          </p15:clr>
        </p15:guide>
        <p15:guide id="25" orient="horz" pos="2829">
          <p15:clr>
            <a:srgbClr val="F26B43"/>
          </p15:clr>
        </p15:guide>
        <p15:guide id="26" orient="horz" pos="5196">
          <p15:clr>
            <a:srgbClr val="F26B43"/>
          </p15:clr>
        </p15:guide>
        <p15:guide id="27" pos="347">
          <p15:clr>
            <a:srgbClr val="F26B43"/>
          </p15:clr>
        </p15:guide>
        <p15:guide id="28" pos="8664">
          <p15:clr>
            <a:srgbClr val="F26B43"/>
          </p15:clr>
        </p15:guide>
        <p15:guide id="29" orient="horz" pos="1402">
          <p15:clr>
            <a:srgbClr val="F26B43"/>
          </p15:clr>
        </p15:guide>
        <p15:guide id="30" orient="horz" pos="321">
          <p15:clr>
            <a:srgbClr val="F26B43"/>
          </p15:clr>
        </p15:guide>
        <p15:guide id="31" orient="horz" pos="5345">
          <p15:clr>
            <a:srgbClr val="F26B43"/>
          </p15:clr>
        </p15:guide>
        <p15:guide id="32" pos="5850">
          <p15:clr>
            <a:srgbClr val="F26B43"/>
          </p15:clr>
        </p15:guide>
        <p15:guide id="33" pos="1621">
          <p15:clr>
            <a:srgbClr val="F26B43"/>
          </p15:clr>
        </p15:guide>
        <p15:guide id="34" pos="1755">
          <p15:clr>
            <a:srgbClr val="F26B43"/>
          </p15:clr>
        </p15:guide>
        <p15:guide id="35" pos="3028">
          <p15:clr>
            <a:srgbClr val="F26B43"/>
          </p15:clr>
        </p15:guide>
        <p15:guide id="36" pos="3162">
          <p15:clr>
            <a:srgbClr val="F26B43"/>
          </p15:clr>
        </p15:guide>
        <p15:guide id="37" pos="7257">
          <p15:clr>
            <a:srgbClr val="F26B43"/>
          </p15:clr>
        </p15:guide>
        <p15:guide id="38" pos="4438">
          <p15:clr>
            <a:srgbClr val="F26B43"/>
          </p15:clr>
        </p15:guide>
        <p15:guide id="39" pos="4572">
          <p15:clr>
            <a:srgbClr val="F26B43"/>
          </p15:clr>
        </p15:guide>
        <p15:guide id="40" pos="4506">
          <p15:clr>
            <a:srgbClr val="F26B43"/>
          </p15:clr>
        </p15:guide>
        <p15:guide id="41" pos="7391">
          <p15:clr>
            <a:srgbClr val="F26B43"/>
          </p15:clr>
        </p15:guide>
        <p15:guide id="42" orient="horz" pos="1374">
          <p15:clr>
            <a:srgbClr val="F26B43"/>
          </p15:clr>
        </p15:guide>
        <p15:guide id="43" orient="horz" pos="839">
          <p15:clr>
            <a:srgbClr val="F26B43"/>
          </p15:clr>
        </p15:guide>
        <p15:guide id="44" orient="horz" pos="377">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5"/>
            </p:custDataLst>
            <p:extLst>
              <p:ext uri="{D42A27DB-BD31-4B8C-83A1-F6EECF244321}">
                <p14:modId xmlns:p14="http://schemas.microsoft.com/office/powerpoint/2010/main" val="1132471410"/>
              </p:ext>
            </p:extLst>
          </p:nvPr>
        </p:nvGraphicFramePr>
        <p:xfrm>
          <a:off x="5504" y="4589"/>
          <a:ext cx="5498" cy="4582"/>
        </p:xfrm>
        <a:graphic>
          <a:graphicData uri="http://schemas.openxmlformats.org/presentationml/2006/ole">
            <mc:AlternateContent xmlns:mc="http://schemas.openxmlformats.org/markup-compatibility/2006">
              <mc:Choice xmlns:v="urn:schemas-microsoft-com:vml" Requires="v">
                <p:oleObj spid="_x0000_s2050" name="think-cell Slide" r:id="rId6" imgW="270" imgH="270" progId="TCLayout.ActiveDocument.1">
                  <p:embed/>
                </p:oleObj>
              </mc:Choice>
              <mc:Fallback>
                <p:oleObj name="think-cell Slide" r:id="rId6" imgW="270" imgH="270" progId="TCLayout.ActiveDocument.1">
                  <p:embed/>
                  <p:pic>
                    <p:nvPicPr>
                      <p:cNvPr id="4" name="Object 3" hidden="1"/>
                      <p:cNvPicPr/>
                      <p:nvPr/>
                    </p:nvPicPr>
                    <p:blipFill>
                      <a:blip r:embed="rId7"/>
                      <a:stretch>
                        <a:fillRect/>
                      </a:stretch>
                    </p:blipFill>
                    <p:spPr>
                      <a:xfrm>
                        <a:off x="5504" y="4589"/>
                        <a:ext cx="5498" cy="4582"/>
                      </a:xfrm>
                      <a:prstGeom prst="rect">
                        <a:avLst/>
                      </a:prstGeom>
                    </p:spPr>
                  </p:pic>
                </p:oleObj>
              </mc:Fallback>
            </mc:AlternateContent>
          </a:graphicData>
        </a:graphic>
      </p:graphicFrame>
      <p:sp>
        <p:nvSpPr>
          <p:cNvPr id="2" name="Title Placeholder 1"/>
          <p:cNvSpPr>
            <a:spLocks noGrp="1"/>
          </p:cNvSpPr>
          <p:nvPr>
            <p:ph type="title"/>
          </p:nvPr>
        </p:nvSpPr>
        <p:spPr bwMode="gray">
          <a:xfrm>
            <a:off x="1303509" y="916637"/>
            <a:ext cx="29073138" cy="894462"/>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1303506" y="4807751"/>
            <a:ext cx="29073138" cy="13616600"/>
          </a:xfrm>
          <a:prstGeom prst="rect">
            <a:avLst/>
          </a:prstGeom>
        </p:spPr>
        <p:txBody>
          <a:bodyPr vert="horz" lIns="0" tIns="0" rIns="0" bIns="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extBox 2"/>
          <p:cNvSpPr txBox="1"/>
          <p:nvPr/>
        </p:nvSpPr>
        <p:spPr>
          <a:xfrm>
            <a:off x="29576396" y="18699343"/>
            <a:ext cx="800254" cy="359970"/>
          </a:xfrm>
          <a:prstGeom prst="rect">
            <a:avLst/>
          </a:prstGeom>
          <a:noFill/>
        </p:spPr>
        <p:txBody>
          <a:bodyPr wrap="square" lIns="0" tIns="0" rIns="0" bIns="0" rtlCol="0">
            <a:spAutoFit/>
          </a:bodyPr>
          <a:lstStyle/>
          <a:p>
            <a:pPr marL="0" indent="0" algn="r">
              <a:spcBef>
                <a:spcPts val="1559"/>
              </a:spcBef>
              <a:buSzPct val="100000"/>
              <a:buFont typeface="Arial"/>
              <a:buNone/>
            </a:pPr>
            <a:fld id="{C58DF478-B544-4ED8-9ED4-6A2648E2D233}" type="slidenum">
              <a:rPr lang="en-US" sz="2339" noProof="0" smtClean="0">
                <a:solidFill>
                  <a:schemeClr val="tx1"/>
                </a:solidFill>
                <a:latin typeface="Calibri" panose="020F0502020204030204" pitchFamily="34" charset="0"/>
                <a:cs typeface="Calibri" panose="020F0502020204030204" pitchFamily="34" charset="0"/>
              </a:rPr>
              <a:pPr marL="0" indent="0" algn="r">
                <a:spcBef>
                  <a:spcPts val="1559"/>
                </a:spcBef>
                <a:buSzPct val="100000"/>
                <a:buFont typeface="Arial"/>
                <a:buNone/>
              </a:pPr>
              <a:t>‹#›</a:t>
            </a:fld>
            <a:endParaRPr lang="en-US" sz="2339" noProof="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2878237"/>
      </p:ext>
    </p:extLst>
  </p:cSld>
  <p:clrMap bg1="lt1" tx1="dk1" bg2="lt2" tx2="dk2" accent1="accent1" accent2="accent2" accent3="accent3" accent4="accent4" accent5="accent5" accent6="accent6" hlink="hlink" folHlink="folHlink"/>
  <p:sldLayoutIdLst>
    <p:sldLayoutId id="2147483878" r:id="rId1"/>
    <p:sldLayoutId id="2147483879" r:id="rId2"/>
  </p:sldLayoutIdLst>
  <p:transition>
    <p:fade/>
  </p:transition>
  <p:hf hdr="0" dt="0"/>
  <p:txStyles>
    <p:titleStyle>
      <a:lvl1pPr algn="l" defTabSz="2375977" rtl="0" eaLnBrk="1" latinLnBrk="0" hangingPunct="1">
        <a:spcBef>
          <a:spcPct val="0"/>
        </a:spcBef>
        <a:buNone/>
        <a:defRPr sz="5457" kern="1200">
          <a:solidFill>
            <a:schemeClr val="tx1"/>
          </a:solidFill>
          <a:latin typeface="+mn-lt"/>
          <a:ea typeface="+mj-ea"/>
          <a:cs typeface="Calibri Light" panose="020F0302020204030204" pitchFamily="34" charset="0"/>
        </a:defRPr>
      </a:lvl1pPr>
    </p:titleStyle>
    <p:bodyStyle>
      <a:lvl1pPr marL="0" indent="0" algn="l" defTabSz="2375977" rtl="0" eaLnBrk="1" latinLnBrk="0" hangingPunct="1">
        <a:spcBef>
          <a:spcPts val="0"/>
        </a:spcBef>
        <a:spcAft>
          <a:spcPts val="2598"/>
        </a:spcAft>
        <a:buSzPct val="100000"/>
        <a:buFontTx/>
        <a:buNone/>
        <a:defRPr sz="3378" b="0" kern="1200">
          <a:solidFill>
            <a:schemeClr val="tx1"/>
          </a:solidFill>
          <a:latin typeface="+mn-lt"/>
          <a:ea typeface="+mn-ea"/>
          <a:cs typeface="Calibri Light" panose="020F0302020204030204" pitchFamily="34" charset="0"/>
        </a:defRPr>
      </a:lvl1pPr>
      <a:lvl2pPr marL="362996" indent="-362996" algn="l" defTabSz="2375977" rtl="0" eaLnBrk="1" latinLnBrk="0" hangingPunct="1">
        <a:spcBef>
          <a:spcPts val="0"/>
        </a:spcBef>
        <a:spcAft>
          <a:spcPts val="2598"/>
        </a:spcAft>
        <a:buClrTx/>
        <a:buSzPct val="100000"/>
        <a:buFont typeface="Arial" panose="020B0604020202020204" pitchFamily="34" charset="0"/>
        <a:buChar char="•"/>
        <a:defRPr lang="en-US" sz="3378" b="0" kern="1200" dirty="0" smtClean="0">
          <a:solidFill>
            <a:schemeClr val="tx1"/>
          </a:solidFill>
          <a:latin typeface="+mn-lt"/>
          <a:ea typeface="+mn-ea"/>
          <a:cs typeface="Calibri Light" panose="020F0302020204030204" pitchFamily="34" charset="0"/>
        </a:defRPr>
      </a:lvl2pPr>
      <a:lvl3pPr marL="791992" indent="-362996" algn="l" defTabSz="2375977" rtl="0" eaLnBrk="1" latinLnBrk="0" hangingPunct="1">
        <a:spcBef>
          <a:spcPts val="0"/>
        </a:spcBef>
        <a:spcAft>
          <a:spcPts val="2598"/>
        </a:spcAft>
        <a:buClrTx/>
        <a:buSzPct val="100000"/>
        <a:buFont typeface="Arial" panose="020B0604020202020204" pitchFamily="34" charset="0"/>
        <a:buChar char="−"/>
        <a:defRPr lang="en-US" sz="3378" kern="1200" dirty="0" smtClean="0">
          <a:solidFill>
            <a:schemeClr val="tx1"/>
          </a:solidFill>
          <a:latin typeface="+mn-lt"/>
          <a:ea typeface="+mn-ea"/>
          <a:cs typeface="Calibri Light" panose="020F0302020204030204" pitchFamily="34" charset="0"/>
        </a:defRPr>
      </a:lvl3pPr>
      <a:lvl4pPr marL="1220988" indent="-362996" algn="l" defTabSz="2375977" rtl="0" eaLnBrk="1" latinLnBrk="0" hangingPunct="1">
        <a:spcBef>
          <a:spcPts val="0"/>
        </a:spcBef>
        <a:spcAft>
          <a:spcPts val="2598"/>
        </a:spcAft>
        <a:buClrTx/>
        <a:buSzPct val="100000"/>
        <a:buFont typeface="Arial" panose="020B0604020202020204" pitchFamily="34" charset="0"/>
        <a:buChar char="◦"/>
        <a:defRPr lang="en-US" sz="3378" kern="1200" baseline="0" dirty="0" smtClean="0">
          <a:solidFill>
            <a:schemeClr val="tx1"/>
          </a:solidFill>
          <a:latin typeface="+mn-lt"/>
          <a:ea typeface="+mn-ea"/>
          <a:cs typeface="Calibri Light" panose="020F0302020204030204" pitchFamily="34" charset="0"/>
        </a:defRPr>
      </a:lvl4pPr>
      <a:lvl5pPr marL="1649984" indent="-362996" algn="l" defTabSz="2074856" rtl="0" eaLnBrk="1" latinLnBrk="0" hangingPunct="1">
        <a:spcBef>
          <a:spcPts val="0"/>
        </a:spcBef>
        <a:spcAft>
          <a:spcPts val="2598"/>
        </a:spcAft>
        <a:buClrTx/>
        <a:buSzPct val="100000"/>
        <a:buFont typeface="Arial" panose="020B0604020202020204" pitchFamily="34" charset="0"/>
        <a:buChar char="−"/>
        <a:tabLst/>
        <a:defRPr lang="en-US" sz="3378" kern="1200" baseline="0" dirty="0" smtClean="0">
          <a:solidFill>
            <a:schemeClr val="tx1"/>
          </a:solidFill>
          <a:latin typeface="+mn-lt"/>
          <a:ea typeface="+mn-ea"/>
          <a:cs typeface="Calibri Light" panose="020F0302020204030204" pitchFamily="34" charset="0"/>
        </a:defRPr>
      </a:lvl5pPr>
      <a:lvl6pPr marL="1384428" indent="-458358" algn="l" defTabSz="2375977" rtl="0" eaLnBrk="1" latinLnBrk="0" hangingPunct="1">
        <a:spcBef>
          <a:spcPts val="0"/>
        </a:spcBef>
        <a:spcAft>
          <a:spcPts val="2598"/>
        </a:spcAft>
        <a:buFont typeface="Verdana" panose="020B0604030504040204" pitchFamily="34" charset="0"/>
        <a:buChar char="−"/>
        <a:defRPr sz="3118" kern="1200" baseline="0">
          <a:solidFill>
            <a:schemeClr val="tx1"/>
          </a:solidFill>
          <a:latin typeface="+mn-lt"/>
          <a:ea typeface="+mn-ea"/>
          <a:cs typeface="+mn-cs"/>
        </a:defRPr>
      </a:lvl6pPr>
      <a:lvl7pPr marL="1384428" indent="-458358" algn="l" defTabSz="2375977" rtl="0" eaLnBrk="1" latinLnBrk="0" hangingPunct="1">
        <a:spcBef>
          <a:spcPts val="0"/>
        </a:spcBef>
        <a:spcAft>
          <a:spcPts val="2598"/>
        </a:spcAft>
        <a:buFont typeface="Verdana" panose="020B0604030504040204" pitchFamily="34" charset="0"/>
        <a:buChar char="−"/>
        <a:defRPr sz="3118" kern="1200">
          <a:solidFill>
            <a:schemeClr val="tx1"/>
          </a:solidFill>
          <a:latin typeface="+mn-lt"/>
          <a:ea typeface="+mn-ea"/>
          <a:cs typeface="+mn-cs"/>
        </a:defRPr>
      </a:lvl7pPr>
      <a:lvl8pPr marL="1384428" indent="-458358" algn="l" defTabSz="2375977" rtl="0" eaLnBrk="1" latinLnBrk="0" hangingPunct="1">
        <a:spcBef>
          <a:spcPts val="0"/>
        </a:spcBef>
        <a:spcAft>
          <a:spcPts val="2598"/>
        </a:spcAft>
        <a:buFont typeface="Verdana" panose="020B0604030504040204" pitchFamily="34" charset="0"/>
        <a:buChar char="−"/>
        <a:defRPr sz="3118" kern="1200" baseline="0">
          <a:solidFill>
            <a:schemeClr val="tx1"/>
          </a:solidFill>
          <a:latin typeface="+mn-lt"/>
          <a:ea typeface="+mn-ea"/>
          <a:cs typeface="+mn-cs"/>
        </a:defRPr>
      </a:lvl8pPr>
      <a:lvl9pPr marL="1384428" indent="-458358" algn="l" defTabSz="2375977" rtl="0" eaLnBrk="1" latinLnBrk="0" hangingPunct="1">
        <a:spcBef>
          <a:spcPts val="0"/>
        </a:spcBef>
        <a:spcAft>
          <a:spcPts val="2598"/>
        </a:spcAft>
        <a:buFont typeface="Verdana" panose="020B0604030504040204" pitchFamily="34" charset="0"/>
        <a:buChar char="−"/>
        <a:defRPr sz="3118" kern="1200" baseline="0">
          <a:solidFill>
            <a:schemeClr val="tx1"/>
          </a:solidFill>
          <a:latin typeface="+mn-lt"/>
          <a:ea typeface="+mn-ea"/>
          <a:cs typeface="+mn-cs"/>
        </a:defRPr>
      </a:lvl9pPr>
    </p:bodyStyle>
    <p:otherStyle>
      <a:defPPr>
        <a:defRPr lang="en-US"/>
      </a:defPPr>
      <a:lvl1pPr marL="0" algn="l" defTabSz="2375977" rtl="0" eaLnBrk="1" latinLnBrk="0" hangingPunct="1">
        <a:defRPr sz="4677" kern="1200">
          <a:solidFill>
            <a:schemeClr val="tx1"/>
          </a:solidFill>
          <a:latin typeface="+mn-lt"/>
          <a:ea typeface="+mn-ea"/>
          <a:cs typeface="+mn-cs"/>
        </a:defRPr>
      </a:lvl1pPr>
      <a:lvl2pPr marL="1187988" algn="l" defTabSz="2375977" rtl="0" eaLnBrk="1" latinLnBrk="0" hangingPunct="1">
        <a:defRPr sz="4677" kern="1200">
          <a:solidFill>
            <a:schemeClr val="tx1"/>
          </a:solidFill>
          <a:latin typeface="+mn-lt"/>
          <a:ea typeface="+mn-ea"/>
          <a:cs typeface="+mn-cs"/>
        </a:defRPr>
      </a:lvl2pPr>
      <a:lvl3pPr marL="2375977" algn="l" defTabSz="2375977" rtl="0" eaLnBrk="1" latinLnBrk="0" hangingPunct="1">
        <a:defRPr sz="4677" kern="1200">
          <a:solidFill>
            <a:schemeClr val="tx1"/>
          </a:solidFill>
          <a:latin typeface="+mn-lt"/>
          <a:ea typeface="+mn-ea"/>
          <a:cs typeface="+mn-cs"/>
        </a:defRPr>
      </a:lvl3pPr>
      <a:lvl4pPr marL="3563965" algn="l" defTabSz="2375977" rtl="0" eaLnBrk="1" latinLnBrk="0" hangingPunct="1">
        <a:defRPr sz="4677" kern="1200">
          <a:solidFill>
            <a:schemeClr val="tx1"/>
          </a:solidFill>
          <a:latin typeface="+mn-lt"/>
          <a:ea typeface="+mn-ea"/>
          <a:cs typeface="+mn-cs"/>
        </a:defRPr>
      </a:lvl4pPr>
      <a:lvl5pPr marL="4751954" algn="l" defTabSz="2375977" rtl="0" eaLnBrk="1" latinLnBrk="0" hangingPunct="1">
        <a:defRPr sz="4677" kern="1200">
          <a:solidFill>
            <a:schemeClr val="tx1"/>
          </a:solidFill>
          <a:latin typeface="+mn-lt"/>
          <a:ea typeface="+mn-ea"/>
          <a:cs typeface="+mn-cs"/>
        </a:defRPr>
      </a:lvl5pPr>
      <a:lvl6pPr marL="5939942" algn="l" defTabSz="2375977" rtl="0" eaLnBrk="1" latinLnBrk="0" hangingPunct="1">
        <a:defRPr sz="4677" kern="1200">
          <a:solidFill>
            <a:schemeClr val="tx1"/>
          </a:solidFill>
          <a:latin typeface="+mn-lt"/>
          <a:ea typeface="+mn-ea"/>
          <a:cs typeface="+mn-cs"/>
        </a:defRPr>
      </a:lvl6pPr>
      <a:lvl7pPr marL="7127931" algn="l" defTabSz="2375977" rtl="0" eaLnBrk="1" latinLnBrk="0" hangingPunct="1">
        <a:defRPr sz="4677" kern="1200">
          <a:solidFill>
            <a:schemeClr val="tx1"/>
          </a:solidFill>
          <a:latin typeface="+mn-lt"/>
          <a:ea typeface="+mn-ea"/>
          <a:cs typeface="+mn-cs"/>
        </a:defRPr>
      </a:lvl7pPr>
      <a:lvl8pPr marL="8315919" algn="l" defTabSz="2375977" rtl="0" eaLnBrk="1" latinLnBrk="0" hangingPunct="1">
        <a:defRPr sz="4677" kern="1200">
          <a:solidFill>
            <a:schemeClr val="tx1"/>
          </a:solidFill>
          <a:latin typeface="+mn-lt"/>
          <a:ea typeface="+mn-ea"/>
          <a:cs typeface="+mn-cs"/>
        </a:defRPr>
      </a:lvl8pPr>
      <a:lvl9pPr marL="9503908" algn="l" defTabSz="2375977" rtl="0" eaLnBrk="1" latinLnBrk="0" hangingPunct="1">
        <a:defRPr sz="4677"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4">
          <p15:clr>
            <a:srgbClr val="F26B43"/>
          </p15:clr>
        </p15:guide>
        <p15:guide id="3" orient="horz" pos="4020">
          <p15:clr>
            <a:srgbClr val="F26B43"/>
          </p15:clr>
        </p15:guide>
        <p15:guide id="4" pos="237">
          <p15:clr>
            <a:srgbClr val="F26B43"/>
          </p15:clr>
        </p15:guide>
        <p15:guide id="5" pos="5523">
          <p15:clr>
            <a:srgbClr val="F26B43"/>
          </p15:clr>
        </p15:guide>
        <p15:guide id="7" orient="horz" pos="200">
          <p15:clr>
            <a:srgbClr val="F26B43"/>
          </p15:clr>
        </p15:guide>
        <p15:guide id="8" orient="horz" pos="4080">
          <p15:clr>
            <a:srgbClr val="F26B43"/>
          </p15:clr>
        </p15:guide>
        <p15:guide id="10" pos="3721">
          <p15:clr>
            <a:srgbClr val="F26B43"/>
          </p15:clr>
        </p15:guide>
        <p15:guide id="11" orient="horz" pos="236">
          <p15:clr>
            <a:srgbClr val="F26B43"/>
          </p15:clr>
        </p15:guide>
        <p15:guide id="12" pos="1022">
          <p15:clr>
            <a:srgbClr val="F26B43"/>
          </p15:clr>
        </p15:guide>
        <p15:guide id="13" pos="1137">
          <p15:clr>
            <a:srgbClr val="F26B43"/>
          </p15:clr>
        </p15:guide>
        <p15:guide id="14" pos="1920">
          <p15:clr>
            <a:srgbClr val="F26B43"/>
          </p15:clr>
        </p15:guide>
        <p15:guide id="15" pos="2033">
          <p15:clr>
            <a:srgbClr val="F26B43"/>
          </p15:clr>
        </p15:guide>
        <p15:guide id="16" pos="4620">
          <p15:clr>
            <a:srgbClr val="F26B43"/>
          </p15:clr>
        </p15:guide>
        <p15:guide id="17" pos="2823">
          <p15:clr>
            <a:srgbClr val="F26B43"/>
          </p15:clr>
        </p15:guide>
        <p15:guide id="18" pos="2937">
          <p15:clr>
            <a:srgbClr val="F26B43"/>
          </p15:clr>
        </p15:guide>
        <p15:guide id="19" pos="2880">
          <p15:clr>
            <a:srgbClr val="F26B43"/>
          </p15:clr>
        </p15:guide>
        <p15:guide id="20" pos="4734">
          <p15:clr>
            <a:srgbClr val="F26B43"/>
          </p15:clr>
        </p15:guide>
        <p15:guide id="22" orient="horz" pos="640">
          <p15:clr>
            <a:srgbClr val="F26B43"/>
          </p15:clr>
        </p15:guide>
        <p15:guide id="64" pos="5098">
          <p15:clr>
            <a:srgbClr val="F26B43"/>
          </p15:clr>
        </p15:guide>
        <p15:guide id="65" orient="horz" pos="2160">
          <p15:clr>
            <a:srgbClr val="F26B43"/>
          </p15:clr>
        </p15:guide>
        <p15:guide id="66" orient="horz" pos="3968">
          <p15:clr>
            <a:srgbClr val="F26B43"/>
          </p15:clr>
        </p15:guide>
        <p15:guide id="67" pos="312">
          <p15:clr>
            <a:srgbClr val="F26B43"/>
          </p15:clr>
        </p15:guide>
        <p15:guide id="68" pos="7368">
          <p15:clr>
            <a:srgbClr val="F26B43"/>
          </p15:clr>
        </p15:guide>
        <p15:guide id="69" orient="horz" pos="245">
          <p15:clr>
            <a:srgbClr val="F26B43"/>
          </p15:clr>
        </p15:guide>
        <p15:guide id="70" orient="horz" pos="4081">
          <p15:clr>
            <a:srgbClr val="F26B43"/>
          </p15:clr>
        </p15:guide>
        <p15:guide id="71" pos="4986">
          <p15:clr>
            <a:srgbClr val="F26B43"/>
          </p15:clr>
        </p15:guide>
        <p15:guide id="72" pos="1382">
          <p15:clr>
            <a:srgbClr val="F26B43"/>
          </p15:clr>
        </p15:guide>
        <p15:guide id="73" pos="1496">
          <p15:clr>
            <a:srgbClr val="F26B43"/>
          </p15:clr>
        </p15:guide>
        <p15:guide id="74" pos="2581">
          <p15:clr>
            <a:srgbClr val="F26B43"/>
          </p15:clr>
        </p15:guide>
        <p15:guide id="75" pos="2695">
          <p15:clr>
            <a:srgbClr val="F26B43"/>
          </p15:clr>
        </p15:guide>
        <p15:guide id="76" pos="6185">
          <p15:clr>
            <a:srgbClr val="F26B43"/>
          </p15:clr>
        </p15:guide>
        <p15:guide id="77" pos="3783">
          <p15:clr>
            <a:srgbClr val="F26B43"/>
          </p15:clr>
        </p15:guide>
        <p15:guide id="78" pos="3896">
          <p15:clr>
            <a:srgbClr val="F26B43"/>
          </p15:clr>
        </p15:guide>
        <p15:guide id="79" pos="3840">
          <p15:clr>
            <a:srgbClr val="F26B43"/>
          </p15:clr>
        </p15:guide>
        <p15:guide id="80" pos="6299">
          <p15:clr>
            <a:srgbClr val="F26B43"/>
          </p15:clr>
        </p15:guide>
        <p15:guide id="81" orient="horz" pos="1049">
          <p15:clr>
            <a:srgbClr val="F26B43"/>
          </p15:clr>
        </p15:guide>
        <p15:guide id="82" orient="horz" pos="641">
          <p15:clr>
            <a:srgbClr val="F26B43"/>
          </p15:clr>
        </p15:guide>
        <p15:guide id="8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hyperlink" Target="https://www.km.deloitteresources.com/sites/live/consulting/_layouts/DTTS.DR.KAMDocumentForms/KAMDisplay.aspx?List=513ae4d5-443f-4bc1-9f25-8f68dc5aa0c0&amp;ID=8215455"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hyperlink" Target="https://www.km.deloitteresources.com/sites/live/consulting/_layouts/DTTS.DR.KAMDocumentForms/KAMDisplay.aspx?List=513ae4d5-443f-4bc1-9f25-8f68dc5aa0c0&amp;ID=5594453" TargetMode="External"/><Relationship Id="rId4" Type="http://schemas.openxmlformats.org/officeDocument/2006/relationships/hyperlink" Target="https://consulting.deloitteresources.com/sandd/cmt/methods/Pages/Home.aspx"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3.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hyperlink" Target="https://www.mountaingoatsoftware.com/blog/agile-needs-to-be-both-iterative-and-incremental" TargetMode="Externa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hyperlink" Target="https://www.scrumstudy.com/whyscrum/scrum-empirical-process-contro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Deloitte Agile Framework </a:t>
            </a:r>
          </a:p>
        </p:txBody>
      </p:sp>
      <p:grpSp>
        <p:nvGrpSpPr>
          <p:cNvPr id="52" name="Group 51">
            <a:extLst>
              <a:ext uri="{FF2B5EF4-FFF2-40B4-BE49-F238E27FC236}">
                <a16:creationId xmlns:a16="http://schemas.microsoft.com/office/drawing/2014/main" id="{D7964183-D5A8-4BF1-8DBF-70757FBCD725}"/>
              </a:ext>
            </a:extLst>
          </p:cNvPr>
          <p:cNvGrpSpPr/>
          <p:nvPr/>
        </p:nvGrpSpPr>
        <p:grpSpPr>
          <a:xfrm>
            <a:off x="959135" y="2228779"/>
            <a:ext cx="28993802" cy="16289789"/>
            <a:chOff x="369120" y="476891"/>
            <a:chExt cx="11158168" cy="6269071"/>
          </a:xfrm>
        </p:grpSpPr>
        <p:sp>
          <p:nvSpPr>
            <p:cNvPr id="53" name="Rectangle 52">
              <a:extLst>
                <a:ext uri="{FF2B5EF4-FFF2-40B4-BE49-F238E27FC236}">
                  <a16:creationId xmlns:a16="http://schemas.microsoft.com/office/drawing/2014/main" id="{F5C0E002-56A5-4396-B8B3-8FDC3B8DAEED}"/>
                </a:ext>
              </a:extLst>
            </p:cNvPr>
            <p:cNvSpPr/>
            <p:nvPr/>
          </p:nvSpPr>
          <p:spPr>
            <a:xfrm>
              <a:off x="5391379" y="476891"/>
              <a:ext cx="6067810" cy="376562"/>
            </a:xfrm>
            <a:prstGeom prst="rect">
              <a:avLst/>
            </a:prstGeom>
            <a:ln>
              <a:noFill/>
            </a:ln>
          </p:spPr>
          <p:txBody>
            <a:bodyPr wrap="square">
              <a:spAutoFit/>
            </a:bodyPr>
            <a:lstStyle/>
            <a:p>
              <a:pPr algn="r" defTabSz="2375977" fontAlgn="auto">
                <a:spcBef>
                  <a:spcPts val="0"/>
                </a:spcBef>
                <a:spcAft>
                  <a:spcPts val="0"/>
                </a:spcAft>
              </a:pPr>
              <a:r>
                <a:rPr lang="en-US" sz="2879" dirty="0">
                  <a:solidFill>
                    <a:prstClr val="black">
                      <a:lumMod val="65000"/>
                      <a:lumOff val="35000"/>
                    </a:prstClr>
                  </a:solidFill>
                  <a:latin typeface="Calibri"/>
                </a:rPr>
                <a:t>This framework highlights the </a:t>
              </a:r>
              <a:r>
                <a:rPr lang="en-US" sz="2879" b="1" dirty="0">
                  <a:solidFill>
                    <a:srgbClr val="86BC25"/>
                  </a:solidFill>
                  <a:latin typeface="Calibri"/>
                </a:rPr>
                <a:t>core elements </a:t>
              </a:r>
              <a:r>
                <a:rPr lang="en-US" sz="2879" dirty="0">
                  <a:solidFill>
                    <a:prstClr val="black">
                      <a:lumMod val="65000"/>
                      <a:lumOff val="35000"/>
                    </a:prstClr>
                  </a:solidFill>
                  <a:latin typeface="Calibri"/>
                </a:rPr>
                <a:t>of an agile project but is not all inclusive. </a:t>
              </a:r>
              <a:br>
                <a:rPr lang="en-US" sz="2879" dirty="0">
                  <a:solidFill>
                    <a:prstClr val="black">
                      <a:lumMod val="65000"/>
                      <a:lumOff val="35000"/>
                    </a:prstClr>
                  </a:solidFill>
                  <a:latin typeface="Calibri"/>
                </a:rPr>
              </a:br>
              <a:r>
                <a:rPr lang="en-US" sz="2879" b="1" dirty="0">
                  <a:solidFill>
                    <a:srgbClr val="86BC25"/>
                  </a:solidFill>
                  <a:latin typeface="Calibri"/>
                </a:rPr>
                <a:t>Additional activities</a:t>
              </a:r>
              <a:r>
                <a:rPr lang="en-US" sz="2879" b="1" baseline="30000" dirty="0">
                  <a:solidFill>
                    <a:srgbClr val="86BC25"/>
                  </a:solidFill>
                  <a:latin typeface="Calibri"/>
                </a:rPr>
                <a:t>2  </a:t>
              </a:r>
              <a:r>
                <a:rPr lang="en-US" sz="2879" b="1" dirty="0">
                  <a:solidFill>
                    <a:srgbClr val="86BC25"/>
                  </a:solidFill>
                  <a:latin typeface="Calibri"/>
                </a:rPr>
                <a:t>may be required </a:t>
              </a:r>
              <a:r>
                <a:rPr lang="en-US" sz="2879" dirty="0">
                  <a:solidFill>
                    <a:prstClr val="black">
                      <a:lumMod val="65000"/>
                      <a:lumOff val="35000"/>
                    </a:prstClr>
                  </a:solidFill>
                  <a:latin typeface="Calibri"/>
                </a:rPr>
                <a:t>based on the context, scope and scale of the project. </a:t>
              </a:r>
            </a:p>
          </p:txBody>
        </p:sp>
        <p:sp>
          <p:nvSpPr>
            <p:cNvPr id="56" name="Rectangle 55">
              <a:extLst>
                <a:ext uri="{FF2B5EF4-FFF2-40B4-BE49-F238E27FC236}">
                  <a16:creationId xmlns:a16="http://schemas.microsoft.com/office/drawing/2014/main" id="{A1AD8075-9A23-4E90-A006-3F6D68F5E431}"/>
                </a:ext>
              </a:extLst>
            </p:cNvPr>
            <p:cNvSpPr/>
            <p:nvPr/>
          </p:nvSpPr>
          <p:spPr bwMode="gray">
            <a:xfrm>
              <a:off x="4096746" y="2300209"/>
              <a:ext cx="5134227" cy="3632985"/>
            </a:xfrm>
            <a:prstGeom prst="rect">
              <a:avLst/>
            </a:prstGeom>
            <a:solidFill>
              <a:srgbClr val="104360"/>
            </a:solidFill>
            <a:ln w="19050" algn="ctr">
              <a:noFill/>
              <a:miter lim="800000"/>
              <a:headEnd/>
              <a:tailEnd/>
            </a:ln>
          </p:spPr>
          <p:txBody>
            <a:bodyPr wrap="square" lIns="207909" tIns="207909" rIns="207909" bIns="207909" rtlCol="0" anchor="ctr"/>
            <a:lstStyle/>
            <a:p>
              <a:pPr defTabSz="2138582" fontAlgn="auto">
                <a:lnSpc>
                  <a:spcPct val="106000"/>
                </a:lnSpc>
                <a:spcBef>
                  <a:spcPts val="0"/>
                </a:spcBef>
                <a:spcAft>
                  <a:spcPts val="0"/>
                </a:spcAft>
                <a:defRPr/>
              </a:pPr>
              <a:endParaRPr lang="en-US" sz="2339">
                <a:solidFill>
                  <a:prstClr val="white"/>
                </a:solidFill>
                <a:latin typeface="Calibri"/>
              </a:endParaRPr>
            </a:p>
          </p:txBody>
        </p:sp>
        <p:sp>
          <p:nvSpPr>
            <p:cNvPr id="59" name="Arc 58">
              <a:extLst>
                <a:ext uri="{FF2B5EF4-FFF2-40B4-BE49-F238E27FC236}">
                  <a16:creationId xmlns:a16="http://schemas.microsoft.com/office/drawing/2014/main" id="{BF6DADED-8497-442E-AD39-563D0DD660AD}"/>
                </a:ext>
              </a:extLst>
            </p:cNvPr>
            <p:cNvSpPr/>
            <p:nvPr/>
          </p:nvSpPr>
          <p:spPr>
            <a:xfrm>
              <a:off x="5689848" y="2533912"/>
              <a:ext cx="1801226" cy="1801226"/>
            </a:xfrm>
            <a:prstGeom prst="arc">
              <a:avLst>
                <a:gd name="adj1" fmla="val 16200000"/>
                <a:gd name="adj2" fmla="val 13185785"/>
              </a:avLst>
            </a:prstGeom>
            <a:ln w="200025">
              <a:solidFill>
                <a:srgbClr val="0076A8"/>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2375977" fontAlgn="auto">
                <a:spcBef>
                  <a:spcPts val="0"/>
                </a:spcBef>
                <a:spcAft>
                  <a:spcPts val="0"/>
                </a:spcAft>
              </a:pPr>
              <a:endParaRPr lang="en-US" sz="11433">
                <a:solidFill>
                  <a:prstClr val="black"/>
                </a:solidFill>
                <a:latin typeface="Calibri"/>
              </a:endParaRPr>
            </a:p>
          </p:txBody>
        </p:sp>
        <p:sp>
          <p:nvSpPr>
            <p:cNvPr id="61" name="Arrow: Pentagon 60">
              <a:extLst>
                <a:ext uri="{FF2B5EF4-FFF2-40B4-BE49-F238E27FC236}">
                  <a16:creationId xmlns:a16="http://schemas.microsoft.com/office/drawing/2014/main" id="{FA5AC3C7-533D-496D-BCC6-8B20178A067B}"/>
                </a:ext>
              </a:extLst>
            </p:cNvPr>
            <p:cNvSpPr/>
            <p:nvPr/>
          </p:nvSpPr>
          <p:spPr bwMode="gray">
            <a:xfrm>
              <a:off x="2023366" y="1204892"/>
              <a:ext cx="1988412" cy="254898"/>
            </a:xfrm>
            <a:prstGeom prst="homePlate">
              <a:avLst/>
            </a:prstGeom>
            <a:noFill/>
            <a:ln w="19050" algn="ctr">
              <a:noFill/>
              <a:prstDash val="sysDash"/>
              <a:miter lim="800000"/>
              <a:headEnd/>
              <a:tailEnd/>
            </a:ln>
          </p:spPr>
          <p:txBody>
            <a:bodyPr wrap="square" lIns="207909" tIns="207909" rIns="207909" bIns="207909" rtlCol="0" anchor="ctr"/>
            <a:lstStyle/>
            <a:p>
              <a:pPr algn="ctr" defTabSz="2138582" fontAlgn="auto">
                <a:lnSpc>
                  <a:spcPct val="106000"/>
                </a:lnSpc>
                <a:spcBef>
                  <a:spcPts val="0"/>
                </a:spcBef>
                <a:spcAft>
                  <a:spcPts val="0"/>
                </a:spcAft>
                <a:defRPr/>
              </a:pPr>
              <a:r>
                <a:rPr lang="en-US" sz="2598" b="1">
                  <a:solidFill>
                    <a:prstClr val="black"/>
                  </a:solidFill>
                  <a:latin typeface="Calibri"/>
                </a:rPr>
                <a:t>Discovery</a:t>
              </a:r>
            </a:p>
          </p:txBody>
        </p:sp>
        <p:sp>
          <p:nvSpPr>
            <p:cNvPr id="67" name="Arrow: Chevron 66">
              <a:extLst>
                <a:ext uri="{FF2B5EF4-FFF2-40B4-BE49-F238E27FC236}">
                  <a16:creationId xmlns:a16="http://schemas.microsoft.com/office/drawing/2014/main" id="{D0370636-A925-46D4-92FE-B25A2EDCCD89}"/>
                </a:ext>
              </a:extLst>
            </p:cNvPr>
            <p:cNvSpPr/>
            <p:nvPr/>
          </p:nvSpPr>
          <p:spPr bwMode="gray">
            <a:xfrm>
              <a:off x="4123680" y="1212893"/>
              <a:ext cx="5206468" cy="246897"/>
            </a:xfrm>
            <a:prstGeom prst="chevron">
              <a:avLst/>
            </a:prstGeom>
            <a:noFill/>
            <a:ln w="19050" algn="ctr">
              <a:noFill/>
              <a:prstDash val="sysDash"/>
              <a:miter lim="800000"/>
              <a:headEnd/>
              <a:tailEnd/>
            </a:ln>
          </p:spPr>
          <p:txBody>
            <a:bodyPr wrap="square" lIns="207909" tIns="207909" rIns="207909" bIns="207909" rtlCol="0" anchor="ctr"/>
            <a:lstStyle/>
            <a:p>
              <a:pPr algn="ctr" defTabSz="2138582" fontAlgn="auto">
                <a:lnSpc>
                  <a:spcPct val="106000"/>
                </a:lnSpc>
                <a:spcBef>
                  <a:spcPts val="0"/>
                </a:spcBef>
                <a:spcAft>
                  <a:spcPts val="0"/>
                </a:spcAft>
                <a:defRPr/>
              </a:pPr>
              <a:r>
                <a:rPr lang="en-US" sz="2598" b="1">
                  <a:solidFill>
                    <a:prstClr val="black"/>
                  </a:solidFill>
                  <a:latin typeface="Calibri"/>
                </a:rPr>
                <a:t>Sprint Cycle(s)</a:t>
              </a:r>
            </a:p>
          </p:txBody>
        </p:sp>
        <p:sp>
          <p:nvSpPr>
            <p:cNvPr id="68" name="Arrow: Chevron 67">
              <a:extLst>
                <a:ext uri="{FF2B5EF4-FFF2-40B4-BE49-F238E27FC236}">
                  <a16:creationId xmlns:a16="http://schemas.microsoft.com/office/drawing/2014/main" id="{B0BF5A88-AC34-4CA3-8BD5-5FE41EC31601}"/>
                </a:ext>
              </a:extLst>
            </p:cNvPr>
            <p:cNvSpPr/>
            <p:nvPr/>
          </p:nvSpPr>
          <p:spPr bwMode="gray">
            <a:xfrm>
              <a:off x="9152419" y="1212893"/>
              <a:ext cx="1807266" cy="246897"/>
            </a:xfrm>
            <a:prstGeom prst="chevron">
              <a:avLst/>
            </a:prstGeom>
            <a:noFill/>
            <a:ln w="19050" algn="ctr">
              <a:noFill/>
              <a:prstDash val="sysDash"/>
              <a:miter lim="800000"/>
              <a:headEnd/>
              <a:tailEnd/>
            </a:ln>
          </p:spPr>
          <p:txBody>
            <a:bodyPr wrap="square" lIns="207909" tIns="207909" rIns="207909" bIns="207909" rtlCol="0" anchor="ctr"/>
            <a:lstStyle/>
            <a:p>
              <a:pPr algn="ctr" defTabSz="2138582" fontAlgn="auto">
                <a:lnSpc>
                  <a:spcPct val="106000"/>
                </a:lnSpc>
                <a:spcBef>
                  <a:spcPts val="0"/>
                </a:spcBef>
                <a:spcAft>
                  <a:spcPts val="0"/>
                </a:spcAft>
                <a:defRPr/>
              </a:pPr>
              <a:r>
                <a:rPr lang="en-US" sz="2598" b="1">
                  <a:solidFill>
                    <a:prstClr val="black"/>
                  </a:solidFill>
                  <a:latin typeface="Calibri"/>
                </a:rPr>
                <a:t>Release</a:t>
              </a:r>
            </a:p>
          </p:txBody>
        </p:sp>
        <p:sp>
          <p:nvSpPr>
            <p:cNvPr id="69" name="Rectangle 68">
              <a:extLst>
                <a:ext uri="{FF2B5EF4-FFF2-40B4-BE49-F238E27FC236}">
                  <a16:creationId xmlns:a16="http://schemas.microsoft.com/office/drawing/2014/main" id="{F1BDB00F-5E7E-4027-B644-CE22A0F8C5A6}"/>
                </a:ext>
              </a:extLst>
            </p:cNvPr>
            <p:cNvSpPr/>
            <p:nvPr/>
          </p:nvSpPr>
          <p:spPr bwMode="gray">
            <a:xfrm>
              <a:off x="1910640" y="1657486"/>
              <a:ext cx="2142885" cy="411497"/>
            </a:xfrm>
            <a:prstGeom prst="rect">
              <a:avLst/>
            </a:prstGeom>
            <a:solidFill>
              <a:srgbClr val="0097A9"/>
            </a:solidFill>
            <a:ln w="19050" algn="ctr">
              <a:noFill/>
              <a:miter lim="800000"/>
              <a:headEnd/>
              <a:tailEnd/>
            </a:ln>
          </p:spPr>
          <p:txBody>
            <a:bodyPr wrap="square" lIns="207909" tIns="207909" rIns="207909" bIns="207909" rtlCol="0" anchor="ctr"/>
            <a:lstStyle/>
            <a:p>
              <a:pPr defTabSz="2138582" fontAlgn="auto">
                <a:lnSpc>
                  <a:spcPct val="106000"/>
                </a:lnSpc>
                <a:spcBef>
                  <a:spcPts val="0"/>
                </a:spcBef>
                <a:spcAft>
                  <a:spcPts val="0"/>
                </a:spcAft>
                <a:defRPr/>
              </a:pPr>
              <a:r>
                <a:rPr lang="en-US" sz="2339" dirty="0">
                  <a:solidFill>
                    <a:prstClr val="white"/>
                  </a:solidFill>
                  <a:latin typeface="Calibri"/>
                </a:rPr>
                <a:t>Initiate product backlog and establish foundational architecture &amp; infrastructure</a:t>
              </a:r>
            </a:p>
          </p:txBody>
        </p:sp>
        <p:sp>
          <p:nvSpPr>
            <p:cNvPr id="70" name="Rectangle 69">
              <a:extLst>
                <a:ext uri="{FF2B5EF4-FFF2-40B4-BE49-F238E27FC236}">
                  <a16:creationId xmlns:a16="http://schemas.microsoft.com/office/drawing/2014/main" id="{4E0AB959-9C25-4198-8411-379CE5218C13}"/>
                </a:ext>
              </a:extLst>
            </p:cNvPr>
            <p:cNvSpPr/>
            <p:nvPr/>
          </p:nvSpPr>
          <p:spPr bwMode="gray">
            <a:xfrm>
              <a:off x="4094789" y="1657486"/>
              <a:ext cx="5136184" cy="411497"/>
            </a:xfrm>
            <a:prstGeom prst="rect">
              <a:avLst/>
            </a:prstGeom>
            <a:solidFill>
              <a:srgbClr val="62B5E5"/>
            </a:solidFill>
            <a:ln w="19050" algn="ctr">
              <a:noFill/>
              <a:miter lim="800000"/>
              <a:headEnd/>
              <a:tailEnd/>
            </a:ln>
          </p:spPr>
          <p:txBody>
            <a:bodyPr wrap="square" lIns="207909" tIns="207909" rIns="207909" bIns="207909" rtlCol="0" anchor="ctr"/>
            <a:lstStyle/>
            <a:p>
              <a:pPr defTabSz="2138582" fontAlgn="auto">
                <a:lnSpc>
                  <a:spcPct val="106000"/>
                </a:lnSpc>
                <a:spcBef>
                  <a:spcPts val="0"/>
                </a:spcBef>
                <a:spcAft>
                  <a:spcPts val="0"/>
                </a:spcAft>
              </a:pPr>
              <a:r>
                <a:rPr lang="en-US" sz="2339">
                  <a:solidFill>
                    <a:prstClr val="white"/>
                  </a:solidFill>
                  <a:latin typeface="Calibri"/>
                </a:rPr>
                <a:t>Iteratively develop the product through minimum viable product sets (MVP) in potentially deployable increments, and increase efficiency and quality through frequent feedback and improvement loops </a:t>
              </a:r>
            </a:p>
          </p:txBody>
        </p:sp>
        <p:sp>
          <p:nvSpPr>
            <p:cNvPr id="71" name="Rectangle 70">
              <a:extLst>
                <a:ext uri="{FF2B5EF4-FFF2-40B4-BE49-F238E27FC236}">
                  <a16:creationId xmlns:a16="http://schemas.microsoft.com/office/drawing/2014/main" id="{888AA724-728A-4C1C-A96D-F595929AE7AC}"/>
                </a:ext>
              </a:extLst>
            </p:cNvPr>
            <p:cNvSpPr/>
            <p:nvPr/>
          </p:nvSpPr>
          <p:spPr bwMode="gray">
            <a:xfrm>
              <a:off x="9278183" y="1657486"/>
              <a:ext cx="1647531" cy="412200"/>
            </a:xfrm>
            <a:prstGeom prst="rect">
              <a:avLst/>
            </a:prstGeom>
            <a:solidFill>
              <a:schemeClr val="accent1"/>
            </a:solidFill>
            <a:ln w="19050" algn="ctr">
              <a:noFill/>
              <a:miter lim="800000"/>
              <a:headEnd/>
              <a:tailEnd/>
            </a:ln>
          </p:spPr>
          <p:txBody>
            <a:bodyPr wrap="square" lIns="207909" tIns="207909" rIns="207909" bIns="207909" rtlCol="0" anchor="ctr"/>
            <a:lstStyle/>
            <a:p>
              <a:pPr defTabSz="2138582" fontAlgn="auto">
                <a:lnSpc>
                  <a:spcPct val="106000"/>
                </a:lnSpc>
                <a:spcBef>
                  <a:spcPts val="0"/>
                </a:spcBef>
                <a:spcAft>
                  <a:spcPts val="0"/>
                </a:spcAft>
                <a:defRPr/>
              </a:pPr>
              <a:r>
                <a:rPr lang="en-US" sz="2339">
                  <a:solidFill>
                    <a:prstClr val="white"/>
                  </a:solidFill>
                  <a:latin typeface="Calibri"/>
                </a:rPr>
                <a:t>Deploy the solution and provide subsequent support</a:t>
              </a:r>
            </a:p>
          </p:txBody>
        </p:sp>
        <p:sp>
          <p:nvSpPr>
            <p:cNvPr id="72" name="Rectangle 71">
              <a:extLst>
                <a:ext uri="{FF2B5EF4-FFF2-40B4-BE49-F238E27FC236}">
                  <a16:creationId xmlns:a16="http://schemas.microsoft.com/office/drawing/2014/main" id="{88373E87-625E-42DA-A2AA-9DB443A19EAF}"/>
                </a:ext>
              </a:extLst>
            </p:cNvPr>
            <p:cNvSpPr/>
            <p:nvPr/>
          </p:nvSpPr>
          <p:spPr bwMode="gray">
            <a:xfrm>
              <a:off x="1908240" y="2292635"/>
              <a:ext cx="2145285" cy="3893645"/>
            </a:xfrm>
            <a:prstGeom prst="rect">
              <a:avLst/>
            </a:prstGeom>
            <a:solidFill>
              <a:schemeClr val="accent5">
                <a:lumMod val="75000"/>
              </a:schemeClr>
            </a:solidFill>
            <a:ln w="19050" algn="ctr">
              <a:noFill/>
              <a:miter lim="800000"/>
              <a:headEnd/>
              <a:tailEnd/>
            </a:ln>
          </p:spPr>
          <p:txBody>
            <a:bodyPr wrap="square" lIns="207909" tIns="207909" rIns="207909" bIns="207909" rtlCol="0" anchor="t"/>
            <a:lstStyle/>
            <a:p>
              <a:pPr marL="400985" indent="-400985" defTabSz="2138582" fontAlgn="auto">
                <a:lnSpc>
                  <a:spcPct val="106000"/>
                </a:lnSpc>
                <a:spcBef>
                  <a:spcPts val="0"/>
                </a:spcBef>
                <a:spcAft>
                  <a:spcPts val="1403"/>
                </a:spcAft>
                <a:buFont typeface="Arial" panose="020B0604020202020204" pitchFamily="34" charset="0"/>
                <a:buChar char="•"/>
                <a:defRPr/>
              </a:pPr>
              <a:r>
                <a:rPr lang="en-US" sz="2339">
                  <a:solidFill>
                    <a:prstClr val="white"/>
                  </a:solidFill>
                  <a:latin typeface="Calibri"/>
                </a:rPr>
                <a:t>Establish user experience approach and personas </a:t>
              </a:r>
              <a:endParaRPr lang="en-US" sz="2339" b="1" cap="all">
                <a:solidFill>
                  <a:prstClr val="white"/>
                </a:solidFill>
                <a:latin typeface="Calibri"/>
              </a:endParaRPr>
            </a:p>
            <a:p>
              <a:pPr marL="400985" indent="-400985" defTabSz="2138582" fontAlgn="auto">
                <a:lnSpc>
                  <a:spcPct val="106000"/>
                </a:lnSpc>
                <a:spcBef>
                  <a:spcPts val="0"/>
                </a:spcBef>
                <a:spcAft>
                  <a:spcPts val="1403"/>
                </a:spcAft>
                <a:buFont typeface="Arial" panose="020B0604020202020204" pitchFamily="34" charset="0"/>
                <a:buChar char="•"/>
                <a:defRPr/>
              </a:pPr>
              <a:r>
                <a:rPr lang="en-US" sz="2339">
                  <a:solidFill>
                    <a:prstClr val="white"/>
                  </a:solidFill>
                  <a:latin typeface="Calibri"/>
                </a:rPr>
                <a:t>Define and prioritize </a:t>
              </a:r>
              <a:r>
                <a:rPr lang="en-US" sz="2339" b="1">
                  <a:solidFill>
                    <a:srgbClr val="86BC25"/>
                  </a:solidFill>
                  <a:latin typeface="Calibri"/>
                </a:rPr>
                <a:t>EPICS</a:t>
              </a:r>
              <a:r>
                <a:rPr lang="en-US" sz="2339">
                  <a:solidFill>
                    <a:prstClr val="white"/>
                  </a:solidFill>
                  <a:latin typeface="Calibri"/>
                </a:rPr>
                <a:t> and </a:t>
              </a:r>
              <a:r>
                <a:rPr lang="en-US" sz="2339" b="1">
                  <a:solidFill>
                    <a:srgbClr val="86BC25"/>
                  </a:solidFill>
                  <a:latin typeface="Calibri"/>
                </a:rPr>
                <a:t>FEATURES</a:t>
              </a:r>
            </a:p>
            <a:p>
              <a:pPr marL="400985" indent="-400985" defTabSz="2138582" fontAlgn="auto">
                <a:lnSpc>
                  <a:spcPct val="106000"/>
                </a:lnSpc>
                <a:spcBef>
                  <a:spcPts val="0"/>
                </a:spcBef>
                <a:spcAft>
                  <a:spcPts val="1403"/>
                </a:spcAft>
                <a:buFont typeface="Arial" panose="020B0604020202020204" pitchFamily="34" charset="0"/>
                <a:buChar char="•"/>
                <a:defRPr/>
              </a:pPr>
              <a:r>
                <a:rPr lang="en-US" sz="2339">
                  <a:solidFill>
                    <a:prstClr val="white"/>
                  </a:solidFill>
                  <a:latin typeface="Calibri"/>
                </a:rPr>
                <a:t>Establish solution architecture</a:t>
              </a:r>
              <a:endParaRPr lang="en-US" sz="2339" b="1">
                <a:solidFill>
                  <a:prstClr val="white"/>
                </a:solidFill>
                <a:latin typeface="Calibri"/>
              </a:endParaRPr>
            </a:p>
            <a:p>
              <a:pPr marL="400985" indent="-400985" defTabSz="2138582" fontAlgn="auto">
                <a:lnSpc>
                  <a:spcPct val="106000"/>
                </a:lnSpc>
                <a:spcBef>
                  <a:spcPts val="0"/>
                </a:spcBef>
                <a:spcAft>
                  <a:spcPts val="1403"/>
                </a:spcAft>
                <a:buFont typeface="Arial" panose="020B0604020202020204" pitchFamily="34" charset="0"/>
                <a:buChar char="•"/>
                <a:defRPr/>
              </a:pPr>
              <a:r>
                <a:rPr lang="en-US" sz="2339">
                  <a:solidFill>
                    <a:prstClr val="white"/>
                  </a:solidFill>
                  <a:latin typeface="Calibri"/>
                </a:rPr>
                <a:t>Develop initial </a:t>
              </a:r>
              <a:r>
                <a:rPr lang="en-US" sz="2339" b="1">
                  <a:solidFill>
                    <a:srgbClr val="86BC25"/>
                  </a:solidFill>
                  <a:latin typeface="Calibri"/>
                </a:rPr>
                <a:t>ROADMAP </a:t>
              </a:r>
              <a:r>
                <a:rPr lang="en-US" sz="2339">
                  <a:solidFill>
                    <a:prstClr val="white"/>
                  </a:solidFill>
                  <a:latin typeface="Calibri"/>
                </a:rPr>
                <a:t>and</a:t>
              </a:r>
              <a:r>
                <a:rPr lang="en-US" sz="2339" b="1">
                  <a:solidFill>
                    <a:srgbClr val="FFCD00"/>
                  </a:solidFill>
                  <a:latin typeface="Calibri"/>
                </a:rPr>
                <a:t> </a:t>
              </a:r>
              <a:r>
                <a:rPr lang="en-US" sz="2339" b="1">
                  <a:solidFill>
                    <a:srgbClr val="86BC25"/>
                  </a:solidFill>
                  <a:latin typeface="Calibri"/>
                </a:rPr>
                <a:t>MVP RELEASE PLAN</a:t>
              </a:r>
            </a:p>
            <a:p>
              <a:pPr marL="400985" indent="-400985" defTabSz="2138582" fontAlgn="auto">
                <a:lnSpc>
                  <a:spcPct val="106000"/>
                </a:lnSpc>
                <a:spcBef>
                  <a:spcPts val="0"/>
                </a:spcBef>
                <a:spcAft>
                  <a:spcPts val="1403"/>
                </a:spcAft>
                <a:buFont typeface="Arial" panose="020B0604020202020204" pitchFamily="34" charset="0"/>
                <a:buChar char="•"/>
                <a:defRPr/>
              </a:pPr>
              <a:r>
                <a:rPr lang="en-US" sz="2339">
                  <a:solidFill>
                    <a:prstClr val="white"/>
                  </a:solidFill>
                  <a:latin typeface="Calibri"/>
                </a:rPr>
                <a:t>Define initial</a:t>
              </a:r>
              <a:r>
                <a:rPr lang="en-US" sz="2339" b="1" cap="all">
                  <a:solidFill>
                    <a:prstClr val="white"/>
                  </a:solidFill>
                  <a:latin typeface="Calibri"/>
                </a:rPr>
                <a:t> </a:t>
              </a:r>
              <a:r>
                <a:rPr lang="en-US" sz="2339" b="1" cap="all">
                  <a:solidFill>
                    <a:srgbClr val="86BC25"/>
                  </a:solidFill>
                  <a:latin typeface="Calibri"/>
                </a:rPr>
                <a:t>DOR </a:t>
              </a:r>
              <a:r>
                <a:rPr lang="en-US" sz="2339">
                  <a:solidFill>
                    <a:prstClr val="white"/>
                  </a:solidFill>
                  <a:latin typeface="Calibri"/>
                </a:rPr>
                <a:t>and</a:t>
              </a:r>
              <a:r>
                <a:rPr lang="en-US" sz="2339" b="1" cap="all">
                  <a:solidFill>
                    <a:srgbClr val="86BC25"/>
                  </a:solidFill>
                  <a:latin typeface="Calibri"/>
                </a:rPr>
                <a:t> DOD</a:t>
              </a:r>
              <a:endParaRPr lang="en-US" sz="2339">
                <a:solidFill>
                  <a:srgbClr val="86BC25"/>
                </a:solidFill>
                <a:latin typeface="Calibri"/>
              </a:endParaRPr>
            </a:p>
            <a:p>
              <a:pPr marL="400985" indent="-400985" defTabSz="2138582" fontAlgn="auto">
                <a:lnSpc>
                  <a:spcPct val="106000"/>
                </a:lnSpc>
                <a:spcBef>
                  <a:spcPts val="0"/>
                </a:spcBef>
                <a:spcAft>
                  <a:spcPts val="1403"/>
                </a:spcAft>
                <a:buFont typeface="Arial" panose="020B0604020202020204" pitchFamily="34" charset="0"/>
                <a:buChar char="•"/>
                <a:defRPr/>
              </a:pPr>
              <a:r>
                <a:rPr lang="en-US" sz="2339">
                  <a:solidFill>
                    <a:prstClr val="white"/>
                  </a:solidFill>
                  <a:latin typeface="Calibri"/>
                </a:rPr>
                <a:t>Develop prioritized </a:t>
              </a:r>
              <a:r>
                <a:rPr lang="en-US" sz="2339" b="1">
                  <a:solidFill>
                    <a:srgbClr val="86BC25"/>
                  </a:solidFill>
                  <a:latin typeface="Calibri"/>
                </a:rPr>
                <a:t>PRODUCT BACKLOG </a:t>
              </a:r>
            </a:p>
            <a:p>
              <a:pPr marL="400660" indent="-400660" defTabSz="2138582" fontAlgn="auto">
                <a:lnSpc>
                  <a:spcPct val="106000"/>
                </a:lnSpc>
                <a:spcBef>
                  <a:spcPts val="0"/>
                </a:spcBef>
                <a:spcAft>
                  <a:spcPts val="1403"/>
                </a:spcAft>
                <a:buFont typeface="Arial" panose="020B0604020202020204" pitchFamily="34" charset="0"/>
                <a:buChar char="•"/>
                <a:defRPr/>
              </a:pPr>
              <a:r>
                <a:rPr lang="en-US" sz="2339">
                  <a:solidFill>
                    <a:prstClr val="white"/>
                  </a:solidFill>
                  <a:latin typeface="Calibri"/>
                </a:rPr>
                <a:t>Decompose priority features to initial (and ready</a:t>
              </a:r>
              <a:r>
                <a:rPr lang="en-US" sz="2339" cap="all">
                  <a:solidFill>
                    <a:prstClr val="white"/>
                  </a:solidFill>
                  <a:latin typeface="Calibri"/>
                </a:rPr>
                <a:t>)</a:t>
              </a:r>
              <a:r>
                <a:rPr lang="en-US" sz="2339" cap="all">
                  <a:solidFill>
                    <a:srgbClr val="FFFFFF"/>
                  </a:solidFill>
                  <a:latin typeface="Calibri"/>
                </a:rPr>
                <a:t> </a:t>
              </a:r>
              <a:r>
                <a:rPr lang="en-US" sz="2339" b="1" cap="all">
                  <a:solidFill>
                    <a:srgbClr val="86BC25"/>
                  </a:solidFill>
                  <a:latin typeface="Calibri"/>
                </a:rPr>
                <a:t>user stories </a:t>
              </a:r>
              <a:endParaRPr lang="en-US" sz="2339">
                <a:solidFill>
                  <a:prstClr val="white"/>
                </a:solidFill>
                <a:latin typeface="Calibri"/>
                <a:ea typeface="Verdana"/>
                <a:cs typeface="Verdana"/>
              </a:endParaRPr>
            </a:p>
            <a:p>
              <a:pPr marL="400985" indent="-400985" defTabSz="2138582" fontAlgn="auto">
                <a:lnSpc>
                  <a:spcPct val="106000"/>
                </a:lnSpc>
                <a:spcBef>
                  <a:spcPts val="0"/>
                </a:spcBef>
                <a:spcAft>
                  <a:spcPts val="1403"/>
                </a:spcAft>
                <a:buFont typeface="Arial" panose="020B0604020202020204" pitchFamily="34" charset="0"/>
                <a:buChar char="•"/>
                <a:defRPr/>
              </a:pPr>
              <a:r>
                <a:rPr lang="en-US" sz="2339">
                  <a:solidFill>
                    <a:prstClr val="white"/>
                  </a:solidFill>
                  <a:latin typeface="Calibri"/>
                </a:rPr>
                <a:t>Establish planned </a:t>
              </a:r>
              <a:r>
                <a:rPr lang="en-US" sz="2339" b="1" cap="all">
                  <a:solidFill>
                    <a:srgbClr val="86BC25"/>
                  </a:solidFill>
                  <a:latin typeface="Calibri"/>
                </a:rPr>
                <a:t>capacity</a:t>
              </a:r>
              <a:r>
                <a:rPr lang="en-US" sz="2339">
                  <a:solidFill>
                    <a:prstClr val="white"/>
                  </a:solidFill>
                  <a:latin typeface="Calibri"/>
                </a:rPr>
                <a:t> and </a:t>
              </a:r>
              <a:r>
                <a:rPr lang="en-US" sz="2339" b="1" cap="all">
                  <a:solidFill>
                    <a:srgbClr val="86BC25"/>
                  </a:solidFill>
                  <a:latin typeface="Calibri"/>
                </a:rPr>
                <a:t>velocity</a:t>
              </a:r>
            </a:p>
            <a:p>
              <a:pPr marL="400985" indent="-400985" defTabSz="2138582" fontAlgn="auto">
                <a:lnSpc>
                  <a:spcPct val="106000"/>
                </a:lnSpc>
                <a:spcBef>
                  <a:spcPts val="0"/>
                </a:spcBef>
                <a:spcAft>
                  <a:spcPts val="1403"/>
                </a:spcAft>
                <a:buFont typeface="Arial" panose="020B0604020202020204" pitchFamily="34" charset="0"/>
                <a:buChar char="•"/>
                <a:defRPr/>
              </a:pPr>
              <a:r>
                <a:rPr lang="en-US" sz="2339">
                  <a:solidFill>
                    <a:prstClr val="white"/>
                  </a:solidFill>
                  <a:latin typeface="Calibri"/>
                </a:rPr>
                <a:t>Establish </a:t>
              </a:r>
              <a:r>
                <a:rPr lang="en-US" sz="2339" b="1">
                  <a:solidFill>
                    <a:prstClr val="white"/>
                  </a:solidFill>
                  <a:latin typeface="Calibri"/>
                </a:rPr>
                <a:t>Testing</a:t>
              </a:r>
              <a:r>
                <a:rPr lang="en-US" sz="2339">
                  <a:solidFill>
                    <a:prstClr val="white"/>
                  </a:solidFill>
                  <a:latin typeface="Calibri"/>
                </a:rPr>
                <a:t> (incl. automation) </a:t>
              </a:r>
              <a:r>
                <a:rPr lang="en-US" sz="2339" b="1">
                  <a:solidFill>
                    <a:prstClr val="white"/>
                  </a:solidFill>
                  <a:latin typeface="Calibri"/>
                </a:rPr>
                <a:t>strategy </a:t>
              </a:r>
            </a:p>
            <a:p>
              <a:pPr marL="400985" indent="-400985" defTabSz="2138582" fontAlgn="auto">
                <a:lnSpc>
                  <a:spcPct val="106000"/>
                </a:lnSpc>
                <a:spcBef>
                  <a:spcPts val="0"/>
                </a:spcBef>
                <a:spcAft>
                  <a:spcPts val="1403"/>
                </a:spcAft>
                <a:buFont typeface="Arial" panose="020B0604020202020204" pitchFamily="34" charset="0"/>
                <a:buChar char="•"/>
                <a:defRPr/>
              </a:pPr>
              <a:r>
                <a:rPr lang="en-US" sz="2339">
                  <a:solidFill>
                    <a:prstClr val="white"/>
                  </a:solidFill>
                  <a:latin typeface="Calibri"/>
                </a:rPr>
                <a:t>Establish </a:t>
              </a:r>
              <a:r>
                <a:rPr lang="en-US" sz="2339" b="1">
                  <a:solidFill>
                    <a:prstClr val="white"/>
                  </a:solidFill>
                  <a:latin typeface="Calibri"/>
                </a:rPr>
                <a:t>Continuous Integration process</a:t>
              </a:r>
              <a:endParaRPr lang="en-US" sz="2339" b="1" cap="all">
                <a:solidFill>
                  <a:srgbClr val="FFCD00"/>
                </a:solidFill>
                <a:latin typeface="Calibri"/>
              </a:endParaRPr>
            </a:p>
          </p:txBody>
        </p:sp>
        <p:sp>
          <p:nvSpPr>
            <p:cNvPr id="74" name="Rectangle 73">
              <a:extLst>
                <a:ext uri="{FF2B5EF4-FFF2-40B4-BE49-F238E27FC236}">
                  <a16:creationId xmlns:a16="http://schemas.microsoft.com/office/drawing/2014/main" id="{5D316A95-D9AD-46A0-8EA5-D02EDB20272F}"/>
                </a:ext>
              </a:extLst>
            </p:cNvPr>
            <p:cNvSpPr/>
            <p:nvPr/>
          </p:nvSpPr>
          <p:spPr bwMode="gray">
            <a:xfrm>
              <a:off x="9278183" y="2294651"/>
              <a:ext cx="1647531" cy="3875800"/>
            </a:xfrm>
            <a:prstGeom prst="rect">
              <a:avLst/>
            </a:prstGeom>
            <a:solidFill>
              <a:schemeClr val="accent1">
                <a:lumMod val="75000"/>
              </a:schemeClr>
            </a:solidFill>
            <a:ln w="19050" algn="ctr">
              <a:noFill/>
              <a:miter lim="800000"/>
              <a:headEnd/>
              <a:tailEnd/>
            </a:ln>
          </p:spPr>
          <p:txBody>
            <a:bodyPr wrap="square" lIns="207909" tIns="207909" rIns="207909" bIns="207909" rtlCol="0" anchor="t"/>
            <a:lstStyle/>
            <a:p>
              <a:pPr marL="400985" indent="-400985" defTabSz="2138582" fontAlgn="auto">
                <a:lnSpc>
                  <a:spcPct val="106000"/>
                </a:lnSpc>
                <a:spcBef>
                  <a:spcPts val="0"/>
                </a:spcBef>
                <a:spcAft>
                  <a:spcPts val="1403"/>
                </a:spcAft>
                <a:buFont typeface="Arial" panose="020B0604020202020204" pitchFamily="34" charset="0"/>
                <a:buChar char="•"/>
                <a:defRPr/>
              </a:pPr>
              <a:r>
                <a:rPr lang="en-US" sz="2339">
                  <a:solidFill>
                    <a:prstClr val="white"/>
                  </a:solidFill>
                  <a:latin typeface="Calibri"/>
                </a:rPr>
                <a:t>Conduct </a:t>
              </a:r>
              <a:r>
                <a:rPr lang="en-US" sz="2339" b="1">
                  <a:solidFill>
                    <a:prstClr val="white"/>
                  </a:solidFill>
                  <a:latin typeface="Calibri"/>
                </a:rPr>
                <a:t>release testing </a:t>
              </a:r>
              <a:r>
                <a:rPr lang="en-US" sz="2339">
                  <a:solidFill>
                    <a:prstClr val="white"/>
                  </a:solidFill>
                  <a:latin typeface="Calibri"/>
                </a:rPr>
                <a:t>including regression, integration and user-acceptance testing </a:t>
              </a:r>
            </a:p>
            <a:p>
              <a:pPr marL="400985" indent="-400985" defTabSz="2138582" fontAlgn="auto">
                <a:lnSpc>
                  <a:spcPct val="106000"/>
                </a:lnSpc>
                <a:spcBef>
                  <a:spcPts val="0"/>
                </a:spcBef>
                <a:spcAft>
                  <a:spcPts val="1403"/>
                </a:spcAft>
                <a:buFont typeface="Arial" panose="020B0604020202020204" pitchFamily="34" charset="0"/>
                <a:buChar char="•"/>
                <a:defRPr/>
              </a:pPr>
              <a:r>
                <a:rPr lang="en-US" sz="2339">
                  <a:solidFill>
                    <a:prstClr val="white"/>
                  </a:solidFill>
                  <a:latin typeface="Calibri"/>
                </a:rPr>
                <a:t>Execute </a:t>
              </a:r>
              <a:r>
                <a:rPr lang="en-US" sz="2339" b="1">
                  <a:solidFill>
                    <a:prstClr val="white"/>
                  </a:solidFill>
                  <a:latin typeface="Calibri"/>
                </a:rPr>
                <a:t>dress rehearsal </a:t>
              </a:r>
            </a:p>
            <a:p>
              <a:pPr marL="400985" indent="-400985" defTabSz="2138582" fontAlgn="auto">
                <a:lnSpc>
                  <a:spcPct val="106000"/>
                </a:lnSpc>
                <a:spcBef>
                  <a:spcPts val="0"/>
                </a:spcBef>
                <a:spcAft>
                  <a:spcPts val="1403"/>
                </a:spcAft>
                <a:buFont typeface="Arial" panose="020B0604020202020204" pitchFamily="34" charset="0"/>
                <a:buChar char="•"/>
                <a:defRPr/>
              </a:pPr>
              <a:r>
                <a:rPr lang="en-US" sz="2339">
                  <a:solidFill>
                    <a:prstClr val="white"/>
                  </a:solidFill>
                  <a:latin typeface="Calibri"/>
                </a:rPr>
                <a:t>Make </a:t>
              </a:r>
              <a:r>
                <a:rPr lang="en-US" sz="2339" b="1">
                  <a:solidFill>
                    <a:prstClr val="white"/>
                  </a:solidFill>
                  <a:latin typeface="Calibri"/>
                </a:rPr>
                <a:t>go/no-go decision</a:t>
              </a:r>
            </a:p>
            <a:p>
              <a:pPr marL="400985" indent="-400985" defTabSz="2138582" fontAlgn="auto">
                <a:lnSpc>
                  <a:spcPct val="106000"/>
                </a:lnSpc>
                <a:spcBef>
                  <a:spcPts val="0"/>
                </a:spcBef>
                <a:spcAft>
                  <a:spcPts val="1403"/>
                </a:spcAft>
                <a:buFont typeface="Arial" panose="020B0604020202020204" pitchFamily="34" charset="0"/>
                <a:buChar char="•"/>
                <a:defRPr/>
              </a:pPr>
              <a:r>
                <a:rPr lang="en-US" sz="2339">
                  <a:solidFill>
                    <a:prstClr val="white"/>
                  </a:solidFill>
                  <a:latin typeface="Calibri"/>
                </a:rPr>
                <a:t>Execute </a:t>
              </a:r>
              <a:r>
                <a:rPr lang="en-US" sz="2339" b="1">
                  <a:solidFill>
                    <a:prstClr val="white"/>
                  </a:solidFill>
                  <a:latin typeface="Calibri"/>
                </a:rPr>
                <a:t>deployment plan </a:t>
              </a:r>
            </a:p>
            <a:p>
              <a:pPr marL="400985" indent="-400985" defTabSz="2138582" fontAlgn="auto">
                <a:lnSpc>
                  <a:spcPct val="106000"/>
                </a:lnSpc>
                <a:spcBef>
                  <a:spcPts val="0"/>
                </a:spcBef>
                <a:spcAft>
                  <a:spcPts val="1403"/>
                </a:spcAft>
                <a:buFont typeface="Arial" panose="020B0604020202020204" pitchFamily="34" charset="0"/>
                <a:buChar char="•"/>
                <a:defRPr/>
              </a:pPr>
              <a:r>
                <a:rPr lang="en-US" sz="2339">
                  <a:solidFill>
                    <a:prstClr val="white"/>
                  </a:solidFill>
                  <a:latin typeface="Calibri"/>
                </a:rPr>
                <a:t>Deliver </a:t>
              </a:r>
              <a:r>
                <a:rPr lang="en-US" sz="2339" b="1">
                  <a:solidFill>
                    <a:prstClr val="white"/>
                  </a:solidFill>
                  <a:latin typeface="Calibri"/>
                </a:rPr>
                <a:t>change management and training</a:t>
              </a:r>
            </a:p>
            <a:p>
              <a:pPr marL="400985" indent="-400985" defTabSz="2138582" fontAlgn="auto">
                <a:lnSpc>
                  <a:spcPct val="106000"/>
                </a:lnSpc>
                <a:spcBef>
                  <a:spcPts val="0"/>
                </a:spcBef>
                <a:spcAft>
                  <a:spcPts val="1403"/>
                </a:spcAft>
                <a:buFont typeface="Arial" panose="020B0604020202020204" pitchFamily="34" charset="0"/>
                <a:buChar char="•"/>
                <a:defRPr/>
              </a:pPr>
              <a:r>
                <a:rPr lang="en-US" sz="2339">
                  <a:solidFill>
                    <a:prstClr val="white"/>
                  </a:solidFill>
                  <a:latin typeface="Calibri"/>
                </a:rPr>
                <a:t>Facilitate </a:t>
              </a:r>
              <a:r>
                <a:rPr lang="en-US" sz="2339" b="1">
                  <a:solidFill>
                    <a:prstClr val="white"/>
                  </a:solidFill>
                  <a:latin typeface="Calibri"/>
                </a:rPr>
                <a:t>production support</a:t>
              </a:r>
              <a:r>
                <a:rPr lang="en-US" sz="2339">
                  <a:solidFill>
                    <a:prstClr val="white"/>
                  </a:solidFill>
                  <a:latin typeface="Calibri"/>
                </a:rPr>
                <a:t> activities </a:t>
              </a:r>
            </a:p>
            <a:p>
              <a:pPr marL="400985" indent="-400985" defTabSz="2138582" fontAlgn="auto">
                <a:lnSpc>
                  <a:spcPct val="106000"/>
                </a:lnSpc>
                <a:spcBef>
                  <a:spcPts val="0"/>
                </a:spcBef>
                <a:spcAft>
                  <a:spcPts val="1403"/>
                </a:spcAft>
                <a:buFont typeface="Arial" panose="020B0604020202020204" pitchFamily="34" charset="0"/>
                <a:buChar char="•"/>
                <a:defRPr/>
              </a:pPr>
              <a:r>
                <a:rPr lang="en-US" sz="2339">
                  <a:solidFill>
                    <a:prstClr val="white"/>
                  </a:solidFill>
                  <a:latin typeface="Calibri"/>
                </a:rPr>
                <a:t>Execute </a:t>
              </a:r>
              <a:r>
                <a:rPr lang="en-US" sz="2339" b="1">
                  <a:solidFill>
                    <a:prstClr val="white"/>
                  </a:solidFill>
                  <a:latin typeface="Calibri"/>
                </a:rPr>
                <a:t>solution hand-over</a:t>
              </a:r>
            </a:p>
            <a:p>
              <a:pPr marL="400985" indent="-400985" defTabSz="2138582" fontAlgn="auto">
                <a:lnSpc>
                  <a:spcPct val="106000"/>
                </a:lnSpc>
                <a:spcBef>
                  <a:spcPts val="0"/>
                </a:spcBef>
                <a:spcAft>
                  <a:spcPts val="1403"/>
                </a:spcAft>
                <a:buFont typeface="Arial" panose="020B0604020202020204" pitchFamily="34" charset="0"/>
                <a:buChar char="•"/>
                <a:defRPr/>
              </a:pPr>
              <a:r>
                <a:rPr lang="en-US" sz="2339">
                  <a:solidFill>
                    <a:prstClr val="white"/>
                  </a:solidFill>
                  <a:latin typeface="Calibri"/>
                </a:rPr>
                <a:t>Close release </a:t>
              </a:r>
            </a:p>
          </p:txBody>
        </p:sp>
        <p:sp>
          <p:nvSpPr>
            <p:cNvPr id="75" name="TextBox 74">
              <a:extLst>
                <a:ext uri="{FF2B5EF4-FFF2-40B4-BE49-F238E27FC236}">
                  <a16:creationId xmlns:a16="http://schemas.microsoft.com/office/drawing/2014/main" id="{1B7B25DA-0C6B-47DB-A96F-DEADD764E1DD}"/>
                </a:ext>
              </a:extLst>
            </p:cNvPr>
            <p:cNvSpPr txBox="1"/>
            <p:nvPr/>
          </p:nvSpPr>
          <p:spPr bwMode="gray">
            <a:xfrm>
              <a:off x="7090739" y="2496425"/>
              <a:ext cx="2183455" cy="1191382"/>
            </a:xfrm>
            <a:prstGeom prst="rect">
              <a:avLst/>
            </a:prstGeom>
          </p:spPr>
          <p:txBody>
            <a:bodyPr wrap="square" lIns="0" rIns="0" rtlCol="0" anchor="t" anchorCtr="0">
              <a:noAutofit/>
            </a:bodyPr>
            <a:lstStyle/>
            <a:p>
              <a:pPr defTabSz="2138582" fontAlgn="auto">
                <a:spcBef>
                  <a:spcPts val="0"/>
                </a:spcBef>
                <a:spcAft>
                  <a:spcPts val="0"/>
                </a:spcAft>
                <a:defRPr/>
              </a:pPr>
              <a:r>
                <a:rPr lang="en-US" sz="2339" b="1">
                  <a:solidFill>
                    <a:prstClr val="white"/>
                  </a:solidFill>
                  <a:latin typeface="Calibri"/>
                </a:rPr>
                <a:t>Conduct </a:t>
              </a:r>
              <a:r>
                <a:rPr lang="en-US" sz="2339" b="1" cap="all">
                  <a:solidFill>
                    <a:srgbClr val="86BC25"/>
                  </a:solidFill>
                  <a:latin typeface="Calibri"/>
                </a:rPr>
                <a:t>Sprint Planning</a:t>
              </a:r>
            </a:p>
            <a:p>
              <a:pPr marL="664595" lvl="1" indent="-259897" defTabSz="2375977" fontAlgn="auto">
                <a:spcBef>
                  <a:spcPts val="1081"/>
                </a:spcBef>
                <a:spcAft>
                  <a:spcPts val="0"/>
                </a:spcAft>
                <a:buFont typeface="Arial" panose="020B0604020202020204" pitchFamily="34" charset="0"/>
                <a:buChar char="•"/>
                <a:defRPr/>
              </a:pPr>
              <a:r>
                <a:rPr lang="en-US" sz="2339">
                  <a:solidFill>
                    <a:prstClr val="white"/>
                  </a:solidFill>
                  <a:latin typeface="Calibri"/>
                </a:rPr>
                <a:t>Validate expected velocity and establish capacity</a:t>
              </a:r>
            </a:p>
            <a:p>
              <a:pPr marL="664595" lvl="1" indent="-259897" defTabSz="2375977" fontAlgn="auto">
                <a:spcBef>
                  <a:spcPts val="0"/>
                </a:spcBef>
                <a:spcAft>
                  <a:spcPts val="0"/>
                </a:spcAft>
                <a:buFont typeface="Arial" panose="020B0604020202020204" pitchFamily="34" charset="0"/>
                <a:buChar char="•"/>
                <a:defRPr/>
              </a:pPr>
              <a:r>
                <a:rPr lang="en-US" sz="2339">
                  <a:solidFill>
                    <a:prstClr val="white"/>
                  </a:solidFill>
                  <a:latin typeface="Calibri"/>
                </a:rPr>
                <a:t>Identify prioritized, ready user stories</a:t>
              </a:r>
            </a:p>
            <a:p>
              <a:pPr marL="664595" lvl="1" indent="-259897" defTabSz="2375977" fontAlgn="auto">
                <a:spcBef>
                  <a:spcPts val="0"/>
                </a:spcBef>
                <a:spcAft>
                  <a:spcPts val="0"/>
                </a:spcAft>
                <a:buFont typeface="Arial" panose="020B0604020202020204" pitchFamily="34" charset="0"/>
                <a:buChar char="•"/>
                <a:defRPr/>
              </a:pPr>
              <a:r>
                <a:rPr lang="en-US" sz="2339">
                  <a:solidFill>
                    <a:prstClr val="white"/>
                  </a:solidFill>
                  <a:latin typeface="Calibri"/>
                </a:rPr>
                <a:t>Decompose user stories into tasks with estimated hours</a:t>
              </a:r>
            </a:p>
            <a:p>
              <a:pPr marL="664595" lvl="1" indent="-259897" defTabSz="2375977" fontAlgn="auto">
                <a:spcBef>
                  <a:spcPts val="0"/>
                </a:spcBef>
                <a:spcAft>
                  <a:spcPts val="0"/>
                </a:spcAft>
                <a:buFont typeface="Arial" panose="020B0604020202020204" pitchFamily="34" charset="0"/>
                <a:buChar char="•"/>
                <a:defRPr/>
              </a:pPr>
              <a:r>
                <a:rPr lang="en-US" sz="2339">
                  <a:solidFill>
                    <a:prstClr val="white"/>
                  </a:solidFill>
                  <a:latin typeface="Calibri"/>
                </a:rPr>
                <a:t>Commit to completing a set of user stories</a:t>
              </a:r>
            </a:p>
          </p:txBody>
        </p:sp>
        <p:sp>
          <p:nvSpPr>
            <p:cNvPr id="76" name="TextBox 75">
              <a:extLst>
                <a:ext uri="{FF2B5EF4-FFF2-40B4-BE49-F238E27FC236}">
                  <a16:creationId xmlns:a16="http://schemas.microsoft.com/office/drawing/2014/main" id="{CA7FD630-5AB1-4FB8-BEE6-A1F997A6AAE9}"/>
                </a:ext>
              </a:extLst>
            </p:cNvPr>
            <p:cNvSpPr txBox="1"/>
            <p:nvPr/>
          </p:nvSpPr>
          <p:spPr bwMode="gray">
            <a:xfrm>
              <a:off x="4213179" y="2853439"/>
              <a:ext cx="1993657" cy="722670"/>
            </a:xfrm>
            <a:prstGeom prst="rect">
              <a:avLst/>
            </a:prstGeom>
            <a:ln>
              <a:noFill/>
            </a:ln>
          </p:spPr>
          <p:txBody>
            <a:bodyPr wrap="square" lIns="0" rIns="0" rtlCol="0" anchor="t" anchorCtr="0">
              <a:noAutofit/>
            </a:bodyPr>
            <a:lstStyle/>
            <a:p>
              <a:pPr defTabSz="2138582" fontAlgn="auto">
                <a:spcBef>
                  <a:spcPts val="0"/>
                </a:spcBef>
                <a:spcAft>
                  <a:spcPts val="0"/>
                </a:spcAft>
                <a:defRPr/>
              </a:pPr>
              <a:r>
                <a:rPr lang="en-US" sz="2339" b="1">
                  <a:solidFill>
                    <a:prstClr val="white"/>
                  </a:solidFill>
                  <a:latin typeface="Calibri"/>
                </a:rPr>
                <a:t>Close sprint </a:t>
              </a:r>
            </a:p>
            <a:p>
              <a:pPr marL="259897" indent="-259897" defTabSz="2138582" fontAlgn="auto">
                <a:spcBef>
                  <a:spcPts val="1403"/>
                </a:spcBef>
                <a:spcAft>
                  <a:spcPts val="0"/>
                </a:spcAft>
                <a:buFont typeface="Arial" panose="020B0604020202020204" pitchFamily="34" charset="0"/>
                <a:buChar char="•"/>
                <a:defRPr/>
              </a:pPr>
              <a:r>
                <a:rPr lang="en-US" sz="2339">
                  <a:solidFill>
                    <a:prstClr val="white"/>
                  </a:solidFill>
                  <a:latin typeface="Calibri"/>
                </a:rPr>
                <a:t>Conduct </a:t>
              </a:r>
              <a:r>
                <a:rPr lang="en-US" sz="2339" b="1" cap="all">
                  <a:solidFill>
                    <a:srgbClr val="86BC25"/>
                  </a:solidFill>
                  <a:latin typeface="Calibri"/>
                </a:rPr>
                <a:t>sprint review </a:t>
              </a:r>
            </a:p>
            <a:p>
              <a:pPr marL="259897" indent="-259897" defTabSz="2138582" fontAlgn="auto">
                <a:spcBef>
                  <a:spcPts val="0"/>
                </a:spcBef>
                <a:spcAft>
                  <a:spcPts val="0"/>
                </a:spcAft>
                <a:buFont typeface="Arial" panose="020B0604020202020204" pitchFamily="34" charset="0"/>
                <a:buChar char="•"/>
                <a:defRPr/>
              </a:pPr>
              <a:r>
                <a:rPr lang="en-US" sz="2339">
                  <a:solidFill>
                    <a:prstClr val="white"/>
                  </a:solidFill>
                  <a:latin typeface="Calibri"/>
                </a:rPr>
                <a:t>Calculate actual velocity </a:t>
              </a:r>
            </a:p>
            <a:p>
              <a:pPr marL="259897" indent="-259897" defTabSz="2138582" fontAlgn="auto">
                <a:spcBef>
                  <a:spcPts val="0"/>
                </a:spcBef>
                <a:spcAft>
                  <a:spcPts val="0"/>
                </a:spcAft>
                <a:buFont typeface="Arial" panose="020B0604020202020204" pitchFamily="34" charset="0"/>
                <a:buChar char="•"/>
                <a:defRPr/>
              </a:pPr>
              <a:r>
                <a:rPr lang="en-US" sz="2339">
                  <a:solidFill>
                    <a:prstClr val="white"/>
                  </a:solidFill>
                  <a:latin typeface="Calibri"/>
                </a:rPr>
                <a:t>Conduct </a:t>
              </a:r>
              <a:r>
                <a:rPr lang="en-US" sz="2339" b="1" cap="all">
                  <a:solidFill>
                    <a:srgbClr val="86BC25"/>
                  </a:solidFill>
                  <a:latin typeface="Calibri"/>
                </a:rPr>
                <a:t>sprint retrospective </a:t>
              </a:r>
              <a:r>
                <a:rPr lang="en-US" sz="2339">
                  <a:solidFill>
                    <a:prstClr val="white"/>
                  </a:solidFill>
                  <a:latin typeface="Calibri"/>
                </a:rPr>
                <a:t>&amp; identify improvements to implement</a:t>
              </a:r>
            </a:p>
          </p:txBody>
        </p:sp>
        <p:sp>
          <p:nvSpPr>
            <p:cNvPr id="80" name="Rectangle: Rounded Corners 79">
              <a:extLst>
                <a:ext uri="{FF2B5EF4-FFF2-40B4-BE49-F238E27FC236}">
                  <a16:creationId xmlns:a16="http://schemas.microsoft.com/office/drawing/2014/main" id="{B6804B56-CD02-47E0-8CC4-0C9553DCD91A}"/>
                </a:ext>
              </a:extLst>
            </p:cNvPr>
            <p:cNvSpPr/>
            <p:nvPr/>
          </p:nvSpPr>
          <p:spPr bwMode="gray">
            <a:xfrm>
              <a:off x="1840550" y="1085903"/>
              <a:ext cx="9140155" cy="5394960"/>
            </a:xfrm>
            <a:prstGeom prst="roundRect">
              <a:avLst>
                <a:gd name="adj" fmla="val 4614"/>
              </a:avLst>
            </a:prstGeom>
            <a:noFill/>
            <a:ln w="12700" algn="ctr">
              <a:solidFill>
                <a:schemeClr val="bg1">
                  <a:lumMod val="50000"/>
                </a:schemeClr>
              </a:solidFill>
              <a:prstDash val="sysDash"/>
              <a:miter lim="800000"/>
              <a:headEnd/>
              <a:tailEnd/>
            </a:ln>
          </p:spPr>
          <p:txBody>
            <a:bodyPr wrap="square" lIns="207909" tIns="207909" rIns="207909" bIns="207909" rtlCol="0" anchor="ctr"/>
            <a:lstStyle/>
            <a:p>
              <a:pPr algn="ctr" defTabSz="2138582" fontAlgn="auto">
                <a:lnSpc>
                  <a:spcPct val="106000"/>
                </a:lnSpc>
                <a:spcBef>
                  <a:spcPts val="0"/>
                </a:spcBef>
                <a:spcAft>
                  <a:spcPts val="0"/>
                </a:spcAft>
                <a:defRPr/>
              </a:pPr>
              <a:endParaRPr lang="en-US" sz="4157" b="1">
                <a:solidFill>
                  <a:srgbClr val="585A5C"/>
                </a:solidFill>
                <a:latin typeface="Calibri"/>
              </a:endParaRPr>
            </a:p>
          </p:txBody>
        </p:sp>
        <p:sp>
          <p:nvSpPr>
            <p:cNvPr id="81" name="Isosceles Triangle 80">
              <a:extLst>
                <a:ext uri="{FF2B5EF4-FFF2-40B4-BE49-F238E27FC236}">
                  <a16:creationId xmlns:a16="http://schemas.microsoft.com/office/drawing/2014/main" id="{933FABED-C89B-4888-83B3-B1343EC78AF3}"/>
                </a:ext>
              </a:extLst>
            </p:cNvPr>
            <p:cNvSpPr/>
            <p:nvPr/>
          </p:nvSpPr>
          <p:spPr bwMode="gray">
            <a:xfrm rot="16200000">
              <a:off x="4359665" y="6442124"/>
              <a:ext cx="102203" cy="102203"/>
            </a:xfrm>
            <a:prstGeom prst="triangle">
              <a:avLst/>
            </a:prstGeom>
            <a:solidFill>
              <a:schemeClr val="bg1">
                <a:lumMod val="50000"/>
              </a:schemeClr>
            </a:solidFill>
            <a:ln w="19050" algn="ctr">
              <a:noFill/>
              <a:miter lim="800000"/>
              <a:headEnd/>
              <a:tailEnd/>
            </a:ln>
          </p:spPr>
          <p:txBody>
            <a:bodyPr wrap="square" lIns="207909" tIns="207909" rIns="207909" bIns="207909" rtlCol="0" anchor="ctr"/>
            <a:lstStyle/>
            <a:p>
              <a:pPr algn="ctr" defTabSz="2138582" fontAlgn="auto">
                <a:lnSpc>
                  <a:spcPct val="106000"/>
                </a:lnSpc>
                <a:spcBef>
                  <a:spcPts val="0"/>
                </a:spcBef>
                <a:spcAft>
                  <a:spcPts val="0"/>
                </a:spcAft>
                <a:defRPr/>
              </a:pPr>
              <a:endParaRPr lang="en-US" sz="4157" b="1">
                <a:solidFill>
                  <a:srgbClr val="585A5C"/>
                </a:solidFill>
                <a:latin typeface="Calibri"/>
              </a:endParaRPr>
            </a:p>
          </p:txBody>
        </p:sp>
        <p:sp>
          <p:nvSpPr>
            <p:cNvPr id="83" name="Isosceles Triangle 82">
              <a:extLst>
                <a:ext uri="{FF2B5EF4-FFF2-40B4-BE49-F238E27FC236}">
                  <a16:creationId xmlns:a16="http://schemas.microsoft.com/office/drawing/2014/main" id="{A4FA1821-73DF-4929-B126-9B429A6D3A28}"/>
                </a:ext>
              </a:extLst>
            </p:cNvPr>
            <p:cNvSpPr/>
            <p:nvPr/>
          </p:nvSpPr>
          <p:spPr bwMode="gray">
            <a:xfrm rot="16200000">
              <a:off x="9000981" y="6441397"/>
              <a:ext cx="102203" cy="102203"/>
            </a:xfrm>
            <a:prstGeom prst="triangle">
              <a:avLst/>
            </a:prstGeom>
            <a:solidFill>
              <a:schemeClr val="bg1">
                <a:lumMod val="50000"/>
              </a:schemeClr>
            </a:solidFill>
            <a:ln w="19050" algn="ctr">
              <a:noFill/>
              <a:miter lim="800000"/>
              <a:headEnd/>
              <a:tailEnd/>
            </a:ln>
          </p:spPr>
          <p:txBody>
            <a:bodyPr wrap="square" lIns="207909" tIns="207909" rIns="207909" bIns="207909" rtlCol="0" anchor="ctr"/>
            <a:lstStyle/>
            <a:p>
              <a:pPr algn="ctr" defTabSz="2138582" fontAlgn="auto">
                <a:lnSpc>
                  <a:spcPct val="106000"/>
                </a:lnSpc>
                <a:spcBef>
                  <a:spcPts val="0"/>
                </a:spcBef>
                <a:spcAft>
                  <a:spcPts val="0"/>
                </a:spcAft>
                <a:defRPr/>
              </a:pPr>
              <a:endParaRPr lang="en-US" sz="4157" b="1">
                <a:solidFill>
                  <a:srgbClr val="585A5C"/>
                </a:solidFill>
                <a:latin typeface="Calibri"/>
              </a:endParaRPr>
            </a:p>
          </p:txBody>
        </p:sp>
        <p:sp>
          <p:nvSpPr>
            <p:cNvPr id="84" name="Isosceles Triangle 83">
              <a:extLst>
                <a:ext uri="{FF2B5EF4-FFF2-40B4-BE49-F238E27FC236}">
                  <a16:creationId xmlns:a16="http://schemas.microsoft.com/office/drawing/2014/main" id="{CD07D3AA-F463-44BF-8935-AFC9E95B5CA3}"/>
                </a:ext>
              </a:extLst>
            </p:cNvPr>
            <p:cNvSpPr/>
            <p:nvPr/>
          </p:nvSpPr>
          <p:spPr bwMode="gray">
            <a:xfrm rot="5400000">
              <a:off x="3549929" y="1031826"/>
              <a:ext cx="102203" cy="102203"/>
            </a:xfrm>
            <a:prstGeom prst="triangle">
              <a:avLst/>
            </a:prstGeom>
            <a:solidFill>
              <a:schemeClr val="bg1">
                <a:lumMod val="50000"/>
              </a:schemeClr>
            </a:solidFill>
            <a:ln w="19050" algn="ctr">
              <a:noFill/>
              <a:miter lim="800000"/>
              <a:headEnd/>
              <a:tailEnd/>
            </a:ln>
          </p:spPr>
          <p:txBody>
            <a:bodyPr wrap="square" lIns="207909" tIns="207909" rIns="207909" bIns="207909" rtlCol="0" anchor="ctr"/>
            <a:lstStyle/>
            <a:p>
              <a:pPr algn="ctr" defTabSz="2138582" fontAlgn="auto">
                <a:lnSpc>
                  <a:spcPct val="106000"/>
                </a:lnSpc>
                <a:spcBef>
                  <a:spcPts val="0"/>
                </a:spcBef>
                <a:spcAft>
                  <a:spcPts val="0"/>
                </a:spcAft>
                <a:defRPr/>
              </a:pPr>
              <a:endParaRPr lang="en-US" sz="4157" b="1">
                <a:solidFill>
                  <a:srgbClr val="585A5C"/>
                </a:solidFill>
                <a:latin typeface="Calibri"/>
              </a:endParaRPr>
            </a:p>
          </p:txBody>
        </p:sp>
        <p:sp>
          <p:nvSpPr>
            <p:cNvPr id="85" name="Isosceles Triangle 84">
              <a:extLst>
                <a:ext uri="{FF2B5EF4-FFF2-40B4-BE49-F238E27FC236}">
                  <a16:creationId xmlns:a16="http://schemas.microsoft.com/office/drawing/2014/main" id="{40064973-AEFF-4AF8-BA19-B1C4DD7A9F8D}"/>
                </a:ext>
              </a:extLst>
            </p:cNvPr>
            <p:cNvSpPr/>
            <p:nvPr/>
          </p:nvSpPr>
          <p:spPr bwMode="gray">
            <a:xfrm rot="5400000">
              <a:off x="9097412" y="1041587"/>
              <a:ext cx="102203" cy="102203"/>
            </a:xfrm>
            <a:prstGeom prst="triangle">
              <a:avLst/>
            </a:prstGeom>
            <a:solidFill>
              <a:schemeClr val="bg1">
                <a:lumMod val="50000"/>
              </a:schemeClr>
            </a:solidFill>
            <a:ln w="19050" algn="ctr">
              <a:noFill/>
              <a:miter lim="800000"/>
              <a:headEnd/>
              <a:tailEnd/>
            </a:ln>
          </p:spPr>
          <p:txBody>
            <a:bodyPr wrap="square" lIns="207909" tIns="207909" rIns="207909" bIns="207909" rtlCol="0" anchor="ctr"/>
            <a:lstStyle/>
            <a:p>
              <a:pPr algn="ctr" defTabSz="2138582" fontAlgn="auto">
                <a:lnSpc>
                  <a:spcPct val="106000"/>
                </a:lnSpc>
                <a:spcBef>
                  <a:spcPts val="0"/>
                </a:spcBef>
                <a:spcAft>
                  <a:spcPts val="0"/>
                </a:spcAft>
                <a:defRPr/>
              </a:pPr>
              <a:endParaRPr lang="en-US" sz="4157" b="1">
                <a:solidFill>
                  <a:srgbClr val="585A5C"/>
                </a:solidFill>
                <a:latin typeface="Calibri"/>
              </a:endParaRPr>
            </a:p>
          </p:txBody>
        </p:sp>
        <p:sp>
          <p:nvSpPr>
            <p:cNvPr id="86" name="Arrow: Pentagon 85">
              <a:extLst>
                <a:ext uri="{FF2B5EF4-FFF2-40B4-BE49-F238E27FC236}">
                  <a16:creationId xmlns:a16="http://schemas.microsoft.com/office/drawing/2014/main" id="{F9408E55-7DCD-47BD-BC6F-C71DB0F030CD}"/>
                </a:ext>
              </a:extLst>
            </p:cNvPr>
            <p:cNvSpPr/>
            <p:nvPr/>
          </p:nvSpPr>
          <p:spPr bwMode="gray">
            <a:xfrm>
              <a:off x="2033831" y="1371172"/>
              <a:ext cx="1988412" cy="254898"/>
            </a:xfrm>
            <a:prstGeom prst="homePlate">
              <a:avLst/>
            </a:prstGeom>
            <a:noFill/>
            <a:ln w="19050" algn="ctr">
              <a:noFill/>
              <a:prstDash val="sysDash"/>
              <a:miter lim="800000"/>
              <a:headEnd/>
              <a:tailEnd/>
            </a:ln>
          </p:spPr>
          <p:txBody>
            <a:bodyPr wrap="square" lIns="207909" tIns="207909" rIns="207909" bIns="207909" rtlCol="0" anchor="ctr"/>
            <a:lstStyle/>
            <a:p>
              <a:pPr algn="ctr" defTabSz="2138582" fontAlgn="auto">
                <a:lnSpc>
                  <a:spcPct val="106000"/>
                </a:lnSpc>
                <a:spcBef>
                  <a:spcPts val="0"/>
                </a:spcBef>
                <a:spcAft>
                  <a:spcPts val="0"/>
                </a:spcAft>
                <a:defRPr/>
              </a:pPr>
              <a:r>
                <a:rPr lang="en-US" sz="2079" i="1" dirty="0">
                  <a:solidFill>
                    <a:srgbClr val="00717F"/>
                  </a:solidFill>
                  <a:latin typeface="Calibri"/>
                </a:rPr>
                <a:t>Typically, 1-2 months</a:t>
              </a:r>
              <a:r>
                <a:rPr lang="en-US" sz="2079" i="1" baseline="30000" dirty="0">
                  <a:solidFill>
                    <a:srgbClr val="00717F"/>
                  </a:solidFill>
                  <a:latin typeface="Calibri"/>
                </a:rPr>
                <a:t>1</a:t>
              </a:r>
              <a:r>
                <a:rPr lang="en-US" sz="2079" i="1" dirty="0">
                  <a:solidFill>
                    <a:srgbClr val="00717F"/>
                  </a:solidFill>
                  <a:latin typeface="Calibri"/>
                </a:rPr>
                <a:t> </a:t>
              </a:r>
            </a:p>
          </p:txBody>
        </p:sp>
        <p:sp>
          <p:nvSpPr>
            <p:cNvPr id="87" name="Arrow: Pentagon 86">
              <a:extLst>
                <a:ext uri="{FF2B5EF4-FFF2-40B4-BE49-F238E27FC236}">
                  <a16:creationId xmlns:a16="http://schemas.microsoft.com/office/drawing/2014/main" id="{2F5D6A56-EEC9-4F47-BB8D-AC7645CD44A0}"/>
                </a:ext>
              </a:extLst>
            </p:cNvPr>
            <p:cNvSpPr/>
            <p:nvPr/>
          </p:nvSpPr>
          <p:spPr bwMode="gray">
            <a:xfrm>
              <a:off x="5291735" y="1363441"/>
              <a:ext cx="2911234" cy="254898"/>
            </a:xfrm>
            <a:prstGeom prst="homePlate">
              <a:avLst/>
            </a:prstGeom>
            <a:noFill/>
            <a:ln w="19050" algn="ctr">
              <a:noFill/>
              <a:prstDash val="sysDash"/>
              <a:miter lim="800000"/>
              <a:headEnd/>
              <a:tailEnd/>
            </a:ln>
          </p:spPr>
          <p:txBody>
            <a:bodyPr wrap="square" lIns="207909" tIns="207909" rIns="207909" bIns="207909" rtlCol="0" anchor="ctr"/>
            <a:lstStyle/>
            <a:p>
              <a:pPr algn="ctr" defTabSz="2138582" fontAlgn="auto">
                <a:lnSpc>
                  <a:spcPct val="106000"/>
                </a:lnSpc>
                <a:spcBef>
                  <a:spcPts val="0"/>
                </a:spcBef>
                <a:spcAft>
                  <a:spcPts val="0"/>
                </a:spcAft>
                <a:defRPr/>
              </a:pPr>
              <a:r>
                <a:rPr lang="en-US" sz="2079" i="1" dirty="0">
                  <a:solidFill>
                    <a:srgbClr val="26890D">
                      <a:lumMod val="75000"/>
                    </a:srgbClr>
                  </a:solidFill>
                  <a:latin typeface="Calibri"/>
                </a:rPr>
                <a:t>Typically, 2-4 week sprints (shorter is better)</a:t>
              </a:r>
            </a:p>
          </p:txBody>
        </p:sp>
        <p:sp>
          <p:nvSpPr>
            <p:cNvPr id="88" name="Arrow: Pentagon 87">
              <a:extLst>
                <a:ext uri="{FF2B5EF4-FFF2-40B4-BE49-F238E27FC236}">
                  <a16:creationId xmlns:a16="http://schemas.microsoft.com/office/drawing/2014/main" id="{F8AF9FC0-8A93-4E94-A203-3B07A2196E26}"/>
                </a:ext>
              </a:extLst>
            </p:cNvPr>
            <p:cNvSpPr/>
            <p:nvPr/>
          </p:nvSpPr>
          <p:spPr bwMode="gray">
            <a:xfrm>
              <a:off x="9108254" y="1355175"/>
              <a:ext cx="1988413" cy="254898"/>
            </a:xfrm>
            <a:prstGeom prst="homePlate">
              <a:avLst/>
            </a:prstGeom>
            <a:noFill/>
            <a:ln w="19050" algn="ctr">
              <a:noFill/>
              <a:prstDash val="sysDash"/>
              <a:miter lim="800000"/>
              <a:headEnd/>
              <a:tailEnd/>
            </a:ln>
          </p:spPr>
          <p:txBody>
            <a:bodyPr wrap="square" lIns="207909" tIns="207909" rIns="207909" bIns="207909" rtlCol="0" anchor="ctr"/>
            <a:lstStyle/>
            <a:p>
              <a:pPr algn="ctr" defTabSz="2138582" fontAlgn="auto">
                <a:lnSpc>
                  <a:spcPct val="106000"/>
                </a:lnSpc>
                <a:spcBef>
                  <a:spcPts val="0"/>
                </a:spcBef>
                <a:spcAft>
                  <a:spcPts val="0"/>
                </a:spcAft>
                <a:defRPr/>
              </a:pPr>
              <a:r>
                <a:rPr lang="en-US" sz="2079" i="1">
                  <a:solidFill>
                    <a:srgbClr val="648D1C"/>
                  </a:solidFill>
                  <a:latin typeface="Calibri"/>
                </a:rPr>
                <a:t>Frequent product increments </a:t>
              </a:r>
            </a:p>
          </p:txBody>
        </p:sp>
        <p:sp>
          <p:nvSpPr>
            <p:cNvPr id="89" name="Arrow: Pentagon 88">
              <a:extLst>
                <a:ext uri="{FF2B5EF4-FFF2-40B4-BE49-F238E27FC236}">
                  <a16:creationId xmlns:a16="http://schemas.microsoft.com/office/drawing/2014/main" id="{5F5B097C-8EDB-4EAE-9AAA-87091792D31F}"/>
                </a:ext>
              </a:extLst>
            </p:cNvPr>
            <p:cNvSpPr/>
            <p:nvPr/>
          </p:nvSpPr>
          <p:spPr bwMode="gray">
            <a:xfrm>
              <a:off x="3862317" y="2366318"/>
              <a:ext cx="2962350" cy="372108"/>
            </a:xfrm>
            <a:prstGeom prst="homePlate">
              <a:avLst/>
            </a:prstGeom>
            <a:solidFill>
              <a:srgbClr val="0A626C"/>
            </a:solidFill>
            <a:ln w="19050" algn="ctr">
              <a:noFill/>
              <a:miter lim="800000"/>
              <a:headEnd/>
              <a:tailEnd/>
            </a:ln>
          </p:spPr>
          <p:txBody>
            <a:bodyPr wrap="square" lIns="207909" tIns="207909" rIns="0" bIns="207909" rtlCol="0" anchor="ctr"/>
            <a:lstStyle/>
            <a:p>
              <a:pPr marL="565838" indent="-411519" defTabSz="2375977" fontAlgn="auto">
                <a:spcBef>
                  <a:spcPts val="0"/>
                </a:spcBef>
                <a:spcAft>
                  <a:spcPts val="0"/>
                </a:spcAft>
                <a:defRPr/>
              </a:pPr>
              <a:r>
                <a:rPr lang="en-US" sz="2339" b="1" u="sng">
                  <a:solidFill>
                    <a:prstClr val="white"/>
                  </a:solidFill>
                  <a:latin typeface="Calibri"/>
                </a:rPr>
                <a:t>On-going Refinement</a:t>
              </a:r>
              <a:endParaRPr lang="en-US" sz="2339">
                <a:solidFill>
                  <a:prstClr val="white"/>
                </a:solidFill>
                <a:latin typeface="Calibri"/>
              </a:endParaRPr>
            </a:p>
            <a:p>
              <a:pPr marL="565838" indent="-411519" defTabSz="2375977" fontAlgn="auto">
                <a:spcBef>
                  <a:spcPts val="0"/>
                </a:spcBef>
                <a:spcAft>
                  <a:spcPts val="0"/>
                </a:spcAft>
                <a:buFont typeface="Arial" panose="020B0604020202020204" pitchFamily="34" charset="0"/>
                <a:buChar char="•"/>
                <a:defRPr/>
              </a:pPr>
              <a:r>
                <a:rPr lang="en-US" sz="2339">
                  <a:solidFill>
                    <a:prstClr val="white"/>
                  </a:solidFill>
                  <a:latin typeface="Calibri"/>
                </a:rPr>
                <a:t>Perform</a:t>
              </a:r>
              <a:r>
                <a:rPr lang="en-US" sz="2339" b="1" cap="all">
                  <a:solidFill>
                    <a:srgbClr val="FFCD00"/>
                  </a:solidFill>
                  <a:latin typeface="Calibri"/>
                </a:rPr>
                <a:t> </a:t>
              </a:r>
              <a:r>
                <a:rPr lang="en-US" sz="2339" b="1" cap="all">
                  <a:solidFill>
                    <a:srgbClr val="86BC25"/>
                  </a:solidFill>
                  <a:latin typeface="Calibri"/>
                </a:rPr>
                <a:t>product backlog Refinement</a:t>
              </a:r>
            </a:p>
            <a:p>
              <a:pPr marL="565838" indent="-411519" defTabSz="2375977" fontAlgn="auto">
                <a:spcBef>
                  <a:spcPts val="0"/>
                </a:spcBef>
                <a:spcAft>
                  <a:spcPts val="0"/>
                </a:spcAft>
                <a:buFont typeface="Arial" panose="020B0604020202020204" pitchFamily="34" charset="0"/>
                <a:buChar char="•"/>
                <a:defRPr/>
              </a:pPr>
              <a:r>
                <a:rPr lang="en-US" sz="2339">
                  <a:solidFill>
                    <a:prstClr val="white"/>
                  </a:solidFill>
                  <a:latin typeface="Calibri"/>
                </a:rPr>
                <a:t>Refine roadmap &amp; MVP release plan</a:t>
              </a:r>
            </a:p>
          </p:txBody>
        </p:sp>
        <p:cxnSp>
          <p:nvCxnSpPr>
            <p:cNvPr id="90" name="Straight Connector 89">
              <a:extLst>
                <a:ext uri="{FF2B5EF4-FFF2-40B4-BE49-F238E27FC236}">
                  <a16:creationId xmlns:a16="http://schemas.microsoft.com/office/drawing/2014/main" id="{C85A872F-CC8D-4EB6-B769-1BCE1A931B4A}"/>
                </a:ext>
              </a:extLst>
            </p:cNvPr>
            <p:cNvCxnSpPr>
              <a:cxnSpLocks/>
            </p:cNvCxnSpPr>
            <p:nvPr/>
          </p:nvCxnSpPr>
          <p:spPr>
            <a:xfrm flipV="1">
              <a:off x="7077346" y="2656437"/>
              <a:ext cx="1527779" cy="2"/>
            </a:xfrm>
            <a:prstGeom prst="line">
              <a:avLst/>
            </a:prstGeom>
            <a:ln w="19050">
              <a:solidFill>
                <a:srgbClr val="2394D3"/>
              </a:solidFill>
              <a:head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33550A0-F51C-4EB8-944E-EEB275572DCC}"/>
                </a:ext>
              </a:extLst>
            </p:cNvPr>
            <p:cNvCxnSpPr>
              <a:cxnSpLocks/>
            </p:cNvCxnSpPr>
            <p:nvPr/>
          </p:nvCxnSpPr>
          <p:spPr>
            <a:xfrm flipH="1">
              <a:off x="4230403" y="3048979"/>
              <a:ext cx="1418066" cy="0"/>
            </a:xfrm>
            <a:prstGeom prst="line">
              <a:avLst/>
            </a:prstGeom>
            <a:ln w="19050">
              <a:solidFill>
                <a:srgbClr val="2394D3"/>
              </a:solidFill>
              <a:headEnd type="non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13A1342E-40EE-481E-9E54-32B1BD2D13C7}"/>
                </a:ext>
              </a:extLst>
            </p:cNvPr>
            <p:cNvGrpSpPr/>
            <p:nvPr/>
          </p:nvGrpSpPr>
          <p:grpSpPr>
            <a:xfrm>
              <a:off x="4791570" y="3887622"/>
              <a:ext cx="4292607" cy="890611"/>
              <a:chOff x="5478350" y="3639843"/>
              <a:chExt cx="3804866" cy="989528"/>
            </a:xfrm>
          </p:grpSpPr>
          <p:sp>
            <p:nvSpPr>
              <p:cNvPr id="121" name="TextBox 120">
                <a:extLst>
                  <a:ext uri="{FF2B5EF4-FFF2-40B4-BE49-F238E27FC236}">
                    <a16:creationId xmlns:a16="http://schemas.microsoft.com/office/drawing/2014/main" id="{6C2DC64C-ED77-4B6D-8152-1E08AA0DE161}"/>
                  </a:ext>
                </a:extLst>
              </p:cNvPr>
              <p:cNvSpPr txBox="1"/>
              <p:nvPr/>
            </p:nvSpPr>
            <p:spPr bwMode="gray">
              <a:xfrm>
                <a:off x="5478350" y="3639843"/>
                <a:ext cx="3013812" cy="989528"/>
              </a:xfrm>
              <a:prstGeom prst="rect">
                <a:avLst/>
              </a:prstGeom>
            </p:spPr>
            <p:txBody>
              <a:bodyPr wrap="square" lIns="0" rIns="0" rtlCol="0" anchor="t" anchorCtr="0">
                <a:noAutofit/>
              </a:bodyPr>
              <a:lstStyle/>
              <a:p>
                <a:pPr algn="ctr" defTabSz="2138582" fontAlgn="auto">
                  <a:spcBef>
                    <a:spcPts val="0"/>
                  </a:spcBef>
                  <a:spcAft>
                    <a:spcPts val="0"/>
                  </a:spcAft>
                  <a:defRPr/>
                </a:pPr>
                <a:r>
                  <a:rPr lang="en-US" sz="2339" b="1">
                    <a:solidFill>
                      <a:prstClr val="white"/>
                    </a:solidFill>
                    <a:latin typeface="Calibri"/>
                  </a:rPr>
                  <a:t>Execute Sprint: Deliver Working Software</a:t>
                </a:r>
                <a:endParaRPr lang="en-US" sz="2339">
                  <a:solidFill>
                    <a:prstClr val="white"/>
                  </a:solidFill>
                  <a:latin typeface="Calibri"/>
                </a:endParaRPr>
              </a:p>
              <a:p>
                <a:pPr marL="259897" indent="-259897" defTabSz="2138582" fontAlgn="auto">
                  <a:spcBef>
                    <a:spcPts val="0"/>
                  </a:spcBef>
                  <a:spcAft>
                    <a:spcPts val="0"/>
                  </a:spcAft>
                  <a:buFont typeface="Arial" panose="020B0604020202020204" pitchFamily="34" charset="0"/>
                  <a:buChar char="•"/>
                  <a:defRPr/>
                </a:pPr>
                <a:endParaRPr lang="en-US" sz="1559">
                  <a:solidFill>
                    <a:prstClr val="white"/>
                  </a:solidFill>
                  <a:latin typeface="Calibri"/>
                </a:endParaRPr>
              </a:p>
              <a:p>
                <a:pPr marL="259897" indent="-259897" defTabSz="2375977" fontAlgn="auto">
                  <a:spcBef>
                    <a:spcPts val="0"/>
                  </a:spcBef>
                  <a:spcAft>
                    <a:spcPts val="0"/>
                  </a:spcAft>
                  <a:buFont typeface="Arial" panose="020B0604020202020204" pitchFamily="34" charset="0"/>
                  <a:buChar char="•"/>
                  <a:defRPr/>
                </a:pPr>
                <a:r>
                  <a:rPr lang="en-US" sz="2339">
                    <a:solidFill>
                      <a:prstClr val="white"/>
                    </a:solidFill>
                    <a:latin typeface="Calibri"/>
                  </a:rPr>
                  <a:t>Develop application components</a:t>
                </a:r>
              </a:p>
              <a:p>
                <a:pPr marL="259897" indent="-259897" defTabSz="2375977" fontAlgn="auto">
                  <a:spcBef>
                    <a:spcPts val="0"/>
                  </a:spcBef>
                  <a:spcAft>
                    <a:spcPts val="0"/>
                  </a:spcAft>
                  <a:buFont typeface="Arial" panose="020B0604020202020204" pitchFamily="34" charset="0"/>
                  <a:buChar char="•"/>
                  <a:defRPr/>
                </a:pPr>
                <a:r>
                  <a:rPr lang="en-US" sz="2339">
                    <a:solidFill>
                      <a:prstClr val="white"/>
                    </a:solidFill>
                    <a:latin typeface="Calibri"/>
                  </a:rPr>
                  <a:t>Perform code review</a:t>
                </a:r>
              </a:p>
              <a:p>
                <a:pPr marL="259897" indent="-259897" defTabSz="2375977" fontAlgn="auto">
                  <a:spcBef>
                    <a:spcPts val="0"/>
                  </a:spcBef>
                  <a:spcAft>
                    <a:spcPts val="0"/>
                  </a:spcAft>
                  <a:buFont typeface="Arial" panose="020B0604020202020204" pitchFamily="34" charset="0"/>
                  <a:buChar char="•"/>
                  <a:defRPr/>
                </a:pPr>
                <a:r>
                  <a:rPr lang="en-US" sz="2339">
                    <a:solidFill>
                      <a:prstClr val="white"/>
                    </a:solidFill>
                    <a:latin typeface="Calibri"/>
                  </a:rPr>
                  <a:t>Conduct unit tests</a:t>
                </a:r>
              </a:p>
              <a:p>
                <a:pPr marL="259897" indent="-259897" defTabSz="2375977" fontAlgn="auto">
                  <a:spcBef>
                    <a:spcPts val="0"/>
                  </a:spcBef>
                  <a:spcAft>
                    <a:spcPts val="0"/>
                  </a:spcAft>
                  <a:buFont typeface="Arial" panose="020B0604020202020204" pitchFamily="34" charset="0"/>
                  <a:buChar char="•"/>
                  <a:defRPr/>
                </a:pPr>
                <a:r>
                  <a:rPr lang="en-US" sz="2339">
                    <a:solidFill>
                      <a:prstClr val="white"/>
                    </a:solidFill>
                    <a:latin typeface="Calibri"/>
                  </a:rPr>
                  <a:t>Produce software build </a:t>
                </a:r>
              </a:p>
              <a:p>
                <a:pPr defTabSz="2375977" fontAlgn="auto">
                  <a:spcBef>
                    <a:spcPts val="0"/>
                  </a:spcBef>
                  <a:spcAft>
                    <a:spcPts val="0"/>
                  </a:spcAft>
                  <a:defRPr/>
                </a:pPr>
                <a:endParaRPr lang="en-US" sz="2339">
                  <a:solidFill>
                    <a:prstClr val="white"/>
                  </a:solidFill>
                  <a:latin typeface="Calibri"/>
                </a:endParaRPr>
              </a:p>
            </p:txBody>
          </p:sp>
          <p:sp>
            <p:nvSpPr>
              <p:cNvPr id="122" name="Rectangle 121">
                <a:extLst>
                  <a:ext uri="{FF2B5EF4-FFF2-40B4-BE49-F238E27FC236}">
                    <a16:creationId xmlns:a16="http://schemas.microsoft.com/office/drawing/2014/main" id="{B381B163-23B3-4F2D-B81B-EEE03F98E8A6}"/>
                  </a:ext>
                </a:extLst>
              </p:cNvPr>
              <p:cNvSpPr/>
              <p:nvPr/>
            </p:nvSpPr>
            <p:spPr>
              <a:xfrm>
                <a:off x="7268641" y="3871896"/>
                <a:ext cx="2014575" cy="501240"/>
              </a:xfrm>
              <a:prstGeom prst="rect">
                <a:avLst/>
              </a:prstGeom>
            </p:spPr>
            <p:txBody>
              <a:bodyPr wrap="square">
                <a:spAutoFit/>
              </a:bodyPr>
              <a:lstStyle/>
              <a:p>
                <a:pPr marL="259897" indent="-259897" defTabSz="2138582" fontAlgn="auto">
                  <a:spcBef>
                    <a:spcPts val="0"/>
                  </a:spcBef>
                  <a:spcAft>
                    <a:spcPts val="0"/>
                  </a:spcAft>
                  <a:buFont typeface="Arial" panose="020B0604020202020204" pitchFamily="34" charset="0"/>
                  <a:buChar char="•"/>
                  <a:defRPr/>
                </a:pPr>
                <a:r>
                  <a:rPr lang="en-US" sz="2339">
                    <a:solidFill>
                      <a:prstClr val="white"/>
                    </a:solidFill>
                    <a:latin typeface="Calibri"/>
                  </a:rPr>
                  <a:t>Produce essential documentation</a:t>
                </a:r>
              </a:p>
              <a:p>
                <a:pPr marL="259897" indent="-259897" defTabSz="2138582" fontAlgn="auto">
                  <a:spcBef>
                    <a:spcPts val="0"/>
                  </a:spcBef>
                  <a:spcAft>
                    <a:spcPts val="0"/>
                  </a:spcAft>
                  <a:buFont typeface="Arial" panose="020B0604020202020204" pitchFamily="34" charset="0"/>
                  <a:buChar char="•"/>
                  <a:defRPr/>
                </a:pPr>
                <a:r>
                  <a:rPr lang="en-US" sz="2339">
                    <a:solidFill>
                      <a:prstClr val="white"/>
                    </a:solidFill>
                    <a:latin typeface="Calibri" panose="020F0502020204030204" pitchFamily="34" charset="0"/>
                    <a:ea typeface="Times New Roman" panose="02020603050405020304" pitchFamily="18" charset="0"/>
                    <a:cs typeface="Times New Roman" panose="02020603050405020304" pitchFamily="18" charset="0"/>
                  </a:rPr>
                  <a:t>Validate/test user story </a:t>
                </a:r>
              </a:p>
              <a:p>
                <a:pPr marL="259897" indent="-259897" defTabSz="2138582" fontAlgn="auto">
                  <a:spcBef>
                    <a:spcPts val="0"/>
                  </a:spcBef>
                  <a:spcAft>
                    <a:spcPts val="0"/>
                  </a:spcAft>
                  <a:buFont typeface="Arial" panose="020B0604020202020204" pitchFamily="34" charset="0"/>
                  <a:buChar char="•"/>
                  <a:defRPr/>
                </a:pPr>
                <a:r>
                  <a:rPr lang="en-US" sz="2339">
                    <a:solidFill>
                      <a:prstClr val="white"/>
                    </a:solidFill>
                    <a:latin typeface="Calibri" panose="020F0502020204030204" pitchFamily="34" charset="0"/>
                    <a:ea typeface="Times New Roman" panose="02020603050405020304" pitchFamily="18" charset="0"/>
                    <a:cs typeface="Times New Roman" panose="02020603050405020304" pitchFamily="18" charset="0"/>
                  </a:rPr>
                  <a:t>Obtain PO acceptance of user story</a:t>
                </a:r>
                <a:endParaRPr lang="en-US" sz="2339">
                  <a:solidFill>
                    <a:prstClr val="white"/>
                  </a:solidFill>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93" name="Straight Connector 92">
              <a:extLst>
                <a:ext uri="{FF2B5EF4-FFF2-40B4-BE49-F238E27FC236}">
                  <a16:creationId xmlns:a16="http://schemas.microsoft.com/office/drawing/2014/main" id="{2C187AFC-AEEC-49C4-B134-FA0019822462}"/>
                </a:ext>
              </a:extLst>
            </p:cNvPr>
            <p:cNvCxnSpPr>
              <a:cxnSpLocks/>
            </p:cNvCxnSpPr>
            <p:nvPr/>
          </p:nvCxnSpPr>
          <p:spPr>
            <a:xfrm>
              <a:off x="5412503" y="4072365"/>
              <a:ext cx="2436697" cy="1"/>
            </a:xfrm>
            <a:prstGeom prst="line">
              <a:avLst/>
            </a:prstGeom>
            <a:ln w="19050">
              <a:solidFill>
                <a:srgbClr val="2394D3"/>
              </a:solidFill>
              <a:headEnd type="none"/>
            </a:ln>
          </p:spPr>
          <p:style>
            <a:lnRef idx="1">
              <a:schemeClr val="accent1"/>
            </a:lnRef>
            <a:fillRef idx="0">
              <a:schemeClr val="accent1"/>
            </a:fillRef>
            <a:effectRef idx="0">
              <a:schemeClr val="accent1"/>
            </a:effectRef>
            <a:fontRef idx="minor">
              <a:schemeClr val="tx1"/>
            </a:fontRef>
          </p:style>
        </p:cxnSp>
        <p:grpSp>
          <p:nvGrpSpPr>
            <p:cNvPr id="94" name="Group 93">
              <a:extLst>
                <a:ext uri="{FF2B5EF4-FFF2-40B4-BE49-F238E27FC236}">
                  <a16:creationId xmlns:a16="http://schemas.microsoft.com/office/drawing/2014/main" id="{A742A2E7-83FC-42BE-8A2A-2C8B259E29D8}"/>
                </a:ext>
              </a:extLst>
            </p:cNvPr>
            <p:cNvGrpSpPr/>
            <p:nvPr/>
          </p:nvGrpSpPr>
          <p:grpSpPr>
            <a:xfrm>
              <a:off x="4628102" y="4699231"/>
              <a:ext cx="4341681" cy="631041"/>
              <a:chOff x="4527600" y="4604536"/>
              <a:chExt cx="4341681" cy="631041"/>
            </a:xfrm>
          </p:grpSpPr>
          <p:grpSp>
            <p:nvGrpSpPr>
              <p:cNvPr id="115" name="Group 114">
                <a:extLst>
                  <a:ext uri="{FF2B5EF4-FFF2-40B4-BE49-F238E27FC236}">
                    <a16:creationId xmlns:a16="http://schemas.microsoft.com/office/drawing/2014/main" id="{7EAD4CE9-CCFB-4AE6-9386-12DDCB2F3B48}"/>
                  </a:ext>
                </a:extLst>
              </p:cNvPr>
              <p:cNvGrpSpPr/>
              <p:nvPr/>
            </p:nvGrpSpPr>
            <p:grpSpPr>
              <a:xfrm>
                <a:off x="4527600" y="4604536"/>
                <a:ext cx="4341681" cy="631041"/>
                <a:chOff x="4706676" y="4782803"/>
                <a:chExt cx="4823897" cy="701129"/>
              </a:xfrm>
            </p:grpSpPr>
            <p:sp>
              <p:nvSpPr>
                <p:cNvPr id="119" name="TextBox 118">
                  <a:extLst>
                    <a:ext uri="{FF2B5EF4-FFF2-40B4-BE49-F238E27FC236}">
                      <a16:creationId xmlns:a16="http://schemas.microsoft.com/office/drawing/2014/main" id="{101C9ACF-14B6-4416-ABF5-FC54A7357FA6}"/>
                    </a:ext>
                  </a:extLst>
                </p:cNvPr>
                <p:cNvSpPr txBox="1"/>
                <p:nvPr/>
              </p:nvSpPr>
              <p:spPr bwMode="gray">
                <a:xfrm>
                  <a:off x="4706676" y="4782803"/>
                  <a:ext cx="4823897" cy="590488"/>
                </a:xfrm>
                <a:prstGeom prst="rect">
                  <a:avLst/>
                </a:prstGeom>
              </p:spPr>
              <p:txBody>
                <a:bodyPr wrap="square" lIns="0" rIns="0" rtlCol="0" anchor="t" anchorCtr="0">
                  <a:noAutofit/>
                </a:bodyPr>
                <a:lstStyle/>
                <a:p>
                  <a:pPr algn="ctr" defTabSz="2138582" fontAlgn="auto">
                    <a:spcBef>
                      <a:spcPts val="0"/>
                    </a:spcBef>
                    <a:spcAft>
                      <a:spcPts val="0"/>
                    </a:spcAft>
                    <a:defRPr/>
                  </a:pPr>
                  <a:r>
                    <a:rPr lang="en-US" sz="2339" b="1">
                      <a:solidFill>
                        <a:prstClr val="white"/>
                      </a:solidFill>
                      <a:latin typeface="Calibri"/>
                    </a:rPr>
                    <a:t>Collaborate &amp; Manage</a:t>
                  </a:r>
                </a:p>
                <a:p>
                  <a:pPr marL="259897" indent="-259897" defTabSz="2138582" fontAlgn="auto">
                    <a:spcBef>
                      <a:spcPts val="780"/>
                    </a:spcBef>
                    <a:spcAft>
                      <a:spcPts val="0"/>
                    </a:spcAft>
                    <a:buFont typeface="Arial" panose="020B0604020202020204" pitchFamily="34" charset="0"/>
                    <a:buChar char="•"/>
                    <a:defRPr/>
                  </a:pPr>
                  <a:r>
                    <a:rPr lang="en-US" sz="2339">
                      <a:solidFill>
                        <a:prstClr val="white"/>
                      </a:solidFill>
                      <a:latin typeface="Calibri"/>
                    </a:rPr>
                    <a:t>Manage </a:t>
                  </a:r>
                  <a:r>
                    <a:rPr lang="en-US" sz="2339" b="1" cap="all">
                      <a:solidFill>
                        <a:srgbClr val="86BC25"/>
                      </a:solidFill>
                      <a:latin typeface="Calibri"/>
                    </a:rPr>
                    <a:t>SPRINT BACKLOG</a:t>
                  </a:r>
                </a:p>
                <a:p>
                  <a:pPr marL="259897" indent="-259897" defTabSz="2138582" fontAlgn="auto">
                    <a:spcBef>
                      <a:spcPts val="0"/>
                    </a:spcBef>
                    <a:spcAft>
                      <a:spcPts val="0"/>
                    </a:spcAft>
                    <a:buFont typeface="Arial" panose="020B0604020202020204" pitchFamily="34" charset="0"/>
                    <a:buChar char="•"/>
                    <a:defRPr/>
                  </a:pPr>
                  <a:r>
                    <a:rPr lang="en-US" sz="2339">
                      <a:solidFill>
                        <a:prstClr val="white"/>
                      </a:solidFill>
                      <a:latin typeface="Calibri"/>
                    </a:rPr>
                    <a:t>Manage </a:t>
                  </a:r>
                  <a:r>
                    <a:rPr lang="en-US" sz="2339" b="1" cap="all">
                      <a:solidFill>
                        <a:srgbClr val="86BC25"/>
                      </a:solidFill>
                      <a:latin typeface="Calibri"/>
                    </a:rPr>
                    <a:t>burndown charts</a:t>
                  </a:r>
                </a:p>
                <a:p>
                  <a:pPr marL="259897" indent="-259897" defTabSz="2138582" fontAlgn="auto">
                    <a:spcBef>
                      <a:spcPts val="0"/>
                    </a:spcBef>
                    <a:spcAft>
                      <a:spcPts val="0"/>
                    </a:spcAft>
                    <a:buFont typeface="Arial" panose="020B0604020202020204" pitchFamily="34" charset="0"/>
                    <a:buChar char="•"/>
                    <a:defRPr/>
                  </a:pPr>
                  <a:r>
                    <a:rPr lang="en-US" sz="2339">
                      <a:solidFill>
                        <a:prstClr val="white"/>
                      </a:solidFill>
                      <a:latin typeface="Calibri"/>
                    </a:rPr>
                    <a:t>Conduct </a:t>
                  </a:r>
                  <a:r>
                    <a:rPr lang="en-US" sz="2339" b="1" cap="all">
                      <a:solidFill>
                        <a:srgbClr val="86BC25"/>
                      </a:solidFill>
                      <a:latin typeface="Calibri"/>
                    </a:rPr>
                    <a:t>daily stand-ups </a:t>
                  </a:r>
                </a:p>
              </p:txBody>
            </p:sp>
            <p:sp>
              <p:nvSpPr>
                <p:cNvPr id="120" name="Rectangle 119">
                  <a:extLst>
                    <a:ext uri="{FF2B5EF4-FFF2-40B4-BE49-F238E27FC236}">
                      <a16:creationId xmlns:a16="http://schemas.microsoft.com/office/drawing/2014/main" id="{75DC1492-254B-48E9-B632-141A33230104}"/>
                    </a:ext>
                  </a:extLst>
                </p:cNvPr>
                <p:cNvSpPr/>
                <p:nvPr/>
              </p:nvSpPr>
              <p:spPr>
                <a:xfrm>
                  <a:off x="6866231" y="4982692"/>
                  <a:ext cx="2651759" cy="501240"/>
                </a:xfrm>
                <a:prstGeom prst="rect">
                  <a:avLst/>
                </a:prstGeom>
              </p:spPr>
              <p:txBody>
                <a:bodyPr>
                  <a:spAutoFit/>
                </a:bodyPr>
                <a:lstStyle/>
                <a:p>
                  <a:pPr marL="259897" indent="-259897" defTabSz="2375977" fontAlgn="auto">
                    <a:spcBef>
                      <a:spcPts val="0"/>
                    </a:spcBef>
                    <a:spcAft>
                      <a:spcPts val="0"/>
                    </a:spcAft>
                    <a:buFont typeface="Arial" panose="020B0604020202020204" pitchFamily="34" charset="0"/>
                    <a:buChar char="•"/>
                    <a:defRPr/>
                  </a:pPr>
                  <a:r>
                    <a:rPr lang="en-US" sz="2339">
                      <a:solidFill>
                        <a:prstClr val="white"/>
                      </a:solidFill>
                      <a:latin typeface="Calibri"/>
                    </a:rPr>
                    <a:t>Conduct </a:t>
                  </a:r>
                  <a:r>
                    <a:rPr lang="en-US" sz="2339" b="1" cap="all">
                      <a:solidFill>
                        <a:srgbClr val="86BC25"/>
                      </a:solidFill>
                      <a:latin typeface="Calibri"/>
                    </a:rPr>
                    <a:t>scrum of scrums</a:t>
                  </a:r>
                </a:p>
                <a:p>
                  <a:pPr marL="259897" indent="-259897" defTabSz="2375977" fontAlgn="auto">
                    <a:spcBef>
                      <a:spcPts val="0"/>
                    </a:spcBef>
                    <a:spcAft>
                      <a:spcPts val="0"/>
                    </a:spcAft>
                    <a:buFont typeface="Arial" panose="020B0604020202020204" pitchFamily="34" charset="0"/>
                    <a:buChar char="•"/>
                    <a:defRPr/>
                  </a:pPr>
                  <a:r>
                    <a:rPr lang="en-US" sz="2339">
                      <a:solidFill>
                        <a:prstClr val="white"/>
                      </a:solidFill>
                      <a:latin typeface="Calibri"/>
                    </a:rPr>
                    <a:t>Update roadmap</a:t>
                  </a:r>
                  <a:r>
                    <a:rPr lang="en-US" sz="2339">
                      <a:ln>
                        <a:solidFill>
                          <a:srgbClr val="62B5E5"/>
                        </a:solidFill>
                      </a:ln>
                      <a:solidFill>
                        <a:prstClr val="white"/>
                      </a:solidFill>
                      <a:latin typeface="Calibri"/>
                    </a:rPr>
                    <a:t> </a:t>
                  </a:r>
                  <a:r>
                    <a:rPr lang="en-US" sz="2339">
                      <a:solidFill>
                        <a:prstClr val="white"/>
                      </a:solidFill>
                      <a:latin typeface="Calibri"/>
                    </a:rPr>
                    <a:t>and </a:t>
                  </a:r>
                  <a:r>
                    <a:rPr lang="en-US" sz="2339" b="1" cap="all">
                      <a:solidFill>
                        <a:srgbClr val="86BC25"/>
                      </a:solidFill>
                      <a:latin typeface="Calibri"/>
                    </a:rPr>
                    <a:t>Kanban</a:t>
                  </a:r>
                  <a:r>
                    <a:rPr lang="en-US" sz="2339" b="1" cap="all">
                      <a:ln>
                        <a:solidFill>
                          <a:srgbClr val="FFFF00"/>
                        </a:solidFill>
                      </a:ln>
                      <a:solidFill>
                        <a:srgbClr val="86BC25"/>
                      </a:solidFill>
                      <a:latin typeface="Calibri"/>
                    </a:rPr>
                    <a:t> </a:t>
                  </a:r>
                  <a:r>
                    <a:rPr lang="en-US" sz="2339" b="1" cap="all">
                      <a:solidFill>
                        <a:srgbClr val="86BC25"/>
                      </a:solidFill>
                      <a:latin typeface="Calibri"/>
                    </a:rPr>
                    <a:t>board</a:t>
                  </a:r>
                </a:p>
                <a:p>
                  <a:pPr marL="259897" indent="-259897" defTabSz="2375977" fontAlgn="auto">
                    <a:spcBef>
                      <a:spcPts val="0"/>
                    </a:spcBef>
                    <a:spcAft>
                      <a:spcPts val="0"/>
                    </a:spcAft>
                    <a:buFont typeface="Arial" panose="020B0604020202020204" pitchFamily="34" charset="0"/>
                    <a:buChar char="•"/>
                    <a:defRPr/>
                  </a:pPr>
                  <a:r>
                    <a:rPr lang="en-US" sz="2339">
                      <a:solidFill>
                        <a:prstClr val="white"/>
                      </a:solidFill>
                      <a:latin typeface="Calibri"/>
                    </a:rPr>
                    <a:t>Resolve </a:t>
                  </a:r>
                  <a:r>
                    <a:rPr lang="en-US" sz="2339" b="1">
                      <a:solidFill>
                        <a:srgbClr val="86BC25"/>
                      </a:solidFill>
                      <a:latin typeface="Calibri"/>
                    </a:rPr>
                    <a:t>IMPEDIMENTS</a:t>
                  </a:r>
                </a:p>
              </p:txBody>
            </p:sp>
          </p:grpSp>
          <p:grpSp>
            <p:nvGrpSpPr>
              <p:cNvPr id="116" name="Group 115">
                <a:extLst>
                  <a:ext uri="{FF2B5EF4-FFF2-40B4-BE49-F238E27FC236}">
                    <a16:creationId xmlns:a16="http://schemas.microsoft.com/office/drawing/2014/main" id="{2720D120-3375-4FE4-AD3B-7CA751143958}"/>
                  </a:ext>
                </a:extLst>
              </p:cNvPr>
              <p:cNvGrpSpPr/>
              <p:nvPr/>
            </p:nvGrpSpPr>
            <p:grpSpPr>
              <a:xfrm flipV="1">
                <a:off x="5265025" y="4780122"/>
                <a:ext cx="3069389" cy="0"/>
                <a:chOff x="8359071" y="5611627"/>
                <a:chExt cx="1944543" cy="264387"/>
              </a:xfrm>
            </p:grpSpPr>
            <p:cxnSp>
              <p:nvCxnSpPr>
                <p:cNvPr id="117" name="Straight Connector 116">
                  <a:extLst>
                    <a:ext uri="{FF2B5EF4-FFF2-40B4-BE49-F238E27FC236}">
                      <a16:creationId xmlns:a16="http://schemas.microsoft.com/office/drawing/2014/main" id="{2E1423A6-C21F-4B29-A0B7-4BB2FB3CD7EB}"/>
                    </a:ext>
                  </a:extLst>
                </p:cNvPr>
                <p:cNvCxnSpPr/>
                <p:nvPr/>
              </p:nvCxnSpPr>
              <p:spPr>
                <a:xfrm flipV="1">
                  <a:off x="8359071" y="5611627"/>
                  <a:ext cx="311242" cy="264387"/>
                </a:xfrm>
                <a:prstGeom prst="line">
                  <a:avLst/>
                </a:prstGeom>
                <a:ln w="19050">
                  <a:solidFill>
                    <a:schemeClr val="accent6"/>
                  </a:solidFill>
                  <a:head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379F46B4-453D-40CE-AB46-7DA44DFA2AEE}"/>
                    </a:ext>
                  </a:extLst>
                </p:cNvPr>
                <p:cNvCxnSpPr>
                  <a:cxnSpLocks/>
                </p:cNvCxnSpPr>
                <p:nvPr/>
              </p:nvCxnSpPr>
              <p:spPr>
                <a:xfrm flipV="1">
                  <a:off x="8657694" y="5615860"/>
                  <a:ext cx="1645920" cy="1"/>
                </a:xfrm>
                <a:prstGeom prst="line">
                  <a:avLst/>
                </a:prstGeom>
                <a:ln w="19050">
                  <a:solidFill>
                    <a:schemeClr val="accent6"/>
                  </a:solidFill>
                  <a:headEnd type="none"/>
                </a:ln>
              </p:spPr>
              <p:style>
                <a:lnRef idx="1">
                  <a:schemeClr val="accent1"/>
                </a:lnRef>
                <a:fillRef idx="0">
                  <a:schemeClr val="accent1"/>
                </a:fillRef>
                <a:effectRef idx="0">
                  <a:schemeClr val="accent1"/>
                </a:effectRef>
                <a:fontRef idx="minor">
                  <a:schemeClr val="tx1"/>
                </a:fontRef>
              </p:style>
            </p:cxnSp>
          </p:grpSp>
        </p:grpSp>
        <p:sp>
          <p:nvSpPr>
            <p:cNvPr id="95" name="Arrow: Pentagon 94">
              <a:extLst>
                <a:ext uri="{FF2B5EF4-FFF2-40B4-BE49-F238E27FC236}">
                  <a16:creationId xmlns:a16="http://schemas.microsoft.com/office/drawing/2014/main" id="{8C9A084C-A0D3-4A3B-BE4E-DF2201DD61EB}"/>
                </a:ext>
              </a:extLst>
            </p:cNvPr>
            <p:cNvSpPr/>
            <p:nvPr/>
          </p:nvSpPr>
          <p:spPr bwMode="gray">
            <a:xfrm>
              <a:off x="553329" y="1189900"/>
              <a:ext cx="1493924" cy="254898"/>
            </a:xfrm>
            <a:prstGeom prst="homePlate">
              <a:avLst/>
            </a:prstGeom>
            <a:noFill/>
            <a:ln w="19050" algn="ctr">
              <a:noFill/>
              <a:prstDash val="sysDash"/>
              <a:miter lim="800000"/>
              <a:headEnd/>
              <a:tailEnd/>
            </a:ln>
          </p:spPr>
          <p:txBody>
            <a:bodyPr wrap="square" lIns="207909" tIns="207909" rIns="207909" bIns="207909" rtlCol="0" anchor="ctr"/>
            <a:lstStyle/>
            <a:p>
              <a:pPr algn="ctr" defTabSz="2138582" fontAlgn="auto">
                <a:lnSpc>
                  <a:spcPct val="106000"/>
                </a:lnSpc>
                <a:spcBef>
                  <a:spcPts val="0"/>
                </a:spcBef>
                <a:spcAft>
                  <a:spcPts val="0"/>
                </a:spcAft>
                <a:defRPr/>
              </a:pPr>
              <a:r>
                <a:rPr lang="en-US" sz="2598" b="1">
                  <a:solidFill>
                    <a:prstClr val="black"/>
                  </a:solidFill>
                  <a:latin typeface="Calibri"/>
                </a:rPr>
                <a:t>Project Planning</a:t>
              </a:r>
            </a:p>
          </p:txBody>
        </p:sp>
        <p:sp>
          <p:nvSpPr>
            <p:cNvPr id="96" name="Arrow: Pentagon 95">
              <a:extLst>
                <a:ext uri="{FF2B5EF4-FFF2-40B4-BE49-F238E27FC236}">
                  <a16:creationId xmlns:a16="http://schemas.microsoft.com/office/drawing/2014/main" id="{32B0DFDD-1461-4180-BAF0-CBA23D4F8714}"/>
                </a:ext>
              </a:extLst>
            </p:cNvPr>
            <p:cNvSpPr/>
            <p:nvPr/>
          </p:nvSpPr>
          <p:spPr bwMode="gray">
            <a:xfrm>
              <a:off x="563795" y="1372891"/>
              <a:ext cx="1493924" cy="254898"/>
            </a:xfrm>
            <a:prstGeom prst="homePlate">
              <a:avLst/>
            </a:prstGeom>
            <a:noFill/>
            <a:ln w="19050" algn="ctr">
              <a:noFill/>
              <a:prstDash val="sysDash"/>
              <a:miter lim="800000"/>
              <a:headEnd/>
              <a:tailEnd/>
            </a:ln>
          </p:spPr>
          <p:txBody>
            <a:bodyPr wrap="square" lIns="207909" tIns="207909" rIns="207909" bIns="207909" rtlCol="0" anchor="ctr"/>
            <a:lstStyle/>
            <a:p>
              <a:pPr algn="ctr" defTabSz="2138582" fontAlgn="auto">
                <a:lnSpc>
                  <a:spcPct val="106000"/>
                </a:lnSpc>
                <a:spcBef>
                  <a:spcPts val="0"/>
                </a:spcBef>
                <a:spcAft>
                  <a:spcPts val="0"/>
                </a:spcAft>
                <a:defRPr/>
              </a:pPr>
              <a:r>
                <a:rPr lang="en-US" sz="2079" i="1">
                  <a:solidFill>
                    <a:srgbClr val="75787B"/>
                  </a:solidFill>
                  <a:latin typeface="Calibri"/>
                </a:rPr>
                <a:t>Typically, 1-3 weeks</a:t>
              </a:r>
              <a:r>
                <a:rPr lang="en-US" sz="2079" i="1" baseline="30000">
                  <a:solidFill>
                    <a:srgbClr val="75787B"/>
                  </a:solidFill>
                  <a:latin typeface="Calibri"/>
                </a:rPr>
                <a:t>1</a:t>
              </a:r>
              <a:r>
                <a:rPr lang="en-US" sz="2079" i="1">
                  <a:solidFill>
                    <a:srgbClr val="75787B"/>
                  </a:solidFill>
                  <a:latin typeface="Calibri"/>
                </a:rPr>
                <a:t> </a:t>
              </a:r>
            </a:p>
          </p:txBody>
        </p:sp>
        <p:sp>
          <p:nvSpPr>
            <p:cNvPr id="97" name="Rectangle 96">
              <a:extLst>
                <a:ext uri="{FF2B5EF4-FFF2-40B4-BE49-F238E27FC236}">
                  <a16:creationId xmlns:a16="http://schemas.microsoft.com/office/drawing/2014/main" id="{8D922D55-ACEF-4C3E-9FDB-B49DD391BD21}"/>
                </a:ext>
              </a:extLst>
            </p:cNvPr>
            <p:cNvSpPr/>
            <p:nvPr/>
          </p:nvSpPr>
          <p:spPr bwMode="gray">
            <a:xfrm>
              <a:off x="690129" y="1657486"/>
              <a:ext cx="1084380" cy="411497"/>
            </a:xfrm>
            <a:prstGeom prst="rect">
              <a:avLst/>
            </a:prstGeom>
            <a:solidFill>
              <a:srgbClr val="6FC2B4"/>
            </a:solidFill>
            <a:ln w="19050" algn="ctr">
              <a:noFill/>
              <a:miter lim="800000"/>
              <a:headEnd/>
              <a:tailEnd/>
            </a:ln>
          </p:spPr>
          <p:txBody>
            <a:bodyPr wrap="square" lIns="207909" tIns="207909" rIns="207909" bIns="207909" rtlCol="0" anchor="ctr"/>
            <a:lstStyle/>
            <a:p>
              <a:pPr defTabSz="2138582" fontAlgn="auto">
                <a:lnSpc>
                  <a:spcPct val="106000"/>
                </a:lnSpc>
                <a:spcBef>
                  <a:spcPts val="0"/>
                </a:spcBef>
                <a:spcAft>
                  <a:spcPts val="0"/>
                </a:spcAft>
              </a:pPr>
              <a:r>
                <a:rPr lang="en-US" sz="2339" dirty="0">
                  <a:solidFill>
                    <a:prstClr val="white"/>
                  </a:solidFill>
                  <a:latin typeface="Calibri"/>
                </a:rPr>
                <a:t>Initiate and plan the project</a:t>
              </a:r>
            </a:p>
          </p:txBody>
        </p:sp>
        <p:sp>
          <p:nvSpPr>
            <p:cNvPr id="98" name="Rectangle 97">
              <a:extLst>
                <a:ext uri="{FF2B5EF4-FFF2-40B4-BE49-F238E27FC236}">
                  <a16:creationId xmlns:a16="http://schemas.microsoft.com/office/drawing/2014/main" id="{F3853716-7BF6-44C0-9B19-C6A14E2164E2}"/>
                </a:ext>
              </a:extLst>
            </p:cNvPr>
            <p:cNvSpPr/>
            <p:nvPr/>
          </p:nvSpPr>
          <p:spPr bwMode="gray">
            <a:xfrm>
              <a:off x="689600" y="2313655"/>
              <a:ext cx="1082747" cy="3856024"/>
            </a:xfrm>
            <a:prstGeom prst="rect">
              <a:avLst/>
            </a:prstGeom>
            <a:solidFill>
              <a:srgbClr val="9DD4CF">
                <a:alpha val="80000"/>
              </a:srgbClr>
            </a:solidFill>
            <a:ln w="19050" algn="ctr">
              <a:noFill/>
              <a:miter lim="800000"/>
              <a:headEnd/>
              <a:tailEnd/>
            </a:ln>
          </p:spPr>
          <p:txBody>
            <a:bodyPr wrap="square" lIns="207909" tIns="207909" rIns="207909" bIns="207909" rtlCol="0" anchor="t"/>
            <a:lstStyle/>
            <a:p>
              <a:pPr marL="308641" indent="-308641" defTabSz="2138582" fontAlgn="auto">
                <a:lnSpc>
                  <a:spcPct val="106000"/>
                </a:lnSpc>
                <a:spcBef>
                  <a:spcPts val="0"/>
                </a:spcBef>
                <a:spcAft>
                  <a:spcPts val="1403"/>
                </a:spcAft>
                <a:buFont typeface="Arial" panose="020B0604020202020204" pitchFamily="34" charset="0"/>
                <a:buChar char="•"/>
              </a:pPr>
              <a:r>
                <a:rPr lang="en-US" sz="2339" dirty="0">
                  <a:solidFill>
                    <a:prstClr val="black"/>
                  </a:solidFill>
                  <a:latin typeface="Calibri"/>
                </a:rPr>
                <a:t>Establish </a:t>
              </a:r>
              <a:r>
                <a:rPr lang="en-US" sz="2339" b="1" dirty="0">
                  <a:solidFill>
                    <a:prstClr val="black"/>
                  </a:solidFill>
                  <a:latin typeface="Calibri"/>
                </a:rPr>
                <a:t>ways of working </a:t>
              </a:r>
              <a:r>
                <a:rPr lang="en-US" sz="2339" dirty="0">
                  <a:solidFill>
                    <a:prstClr val="black"/>
                  </a:solidFill>
                  <a:latin typeface="Calibri"/>
                </a:rPr>
                <a:t>(Project Management Plan)</a:t>
              </a:r>
            </a:p>
            <a:p>
              <a:pPr marL="308641" indent="-308641" defTabSz="2138582" fontAlgn="auto">
                <a:lnSpc>
                  <a:spcPct val="106000"/>
                </a:lnSpc>
                <a:spcBef>
                  <a:spcPts val="0"/>
                </a:spcBef>
                <a:spcAft>
                  <a:spcPts val="0"/>
                </a:spcAft>
                <a:buFont typeface="Arial" panose="020B0604020202020204" pitchFamily="34" charset="0"/>
                <a:buChar char="•"/>
              </a:pPr>
              <a:r>
                <a:rPr lang="en-US" sz="2339" dirty="0">
                  <a:solidFill>
                    <a:prstClr val="black"/>
                  </a:solidFill>
                  <a:latin typeface="Calibri"/>
                </a:rPr>
                <a:t>Develop </a:t>
              </a:r>
              <a:r>
                <a:rPr lang="en-US" sz="2339" b="1" dirty="0">
                  <a:solidFill>
                    <a:prstClr val="black"/>
                  </a:solidFill>
                  <a:latin typeface="Calibri"/>
                </a:rPr>
                <a:t>schedules</a:t>
              </a:r>
            </a:p>
            <a:p>
              <a:pPr marL="712793" lvl="1" indent="-237598" defTabSz="2138582" fontAlgn="auto">
                <a:lnSpc>
                  <a:spcPct val="106000"/>
                </a:lnSpc>
                <a:spcBef>
                  <a:spcPts val="0"/>
                </a:spcBef>
                <a:spcAft>
                  <a:spcPts val="0"/>
                </a:spcAft>
                <a:buFont typeface="Arial" panose="020B0604020202020204" pitchFamily="34" charset="0"/>
                <a:buChar char="•"/>
              </a:pPr>
              <a:r>
                <a:rPr lang="en-US" sz="2339" dirty="0">
                  <a:solidFill>
                    <a:prstClr val="black"/>
                  </a:solidFill>
                  <a:latin typeface="Calibri"/>
                </a:rPr>
                <a:t>Master Plan</a:t>
              </a:r>
            </a:p>
            <a:p>
              <a:pPr marL="712793" lvl="1" indent="-237598" defTabSz="2138582" fontAlgn="auto">
                <a:lnSpc>
                  <a:spcPct val="106000"/>
                </a:lnSpc>
                <a:spcBef>
                  <a:spcPts val="0"/>
                </a:spcBef>
                <a:spcAft>
                  <a:spcPts val="1403"/>
                </a:spcAft>
                <a:buFont typeface="Arial" panose="020B0604020202020204" pitchFamily="34" charset="0"/>
                <a:buChar char="•"/>
              </a:pPr>
              <a:r>
                <a:rPr lang="en-US" sz="2339" dirty="0">
                  <a:solidFill>
                    <a:prstClr val="black"/>
                  </a:solidFill>
                  <a:latin typeface="Calibri"/>
                </a:rPr>
                <a:t>Integrated Work Plan</a:t>
              </a:r>
            </a:p>
            <a:p>
              <a:pPr marL="308641" indent="-308641" defTabSz="2138582" fontAlgn="auto">
                <a:lnSpc>
                  <a:spcPct val="106000"/>
                </a:lnSpc>
                <a:spcBef>
                  <a:spcPts val="0"/>
                </a:spcBef>
                <a:spcAft>
                  <a:spcPts val="1403"/>
                </a:spcAft>
                <a:buFont typeface="Arial" panose="020B0604020202020204" pitchFamily="34" charset="0"/>
                <a:buChar char="•"/>
              </a:pPr>
              <a:r>
                <a:rPr lang="en-US" sz="2339" dirty="0">
                  <a:solidFill>
                    <a:prstClr val="black"/>
                  </a:solidFill>
                  <a:latin typeface="Calibri"/>
                </a:rPr>
                <a:t>Onboard and train team</a:t>
              </a:r>
            </a:p>
            <a:p>
              <a:pPr marL="308641" indent="-308641" defTabSz="2138582" fontAlgn="auto">
                <a:lnSpc>
                  <a:spcPct val="106000"/>
                </a:lnSpc>
                <a:spcBef>
                  <a:spcPts val="0"/>
                </a:spcBef>
                <a:spcAft>
                  <a:spcPts val="1403"/>
                </a:spcAft>
                <a:buFont typeface="Arial" panose="020B0604020202020204" pitchFamily="34" charset="0"/>
                <a:buChar char="•"/>
              </a:pPr>
              <a:r>
                <a:rPr lang="en-US" sz="2339" dirty="0">
                  <a:solidFill>
                    <a:prstClr val="black"/>
                  </a:solidFill>
                  <a:latin typeface="Calibri"/>
                </a:rPr>
                <a:t>Define and configure </a:t>
              </a:r>
              <a:r>
                <a:rPr lang="en-US" sz="2339" b="1" dirty="0">
                  <a:solidFill>
                    <a:prstClr val="black"/>
                  </a:solidFill>
                  <a:latin typeface="Calibri"/>
                </a:rPr>
                <a:t>project tools</a:t>
              </a:r>
            </a:p>
            <a:p>
              <a:pPr marL="308641" indent="-308641" defTabSz="2138582" fontAlgn="auto">
                <a:lnSpc>
                  <a:spcPct val="106000"/>
                </a:lnSpc>
                <a:spcBef>
                  <a:spcPts val="0"/>
                </a:spcBef>
                <a:spcAft>
                  <a:spcPts val="1403"/>
                </a:spcAft>
                <a:buFont typeface="Arial" panose="020B0604020202020204" pitchFamily="34" charset="0"/>
                <a:buChar char="•"/>
              </a:pPr>
              <a:r>
                <a:rPr lang="en-US" sz="2339" dirty="0">
                  <a:solidFill>
                    <a:prstClr val="black"/>
                  </a:solidFill>
                  <a:latin typeface="Calibri"/>
                </a:rPr>
                <a:t>Determine </a:t>
              </a:r>
              <a:r>
                <a:rPr lang="en-US" sz="2339" b="1" dirty="0">
                  <a:solidFill>
                    <a:prstClr val="black"/>
                  </a:solidFill>
                  <a:latin typeface="Calibri"/>
                </a:rPr>
                <a:t>status reporting approach</a:t>
              </a:r>
              <a:endParaRPr lang="en-US" sz="2339" b="1" dirty="0">
                <a:solidFill>
                  <a:prstClr val="black"/>
                </a:solidFill>
                <a:highlight>
                  <a:srgbClr val="FFFF00"/>
                </a:highlight>
                <a:latin typeface="Calibri"/>
              </a:endParaRPr>
            </a:p>
          </p:txBody>
        </p:sp>
        <p:sp>
          <p:nvSpPr>
            <p:cNvPr id="99" name="Arrow: Pentagon 98">
              <a:extLst>
                <a:ext uri="{FF2B5EF4-FFF2-40B4-BE49-F238E27FC236}">
                  <a16:creationId xmlns:a16="http://schemas.microsoft.com/office/drawing/2014/main" id="{102E8222-768F-472E-8E89-7ACDE38CF8B1}"/>
                </a:ext>
              </a:extLst>
            </p:cNvPr>
            <p:cNvSpPr/>
            <p:nvPr/>
          </p:nvSpPr>
          <p:spPr bwMode="gray">
            <a:xfrm>
              <a:off x="11069927" y="1212891"/>
              <a:ext cx="432473" cy="4956787"/>
            </a:xfrm>
            <a:prstGeom prst="homePlate">
              <a:avLst>
                <a:gd name="adj" fmla="val 38876"/>
              </a:avLst>
            </a:prstGeom>
            <a:solidFill>
              <a:schemeClr val="accent1">
                <a:lumMod val="60000"/>
                <a:lumOff val="40000"/>
              </a:schemeClr>
            </a:solidFill>
            <a:ln w="19050" algn="ctr">
              <a:noFill/>
              <a:miter lim="800000"/>
              <a:headEnd/>
              <a:tailEnd/>
            </a:ln>
          </p:spPr>
          <p:txBody>
            <a:bodyPr vert="vert" wrap="square" lIns="207909" tIns="207909" rIns="207909" bIns="207909" rtlCol="0" anchor="t"/>
            <a:lstStyle/>
            <a:p>
              <a:pPr algn="ctr" defTabSz="2138582" fontAlgn="auto">
                <a:lnSpc>
                  <a:spcPct val="106000"/>
                </a:lnSpc>
                <a:spcBef>
                  <a:spcPts val="0"/>
                </a:spcBef>
                <a:spcAft>
                  <a:spcPts val="1403"/>
                </a:spcAft>
              </a:pPr>
              <a:r>
                <a:rPr lang="en-US" sz="2520" b="1">
                  <a:solidFill>
                    <a:prstClr val="white"/>
                  </a:solidFill>
                  <a:latin typeface="Calibri"/>
                </a:rPr>
                <a:t>Operate</a:t>
              </a:r>
            </a:p>
          </p:txBody>
        </p:sp>
        <p:sp>
          <p:nvSpPr>
            <p:cNvPr id="100" name="TextBox 99">
              <a:extLst>
                <a:ext uri="{FF2B5EF4-FFF2-40B4-BE49-F238E27FC236}">
                  <a16:creationId xmlns:a16="http://schemas.microsoft.com/office/drawing/2014/main" id="{B9410F4E-F133-478F-9CA4-F867E64E4E57}"/>
                </a:ext>
              </a:extLst>
            </p:cNvPr>
            <p:cNvSpPr txBox="1"/>
            <p:nvPr/>
          </p:nvSpPr>
          <p:spPr>
            <a:xfrm>
              <a:off x="5673115" y="2895893"/>
              <a:ext cx="796965" cy="307715"/>
            </a:xfrm>
            <a:prstGeom prst="rect">
              <a:avLst/>
            </a:prstGeom>
            <a:noFill/>
          </p:spPr>
          <p:txBody>
            <a:bodyPr wrap="square" lIns="0" tIns="0" rIns="0" bIns="0" rtlCol="0">
              <a:spAutoFit/>
            </a:bodyPr>
            <a:lstStyle/>
            <a:p>
              <a:pPr algn="ctr" defTabSz="2375977" fontAlgn="auto">
                <a:spcBef>
                  <a:spcPts val="1559"/>
                </a:spcBef>
                <a:spcAft>
                  <a:spcPts val="0"/>
                </a:spcAft>
                <a:buSzPct val="100000"/>
              </a:pPr>
              <a:r>
                <a:rPr lang="en-US" sz="2598" b="1">
                  <a:solidFill>
                    <a:srgbClr val="86BC25"/>
                  </a:solidFill>
                  <a:latin typeface="Calibri"/>
                </a:rPr>
                <a:t>PRODUCT INCREMENT</a:t>
              </a:r>
            </a:p>
          </p:txBody>
        </p:sp>
        <p:sp>
          <p:nvSpPr>
            <p:cNvPr id="101" name="TextBox 100">
              <a:extLst>
                <a:ext uri="{FF2B5EF4-FFF2-40B4-BE49-F238E27FC236}">
                  <a16:creationId xmlns:a16="http://schemas.microsoft.com/office/drawing/2014/main" id="{8EAD99B5-8BB2-432E-A070-1F1155F2A2F9}"/>
                </a:ext>
              </a:extLst>
            </p:cNvPr>
            <p:cNvSpPr txBox="1"/>
            <p:nvPr/>
          </p:nvSpPr>
          <p:spPr bwMode="gray">
            <a:xfrm>
              <a:off x="4111477" y="5971671"/>
              <a:ext cx="5119496" cy="204176"/>
            </a:xfrm>
            <a:prstGeom prst="rect">
              <a:avLst/>
            </a:prstGeom>
            <a:solidFill>
              <a:srgbClr val="9DD4CF">
                <a:alpha val="85098"/>
              </a:srgbClr>
            </a:solidFill>
            <a:ln w="19050" algn="ctr">
              <a:noFill/>
              <a:miter lim="800000"/>
              <a:headEnd/>
              <a:tailEnd/>
            </a:ln>
          </p:spPr>
          <p:txBody>
            <a:bodyPr wrap="square" lIns="207909" tIns="207909" rIns="207909" bIns="207909" rtlCol="0" anchor="ctr"/>
            <a:lstStyle>
              <a:defPPr>
                <a:defRPr lang="en-US"/>
              </a:defPPr>
              <a:lvl1pPr defTabSz="823038">
                <a:lnSpc>
                  <a:spcPct val="106000"/>
                </a:lnSpc>
                <a:defRPr sz="900">
                  <a:solidFill>
                    <a:schemeClr val="bg1"/>
                  </a:solidFill>
                  <a:latin typeface="+mj-lt"/>
                </a:defRPr>
              </a:lvl1pPr>
              <a:lvl2pPr marL="274320" lvl="1" indent="-91440" defTabSz="823038">
                <a:lnSpc>
                  <a:spcPct val="106000"/>
                </a:lnSpc>
                <a:buFont typeface="Arial" panose="020B0604020202020204" pitchFamily="34" charset="0"/>
                <a:buChar char="•"/>
                <a:defRPr sz="900">
                  <a:latin typeface="+mj-lt"/>
                </a:defRPr>
              </a:lvl2pPr>
            </a:lstStyle>
            <a:p>
              <a:pPr defTabSz="2138582" fontAlgn="auto">
                <a:lnSpc>
                  <a:spcPct val="100000"/>
                </a:lnSpc>
                <a:spcBef>
                  <a:spcPts val="0"/>
                </a:spcBef>
                <a:spcAft>
                  <a:spcPts val="0"/>
                </a:spcAft>
              </a:pPr>
              <a:r>
                <a:rPr lang="en-US" sz="2339" dirty="0">
                  <a:solidFill>
                    <a:prstClr val="black"/>
                  </a:solidFill>
                  <a:latin typeface="Calibri"/>
                </a:rPr>
                <a:t>Complete non-sprinted project activities</a:t>
              </a:r>
              <a:r>
                <a:rPr lang="en-US" sz="2079" i="1" baseline="30000" dirty="0">
                  <a:solidFill>
                    <a:prstClr val="black"/>
                  </a:solidFill>
                  <a:latin typeface="Calibri"/>
                </a:rPr>
                <a:t>2</a:t>
              </a:r>
              <a:endParaRPr lang="en-US" sz="2339" dirty="0">
                <a:solidFill>
                  <a:prstClr val="black"/>
                </a:solidFill>
                <a:latin typeface="Calibri"/>
              </a:endParaRPr>
            </a:p>
          </p:txBody>
        </p:sp>
        <p:grpSp>
          <p:nvGrpSpPr>
            <p:cNvPr id="102" name="Group 101">
              <a:extLst>
                <a:ext uri="{FF2B5EF4-FFF2-40B4-BE49-F238E27FC236}">
                  <a16:creationId xmlns:a16="http://schemas.microsoft.com/office/drawing/2014/main" id="{E8C5EEC6-A921-4923-890E-0B610503FEAC}"/>
                </a:ext>
              </a:extLst>
            </p:cNvPr>
            <p:cNvGrpSpPr/>
            <p:nvPr/>
          </p:nvGrpSpPr>
          <p:grpSpPr>
            <a:xfrm>
              <a:off x="6489464" y="5345297"/>
              <a:ext cx="5037824" cy="768493"/>
              <a:chOff x="6708636" y="2501119"/>
              <a:chExt cx="5037824" cy="768493"/>
            </a:xfrm>
          </p:grpSpPr>
          <p:sp>
            <p:nvSpPr>
              <p:cNvPr id="109" name="Rectangle 108">
                <a:extLst>
                  <a:ext uri="{FF2B5EF4-FFF2-40B4-BE49-F238E27FC236}">
                    <a16:creationId xmlns:a16="http://schemas.microsoft.com/office/drawing/2014/main" id="{2E2ADB9F-C388-4A19-BA02-75F3FC7BB01A}"/>
                  </a:ext>
                </a:extLst>
              </p:cNvPr>
              <p:cNvSpPr/>
              <p:nvPr/>
            </p:nvSpPr>
            <p:spPr bwMode="gray">
              <a:xfrm>
                <a:off x="7000406" y="2543382"/>
                <a:ext cx="2560320" cy="472282"/>
              </a:xfrm>
              <a:prstGeom prst="rect">
                <a:avLst/>
              </a:prstGeom>
              <a:solidFill>
                <a:schemeClr val="accent1">
                  <a:lumMod val="75000"/>
                </a:schemeClr>
              </a:solidFill>
              <a:ln w="19050" algn="ctr">
                <a:noFill/>
                <a:miter lim="800000"/>
                <a:headEnd/>
                <a:tailEnd/>
              </a:ln>
            </p:spPr>
            <p:txBody>
              <a:bodyPr wrap="square" lIns="207909" tIns="207909" rIns="207909" bIns="207909" rtlCol="0" anchor="ctr"/>
              <a:lstStyle/>
              <a:p>
                <a:pPr defTabSz="2138582" fontAlgn="auto">
                  <a:lnSpc>
                    <a:spcPct val="106000"/>
                  </a:lnSpc>
                  <a:spcBef>
                    <a:spcPts val="0"/>
                  </a:spcBef>
                  <a:spcAft>
                    <a:spcPts val="0"/>
                  </a:spcAft>
                  <a:defRPr/>
                </a:pPr>
                <a:endParaRPr lang="en-US" sz="2339">
                  <a:solidFill>
                    <a:prstClr val="white"/>
                  </a:solidFill>
                  <a:latin typeface="Calibri"/>
                </a:endParaRPr>
              </a:p>
            </p:txBody>
          </p:sp>
          <p:grpSp>
            <p:nvGrpSpPr>
              <p:cNvPr id="110" name="Group 109">
                <a:extLst>
                  <a:ext uri="{FF2B5EF4-FFF2-40B4-BE49-F238E27FC236}">
                    <a16:creationId xmlns:a16="http://schemas.microsoft.com/office/drawing/2014/main" id="{FEFF7BBE-5EAF-440C-91B1-14B339924CF8}"/>
                  </a:ext>
                </a:extLst>
              </p:cNvPr>
              <p:cNvGrpSpPr/>
              <p:nvPr/>
            </p:nvGrpSpPr>
            <p:grpSpPr>
              <a:xfrm>
                <a:off x="6708636" y="2501119"/>
                <a:ext cx="5037824" cy="768493"/>
                <a:chOff x="4679016" y="4661231"/>
                <a:chExt cx="4823897" cy="898207"/>
              </a:xfrm>
            </p:grpSpPr>
            <p:sp>
              <p:nvSpPr>
                <p:cNvPr id="113" name="TextBox 112">
                  <a:extLst>
                    <a:ext uri="{FF2B5EF4-FFF2-40B4-BE49-F238E27FC236}">
                      <a16:creationId xmlns:a16="http://schemas.microsoft.com/office/drawing/2014/main" id="{24232E5A-D525-4F7D-A42E-2C303972E3E8}"/>
                    </a:ext>
                  </a:extLst>
                </p:cNvPr>
                <p:cNvSpPr txBox="1"/>
                <p:nvPr/>
              </p:nvSpPr>
              <p:spPr bwMode="gray">
                <a:xfrm>
                  <a:off x="4679016" y="4661231"/>
                  <a:ext cx="4823897" cy="237097"/>
                </a:xfrm>
                <a:prstGeom prst="rect">
                  <a:avLst/>
                </a:prstGeom>
              </p:spPr>
              <p:txBody>
                <a:bodyPr wrap="square" lIns="0" rIns="0" rtlCol="0" anchor="t" anchorCtr="0">
                  <a:noAutofit/>
                </a:bodyPr>
                <a:lstStyle/>
                <a:p>
                  <a:pPr defTabSz="2138582" fontAlgn="auto">
                    <a:spcBef>
                      <a:spcPts val="0"/>
                    </a:spcBef>
                    <a:spcAft>
                      <a:spcPts val="0"/>
                    </a:spcAft>
                    <a:defRPr/>
                  </a:pPr>
                  <a:r>
                    <a:rPr lang="en-US" sz="2339" b="1">
                      <a:solidFill>
                        <a:prstClr val="white"/>
                      </a:solidFill>
                      <a:latin typeface="Calibri"/>
                    </a:rPr>
                    <a:t>                Prepare for and perform testing</a:t>
                  </a:r>
                  <a:endParaRPr lang="en-US" sz="2339" b="1">
                    <a:solidFill>
                      <a:prstClr val="black"/>
                    </a:solidFill>
                    <a:highlight>
                      <a:srgbClr val="FFFF00"/>
                    </a:highlight>
                    <a:latin typeface="Calibri"/>
                  </a:endParaRPr>
                </a:p>
              </p:txBody>
            </p:sp>
            <p:sp>
              <p:nvSpPr>
                <p:cNvPr id="114" name="Rectangle 113">
                  <a:extLst>
                    <a:ext uri="{FF2B5EF4-FFF2-40B4-BE49-F238E27FC236}">
                      <a16:creationId xmlns:a16="http://schemas.microsoft.com/office/drawing/2014/main" id="{CF01D751-A22B-4B55-B912-CA0A7EE30A28}"/>
                    </a:ext>
                  </a:extLst>
                </p:cNvPr>
                <p:cNvSpPr/>
                <p:nvPr/>
              </p:nvSpPr>
              <p:spPr>
                <a:xfrm>
                  <a:off x="4922063" y="4870241"/>
                  <a:ext cx="2651759" cy="689197"/>
                </a:xfrm>
                <a:prstGeom prst="rect">
                  <a:avLst/>
                </a:prstGeom>
              </p:spPr>
              <p:txBody>
                <a:bodyPr>
                  <a:spAutoFit/>
                </a:bodyPr>
                <a:lstStyle/>
                <a:p>
                  <a:pPr marL="259897" indent="-259897" defTabSz="2375977" fontAlgn="auto">
                    <a:spcBef>
                      <a:spcPts val="0"/>
                    </a:spcBef>
                    <a:spcAft>
                      <a:spcPts val="0"/>
                    </a:spcAft>
                    <a:buFont typeface="Arial" panose="020B0604020202020204" pitchFamily="34" charset="0"/>
                    <a:buChar char="•"/>
                    <a:defRPr/>
                  </a:pPr>
                  <a:r>
                    <a:rPr lang="en-US" sz="2339" dirty="0">
                      <a:solidFill>
                        <a:prstClr val="white"/>
                      </a:solidFill>
                      <a:latin typeface="Calibri"/>
                    </a:rPr>
                    <a:t>Execute integration &amp; regression testing</a:t>
                  </a:r>
                </a:p>
                <a:p>
                  <a:pPr marL="259897" indent="-259897" defTabSz="2375977" fontAlgn="auto">
                    <a:spcBef>
                      <a:spcPts val="0"/>
                    </a:spcBef>
                    <a:spcAft>
                      <a:spcPts val="0"/>
                    </a:spcAft>
                    <a:buFont typeface="Arial" panose="020B0604020202020204" pitchFamily="34" charset="0"/>
                    <a:buChar char="•"/>
                    <a:defRPr/>
                  </a:pPr>
                  <a:r>
                    <a:rPr lang="en-US" sz="2339" dirty="0">
                      <a:solidFill>
                        <a:prstClr val="white"/>
                      </a:solidFill>
                      <a:latin typeface="Calibri"/>
                    </a:rPr>
                    <a:t>Prepare for additional release testing as applicable</a:t>
                  </a:r>
                </a:p>
                <a:p>
                  <a:pPr marL="259897" indent="-259897" defTabSz="2375977" fontAlgn="auto">
                    <a:spcBef>
                      <a:spcPts val="0"/>
                    </a:spcBef>
                    <a:spcAft>
                      <a:spcPts val="0"/>
                    </a:spcAft>
                    <a:buFont typeface="Arial" panose="020B0604020202020204" pitchFamily="34" charset="0"/>
                    <a:buChar char="•"/>
                    <a:defRPr/>
                  </a:pPr>
                  <a:endParaRPr lang="en-US" sz="2339" dirty="0">
                    <a:solidFill>
                      <a:prstClr val="white"/>
                    </a:solidFill>
                    <a:latin typeface="Calibri"/>
                  </a:endParaRPr>
                </a:p>
                <a:p>
                  <a:pPr marL="259897" indent="-259897" defTabSz="2375977" fontAlgn="auto">
                    <a:spcBef>
                      <a:spcPts val="0"/>
                    </a:spcBef>
                    <a:spcAft>
                      <a:spcPts val="0"/>
                    </a:spcAft>
                    <a:buFont typeface="Arial" panose="020B0604020202020204" pitchFamily="34" charset="0"/>
                    <a:buChar char="•"/>
                    <a:defRPr/>
                  </a:pPr>
                  <a:endParaRPr lang="en-US" sz="2339" b="1" cap="all" dirty="0">
                    <a:solidFill>
                      <a:srgbClr val="86BC25"/>
                    </a:solidFill>
                    <a:latin typeface="Calibri"/>
                  </a:endParaRPr>
                </a:p>
              </p:txBody>
            </p:sp>
          </p:grpSp>
          <p:cxnSp>
            <p:nvCxnSpPr>
              <p:cNvPr id="111" name="Straight Connector 110">
                <a:extLst>
                  <a:ext uri="{FF2B5EF4-FFF2-40B4-BE49-F238E27FC236}">
                    <a16:creationId xmlns:a16="http://schemas.microsoft.com/office/drawing/2014/main" id="{AB86E18F-BEC2-4B11-A6BC-EAC1B01149A7}"/>
                  </a:ext>
                </a:extLst>
              </p:cNvPr>
              <p:cNvCxnSpPr/>
              <p:nvPr/>
            </p:nvCxnSpPr>
            <p:spPr>
              <a:xfrm>
                <a:off x="7096375" y="2686562"/>
                <a:ext cx="1554480" cy="0"/>
              </a:xfrm>
              <a:prstGeom prst="line">
                <a:avLst/>
              </a:prstGeom>
              <a:ln w="9525">
                <a:solidFill>
                  <a:schemeClr val="bg1"/>
                </a:solidFill>
                <a:headEnd type="none"/>
              </a:ln>
            </p:spPr>
            <p:style>
              <a:lnRef idx="1">
                <a:schemeClr val="accent1"/>
              </a:lnRef>
              <a:fillRef idx="0">
                <a:schemeClr val="accent1"/>
              </a:fillRef>
              <a:effectRef idx="0">
                <a:schemeClr val="accent1"/>
              </a:effectRef>
              <a:fontRef idx="minor">
                <a:schemeClr val="tx1"/>
              </a:fontRef>
            </p:style>
          </p:cxnSp>
          <p:sp>
            <p:nvSpPr>
              <p:cNvPr id="112" name="Isosceles Triangle 111">
                <a:extLst>
                  <a:ext uri="{FF2B5EF4-FFF2-40B4-BE49-F238E27FC236}">
                    <a16:creationId xmlns:a16="http://schemas.microsoft.com/office/drawing/2014/main" id="{394FCBF8-B706-4B61-A8A9-77424FC69F79}"/>
                  </a:ext>
                </a:extLst>
              </p:cNvPr>
              <p:cNvSpPr/>
              <p:nvPr/>
            </p:nvSpPr>
            <p:spPr bwMode="gray">
              <a:xfrm rot="16200000" flipH="1">
                <a:off x="6631274" y="2640451"/>
                <a:ext cx="475488" cy="274320"/>
              </a:xfrm>
              <a:prstGeom prst="triangle">
                <a:avLst/>
              </a:prstGeom>
              <a:solidFill>
                <a:schemeClr val="accent1">
                  <a:lumMod val="75000"/>
                </a:schemeClr>
              </a:solidFill>
              <a:ln w="19050" algn="ctr">
                <a:noFill/>
                <a:miter lim="800000"/>
                <a:headEnd/>
                <a:tailEnd/>
              </a:ln>
            </p:spPr>
            <p:txBody>
              <a:bodyPr wrap="square" lIns="231001" tIns="231001" rIns="231001" bIns="231001" rtlCol="0" anchor="ctr"/>
              <a:lstStyle/>
              <a:p>
                <a:pPr algn="ctr" defTabSz="2375977" fontAlgn="auto">
                  <a:lnSpc>
                    <a:spcPct val="106000"/>
                  </a:lnSpc>
                  <a:spcBef>
                    <a:spcPts val="0"/>
                  </a:spcBef>
                  <a:spcAft>
                    <a:spcPts val="0"/>
                  </a:spcAft>
                </a:pPr>
                <a:endParaRPr lang="en-US" sz="4157" b="1">
                  <a:solidFill>
                    <a:prstClr val="white"/>
                  </a:solidFill>
                  <a:latin typeface="Calibri"/>
                </a:endParaRPr>
              </a:p>
            </p:txBody>
          </p:sp>
        </p:grpSp>
        <p:sp>
          <p:nvSpPr>
            <p:cNvPr id="103" name="TextBox 102">
              <a:extLst>
                <a:ext uri="{FF2B5EF4-FFF2-40B4-BE49-F238E27FC236}">
                  <a16:creationId xmlns:a16="http://schemas.microsoft.com/office/drawing/2014/main" id="{DE53D83B-A8F5-460E-88EE-95578686B667}"/>
                </a:ext>
              </a:extLst>
            </p:cNvPr>
            <p:cNvSpPr txBox="1"/>
            <p:nvPr/>
          </p:nvSpPr>
          <p:spPr bwMode="gray">
            <a:xfrm>
              <a:off x="4506836" y="1010897"/>
              <a:ext cx="3566160" cy="167970"/>
            </a:xfrm>
            <a:prstGeom prst="rect">
              <a:avLst/>
            </a:prstGeom>
            <a:solidFill>
              <a:schemeClr val="bg1"/>
            </a:solidFill>
            <a:ln>
              <a:noFill/>
              <a:prstDash val="sysDash"/>
            </a:ln>
          </p:spPr>
          <p:txBody>
            <a:bodyPr wrap="square" lIns="42770" tIns="42770" rIns="42770" rtlCol="0" anchor="ctr" anchorCtr="0">
              <a:noAutofit/>
            </a:bodyPr>
            <a:lstStyle/>
            <a:p>
              <a:pPr defTabSz="2138582" fontAlgn="auto">
                <a:spcBef>
                  <a:spcPts val="0"/>
                </a:spcBef>
                <a:spcAft>
                  <a:spcPts val="0"/>
                </a:spcAft>
                <a:defRPr/>
              </a:pPr>
              <a:r>
                <a:rPr lang="en-US" sz="2339" b="1" i="1">
                  <a:solidFill>
                    <a:prstClr val="black"/>
                  </a:solidFill>
                  <a:latin typeface="Calibri"/>
                </a:rPr>
                <a:t>   Iterative &amp; incremental cycle that is repeated to deliver value frequently </a:t>
              </a:r>
            </a:p>
          </p:txBody>
        </p:sp>
        <p:sp>
          <p:nvSpPr>
            <p:cNvPr id="104" name="Rectangle 103">
              <a:extLst>
                <a:ext uri="{FF2B5EF4-FFF2-40B4-BE49-F238E27FC236}">
                  <a16:creationId xmlns:a16="http://schemas.microsoft.com/office/drawing/2014/main" id="{682FC37C-3213-4AF4-BE66-BAE65E51E923}"/>
                </a:ext>
              </a:extLst>
            </p:cNvPr>
            <p:cNvSpPr/>
            <p:nvPr/>
          </p:nvSpPr>
          <p:spPr>
            <a:xfrm>
              <a:off x="689126" y="2093522"/>
              <a:ext cx="10241280" cy="18288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375977" fontAlgn="auto">
                <a:spcBef>
                  <a:spcPts val="0"/>
                </a:spcBef>
                <a:spcAft>
                  <a:spcPts val="0"/>
                </a:spcAft>
                <a:defRPr/>
              </a:pPr>
              <a:r>
                <a:rPr lang="en-US" sz="2598">
                  <a:solidFill>
                    <a:prstClr val="white"/>
                  </a:solidFill>
                  <a:latin typeface="Calibri"/>
                </a:rPr>
                <a:t>Embody the agile mindset</a:t>
              </a:r>
            </a:p>
          </p:txBody>
        </p:sp>
        <p:sp>
          <p:nvSpPr>
            <p:cNvPr id="105" name="Rectangle 104">
              <a:extLst>
                <a:ext uri="{FF2B5EF4-FFF2-40B4-BE49-F238E27FC236}">
                  <a16:creationId xmlns:a16="http://schemas.microsoft.com/office/drawing/2014/main" id="{7C5F1EDA-B722-4276-9D6B-99D25EA54C93}"/>
                </a:ext>
              </a:extLst>
            </p:cNvPr>
            <p:cNvSpPr/>
            <p:nvPr/>
          </p:nvSpPr>
          <p:spPr bwMode="gray">
            <a:xfrm>
              <a:off x="369120" y="6505402"/>
              <a:ext cx="3390994" cy="151149"/>
            </a:xfrm>
            <a:prstGeom prst="rect">
              <a:avLst/>
            </a:prstGeom>
            <a:solidFill>
              <a:schemeClr val="bg1"/>
            </a:solidFill>
            <a:ln w="19050" algn="ctr">
              <a:noFill/>
              <a:miter lim="800000"/>
              <a:headEnd/>
              <a:tailEnd/>
            </a:ln>
          </p:spPr>
          <p:txBody>
            <a:bodyPr wrap="square" lIns="231001" tIns="231001" rIns="231001" bIns="231001" rtlCol="0" anchor="ctr"/>
            <a:lstStyle/>
            <a:p>
              <a:pPr algn="ctr" defTabSz="2375977" fontAlgn="auto">
                <a:lnSpc>
                  <a:spcPct val="106000"/>
                </a:lnSpc>
                <a:spcBef>
                  <a:spcPts val="0"/>
                </a:spcBef>
                <a:spcAft>
                  <a:spcPts val="0"/>
                </a:spcAft>
              </a:pPr>
              <a:endParaRPr lang="en-US" sz="4157" b="1">
                <a:solidFill>
                  <a:prstClr val="white"/>
                </a:solidFill>
                <a:latin typeface="Calibri"/>
              </a:endParaRPr>
            </a:p>
          </p:txBody>
        </p:sp>
        <p:sp>
          <p:nvSpPr>
            <p:cNvPr id="106" name="Arrow: Pentagon 105">
              <a:extLst>
                <a:ext uri="{FF2B5EF4-FFF2-40B4-BE49-F238E27FC236}">
                  <a16:creationId xmlns:a16="http://schemas.microsoft.com/office/drawing/2014/main" id="{4D92E9E9-1C7D-45E3-B4AA-8A2FED2B7FBE}"/>
                </a:ext>
              </a:extLst>
            </p:cNvPr>
            <p:cNvSpPr/>
            <p:nvPr/>
          </p:nvSpPr>
          <p:spPr bwMode="gray">
            <a:xfrm>
              <a:off x="626855" y="6067210"/>
              <a:ext cx="1290891" cy="455282"/>
            </a:xfrm>
            <a:prstGeom prst="homePlate">
              <a:avLst/>
            </a:prstGeom>
            <a:noFill/>
            <a:ln w="19050" algn="ctr">
              <a:noFill/>
              <a:prstDash val="sysDash"/>
              <a:miter lim="800000"/>
              <a:headEnd/>
              <a:tailEnd/>
            </a:ln>
          </p:spPr>
          <p:txBody>
            <a:bodyPr wrap="square" lIns="207909" tIns="207909" rIns="207909" bIns="207909" rtlCol="0" anchor="ctr"/>
            <a:lstStyle/>
            <a:p>
              <a:pPr defTabSz="2138582" fontAlgn="auto">
                <a:lnSpc>
                  <a:spcPct val="106000"/>
                </a:lnSpc>
                <a:spcBef>
                  <a:spcPts val="0"/>
                </a:spcBef>
                <a:spcAft>
                  <a:spcPts val="0"/>
                </a:spcAft>
                <a:defRPr/>
              </a:pPr>
              <a:r>
                <a:rPr lang="en-US" sz="1871" i="1" baseline="30000">
                  <a:solidFill>
                    <a:prstClr val="black"/>
                  </a:solidFill>
                  <a:latin typeface="Calibri"/>
                </a:rPr>
                <a:t>1</a:t>
              </a:r>
              <a:r>
                <a:rPr lang="en-US" sz="1871" i="1">
                  <a:solidFill>
                    <a:prstClr val="black"/>
                  </a:solidFill>
                  <a:latin typeface="Calibri"/>
                </a:rPr>
                <a:t>Varies depending on project complexities</a:t>
              </a:r>
            </a:p>
          </p:txBody>
        </p:sp>
        <p:sp>
          <p:nvSpPr>
            <p:cNvPr id="107" name="TextBox 106">
              <a:extLst>
                <a:ext uri="{FF2B5EF4-FFF2-40B4-BE49-F238E27FC236}">
                  <a16:creationId xmlns:a16="http://schemas.microsoft.com/office/drawing/2014/main" id="{04EFB3CD-AAA2-447A-9411-EE66073289F0}"/>
                </a:ext>
              </a:extLst>
            </p:cNvPr>
            <p:cNvSpPr txBox="1"/>
            <p:nvPr/>
          </p:nvSpPr>
          <p:spPr bwMode="gray">
            <a:xfrm>
              <a:off x="1917746" y="6208927"/>
              <a:ext cx="9006329" cy="167970"/>
            </a:xfrm>
            <a:prstGeom prst="rect">
              <a:avLst/>
            </a:prstGeom>
            <a:noFill/>
            <a:ln>
              <a:noFill/>
              <a:prstDash val="sysDash"/>
            </a:ln>
          </p:spPr>
          <p:txBody>
            <a:bodyPr wrap="square" lIns="42770" tIns="42770" rIns="42770" rtlCol="0" anchor="ctr" anchorCtr="0">
              <a:noAutofit/>
            </a:bodyPr>
            <a:lstStyle/>
            <a:p>
              <a:pPr defTabSz="2138582" fontAlgn="auto">
                <a:spcBef>
                  <a:spcPts val="0"/>
                </a:spcBef>
                <a:spcAft>
                  <a:spcPts val="0"/>
                </a:spcAft>
                <a:defRPr/>
              </a:pPr>
              <a:r>
                <a:rPr lang="en-US" sz="2339">
                  <a:solidFill>
                    <a:prstClr val="black"/>
                  </a:solidFill>
                  <a:latin typeface="Calibri"/>
                </a:rPr>
                <a:t>The application of </a:t>
              </a:r>
              <a:r>
                <a:rPr lang="en-US" sz="2339" b="1">
                  <a:solidFill>
                    <a:prstClr val="black"/>
                  </a:solidFill>
                  <a:latin typeface="Calibri"/>
                  <a:hlinkClick r:id="rId4"/>
                </a:rPr>
                <a:t>DevOps principles, processes &amp; techniques </a:t>
              </a:r>
              <a:r>
                <a:rPr lang="en-US" sz="2339">
                  <a:solidFill>
                    <a:prstClr val="black"/>
                  </a:solidFill>
                  <a:latin typeface="Calibri"/>
                </a:rPr>
                <a:t>with agile delivery allows working software to be released more frequently</a:t>
              </a:r>
            </a:p>
          </p:txBody>
        </p:sp>
        <p:sp>
          <p:nvSpPr>
            <p:cNvPr id="108" name="TextBox 107">
              <a:extLst>
                <a:ext uri="{FF2B5EF4-FFF2-40B4-BE49-F238E27FC236}">
                  <a16:creationId xmlns:a16="http://schemas.microsoft.com/office/drawing/2014/main" id="{CC084B6A-BCB7-4732-BB6C-65C076329A2C}"/>
                </a:ext>
              </a:extLst>
            </p:cNvPr>
            <p:cNvSpPr txBox="1"/>
            <p:nvPr/>
          </p:nvSpPr>
          <p:spPr bwMode="gray">
            <a:xfrm>
              <a:off x="689600" y="6410580"/>
              <a:ext cx="1166447" cy="335382"/>
            </a:xfrm>
            <a:prstGeom prst="rect">
              <a:avLst/>
            </a:prstGeom>
            <a:ln>
              <a:noFill/>
              <a:prstDash val="sysDash"/>
            </a:ln>
          </p:spPr>
          <p:txBody>
            <a:bodyPr wrap="square" lIns="42770" tIns="42770" rIns="42770" rtlCol="0" anchor="t" anchorCtr="0">
              <a:noAutofit/>
            </a:bodyPr>
            <a:lstStyle/>
            <a:p>
              <a:pPr defTabSz="2138582" fontAlgn="auto">
                <a:spcBef>
                  <a:spcPts val="0"/>
                </a:spcBef>
                <a:spcAft>
                  <a:spcPts val="0"/>
                </a:spcAft>
                <a:defRPr/>
              </a:pPr>
              <a:r>
                <a:rPr lang="en-US" sz="1801" i="1" baseline="30000">
                  <a:solidFill>
                    <a:prstClr val="black"/>
                  </a:solidFill>
                  <a:latin typeface="Calibri"/>
                </a:rPr>
                <a:t>2</a:t>
              </a:r>
              <a:r>
                <a:rPr lang="en-US" sz="1801" i="1">
                  <a:solidFill>
                    <a:prstClr val="black"/>
                  </a:solidFill>
                  <a:latin typeface="Calibri"/>
                </a:rPr>
                <a:t>May include infrastructure, change management, security &amp; controls, data, deployment planning etc. </a:t>
              </a:r>
            </a:p>
            <a:p>
              <a:pPr defTabSz="2138582" fontAlgn="auto">
                <a:spcBef>
                  <a:spcPts val="0"/>
                </a:spcBef>
                <a:spcAft>
                  <a:spcPts val="0"/>
                </a:spcAft>
                <a:defRPr/>
              </a:pPr>
              <a:endParaRPr lang="en-US" sz="1801" i="1" cap="all">
                <a:solidFill>
                  <a:prstClr val="black"/>
                </a:solidFill>
                <a:latin typeface="Calibri"/>
              </a:endParaRPr>
            </a:p>
          </p:txBody>
        </p:sp>
      </p:grpSp>
    </p:spTree>
    <p:custDataLst>
      <p:tags r:id="rId1"/>
    </p:custDataLst>
    <p:extLst>
      <p:ext uri="{BB962C8B-B14F-4D97-AF65-F5344CB8AC3E}">
        <p14:creationId xmlns:p14="http://schemas.microsoft.com/office/powerpoint/2010/main" val="6188834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5A7C59FD-001D-4AA7-B435-DD4FC48C5743}"/>
              </a:ext>
            </a:extLst>
          </p:cNvPr>
          <p:cNvSpPr/>
          <p:nvPr/>
        </p:nvSpPr>
        <p:spPr bwMode="gray">
          <a:xfrm>
            <a:off x="18728966" y="630361"/>
            <a:ext cx="12551200" cy="941627"/>
          </a:xfrm>
          <a:prstGeom prst="rect">
            <a:avLst/>
          </a:prstGeom>
          <a:solidFill>
            <a:srgbClr val="FFFFFF"/>
          </a:solidFill>
          <a:ln w="19050" algn="ctr">
            <a:solidFill>
              <a:srgbClr val="63666A"/>
            </a:solidFill>
            <a:prstDash val="sysDash"/>
            <a:miter lim="800000"/>
            <a:headEnd/>
            <a:tailEnd/>
          </a:ln>
        </p:spPr>
        <p:txBody>
          <a:bodyPr wrap="square" lIns="59666" tIns="59666" rIns="59666" bIns="59666" rtlCol="0" anchor="ctr"/>
          <a:lstStyle/>
          <a:p>
            <a:pPr defTabSz="1192933">
              <a:lnSpc>
                <a:spcPct val="106000"/>
              </a:lnSpc>
              <a:spcAft>
                <a:spcPts val="783"/>
              </a:spcAft>
              <a:defRPr/>
            </a:pPr>
            <a:r>
              <a:rPr lang="en-US" sz="1242" dirty="0"/>
              <a:t>Notes: This is a representative view, not to timeline scale and not inclusive of all activities/deliverables (see </a:t>
            </a:r>
            <a:r>
              <a:rPr lang="en-US" sz="1242" b="1" dirty="0">
                <a:hlinkClick r:id="rId4"/>
              </a:rPr>
              <a:t>EVD</a:t>
            </a:r>
            <a:r>
              <a:rPr lang="en-US" sz="1242" dirty="0"/>
              <a:t> for the full method content and details)</a:t>
            </a:r>
          </a:p>
          <a:p>
            <a:pPr defTabSz="1192933">
              <a:lnSpc>
                <a:spcPct val="106000"/>
              </a:lnSpc>
              <a:spcAft>
                <a:spcPts val="783"/>
              </a:spcAft>
              <a:defRPr/>
            </a:pPr>
            <a:r>
              <a:rPr lang="en-US" sz="1242" dirty="0"/>
              <a:t>Discovery project planning = one-time activities; Discovery sprint 0 is meant to be iterative as needed</a:t>
            </a:r>
          </a:p>
          <a:p>
            <a:pPr defTabSz="1192933">
              <a:lnSpc>
                <a:spcPct val="106000"/>
              </a:lnSpc>
              <a:spcAft>
                <a:spcPts val="783"/>
              </a:spcAft>
              <a:defRPr/>
            </a:pPr>
            <a:r>
              <a:rPr lang="en-US" sz="1242" dirty="0"/>
              <a:t>Phases should overlap as appropriate – e.g. Non-sprinted activities may overlap with Discovery Sprint 0/ come before sprinting can begin</a:t>
            </a:r>
          </a:p>
        </p:txBody>
      </p:sp>
      <p:grpSp>
        <p:nvGrpSpPr>
          <p:cNvPr id="5" name="Group 4">
            <a:extLst>
              <a:ext uri="{FF2B5EF4-FFF2-40B4-BE49-F238E27FC236}">
                <a16:creationId xmlns:a16="http://schemas.microsoft.com/office/drawing/2014/main" id="{663708A2-36F6-4500-A89E-3044DE98EE9B}"/>
              </a:ext>
            </a:extLst>
          </p:cNvPr>
          <p:cNvGrpSpPr/>
          <p:nvPr/>
        </p:nvGrpSpPr>
        <p:grpSpPr>
          <a:xfrm>
            <a:off x="10903213" y="1747581"/>
            <a:ext cx="16409941" cy="932286"/>
            <a:chOff x="7929297" y="3040273"/>
            <a:chExt cx="11844523" cy="714384"/>
          </a:xfrm>
        </p:grpSpPr>
        <p:sp>
          <p:nvSpPr>
            <p:cNvPr id="8" name="Isosceles Triangle 7">
              <a:extLst>
                <a:ext uri="{FF2B5EF4-FFF2-40B4-BE49-F238E27FC236}">
                  <a16:creationId xmlns:a16="http://schemas.microsoft.com/office/drawing/2014/main" id="{A25A3A37-00E3-4AAE-B7E2-BE83ADC0D37C}"/>
                </a:ext>
              </a:extLst>
            </p:cNvPr>
            <p:cNvSpPr/>
            <p:nvPr/>
          </p:nvSpPr>
          <p:spPr bwMode="gray">
            <a:xfrm rot="16200000">
              <a:off x="7929297" y="3570398"/>
              <a:ext cx="182880" cy="182880"/>
            </a:xfrm>
            <a:prstGeom prst="triangle">
              <a:avLst/>
            </a:prstGeom>
            <a:solidFill>
              <a:srgbClr val="004F59"/>
            </a:solidFill>
            <a:ln w="19050" algn="ctr">
              <a:noFill/>
              <a:miter lim="800000"/>
              <a:headEnd/>
              <a:tailEnd/>
            </a:ln>
          </p:spPr>
          <p:txBody>
            <a:bodyPr wrap="square" lIns="116016" tIns="116016" rIns="116016" bIns="116016" rtlCol="0" anchor="ctr"/>
            <a:lstStyle/>
            <a:p>
              <a:pPr algn="ctr" defTabSz="1192933">
                <a:lnSpc>
                  <a:spcPct val="106000"/>
                </a:lnSpc>
                <a:defRPr/>
              </a:pPr>
              <a:endParaRPr lang="en-US" sz="1242" b="1" dirty="0">
                <a:solidFill>
                  <a:prstClr val="white"/>
                </a:solidFill>
                <a:latin typeface="Verdana"/>
              </a:endParaRPr>
            </a:p>
          </p:txBody>
        </p:sp>
        <p:sp>
          <p:nvSpPr>
            <p:cNvPr id="9" name="Isosceles Triangle 8">
              <a:extLst>
                <a:ext uri="{FF2B5EF4-FFF2-40B4-BE49-F238E27FC236}">
                  <a16:creationId xmlns:a16="http://schemas.microsoft.com/office/drawing/2014/main" id="{1FD65FEE-3320-4729-9A7B-12F5DB71C67F}"/>
                </a:ext>
              </a:extLst>
            </p:cNvPr>
            <p:cNvSpPr/>
            <p:nvPr/>
          </p:nvSpPr>
          <p:spPr bwMode="gray">
            <a:xfrm rot="5400000">
              <a:off x="8392716" y="3040273"/>
              <a:ext cx="182880" cy="182880"/>
            </a:xfrm>
            <a:prstGeom prst="triangle">
              <a:avLst/>
            </a:prstGeom>
            <a:solidFill>
              <a:srgbClr val="004F59"/>
            </a:solidFill>
            <a:ln w="19050" algn="ctr">
              <a:noFill/>
              <a:miter lim="800000"/>
              <a:headEnd/>
              <a:tailEnd/>
            </a:ln>
          </p:spPr>
          <p:txBody>
            <a:bodyPr wrap="square" lIns="116016" tIns="116016" rIns="116016" bIns="116016" rtlCol="0" anchor="ctr"/>
            <a:lstStyle/>
            <a:p>
              <a:pPr algn="ctr" defTabSz="1192933">
                <a:lnSpc>
                  <a:spcPct val="106000"/>
                </a:lnSpc>
                <a:defRPr/>
              </a:pPr>
              <a:endParaRPr lang="en-US" sz="1242" b="1" dirty="0">
                <a:solidFill>
                  <a:prstClr val="white"/>
                </a:solidFill>
                <a:latin typeface="Verdana"/>
              </a:endParaRPr>
            </a:p>
          </p:txBody>
        </p:sp>
        <p:sp>
          <p:nvSpPr>
            <p:cNvPr id="10" name="Isosceles Triangle 9">
              <a:extLst>
                <a:ext uri="{FF2B5EF4-FFF2-40B4-BE49-F238E27FC236}">
                  <a16:creationId xmlns:a16="http://schemas.microsoft.com/office/drawing/2014/main" id="{E1C31862-DCAB-4A98-9763-530D557C9409}"/>
                </a:ext>
              </a:extLst>
            </p:cNvPr>
            <p:cNvSpPr/>
            <p:nvPr/>
          </p:nvSpPr>
          <p:spPr bwMode="gray">
            <a:xfrm rot="5400000">
              <a:off x="18143368" y="3052814"/>
              <a:ext cx="182880" cy="182880"/>
            </a:xfrm>
            <a:prstGeom prst="triangle">
              <a:avLst/>
            </a:prstGeom>
            <a:solidFill>
              <a:srgbClr val="004F59"/>
            </a:solidFill>
            <a:ln w="19050" algn="ctr">
              <a:noFill/>
              <a:miter lim="800000"/>
              <a:headEnd/>
              <a:tailEnd/>
            </a:ln>
          </p:spPr>
          <p:txBody>
            <a:bodyPr wrap="square" lIns="116016" tIns="116016" rIns="116016" bIns="116016" rtlCol="0" anchor="ctr"/>
            <a:lstStyle/>
            <a:p>
              <a:pPr algn="ctr" defTabSz="1192933">
                <a:lnSpc>
                  <a:spcPct val="106000"/>
                </a:lnSpc>
                <a:defRPr/>
              </a:pPr>
              <a:endParaRPr lang="en-US" sz="1242" b="1" dirty="0">
                <a:solidFill>
                  <a:prstClr val="white"/>
                </a:solidFill>
                <a:latin typeface="Verdana"/>
              </a:endParaRPr>
            </a:p>
          </p:txBody>
        </p:sp>
        <p:sp>
          <p:nvSpPr>
            <p:cNvPr id="12" name="Isosceles Triangle 11">
              <a:extLst>
                <a:ext uri="{FF2B5EF4-FFF2-40B4-BE49-F238E27FC236}">
                  <a16:creationId xmlns:a16="http://schemas.microsoft.com/office/drawing/2014/main" id="{D5DF4754-4CA7-4A2B-BC5B-1BDEE248B2C8}"/>
                </a:ext>
              </a:extLst>
            </p:cNvPr>
            <p:cNvSpPr/>
            <p:nvPr/>
          </p:nvSpPr>
          <p:spPr bwMode="gray">
            <a:xfrm rot="16200000">
              <a:off x="19590690" y="3571526"/>
              <a:ext cx="173550" cy="192711"/>
            </a:xfrm>
            <a:prstGeom prst="triangle">
              <a:avLst/>
            </a:prstGeom>
            <a:solidFill>
              <a:srgbClr val="004F59"/>
            </a:solidFill>
            <a:ln w="19050" algn="ctr">
              <a:noFill/>
              <a:miter lim="800000"/>
              <a:headEnd/>
              <a:tailEnd/>
            </a:ln>
          </p:spPr>
          <p:txBody>
            <a:bodyPr wrap="square" lIns="116016" tIns="116016" rIns="116016" bIns="116016" rtlCol="0" anchor="ctr"/>
            <a:lstStyle/>
            <a:p>
              <a:pPr algn="ctr" defTabSz="1192933">
                <a:lnSpc>
                  <a:spcPct val="106000"/>
                </a:lnSpc>
                <a:defRPr/>
              </a:pPr>
              <a:endParaRPr lang="en-US" sz="1242" b="1" dirty="0">
                <a:solidFill>
                  <a:prstClr val="white"/>
                </a:solidFill>
                <a:latin typeface="Verdana"/>
              </a:endParaRPr>
            </a:p>
          </p:txBody>
        </p:sp>
        <p:sp>
          <p:nvSpPr>
            <p:cNvPr id="109" name="Isosceles Triangle 108">
              <a:extLst>
                <a:ext uri="{FF2B5EF4-FFF2-40B4-BE49-F238E27FC236}">
                  <a16:creationId xmlns:a16="http://schemas.microsoft.com/office/drawing/2014/main" id="{44086D92-488C-42E6-823C-89C0720E6A73}"/>
                </a:ext>
              </a:extLst>
            </p:cNvPr>
            <p:cNvSpPr/>
            <p:nvPr/>
          </p:nvSpPr>
          <p:spPr bwMode="gray">
            <a:xfrm rot="16200000">
              <a:off x="17754799" y="3570399"/>
              <a:ext cx="182880" cy="182880"/>
            </a:xfrm>
            <a:prstGeom prst="triangle">
              <a:avLst/>
            </a:prstGeom>
            <a:solidFill>
              <a:srgbClr val="004F59"/>
            </a:solidFill>
            <a:ln w="19050" algn="ctr">
              <a:noFill/>
              <a:miter lim="800000"/>
              <a:headEnd/>
              <a:tailEnd/>
            </a:ln>
          </p:spPr>
          <p:txBody>
            <a:bodyPr wrap="square" lIns="116016" tIns="116016" rIns="116016" bIns="116016" rtlCol="0" anchor="ctr"/>
            <a:lstStyle/>
            <a:p>
              <a:pPr algn="ctr" defTabSz="1192933">
                <a:lnSpc>
                  <a:spcPct val="106000"/>
                </a:lnSpc>
                <a:defRPr/>
              </a:pPr>
              <a:endParaRPr lang="en-US" sz="1242" b="1" dirty="0">
                <a:solidFill>
                  <a:prstClr val="white"/>
                </a:solidFill>
                <a:latin typeface="Verdana"/>
              </a:endParaRPr>
            </a:p>
          </p:txBody>
        </p:sp>
      </p:grpSp>
      <p:sp>
        <p:nvSpPr>
          <p:cNvPr id="102" name="Rectangle: Top Corners Snipped 101">
            <a:extLst>
              <a:ext uri="{FF2B5EF4-FFF2-40B4-BE49-F238E27FC236}">
                <a16:creationId xmlns:a16="http://schemas.microsoft.com/office/drawing/2014/main" id="{18EE6FA9-BF1B-4F01-ACCF-E04FCF0BC694}"/>
              </a:ext>
            </a:extLst>
          </p:cNvPr>
          <p:cNvSpPr/>
          <p:nvPr/>
        </p:nvSpPr>
        <p:spPr bwMode="gray">
          <a:xfrm>
            <a:off x="25193345" y="1979350"/>
            <a:ext cx="5509093" cy="851992"/>
          </a:xfrm>
          <a:prstGeom prst="snip2SameRect">
            <a:avLst/>
          </a:prstGeom>
          <a:solidFill>
            <a:srgbClr val="86BC25"/>
          </a:solidFill>
          <a:ln w="19050" algn="ctr">
            <a:noFill/>
            <a:prstDash val="sysDash"/>
            <a:miter lim="800000"/>
            <a:headEnd/>
            <a:tailEnd/>
          </a:ln>
        </p:spPr>
        <p:txBody>
          <a:bodyPr wrap="square" lIns="116016" tIns="116016" rIns="116016" bIns="116016" rtlCol="0" anchor="ctr"/>
          <a:lstStyle/>
          <a:p>
            <a:pPr algn="ctr" defTabSz="1192933">
              <a:lnSpc>
                <a:spcPct val="106000"/>
              </a:lnSpc>
              <a:defRPr/>
            </a:pPr>
            <a:endParaRPr lang="en-US" sz="1242" b="1" dirty="0">
              <a:latin typeface="Verdana"/>
            </a:endParaRPr>
          </a:p>
        </p:txBody>
      </p:sp>
      <p:sp>
        <p:nvSpPr>
          <p:cNvPr id="40" name="Rectangle 39">
            <a:extLst>
              <a:ext uri="{FF2B5EF4-FFF2-40B4-BE49-F238E27FC236}">
                <a16:creationId xmlns:a16="http://schemas.microsoft.com/office/drawing/2014/main" id="{850C8BB6-B032-4202-B804-9E1AE74FC693}"/>
              </a:ext>
            </a:extLst>
          </p:cNvPr>
          <p:cNvSpPr/>
          <p:nvPr/>
        </p:nvSpPr>
        <p:spPr>
          <a:xfrm>
            <a:off x="24981540" y="2935720"/>
            <a:ext cx="6298625" cy="16281767"/>
          </a:xfrm>
          <a:prstGeom prst="rect">
            <a:avLst/>
          </a:prstGeom>
          <a:solidFill>
            <a:srgbClr val="648D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4086"/>
            <a:endParaRPr lang="en-US" sz="3285">
              <a:solidFill>
                <a:prstClr val="white"/>
              </a:solidFill>
              <a:latin typeface="Arial"/>
            </a:endParaRPr>
          </a:p>
        </p:txBody>
      </p:sp>
      <p:sp>
        <p:nvSpPr>
          <p:cNvPr id="41" name="Round Same Side Corner Rectangle 185">
            <a:extLst>
              <a:ext uri="{FF2B5EF4-FFF2-40B4-BE49-F238E27FC236}">
                <a16:creationId xmlns:a16="http://schemas.microsoft.com/office/drawing/2014/main" id="{6CA65EC1-61EB-410E-A0BC-195048EC0378}"/>
              </a:ext>
            </a:extLst>
          </p:cNvPr>
          <p:cNvSpPr/>
          <p:nvPr/>
        </p:nvSpPr>
        <p:spPr bwMode="gray">
          <a:xfrm>
            <a:off x="24957739" y="2709391"/>
            <a:ext cx="6322426" cy="582678"/>
          </a:xfrm>
          <a:prstGeom prst="round2SameRect">
            <a:avLst/>
          </a:prstGeom>
          <a:solidFill>
            <a:srgbClr val="86BC25"/>
          </a:solidFill>
          <a:ln w="19050" algn="ctr">
            <a:noFill/>
            <a:miter lim="800000"/>
            <a:headEnd/>
            <a:tailEnd/>
          </a:ln>
        </p:spPr>
        <p:txBody>
          <a:bodyPr wrap="square" lIns="133552" tIns="133552" rIns="133552" bIns="133552" rtlCol="0" anchor="ctr"/>
          <a:lstStyle/>
          <a:p>
            <a:pPr algn="ctr" defTabSz="1830906">
              <a:lnSpc>
                <a:spcPct val="106000"/>
              </a:lnSpc>
              <a:defRPr/>
            </a:pPr>
            <a:r>
              <a:rPr lang="en-US" sz="1449" dirty="0">
                <a:solidFill>
                  <a:prstClr val="white"/>
                </a:solidFill>
                <a:ea typeface="Open Sans" panose="020B0606030504020204" pitchFamily="34" charset="0"/>
                <a:cs typeface="Open Sans" panose="020B0606030504020204" pitchFamily="34" charset="0"/>
              </a:rPr>
              <a:t>Deploy minimum viable product (MVP) sets, provide subsequent support, inspect and adapt</a:t>
            </a:r>
          </a:p>
        </p:txBody>
      </p:sp>
      <p:sp>
        <p:nvSpPr>
          <p:cNvPr id="95" name="Rectangle 94">
            <a:extLst>
              <a:ext uri="{FF2B5EF4-FFF2-40B4-BE49-F238E27FC236}">
                <a16:creationId xmlns:a16="http://schemas.microsoft.com/office/drawing/2014/main" id="{28432943-93D5-4AA4-9A86-3F8BA3A552E7}"/>
              </a:ext>
            </a:extLst>
          </p:cNvPr>
          <p:cNvSpPr/>
          <p:nvPr/>
        </p:nvSpPr>
        <p:spPr bwMode="gray">
          <a:xfrm>
            <a:off x="25317032" y="2024842"/>
            <a:ext cx="5247966" cy="483909"/>
          </a:xfrm>
          <a:prstGeom prst="rect">
            <a:avLst/>
          </a:prstGeom>
          <a:noFill/>
          <a:ln w="19050" algn="ctr">
            <a:noFill/>
            <a:prstDash val="sysDash"/>
            <a:miter lim="800000"/>
            <a:headEnd/>
            <a:tailEnd/>
          </a:ln>
        </p:spPr>
        <p:txBody>
          <a:bodyPr wrap="square" lIns="116016" tIns="116016" rIns="116016" bIns="116016" rtlCol="0" anchor="ctr"/>
          <a:lstStyle/>
          <a:p>
            <a:pPr algn="ctr" defTabSz="1192933">
              <a:lnSpc>
                <a:spcPct val="106000"/>
              </a:lnSpc>
              <a:defRPr/>
            </a:pPr>
            <a:r>
              <a:rPr lang="en-US" sz="1242" b="1" dirty="0">
                <a:solidFill>
                  <a:schemeClr val="bg1"/>
                </a:solidFill>
                <a:latin typeface="Verdana"/>
              </a:rPr>
              <a:t>Release</a:t>
            </a:r>
          </a:p>
          <a:p>
            <a:pPr algn="ctr" defTabSz="1192933">
              <a:lnSpc>
                <a:spcPct val="106000"/>
              </a:lnSpc>
              <a:defRPr/>
            </a:pPr>
            <a:r>
              <a:rPr lang="en-US" sz="1242" dirty="0">
                <a:solidFill>
                  <a:schemeClr val="bg1"/>
                </a:solidFill>
              </a:rPr>
              <a:t>Test, Deploy, Stabilize, Operate &amp; Optimize/ Innovate</a:t>
            </a:r>
            <a:endParaRPr lang="en-US" sz="1242" i="1" dirty="0">
              <a:solidFill>
                <a:schemeClr val="bg1"/>
              </a:solidFill>
            </a:endParaRPr>
          </a:p>
        </p:txBody>
      </p:sp>
      <p:sp>
        <p:nvSpPr>
          <p:cNvPr id="172" name="Rectangle 171">
            <a:extLst>
              <a:ext uri="{FF2B5EF4-FFF2-40B4-BE49-F238E27FC236}">
                <a16:creationId xmlns:a16="http://schemas.microsoft.com/office/drawing/2014/main" id="{52473B83-6F52-44A1-A43E-3F3504F5FF40}"/>
              </a:ext>
            </a:extLst>
          </p:cNvPr>
          <p:cNvSpPr/>
          <p:nvPr/>
        </p:nvSpPr>
        <p:spPr bwMode="gray">
          <a:xfrm>
            <a:off x="24981540" y="12636912"/>
            <a:ext cx="6298625" cy="357857"/>
          </a:xfrm>
          <a:prstGeom prst="rect">
            <a:avLst/>
          </a:prstGeom>
          <a:solidFill>
            <a:schemeClr val="bg1"/>
          </a:solidFill>
          <a:ln w="19050" algn="ctr">
            <a:noFill/>
            <a:miter lim="800000"/>
            <a:headEnd/>
            <a:tailEnd/>
          </a:ln>
        </p:spPr>
        <p:txBody>
          <a:bodyPr wrap="square" lIns="68684" tIns="133552" rIns="133552" bIns="133552" rtlCol="0" anchor="ctr"/>
          <a:lstStyle/>
          <a:p>
            <a:pPr marL="0" lvl="1" algn="ctr" defTabSz="1174086">
              <a:buSzPct val="100000"/>
            </a:pPr>
            <a:r>
              <a:rPr lang="en-US" sz="1798" b="1" dirty="0">
                <a:latin typeface="Verdana" panose="020B0604030504040204" pitchFamily="34" charset="0"/>
                <a:ea typeface="Verdana" panose="020B0604030504040204" pitchFamily="34" charset="0"/>
                <a:cs typeface="Verdana" panose="020B0604030504040204" pitchFamily="34" charset="0"/>
              </a:rPr>
              <a:t>Key tips</a:t>
            </a:r>
          </a:p>
        </p:txBody>
      </p:sp>
      <p:sp>
        <p:nvSpPr>
          <p:cNvPr id="173" name="Rectangle 172">
            <a:extLst>
              <a:ext uri="{FF2B5EF4-FFF2-40B4-BE49-F238E27FC236}">
                <a16:creationId xmlns:a16="http://schemas.microsoft.com/office/drawing/2014/main" id="{DFBE5CA1-8917-4E18-A666-B6929C674EDD}"/>
              </a:ext>
            </a:extLst>
          </p:cNvPr>
          <p:cNvSpPr/>
          <p:nvPr/>
        </p:nvSpPr>
        <p:spPr>
          <a:xfrm>
            <a:off x="24981541" y="13118052"/>
            <a:ext cx="6250782" cy="1778520"/>
          </a:xfrm>
          <a:prstGeom prst="rect">
            <a:avLst/>
          </a:prstGeom>
        </p:spPr>
        <p:txBody>
          <a:bodyPr wrap="square">
            <a:noAutofit/>
          </a:bodyPr>
          <a:lstStyle/>
          <a:p>
            <a:pPr marL="355004" indent="-355004">
              <a:lnSpc>
                <a:spcPct val="107000"/>
              </a:lnSpc>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cs typeface="Arial" panose="020B0604020202020204" pitchFamily="34" charset="0"/>
              </a:rPr>
              <a:t>Teams should release MVP sets as early and often as possible</a:t>
            </a:r>
          </a:p>
          <a:p>
            <a:pPr marL="355004" indent="-355004">
              <a:lnSpc>
                <a:spcPct val="107000"/>
              </a:lnSpc>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cs typeface="Arial" panose="020B0604020202020204" pitchFamily="34" charset="0"/>
              </a:rPr>
              <a:t>Practicing continuous delivery (CD) requires automation and management of the build, packaging, and deployment scripts, which can be addressed through version control check-ins</a:t>
            </a:r>
          </a:p>
          <a:p>
            <a:pPr marL="355004" indent="-355004">
              <a:lnSpc>
                <a:spcPct val="107000"/>
              </a:lnSpc>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cs typeface="Arial" panose="020B0604020202020204" pitchFamily="34" charset="0"/>
              </a:rPr>
              <a:t>Trunk-based development is a key enabler of continuous integration (CI) and, by extension, continuous delivery (CD)</a:t>
            </a:r>
          </a:p>
          <a:p>
            <a:pPr marL="355004" indent="-355004">
              <a:lnSpc>
                <a:spcPct val="107000"/>
              </a:lnSpc>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cs typeface="Arial" panose="020B0604020202020204" pitchFamily="34" charset="0"/>
              </a:rPr>
              <a:t>Any build should be deployable to any of the environments by ensuring that the source code has no environment-specific configurations</a:t>
            </a:r>
          </a:p>
          <a:p>
            <a:pPr marL="355004" indent="-355004">
              <a:lnSpc>
                <a:spcPct val="107000"/>
              </a:lnSpc>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cs typeface="Arial" panose="020B0604020202020204" pitchFamily="34" charset="0"/>
              </a:rPr>
              <a:t>The success of agile delivery relies on the ability to maintain the codebase in a deployable state at all times. Hence, the unit test suite should be run as part of the build process</a:t>
            </a:r>
          </a:p>
          <a:p>
            <a:pPr marL="355004" indent="-355004">
              <a:lnSpc>
                <a:spcPct val="107000"/>
              </a:lnSpc>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cs typeface="Arial" panose="020B0604020202020204" pitchFamily="34" charset="0"/>
              </a:rPr>
              <a:t>Services as a deployable unit should be mutually exclusive; independently deployable, testable, and scalable; and   isolated from failures of other upstream or downstream application/services</a:t>
            </a:r>
          </a:p>
          <a:p>
            <a:pPr marL="355004" indent="-355004">
              <a:lnSpc>
                <a:spcPct val="107000"/>
              </a:lnSpc>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cs typeface="Arial" panose="020B0604020202020204" pitchFamily="34" charset="0"/>
              </a:rPr>
              <a:t>To achieve the DevOps outcomes, shift reliance to control mechanisms (like automated testing, automated deployment and peer review of code changes) to drive transparency, responsibility, and accountability between developers and operations</a:t>
            </a:r>
          </a:p>
          <a:p>
            <a:pPr marL="355004" indent="-355004">
              <a:lnSpc>
                <a:spcPct val="107000"/>
              </a:lnSpc>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cs typeface="Arial" panose="020B0604020202020204" pitchFamily="34" charset="0"/>
              </a:rPr>
              <a:t>Ensure monitoring alerts i.e. server monitoring and application performance monitoring are in place</a:t>
            </a:r>
          </a:p>
          <a:p>
            <a:pPr marL="355004" indent="-355004">
              <a:spcAft>
                <a:spcPts val="311"/>
              </a:spcAft>
              <a:buFont typeface="Wingdings" panose="05000000000000000000" pitchFamily="2" charset="2"/>
              <a:buChar char=""/>
              <a:tabLst>
                <a:tab pos="473339" algn="l"/>
              </a:tabLst>
            </a:pPr>
            <a:endPar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7ED536C1-D530-4D7E-88FD-12283FF4522B}"/>
              </a:ext>
            </a:extLst>
          </p:cNvPr>
          <p:cNvSpPr txBox="1"/>
          <p:nvPr/>
        </p:nvSpPr>
        <p:spPr bwMode="gray">
          <a:xfrm>
            <a:off x="-4274433" y="-1180430"/>
            <a:ext cx="2949113" cy="2210539"/>
          </a:xfrm>
          <a:prstGeom prst="rect">
            <a:avLst/>
          </a:prstGeom>
        </p:spPr>
        <p:txBody>
          <a:bodyPr wrap="square" lIns="0" rIns="0" rtlCol="0" anchor="b" anchorCtr="0">
            <a:normAutofit/>
          </a:bodyPr>
          <a:lstStyle/>
          <a:p>
            <a:pPr>
              <a:lnSpc>
                <a:spcPts val="932"/>
              </a:lnSpc>
            </a:pPr>
            <a:endParaRPr lang="en-US" sz="1346" b="1" dirty="0"/>
          </a:p>
        </p:txBody>
      </p:sp>
      <p:sp>
        <p:nvSpPr>
          <p:cNvPr id="13" name="TextBox 12">
            <a:extLst>
              <a:ext uri="{FF2B5EF4-FFF2-40B4-BE49-F238E27FC236}">
                <a16:creationId xmlns:a16="http://schemas.microsoft.com/office/drawing/2014/main" id="{836DE2D2-1619-4F62-993A-29039623AA94}"/>
              </a:ext>
            </a:extLst>
          </p:cNvPr>
          <p:cNvSpPr txBox="1"/>
          <p:nvPr/>
        </p:nvSpPr>
        <p:spPr bwMode="gray">
          <a:xfrm>
            <a:off x="418164" y="951862"/>
            <a:ext cx="13533120" cy="357857"/>
          </a:xfrm>
          <a:prstGeom prst="rect">
            <a:avLst/>
          </a:prstGeom>
        </p:spPr>
        <p:txBody>
          <a:bodyPr wrap="square" lIns="0" rIns="0" rtlCol="0" anchor="ctr" anchorCtr="0">
            <a:noAutofit/>
          </a:bodyPr>
          <a:lstStyle/>
          <a:p>
            <a:pPr defTabSz="3167891"/>
            <a:r>
              <a:rPr lang="en-US" sz="5400" b="1" dirty="0">
                <a:solidFill>
                  <a:srgbClr val="86BC25"/>
                </a:solidFill>
                <a:latin typeface="+mj-lt"/>
                <a:ea typeface="+mj-ea"/>
                <a:cs typeface="+mj-cs"/>
              </a:rPr>
              <a:t>Agile Framework: Execution Detail</a:t>
            </a:r>
          </a:p>
        </p:txBody>
      </p:sp>
      <p:sp>
        <p:nvSpPr>
          <p:cNvPr id="101" name="Rectangle: Top Corners Snipped 100">
            <a:extLst>
              <a:ext uri="{FF2B5EF4-FFF2-40B4-BE49-F238E27FC236}">
                <a16:creationId xmlns:a16="http://schemas.microsoft.com/office/drawing/2014/main" id="{18C72EE2-800B-49CD-A855-AA8C620A1DDA}"/>
              </a:ext>
            </a:extLst>
          </p:cNvPr>
          <p:cNvSpPr/>
          <p:nvPr/>
        </p:nvSpPr>
        <p:spPr bwMode="gray">
          <a:xfrm>
            <a:off x="11829498" y="1979350"/>
            <a:ext cx="12657128" cy="851992"/>
          </a:xfrm>
          <a:prstGeom prst="snip2SameRect">
            <a:avLst/>
          </a:prstGeom>
          <a:solidFill>
            <a:srgbClr val="75787B"/>
          </a:solidFill>
          <a:ln w="19050" algn="ctr">
            <a:noFill/>
            <a:prstDash val="sysDash"/>
            <a:miter lim="800000"/>
            <a:headEnd/>
            <a:tailEnd/>
          </a:ln>
        </p:spPr>
        <p:txBody>
          <a:bodyPr wrap="square" lIns="116016" tIns="116016" rIns="116016" bIns="116016" rtlCol="0" anchor="ctr"/>
          <a:lstStyle/>
          <a:p>
            <a:pPr algn="ctr" defTabSz="1192933">
              <a:lnSpc>
                <a:spcPct val="106000"/>
              </a:lnSpc>
              <a:defRPr/>
            </a:pPr>
            <a:endParaRPr lang="en-US" sz="1242" b="1" dirty="0">
              <a:latin typeface="Verdana"/>
            </a:endParaRPr>
          </a:p>
        </p:txBody>
      </p:sp>
      <p:sp>
        <p:nvSpPr>
          <p:cNvPr id="66" name="Rectangle 65">
            <a:extLst>
              <a:ext uri="{FF2B5EF4-FFF2-40B4-BE49-F238E27FC236}">
                <a16:creationId xmlns:a16="http://schemas.microsoft.com/office/drawing/2014/main" id="{39471523-0198-4568-B113-25F81B1D1623}"/>
              </a:ext>
            </a:extLst>
          </p:cNvPr>
          <p:cNvSpPr/>
          <p:nvPr/>
        </p:nvSpPr>
        <p:spPr>
          <a:xfrm>
            <a:off x="11447737" y="2809760"/>
            <a:ext cx="13374784" cy="16407727"/>
          </a:xfrm>
          <a:prstGeom prst="rect">
            <a:avLst/>
          </a:prstGeom>
          <a:solidFill>
            <a:srgbClr val="585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4086"/>
            <a:endParaRPr lang="en-US" sz="3285" dirty="0">
              <a:solidFill>
                <a:prstClr val="white"/>
              </a:solidFill>
              <a:latin typeface="Arial"/>
            </a:endParaRPr>
          </a:p>
        </p:txBody>
      </p:sp>
      <p:sp>
        <p:nvSpPr>
          <p:cNvPr id="67" name="Round Same Side Corner Rectangle 228">
            <a:extLst>
              <a:ext uri="{FF2B5EF4-FFF2-40B4-BE49-F238E27FC236}">
                <a16:creationId xmlns:a16="http://schemas.microsoft.com/office/drawing/2014/main" id="{04D80B0B-1D29-4095-B546-291847FB91AB}"/>
              </a:ext>
            </a:extLst>
          </p:cNvPr>
          <p:cNvSpPr/>
          <p:nvPr/>
        </p:nvSpPr>
        <p:spPr bwMode="gray">
          <a:xfrm>
            <a:off x="11471791" y="2716971"/>
            <a:ext cx="13347868" cy="593681"/>
          </a:xfrm>
          <a:prstGeom prst="round2SameRect">
            <a:avLst/>
          </a:prstGeom>
          <a:solidFill>
            <a:srgbClr val="75787B"/>
          </a:solidFill>
          <a:ln w="19050" algn="ctr">
            <a:noFill/>
            <a:miter lim="800000"/>
            <a:headEnd/>
            <a:tailEnd/>
          </a:ln>
        </p:spPr>
        <p:txBody>
          <a:bodyPr wrap="square" lIns="133552" tIns="133552" rIns="133552" bIns="133552" rtlCol="0" anchor="ctr"/>
          <a:lstStyle/>
          <a:p>
            <a:pPr algn="ctr" defTabSz="1174086">
              <a:lnSpc>
                <a:spcPct val="106000"/>
              </a:lnSpc>
            </a:pPr>
            <a:r>
              <a:rPr lang="en-US" sz="1449" dirty="0">
                <a:solidFill>
                  <a:prstClr val="white"/>
                </a:solidFill>
                <a:latin typeface="Verdana" panose="020B0604030504040204" pitchFamily="34" charset="0"/>
                <a:ea typeface="Verdana" panose="020B0604030504040204" pitchFamily="34" charset="0"/>
                <a:cs typeface="Verdana" panose="020B0604030504040204" pitchFamily="34" charset="0"/>
              </a:rPr>
              <a:t>Iteratively and incrementally develop potentially deployable product increments, increasing efficiency and quality through frequent feedback and improvement loops</a:t>
            </a:r>
          </a:p>
        </p:txBody>
      </p:sp>
      <p:sp>
        <p:nvSpPr>
          <p:cNvPr id="94" name="Arrow: Pentagon 93">
            <a:extLst>
              <a:ext uri="{FF2B5EF4-FFF2-40B4-BE49-F238E27FC236}">
                <a16:creationId xmlns:a16="http://schemas.microsoft.com/office/drawing/2014/main" id="{36C64BEC-89ED-467A-9D60-D2AA011163C1}"/>
              </a:ext>
            </a:extLst>
          </p:cNvPr>
          <p:cNvSpPr/>
          <p:nvPr/>
        </p:nvSpPr>
        <p:spPr bwMode="gray">
          <a:xfrm>
            <a:off x="15999998" y="2085563"/>
            <a:ext cx="4221187" cy="369593"/>
          </a:xfrm>
          <a:prstGeom prst="homePlate">
            <a:avLst/>
          </a:prstGeom>
          <a:noFill/>
          <a:ln w="19050" algn="ctr">
            <a:noFill/>
            <a:prstDash val="sysDash"/>
            <a:miter lim="800000"/>
            <a:headEnd/>
            <a:tailEnd/>
          </a:ln>
        </p:spPr>
        <p:txBody>
          <a:bodyPr wrap="square" lIns="116016" tIns="116016" rIns="116016" bIns="116016" rtlCol="0" anchor="ctr"/>
          <a:lstStyle/>
          <a:p>
            <a:pPr algn="ctr" defTabSz="1192933">
              <a:lnSpc>
                <a:spcPct val="106000"/>
              </a:lnSpc>
              <a:defRPr/>
            </a:pPr>
            <a:r>
              <a:rPr lang="en-US" sz="1242" b="1" dirty="0">
                <a:solidFill>
                  <a:schemeClr val="bg1"/>
                </a:solidFill>
                <a:latin typeface="Verdana"/>
              </a:rPr>
              <a:t>Sprint cycles</a:t>
            </a:r>
          </a:p>
        </p:txBody>
      </p:sp>
      <p:sp>
        <p:nvSpPr>
          <p:cNvPr id="31" name="Rectangle 30">
            <a:extLst>
              <a:ext uri="{FF2B5EF4-FFF2-40B4-BE49-F238E27FC236}">
                <a16:creationId xmlns:a16="http://schemas.microsoft.com/office/drawing/2014/main" id="{81FB1954-B760-4FE8-92A4-A48D639FFE99}"/>
              </a:ext>
            </a:extLst>
          </p:cNvPr>
          <p:cNvSpPr/>
          <p:nvPr/>
        </p:nvSpPr>
        <p:spPr>
          <a:xfrm>
            <a:off x="330230" y="3216597"/>
            <a:ext cx="10941693" cy="15981018"/>
          </a:xfrm>
          <a:prstGeom prst="rect">
            <a:avLst/>
          </a:prstGeom>
          <a:solidFill>
            <a:srgbClr val="007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4086"/>
            <a:endParaRPr lang="en-US" sz="1242" dirty="0">
              <a:solidFill>
                <a:prstClr val="white"/>
              </a:solidFill>
              <a:latin typeface="+mj-lt"/>
            </a:endParaRPr>
          </a:p>
        </p:txBody>
      </p:sp>
      <p:sp>
        <p:nvSpPr>
          <p:cNvPr id="32" name="Round Same Side Corner Rectangle 175">
            <a:extLst>
              <a:ext uri="{FF2B5EF4-FFF2-40B4-BE49-F238E27FC236}">
                <a16:creationId xmlns:a16="http://schemas.microsoft.com/office/drawing/2014/main" id="{FF138133-66C1-47A1-A068-D507C40FA6D4}"/>
              </a:ext>
            </a:extLst>
          </p:cNvPr>
          <p:cNvSpPr/>
          <p:nvPr/>
        </p:nvSpPr>
        <p:spPr bwMode="gray">
          <a:xfrm>
            <a:off x="330230" y="2720038"/>
            <a:ext cx="10941693" cy="597865"/>
          </a:xfrm>
          <a:prstGeom prst="round2SameRect">
            <a:avLst/>
          </a:prstGeom>
          <a:solidFill>
            <a:srgbClr val="0097A9"/>
          </a:solidFill>
          <a:ln w="19050" algn="ctr">
            <a:noFill/>
            <a:miter lim="800000"/>
            <a:headEnd/>
            <a:tailEnd/>
          </a:ln>
        </p:spPr>
        <p:txBody>
          <a:bodyPr wrap="square" lIns="133552" tIns="133552" rIns="133552" bIns="133552" rtlCol="0" anchor="ctr"/>
          <a:lstStyle/>
          <a:p>
            <a:pPr algn="ctr" defTabSz="1192933">
              <a:lnSpc>
                <a:spcPct val="106000"/>
              </a:lnSpc>
              <a:defRPr/>
            </a:pPr>
            <a:r>
              <a:rPr lang="en-US" sz="1449" dirty="0">
                <a:solidFill>
                  <a:schemeClr val="bg1"/>
                </a:solidFill>
              </a:rPr>
              <a:t>Plan &amp; mobilize engagement, initiate product backlog, and establish foundational architecture and infrastructure</a:t>
            </a:r>
          </a:p>
        </p:txBody>
      </p:sp>
      <p:sp>
        <p:nvSpPr>
          <p:cNvPr id="99" name="Rectangle: Top Corners Snipped 98">
            <a:extLst>
              <a:ext uri="{FF2B5EF4-FFF2-40B4-BE49-F238E27FC236}">
                <a16:creationId xmlns:a16="http://schemas.microsoft.com/office/drawing/2014/main" id="{3127ACC2-D291-44F2-9EE5-7AD165241944}"/>
              </a:ext>
            </a:extLst>
          </p:cNvPr>
          <p:cNvSpPr/>
          <p:nvPr/>
        </p:nvSpPr>
        <p:spPr bwMode="gray">
          <a:xfrm>
            <a:off x="819410" y="1979351"/>
            <a:ext cx="9963330" cy="851992"/>
          </a:xfrm>
          <a:prstGeom prst="snip2SameRect">
            <a:avLst/>
          </a:prstGeom>
          <a:solidFill>
            <a:srgbClr val="0097A9"/>
          </a:solidFill>
          <a:ln w="19050" algn="ctr">
            <a:noFill/>
            <a:prstDash val="sysDash"/>
            <a:miter lim="800000"/>
            <a:headEnd/>
            <a:tailEnd/>
          </a:ln>
        </p:spPr>
        <p:txBody>
          <a:bodyPr wrap="square" lIns="116016" tIns="116016" rIns="116016" bIns="116016" rtlCol="0" anchor="ctr"/>
          <a:lstStyle/>
          <a:p>
            <a:pPr algn="ctr" defTabSz="1192933">
              <a:lnSpc>
                <a:spcPct val="106000"/>
              </a:lnSpc>
              <a:defRPr/>
            </a:pPr>
            <a:endParaRPr lang="en-US" sz="1242" b="1" dirty="0">
              <a:latin typeface="Verdana"/>
            </a:endParaRPr>
          </a:p>
        </p:txBody>
      </p:sp>
      <p:sp>
        <p:nvSpPr>
          <p:cNvPr id="69" name="Rectangle 68">
            <a:extLst>
              <a:ext uri="{FF2B5EF4-FFF2-40B4-BE49-F238E27FC236}">
                <a16:creationId xmlns:a16="http://schemas.microsoft.com/office/drawing/2014/main" id="{7A855B10-116B-476D-AE07-4AB1CAF0EB86}"/>
              </a:ext>
            </a:extLst>
          </p:cNvPr>
          <p:cNvSpPr/>
          <p:nvPr/>
        </p:nvSpPr>
        <p:spPr bwMode="gray">
          <a:xfrm>
            <a:off x="2504395" y="2107074"/>
            <a:ext cx="6593361" cy="275711"/>
          </a:xfrm>
          <a:prstGeom prst="rect">
            <a:avLst/>
          </a:prstGeom>
          <a:noFill/>
          <a:ln w="19050" algn="ctr">
            <a:noFill/>
            <a:prstDash val="sysDash"/>
            <a:miter lim="800000"/>
            <a:headEnd/>
            <a:tailEnd/>
          </a:ln>
        </p:spPr>
        <p:txBody>
          <a:bodyPr wrap="square" lIns="116016" tIns="116016" rIns="116016" bIns="116016" rtlCol="0" anchor="ctr"/>
          <a:lstStyle/>
          <a:p>
            <a:pPr algn="ctr" defTabSz="1192933">
              <a:lnSpc>
                <a:spcPct val="106000"/>
              </a:lnSpc>
              <a:defRPr/>
            </a:pPr>
            <a:r>
              <a:rPr lang="en-US" sz="1242" b="1" dirty="0">
                <a:solidFill>
                  <a:schemeClr val="bg1"/>
                </a:solidFill>
                <a:latin typeface="Verdana"/>
              </a:rPr>
              <a:t>Discovery</a:t>
            </a:r>
            <a:endParaRPr lang="en-US" sz="1242" b="1" i="1" strike="sngStrike" dirty="0">
              <a:solidFill>
                <a:srgbClr val="FF0000"/>
              </a:solidFill>
              <a:latin typeface="Verdana"/>
            </a:endParaRPr>
          </a:p>
        </p:txBody>
      </p:sp>
      <p:sp>
        <p:nvSpPr>
          <p:cNvPr id="98" name="Freeform 164">
            <a:extLst>
              <a:ext uri="{FF2B5EF4-FFF2-40B4-BE49-F238E27FC236}">
                <a16:creationId xmlns:a16="http://schemas.microsoft.com/office/drawing/2014/main" id="{E814B9C9-CEB4-425B-ABA3-E57C2EEF9BCA}"/>
              </a:ext>
            </a:extLst>
          </p:cNvPr>
          <p:cNvSpPr/>
          <p:nvPr/>
        </p:nvSpPr>
        <p:spPr>
          <a:xfrm>
            <a:off x="6845692" y="3681661"/>
            <a:ext cx="4259958" cy="2022665"/>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solidFill>
          <a:ln>
            <a:solidFill>
              <a:srgbClr val="0097A9"/>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6901" tIns="86901" rIns="86901" bIns="86901" numCol="1" spcCol="1270" anchor="ctr" anchorCtr="0">
            <a:noAutofit/>
          </a:bodyPr>
          <a:lstStyle/>
          <a:p>
            <a:pPr marL="0" lvl="1" defTabSz="333301">
              <a:lnSpc>
                <a:spcPct val="90000"/>
              </a:lnSpc>
              <a:spcAft>
                <a:spcPct val="15000"/>
              </a:spcAft>
            </a:pPr>
            <a:r>
              <a:rPr lang="en-US" sz="1242" b="1" dirty="0">
                <a:solidFill>
                  <a:prstClr val="black"/>
                </a:solidFill>
                <a:latin typeface="Verdana" panose="020B0604030504040204" pitchFamily="34" charset="0"/>
                <a:ea typeface="Verdana" panose="020B0604030504040204" pitchFamily="34" charset="0"/>
                <a:cs typeface="Verdana" panose="020B0604030504040204" pitchFamily="34" charset="0"/>
              </a:rPr>
              <a:t>Plan and mobilize project</a:t>
            </a:r>
          </a:p>
          <a:p>
            <a:pPr marL="354973" indent="-354973">
              <a:lnSpc>
                <a:spcPts val="1553"/>
              </a:lnSpc>
              <a:buFont typeface="Arial" panose="020B0604020202020204" pitchFamily="34" charset="0"/>
              <a:buChar char="►"/>
            </a:pPr>
            <a:r>
              <a:rPr lang="en-US" sz="1242" dirty="0">
                <a:solidFill>
                  <a:prstClr val="black"/>
                </a:solidFill>
                <a:latin typeface="Verdana" panose="020B0604030504040204" pitchFamily="34" charset="0"/>
                <a:ea typeface="Verdana" panose="020B0604030504040204" pitchFamily="34" charset="0"/>
                <a:cs typeface="Verdana" panose="020B0604030504040204" pitchFamily="34" charset="0"/>
              </a:rPr>
              <a:t>Develop project charter</a:t>
            </a:r>
          </a:p>
          <a:p>
            <a:pPr marL="354973" indent="-354973">
              <a:lnSpc>
                <a:spcPts val="1553"/>
              </a:lnSpc>
              <a:buFont typeface="Arial" panose="020B0604020202020204" pitchFamily="34" charset="0"/>
              <a:buChar char="►"/>
            </a:pPr>
            <a:r>
              <a:rPr lang="en-US" sz="1242" dirty="0">
                <a:solidFill>
                  <a:prstClr val="black"/>
                </a:solidFill>
                <a:latin typeface="Verdana" panose="020B0604030504040204" pitchFamily="34" charset="0"/>
                <a:ea typeface="Verdana" panose="020B0604030504040204" pitchFamily="34" charset="0"/>
                <a:cs typeface="Verdana" panose="020B0604030504040204" pitchFamily="34" charset="0"/>
              </a:rPr>
              <a:t>Complete deliverables log</a:t>
            </a:r>
          </a:p>
          <a:p>
            <a:pPr marL="354973" indent="-354973">
              <a:lnSpc>
                <a:spcPts val="1553"/>
              </a:lnSpc>
              <a:buFont typeface="Arial" panose="020B0604020202020204" pitchFamily="34" charset="0"/>
              <a:buChar char="►"/>
            </a:pPr>
            <a:r>
              <a:rPr lang="en-US" sz="1242" dirty="0">
                <a:solidFill>
                  <a:prstClr val="black"/>
                </a:solidFill>
                <a:latin typeface="Verdana" panose="020B0604030504040204" pitchFamily="34" charset="0"/>
                <a:ea typeface="Verdana" panose="020B0604030504040204" pitchFamily="34" charset="0"/>
                <a:cs typeface="Verdana" panose="020B0604030504040204" pitchFamily="34" charset="0"/>
              </a:rPr>
              <a:t>Develop master plan</a:t>
            </a:r>
          </a:p>
          <a:p>
            <a:pPr marL="354973" indent="-354973">
              <a:lnSpc>
                <a:spcPts val="1553"/>
              </a:lnSpc>
              <a:buFont typeface="Arial" panose="020B0604020202020204" pitchFamily="34" charset="0"/>
              <a:buChar char="►"/>
            </a:pPr>
            <a:r>
              <a:rPr lang="en-US" sz="1242" dirty="0">
                <a:solidFill>
                  <a:prstClr val="black"/>
                </a:solidFill>
                <a:latin typeface="Verdana" panose="020B0604030504040204" pitchFamily="34" charset="0"/>
                <a:ea typeface="Verdana" panose="020B0604030504040204" pitchFamily="34" charset="0"/>
                <a:cs typeface="Verdana" panose="020B0604030504040204" pitchFamily="34" charset="0"/>
              </a:rPr>
              <a:t>Develop integrated work plan</a:t>
            </a:r>
          </a:p>
          <a:p>
            <a:pPr marL="354973" indent="-354973">
              <a:lnSpc>
                <a:spcPts val="1553"/>
              </a:lnSpc>
              <a:buFont typeface="Arial" panose="020B0604020202020204" pitchFamily="34" charset="0"/>
              <a:buChar char="►"/>
            </a:pPr>
            <a:r>
              <a:rPr lang="en-US" sz="1242" dirty="0">
                <a:solidFill>
                  <a:prstClr val="black"/>
                </a:solidFill>
                <a:latin typeface="Verdana" panose="020B0604030504040204" pitchFamily="34" charset="0"/>
                <a:ea typeface="Verdana" panose="020B0604030504040204" pitchFamily="34" charset="0"/>
                <a:cs typeface="Verdana" panose="020B0604030504040204" pitchFamily="34" charset="0"/>
              </a:rPr>
              <a:t>Plan and conduct kick-off </a:t>
            </a:r>
          </a:p>
          <a:p>
            <a:pPr marL="354973" indent="-354973">
              <a:lnSpc>
                <a:spcPts val="1553"/>
              </a:lnSpc>
              <a:buFont typeface="Arial" panose="020B0604020202020204" pitchFamily="34" charset="0"/>
              <a:buChar char="►"/>
            </a:pPr>
            <a:r>
              <a:rPr lang="en-US" sz="1242" dirty="0">
                <a:solidFill>
                  <a:prstClr val="black"/>
                </a:solidFill>
                <a:latin typeface="Verdana" panose="020B0604030504040204" pitchFamily="34" charset="0"/>
                <a:ea typeface="Verdana" panose="020B0604030504040204" pitchFamily="34" charset="0"/>
                <a:cs typeface="Verdana" panose="020B0604030504040204" pitchFamily="34" charset="0"/>
              </a:rPr>
              <a:t>Acquire project team  </a:t>
            </a:r>
          </a:p>
          <a:p>
            <a:pPr marL="354973" indent="-354973">
              <a:lnSpc>
                <a:spcPts val="1553"/>
              </a:lnSpc>
              <a:buFont typeface="Arial" panose="020B0604020202020204" pitchFamily="34" charset="0"/>
              <a:buChar char="►"/>
            </a:pPr>
            <a:r>
              <a:rPr lang="en-US" sz="1242" dirty="0">
                <a:solidFill>
                  <a:prstClr val="black"/>
                </a:solidFill>
                <a:latin typeface="Verdana" panose="020B0604030504040204" pitchFamily="34" charset="0"/>
                <a:ea typeface="Verdana" panose="020B0604030504040204" pitchFamily="34" charset="0"/>
                <a:cs typeface="Verdana" panose="020B0604030504040204" pitchFamily="34" charset="0"/>
              </a:rPr>
              <a:t>Install and configure tools </a:t>
            </a:r>
          </a:p>
          <a:p>
            <a:pPr marL="354973" indent="-354973">
              <a:lnSpc>
                <a:spcPts val="1553"/>
              </a:lnSpc>
              <a:buFont typeface="Arial" panose="020B0604020202020204" pitchFamily="34" charset="0"/>
              <a:buChar char="►"/>
            </a:pPr>
            <a:r>
              <a:rPr lang="en-US" sz="1242" dirty="0">
                <a:solidFill>
                  <a:prstClr val="black"/>
                </a:solidFill>
                <a:latin typeface="Verdana" panose="020B0604030504040204" pitchFamily="34" charset="0"/>
                <a:ea typeface="Verdana" panose="020B0604030504040204" pitchFamily="34" charset="0"/>
                <a:cs typeface="Verdana" panose="020B0604030504040204" pitchFamily="34" charset="0"/>
              </a:rPr>
              <a:t>Train project staff</a:t>
            </a:r>
          </a:p>
        </p:txBody>
      </p:sp>
      <p:sp>
        <p:nvSpPr>
          <p:cNvPr id="100" name="Freeform 164">
            <a:extLst>
              <a:ext uri="{FF2B5EF4-FFF2-40B4-BE49-F238E27FC236}">
                <a16:creationId xmlns:a16="http://schemas.microsoft.com/office/drawing/2014/main" id="{020D5189-D799-4452-9020-37AD5D8F13F0}"/>
              </a:ext>
            </a:extLst>
          </p:cNvPr>
          <p:cNvSpPr/>
          <p:nvPr/>
        </p:nvSpPr>
        <p:spPr>
          <a:xfrm>
            <a:off x="418166" y="5181287"/>
            <a:ext cx="6287640" cy="978864"/>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solidFill>
          <a:ln>
            <a:solidFill>
              <a:srgbClr val="0097A9"/>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6901" tIns="86901" rIns="86901" bIns="86901" numCol="1" spcCol="1270" anchor="ctr" anchorCtr="0">
            <a:noAutofit/>
          </a:bodyPr>
          <a:lstStyle/>
          <a:p>
            <a:pPr marL="0" lvl="1" defTabSz="333301">
              <a:lnSpc>
                <a:spcPct val="90000"/>
              </a:lnSpc>
              <a:spcAft>
                <a:spcPct val="15000"/>
              </a:spcAft>
            </a:pPr>
            <a:r>
              <a:rPr lang="en-US" sz="1242" b="1" dirty="0">
                <a:solidFill>
                  <a:prstClr val="black"/>
                </a:solidFill>
                <a:latin typeface="Verdana" panose="020B0604030504040204" pitchFamily="34" charset="0"/>
                <a:ea typeface="Verdana" panose="020B0604030504040204" pitchFamily="34" charset="0"/>
                <a:cs typeface="Verdana" panose="020B0604030504040204" pitchFamily="34" charset="0"/>
              </a:rPr>
              <a:t>Establish security and controls approach</a:t>
            </a:r>
          </a:p>
          <a:p>
            <a:pPr marL="354973" indent="-354973">
              <a:lnSpc>
                <a:spcPts val="1553"/>
              </a:lnSpc>
              <a:buFont typeface="Arial" panose="020B0604020202020204" pitchFamily="34" charset="0"/>
              <a:buChar char="►"/>
              <a:tabLst>
                <a:tab pos="473297"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Define security architecture</a:t>
            </a:r>
          </a:p>
          <a:p>
            <a:pPr marL="354973" indent="-354973">
              <a:lnSpc>
                <a:spcPts val="1553"/>
              </a:lnSpc>
              <a:buFont typeface="Arial" panose="020B0604020202020204" pitchFamily="34" charset="0"/>
              <a:buChar char="►"/>
              <a:tabLst>
                <a:tab pos="473297"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Develop security, privacy, and controls approach</a:t>
            </a:r>
          </a:p>
          <a:p>
            <a:pPr marL="354973" indent="-354973">
              <a:lnSpc>
                <a:spcPts val="1553"/>
              </a:lnSpc>
              <a:buFont typeface="Arial" panose="020B0604020202020204" pitchFamily="34" charset="0"/>
              <a:buChar char="►"/>
              <a:tabLst>
                <a:tab pos="473297"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Design &amp; develop project team application security roles</a:t>
            </a:r>
          </a:p>
        </p:txBody>
      </p:sp>
      <p:sp>
        <p:nvSpPr>
          <p:cNvPr id="107" name="Freeform 164">
            <a:extLst>
              <a:ext uri="{FF2B5EF4-FFF2-40B4-BE49-F238E27FC236}">
                <a16:creationId xmlns:a16="http://schemas.microsoft.com/office/drawing/2014/main" id="{67AABC09-5F3C-4DA0-A8CB-05B57860BD63}"/>
              </a:ext>
            </a:extLst>
          </p:cNvPr>
          <p:cNvSpPr/>
          <p:nvPr/>
        </p:nvSpPr>
        <p:spPr>
          <a:xfrm>
            <a:off x="3104264" y="7012576"/>
            <a:ext cx="3007286" cy="916000"/>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solidFill>
          <a:ln>
            <a:solidFill>
              <a:srgbClr val="0097A9"/>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6901" tIns="86901" rIns="86901" bIns="86901" numCol="1" spcCol="1270" anchor="ctr" anchorCtr="0">
            <a:noAutofit/>
          </a:bodyPr>
          <a:lstStyle/>
          <a:p>
            <a:pPr marL="0" lvl="1" defTabSz="333301">
              <a:lnSpc>
                <a:spcPct val="90000"/>
              </a:lnSpc>
              <a:spcAft>
                <a:spcPct val="15000"/>
              </a:spcAft>
            </a:pPr>
            <a:r>
              <a:rPr lang="en-US" sz="1242" b="1" dirty="0">
                <a:solidFill>
                  <a:prstClr val="black"/>
                </a:solidFill>
                <a:latin typeface="Verdana" panose="020B0604030504040204" pitchFamily="34" charset="0"/>
                <a:ea typeface="Verdana" panose="020B0604030504040204" pitchFamily="34" charset="0"/>
                <a:cs typeface="Verdana" panose="020B0604030504040204" pitchFamily="34" charset="0"/>
              </a:rPr>
              <a:t>Plan solution validation*</a:t>
            </a:r>
          </a:p>
          <a:p>
            <a:pPr marL="354973" indent="-354973">
              <a:lnSpc>
                <a:spcPts val="1553"/>
              </a:lnSpc>
              <a:buFont typeface="Arial" panose="020B0604020202020204" pitchFamily="34" charset="0"/>
              <a:buChar char="►"/>
              <a:tabLst>
                <a:tab pos="473297"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Stand up baseline solution</a:t>
            </a:r>
          </a:p>
          <a:p>
            <a:pPr marL="354973" indent="-354973">
              <a:lnSpc>
                <a:spcPts val="1553"/>
              </a:lnSpc>
              <a:buFont typeface="Arial" panose="020B0604020202020204" pitchFamily="34" charset="0"/>
              <a:buChar char="►"/>
              <a:tabLst>
                <a:tab pos="473297"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Plan and prepare baseline solution</a:t>
            </a:r>
          </a:p>
        </p:txBody>
      </p:sp>
      <p:sp>
        <p:nvSpPr>
          <p:cNvPr id="121" name="Rectangle 120">
            <a:extLst>
              <a:ext uri="{FF2B5EF4-FFF2-40B4-BE49-F238E27FC236}">
                <a16:creationId xmlns:a16="http://schemas.microsoft.com/office/drawing/2014/main" id="{551A6CC3-8FF8-4793-9248-C679A8406BE3}"/>
              </a:ext>
            </a:extLst>
          </p:cNvPr>
          <p:cNvSpPr/>
          <p:nvPr/>
        </p:nvSpPr>
        <p:spPr bwMode="gray">
          <a:xfrm>
            <a:off x="307440" y="12636912"/>
            <a:ext cx="10964482" cy="357857"/>
          </a:xfrm>
          <a:prstGeom prst="rect">
            <a:avLst/>
          </a:prstGeom>
          <a:solidFill>
            <a:schemeClr val="bg1"/>
          </a:solidFill>
          <a:ln w="19050" algn="ctr">
            <a:noFill/>
            <a:miter lim="800000"/>
            <a:headEnd/>
            <a:tailEnd/>
          </a:ln>
        </p:spPr>
        <p:txBody>
          <a:bodyPr wrap="square" lIns="68684" tIns="133552" rIns="133552" bIns="133552" rtlCol="0" anchor="ctr"/>
          <a:lstStyle/>
          <a:p>
            <a:pPr marL="0" lvl="1" algn="ctr" defTabSz="1174086">
              <a:buSzPct val="100000"/>
            </a:pPr>
            <a:r>
              <a:rPr lang="en-US" sz="1242" b="1" dirty="0">
                <a:latin typeface="Verdana" panose="020B0604030504040204" pitchFamily="34" charset="0"/>
                <a:ea typeface="Verdana" panose="020B0604030504040204" pitchFamily="34" charset="0"/>
                <a:cs typeface="Verdana" panose="020B0604030504040204" pitchFamily="34" charset="0"/>
              </a:rPr>
              <a:t>Key tips</a:t>
            </a:r>
          </a:p>
        </p:txBody>
      </p:sp>
      <p:sp>
        <p:nvSpPr>
          <p:cNvPr id="122" name="Rectangle 121">
            <a:extLst>
              <a:ext uri="{FF2B5EF4-FFF2-40B4-BE49-F238E27FC236}">
                <a16:creationId xmlns:a16="http://schemas.microsoft.com/office/drawing/2014/main" id="{79B1BC15-AEED-4A3C-BF67-71A977F5F1CD}"/>
              </a:ext>
            </a:extLst>
          </p:cNvPr>
          <p:cNvSpPr/>
          <p:nvPr/>
        </p:nvSpPr>
        <p:spPr>
          <a:xfrm>
            <a:off x="330214" y="13127693"/>
            <a:ext cx="5631631" cy="5936996"/>
          </a:xfrm>
          <a:prstGeom prst="rect">
            <a:avLst/>
          </a:prstGeom>
        </p:spPr>
        <p:txBody>
          <a:bodyPr wrap="square">
            <a:noAutofit/>
          </a:bodyPr>
          <a:lstStyle/>
          <a:p>
            <a:pPr marL="219898" indent="-219898">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Allocate appropriate time for core planning activities and discovery at the beginning of the project </a:t>
            </a:r>
            <a:r>
              <a:rPr lang="en-US" sz="1242" b="1" dirty="0">
                <a:solidFill>
                  <a:schemeClr val="bg1"/>
                </a:solidFill>
                <a:latin typeface="Verdana" panose="020B0604030504040204" pitchFamily="34" charset="0"/>
                <a:ea typeface="Calibri" panose="020F0502020204030204" pitchFamily="34" charset="0"/>
                <a:cs typeface="Arial" panose="020B0604020202020204" pitchFamily="34" charset="0"/>
              </a:rPr>
              <a:t> </a:t>
            </a:r>
          </a:p>
          <a:p>
            <a:pPr marL="219898" indent="-219898">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Involve an agile coach</a:t>
            </a:r>
            <a:r>
              <a:rPr lang="en-US" sz="1242" u="sng" dirty="0">
                <a:solidFill>
                  <a:schemeClr val="bg1"/>
                </a:solidFill>
                <a:latin typeface="Verdana" panose="020B0604030504040204" pitchFamily="34" charset="0"/>
                <a:ea typeface="Calibri" panose="020F0502020204030204" pitchFamily="34" charset="0"/>
                <a:cs typeface="Arial" panose="020B0604020202020204" pitchFamily="34" charset="0"/>
              </a:rPr>
              <a:t> </a:t>
            </a: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from the start</a:t>
            </a:r>
          </a:p>
          <a:p>
            <a:pPr marL="219898" indent="-219898">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Establish appropriate governance and controls - and balance that with the agile/ lean mindset </a:t>
            </a:r>
          </a:p>
          <a:p>
            <a:pPr marL="219898" indent="-219898">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Invest adequate time and effort in aligning across Deloitte and client project team on roles, responsibilities, delivery approach, scope, ceremonies, etc.</a:t>
            </a:r>
          </a:p>
          <a:p>
            <a:pPr marL="219898" indent="-219898">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Train agile team on agile mindset and discovery process</a:t>
            </a:r>
          </a:p>
          <a:p>
            <a:pPr marL="219898" indent="-219898">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Define your epic/feature structure early so there is consistency and so project reporting needs are met</a:t>
            </a:r>
          </a:p>
          <a:p>
            <a:pPr marL="219898" indent="-219898">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Understand forecasted scope vs capacity and timeline at high-level from the start to understand how much capacity you can dedicate to adjusting, iterating and making changes to the solution based on feedback</a:t>
            </a:r>
          </a:p>
          <a:p>
            <a:pPr marL="219898" indent="-219898">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Complete foundational elements such as establishing user experience design and  technical infrastructure early to inform user stories</a:t>
            </a:r>
          </a:p>
          <a:p>
            <a:pPr marL="219898" indent="-219898">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Do just enough foundational solution design to support writing user stories with accuracy</a:t>
            </a:r>
          </a:p>
          <a:p>
            <a:pPr marL="219898" indent="-219898">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Invest energy developing solid user stories (and training the team to do so) </a:t>
            </a:r>
            <a:endParaRPr lang="en-US" sz="1242" dirty="0">
              <a:solidFill>
                <a:srgbClr val="FF0000"/>
              </a:solidFill>
              <a:latin typeface="Verdana" panose="020B0604030504040204" pitchFamily="34" charset="0"/>
              <a:ea typeface="Calibri" panose="020F050202020403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BFF53D62-13E0-4D6E-A740-368B2D1E5069}"/>
              </a:ext>
            </a:extLst>
          </p:cNvPr>
          <p:cNvSpPr/>
          <p:nvPr/>
        </p:nvSpPr>
        <p:spPr>
          <a:xfrm>
            <a:off x="6157576" y="13110167"/>
            <a:ext cx="5081803" cy="5324037"/>
          </a:xfrm>
          <a:prstGeom prst="rect">
            <a:avLst/>
          </a:prstGeom>
        </p:spPr>
        <p:txBody>
          <a:bodyPr wrap="square">
            <a:noAutofit/>
          </a:bodyPr>
          <a:lstStyle/>
          <a:p>
            <a:pPr marL="355004" indent="-355004">
              <a:lnSpc>
                <a:spcPct val="107000"/>
              </a:lnSpc>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Have enough ‘ready’ user stories (and foundational design) to get started (at least 3 sprints’ worth), but not so much that you box yourself in/ struggle to flexible or require significant re-work</a:t>
            </a:r>
          </a:p>
          <a:p>
            <a:pPr marL="355004" indent="-355004">
              <a:lnSpc>
                <a:spcPct val="107000"/>
              </a:lnSpc>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Define a process for developing “ready” user stories</a:t>
            </a:r>
          </a:p>
          <a:p>
            <a:pPr marL="769176" lvl="1" indent="-295837">
              <a:lnSpc>
                <a:spcPct val="107000"/>
              </a:lnSpc>
              <a:spcAft>
                <a:spcPts val="828"/>
              </a:spcAft>
              <a:buFont typeface="Courier New" panose="02070309020205020404" pitchFamily="49" charset="0"/>
              <a:buChar char="o"/>
              <a:tabLst>
                <a:tab pos="946678" algn="l"/>
              </a:tabLst>
            </a:pP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Product owner collaborates with Deloitte and client development team members to develop user stories, including required supporting documentation to make the “what” clear</a:t>
            </a:r>
          </a:p>
          <a:p>
            <a:pPr marL="769176" lvl="1" indent="-295837">
              <a:lnSpc>
                <a:spcPct val="107000"/>
              </a:lnSpc>
              <a:spcAft>
                <a:spcPts val="828"/>
              </a:spcAft>
              <a:buFont typeface="Courier New" panose="02070309020205020404" pitchFamily="49" charset="0"/>
              <a:buChar char="o"/>
              <a:tabLst>
                <a:tab pos="946678" algn="l"/>
              </a:tabLst>
            </a:pP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Development team reviews, confirms understanding and estimates user stories</a:t>
            </a:r>
          </a:p>
          <a:p>
            <a:pPr marL="769176" lvl="1" indent="-295837">
              <a:lnSpc>
                <a:spcPct val="107000"/>
              </a:lnSpc>
              <a:spcAft>
                <a:spcPts val="828"/>
              </a:spcAft>
              <a:buFont typeface="Courier New" panose="02070309020205020404" pitchFamily="49" charset="0"/>
              <a:buChar char="o"/>
              <a:tabLst>
                <a:tab pos="946678" algn="l"/>
              </a:tabLst>
            </a:pP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Product owner approves user stories</a:t>
            </a:r>
          </a:p>
          <a:p>
            <a:pPr marL="355004" indent="-355004">
              <a:lnSpc>
                <a:spcPct val="107000"/>
              </a:lnSpc>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In the roadmap, don’t put off all the big or complex user stories until the end</a:t>
            </a:r>
          </a:p>
          <a:p>
            <a:pPr marL="355004" indent="-355004">
              <a:lnSpc>
                <a:spcPct val="107000"/>
              </a:lnSpc>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When prioritizing the product backlog, manage against the contracted scope (as relevant), have open conversations about tradeoffs, and manage delivery dates</a:t>
            </a:r>
          </a:p>
          <a:p>
            <a:pPr marL="355004" indent="-355004">
              <a:lnSpc>
                <a:spcPct val="107000"/>
              </a:lnSpc>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MVP requires a “critical mass” of components that have to be deployed in an initial release to provide a usable solution; additional advanced features or capabilities can be added later to enhance the product</a:t>
            </a:r>
          </a:p>
        </p:txBody>
      </p:sp>
      <p:sp>
        <p:nvSpPr>
          <p:cNvPr id="104" name="Freeform 164">
            <a:extLst>
              <a:ext uri="{FF2B5EF4-FFF2-40B4-BE49-F238E27FC236}">
                <a16:creationId xmlns:a16="http://schemas.microsoft.com/office/drawing/2014/main" id="{559D88AC-63FD-4935-82EA-776FEFC40CA4}"/>
              </a:ext>
            </a:extLst>
          </p:cNvPr>
          <p:cNvSpPr/>
          <p:nvPr/>
        </p:nvSpPr>
        <p:spPr>
          <a:xfrm>
            <a:off x="418165" y="6982458"/>
            <a:ext cx="2555975" cy="946657"/>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solidFill>
          <a:ln>
            <a:solidFill>
              <a:srgbClr val="0097A9"/>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6901" tIns="86901" rIns="86901" bIns="86901" numCol="1" spcCol="1270" anchor="ctr" anchorCtr="0">
            <a:noAutofit/>
          </a:bodyPr>
          <a:lstStyle/>
          <a:p>
            <a:pPr marL="0" lvl="1" defTabSz="333301">
              <a:lnSpc>
                <a:spcPct val="90000"/>
              </a:lnSpc>
              <a:spcAft>
                <a:spcPct val="15000"/>
              </a:spcAft>
            </a:pPr>
            <a:r>
              <a:rPr lang="en-US" sz="1242" b="1" dirty="0">
                <a:solidFill>
                  <a:prstClr val="black"/>
                </a:solidFill>
                <a:latin typeface="Verdana" panose="020B0604030504040204" pitchFamily="34" charset="0"/>
                <a:ea typeface="Verdana" panose="020B0604030504040204" pitchFamily="34" charset="0"/>
                <a:cs typeface="Verdana" panose="020B0604030504040204" pitchFamily="34" charset="0"/>
              </a:rPr>
              <a:t>Define business needs</a:t>
            </a:r>
          </a:p>
          <a:p>
            <a:pPr marL="354973" indent="-354973">
              <a:lnSpc>
                <a:spcPts val="1553"/>
              </a:lnSpc>
              <a:buFont typeface="Arial" panose="020B0604020202020204" pitchFamily="34" charset="0"/>
              <a:buChar char="►"/>
              <a:tabLst>
                <a:tab pos="473297"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Perform high-level process design</a:t>
            </a:r>
          </a:p>
        </p:txBody>
      </p:sp>
      <p:sp>
        <p:nvSpPr>
          <p:cNvPr id="120" name="Freeform 164">
            <a:extLst>
              <a:ext uri="{FF2B5EF4-FFF2-40B4-BE49-F238E27FC236}">
                <a16:creationId xmlns:a16="http://schemas.microsoft.com/office/drawing/2014/main" id="{5BD0D908-86BB-4152-BA4C-56B5BA9F1A84}"/>
              </a:ext>
            </a:extLst>
          </p:cNvPr>
          <p:cNvSpPr/>
          <p:nvPr/>
        </p:nvSpPr>
        <p:spPr>
          <a:xfrm>
            <a:off x="418165" y="8020917"/>
            <a:ext cx="2555975" cy="366668"/>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solidFill>
          <a:ln>
            <a:solidFill>
              <a:srgbClr val="0097A9"/>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6901" tIns="86901" rIns="86901" bIns="86901" numCol="1" spcCol="1270" anchor="ctr" anchorCtr="0">
            <a:noAutofit/>
          </a:bodyPr>
          <a:lstStyle/>
          <a:p>
            <a:pPr marL="0" lvl="1" defTabSz="333301">
              <a:lnSpc>
                <a:spcPts val="1553"/>
              </a:lnSpc>
              <a:spcAft>
                <a:spcPts val="621"/>
              </a:spcAft>
            </a:pPr>
            <a:r>
              <a:rPr lang="en-US" sz="1242" b="1" dirty="0">
                <a:solidFill>
                  <a:prstClr val="black"/>
                </a:solidFill>
                <a:latin typeface="Verdana" panose="020B0604030504040204" pitchFamily="34" charset="0"/>
                <a:ea typeface="Verdana" panose="020B0604030504040204" pitchFamily="34" charset="0"/>
                <a:cs typeface="Verdana" panose="020B0604030504040204" pitchFamily="34" charset="0"/>
              </a:rPr>
              <a:t>Define DOR and DOD</a:t>
            </a:r>
          </a:p>
        </p:txBody>
      </p:sp>
      <p:sp>
        <p:nvSpPr>
          <p:cNvPr id="135" name="Freeform 164">
            <a:extLst>
              <a:ext uri="{FF2B5EF4-FFF2-40B4-BE49-F238E27FC236}">
                <a16:creationId xmlns:a16="http://schemas.microsoft.com/office/drawing/2014/main" id="{8666B04C-FB97-49DA-ABFF-27BB7F961A2F}"/>
              </a:ext>
            </a:extLst>
          </p:cNvPr>
          <p:cNvSpPr/>
          <p:nvPr/>
        </p:nvSpPr>
        <p:spPr>
          <a:xfrm>
            <a:off x="6178330" y="6982458"/>
            <a:ext cx="5017284" cy="946118"/>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solidFill>
          <a:ln>
            <a:solidFill>
              <a:srgbClr val="0097A9"/>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6901" tIns="86901" rIns="86901" bIns="86901" numCol="1" spcCol="1270" anchor="ctr" anchorCtr="0">
            <a:noAutofit/>
          </a:bodyPr>
          <a:lstStyle/>
          <a:p>
            <a:pPr marL="0" lvl="1" defTabSz="333301">
              <a:lnSpc>
                <a:spcPct val="90000"/>
              </a:lnSpc>
              <a:spcAft>
                <a:spcPct val="15000"/>
              </a:spcAft>
            </a:pPr>
            <a:r>
              <a:rPr lang="en-US" sz="1242" b="1" dirty="0">
                <a:solidFill>
                  <a:schemeClr val="tx1"/>
                </a:solidFill>
                <a:latin typeface="Verdana" panose="020B0604030504040204" pitchFamily="34" charset="0"/>
                <a:ea typeface="Verdana" panose="020B0604030504040204" pitchFamily="34" charset="0"/>
                <a:cs typeface="Verdana" panose="020B0604030504040204" pitchFamily="34" charset="0"/>
              </a:rPr>
              <a:t>Develop prioritized BACKLOG</a:t>
            </a:r>
          </a:p>
          <a:p>
            <a:pPr marL="354973" indent="-354973">
              <a:lnSpc>
                <a:spcPts val="1553"/>
              </a:lnSpc>
              <a:buFont typeface="Arial" panose="020B0604020202020204" pitchFamily="34" charset="0"/>
              <a:buChar char="►"/>
              <a:tabLst>
                <a:tab pos="473297"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Define and prioritize </a:t>
            </a:r>
            <a:r>
              <a:rPr lang="en-US" sz="1242"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EPICS</a:t>
            </a: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 and </a:t>
            </a:r>
            <a:r>
              <a:rPr lang="en-US" sz="1242"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FEATURES</a:t>
            </a:r>
          </a:p>
          <a:p>
            <a:pPr marL="354973" indent="-354973">
              <a:lnSpc>
                <a:spcPts val="1553"/>
              </a:lnSpc>
              <a:buFont typeface="Arial" panose="020B0604020202020204" pitchFamily="34" charset="0"/>
              <a:buChar char="►"/>
              <a:tabLst>
                <a:tab pos="473297"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Decompose priority features into initial </a:t>
            </a:r>
            <a:r>
              <a:rPr lang="en-US" sz="1242"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USER STORIES</a:t>
            </a:r>
          </a:p>
        </p:txBody>
      </p:sp>
      <p:sp>
        <p:nvSpPr>
          <p:cNvPr id="139" name="Freeform 164">
            <a:extLst>
              <a:ext uri="{FF2B5EF4-FFF2-40B4-BE49-F238E27FC236}">
                <a16:creationId xmlns:a16="http://schemas.microsoft.com/office/drawing/2014/main" id="{A66954B5-4158-4558-8FBC-10900AE928D6}"/>
              </a:ext>
            </a:extLst>
          </p:cNvPr>
          <p:cNvSpPr/>
          <p:nvPr/>
        </p:nvSpPr>
        <p:spPr>
          <a:xfrm>
            <a:off x="418165" y="8463893"/>
            <a:ext cx="5651544" cy="369196"/>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solidFill>
          <a:ln>
            <a:solidFill>
              <a:srgbClr val="0097A9"/>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6901" tIns="86901" rIns="86901" bIns="86901" numCol="1" spcCol="1270" anchor="ctr" anchorCtr="0">
            <a:noAutofit/>
          </a:bodyPr>
          <a:lstStyle/>
          <a:p>
            <a:pPr marL="0" lvl="1" defTabSz="333301">
              <a:lnSpc>
                <a:spcPts val="1553"/>
              </a:lnSpc>
              <a:spcAft>
                <a:spcPts val="621"/>
              </a:spcAft>
            </a:pPr>
            <a:r>
              <a:rPr lang="en-US" sz="1242" b="1" dirty="0">
                <a:solidFill>
                  <a:prstClr val="black"/>
                </a:solidFill>
                <a:latin typeface="Verdana" panose="020B0604030504040204" pitchFamily="34" charset="0"/>
                <a:ea typeface="Verdana" panose="020B0604030504040204" pitchFamily="34" charset="0"/>
                <a:cs typeface="Verdana" panose="020B0604030504040204" pitchFamily="34" charset="0"/>
              </a:rPr>
              <a:t>Establish CAPACITY and VELOCITY</a:t>
            </a:r>
          </a:p>
        </p:txBody>
      </p:sp>
      <p:sp>
        <p:nvSpPr>
          <p:cNvPr id="149" name="Freeform 164">
            <a:extLst>
              <a:ext uri="{FF2B5EF4-FFF2-40B4-BE49-F238E27FC236}">
                <a16:creationId xmlns:a16="http://schemas.microsoft.com/office/drawing/2014/main" id="{5B880854-3026-4B84-A9E0-E44AB7D31CC4}"/>
              </a:ext>
            </a:extLst>
          </p:cNvPr>
          <p:cNvSpPr/>
          <p:nvPr/>
        </p:nvSpPr>
        <p:spPr>
          <a:xfrm>
            <a:off x="6178330" y="8022867"/>
            <a:ext cx="5017284" cy="369196"/>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solidFill>
          <a:ln>
            <a:solidFill>
              <a:srgbClr val="0097A9"/>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6901" tIns="86901" rIns="86901" bIns="86901" numCol="1" spcCol="1270" anchor="ctr" anchorCtr="0">
            <a:noAutofit/>
          </a:bodyPr>
          <a:lstStyle/>
          <a:p>
            <a:pPr marL="0" lvl="1" defTabSz="333301">
              <a:lnSpc>
                <a:spcPts val="1553"/>
              </a:lnSpc>
              <a:spcAft>
                <a:spcPts val="621"/>
              </a:spcAft>
            </a:pPr>
            <a:r>
              <a:rPr lang="en-US" sz="1242" b="1" dirty="0">
                <a:solidFill>
                  <a:prstClr val="black"/>
                </a:solidFill>
                <a:latin typeface="Verdana" panose="020B0604030504040204" pitchFamily="34" charset="0"/>
                <a:ea typeface="Verdana" panose="020B0604030504040204" pitchFamily="34" charset="0"/>
                <a:cs typeface="Verdana" panose="020B0604030504040204" pitchFamily="34" charset="0"/>
              </a:rPr>
              <a:t>Develop initial ROADMAP and MVP release plan</a:t>
            </a:r>
          </a:p>
        </p:txBody>
      </p:sp>
      <p:sp>
        <p:nvSpPr>
          <p:cNvPr id="108" name="Freeform 164">
            <a:extLst>
              <a:ext uri="{FF2B5EF4-FFF2-40B4-BE49-F238E27FC236}">
                <a16:creationId xmlns:a16="http://schemas.microsoft.com/office/drawing/2014/main" id="{CCD36FE7-06FE-4B3E-A0E2-9E62AF6233D3}"/>
              </a:ext>
            </a:extLst>
          </p:cNvPr>
          <p:cNvSpPr/>
          <p:nvPr/>
        </p:nvSpPr>
        <p:spPr>
          <a:xfrm>
            <a:off x="3104264" y="8022479"/>
            <a:ext cx="3010370" cy="369196"/>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solidFill>
          <a:ln>
            <a:solidFill>
              <a:srgbClr val="0097A9"/>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6901" tIns="86901" rIns="86901" bIns="86901" numCol="1" spcCol="1270" anchor="ctr" anchorCtr="0">
            <a:noAutofit/>
          </a:bodyPr>
          <a:lstStyle/>
          <a:p>
            <a:pPr marL="0" lvl="1" defTabSz="333301">
              <a:lnSpc>
                <a:spcPts val="1553"/>
              </a:lnSpc>
              <a:spcAft>
                <a:spcPts val="621"/>
              </a:spcAft>
            </a:pPr>
            <a:r>
              <a:rPr lang="en-US" sz="1242" b="1" dirty="0">
                <a:solidFill>
                  <a:prstClr val="black"/>
                </a:solidFill>
                <a:latin typeface="Verdana" panose="020B0604030504040204" pitchFamily="34" charset="0"/>
                <a:ea typeface="Verdana" panose="020B0604030504040204" pitchFamily="34" charset="0"/>
                <a:cs typeface="Verdana" panose="020B0604030504040204" pitchFamily="34" charset="0"/>
              </a:rPr>
              <a:t>Define deployment strategy</a:t>
            </a:r>
          </a:p>
        </p:txBody>
      </p:sp>
      <p:sp>
        <p:nvSpPr>
          <p:cNvPr id="111" name="Freeform 164">
            <a:extLst>
              <a:ext uri="{FF2B5EF4-FFF2-40B4-BE49-F238E27FC236}">
                <a16:creationId xmlns:a16="http://schemas.microsoft.com/office/drawing/2014/main" id="{E15B1FA9-C636-4A51-9834-C1881DFFDEC3}"/>
              </a:ext>
            </a:extLst>
          </p:cNvPr>
          <p:cNvSpPr/>
          <p:nvPr/>
        </p:nvSpPr>
        <p:spPr>
          <a:xfrm>
            <a:off x="418164" y="10084703"/>
            <a:ext cx="5651544" cy="559098"/>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solidFill>
          <a:ln>
            <a:solidFill>
              <a:srgbClr val="0097A9"/>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6901" tIns="86901" rIns="86901" bIns="86901" numCol="1" spcCol="1270" anchor="ctr" anchorCtr="0">
            <a:noAutofit/>
          </a:bodyPr>
          <a:lstStyle/>
          <a:p>
            <a:pPr marL="0" lvl="1" defTabSz="333301">
              <a:lnSpc>
                <a:spcPts val="1553"/>
              </a:lnSpc>
              <a:spcAft>
                <a:spcPts val="621"/>
              </a:spcAft>
            </a:pPr>
            <a:r>
              <a:rPr lang="en-US" sz="1242" b="1" dirty="0">
                <a:solidFill>
                  <a:prstClr val="black"/>
                </a:solidFill>
                <a:latin typeface="Verdana" panose="020B0604030504040204" pitchFamily="34" charset="0"/>
                <a:ea typeface="Verdana" panose="020B0604030504040204" pitchFamily="34" charset="0"/>
                <a:cs typeface="Verdana" panose="020B0604030504040204" pitchFamily="34" charset="0"/>
              </a:rPr>
              <a:t>Design data management, cleansing, architecture, governance &amp; plan for data conversion</a:t>
            </a:r>
          </a:p>
        </p:txBody>
      </p:sp>
      <p:sp>
        <p:nvSpPr>
          <p:cNvPr id="112" name="Freeform 164">
            <a:extLst>
              <a:ext uri="{FF2B5EF4-FFF2-40B4-BE49-F238E27FC236}">
                <a16:creationId xmlns:a16="http://schemas.microsoft.com/office/drawing/2014/main" id="{06675CB2-412C-4496-B341-DE509315EFD5}"/>
              </a:ext>
            </a:extLst>
          </p:cNvPr>
          <p:cNvSpPr/>
          <p:nvPr/>
        </p:nvSpPr>
        <p:spPr>
          <a:xfrm>
            <a:off x="6178330" y="10690105"/>
            <a:ext cx="5017284" cy="1053844"/>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solidFill>
          <a:ln>
            <a:solidFill>
              <a:srgbClr val="0097A9"/>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6901" tIns="86901" rIns="86901" bIns="86901" numCol="1" spcCol="1270" anchor="ctr" anchorCtr="0">
            <a:noAutofit/>
          </a:bodyPr>
          <a:lstStyle/>
          <a:p>
            <a:pPr marL="0" lvl="1" defTabSz="333301">
              <a:lnSpc>
                <a:spcPct val="90000"/>
              </a:lnSpc>
              <a:spcAft>
                <a:spcPct val="15000"/>
              </a:spcAft>
            </a:pPr>
            <a:r>
              <a:rPr lang="en-US" sz="1242" b="1" dirty="0">
                <a:solidFill>
                  <a:prstClr val="black"/>
                </a:solidFill>
                <a:latin typeface="Verdana" panose="020B0604030504040204" pitchFamily="34" charset="0"/>
                <a:ea typeface="Verdana" panose="020B0604030504040204" pitchFamily="34" charset="0"/>
                <a:cs typeface="Verdana" panose="020B0604030504040204" pitchFamily="34" charset="0"/>
              </a:rPr>
              <a:t>Mobilize and engage communities</a:t>
            </a:r>
          </a:p>
          <a:p>
            <a:pPr marL="354973" indent="-354973">
              <a:lnSpc>
                <a:spcPts val="1553"/>
              </a:lnSpc>
              <a:buFont typeface="Arial" panose="020B0604020202020204" pitchFamily="34" charset="0"/>
              <a:buChar char="►"/>
              <a:tabLst>
                <a:tab pos="473297"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Develop organizational change management strategy</a:t>
            </a:r>
          </a:p>
          <a:p>
            <a:pPr marL="354973" indent="-354973">
              <a:lnSpc>
                <a:spcPts val="1553"/>
              </a:lnSpc>
              <a:buFont typeface="Arial" panose="020B0604020202020204" pitchFamily="34" charset="0"/>
              <a:buChar char="►"/>
              <a:tabLst>
                <a:tab pos="473297"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Design change campaign</a:t>
            </a:r>
          </a:p>
          <a:p>
            <a:pPr marL="354973" indent="-354973">
              <a:lnSpc>
                <a:spcPts val="1553"/>
              </a:lnSpc>
              <a:buFont typeface="Arial" panose="020B0604020202020204" pitchFamily="34" charset="0"/>
              <a:buChar char="►"/>
              <a:tabLst>
                <a:tab pos="473297"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Develop business advocate network (BAN) approach</a:t>
            </a:r>
          </a:p>
        </p:txBody>
      </p:sp>
      <p:sp>
        <p:nvSpPr>
          <p:cNvPr id="114" name="Freeform 164">
            <a:extLst>
              <a:ext uri="{FF2B5EF4-FFF2-40B4-BE49-F238E27FC236}">
                <a16:creationId xmlns:a16="http://schemas.microsoft.com/office/drawing/2014/main" id="{3669A625-BCE5-405A-9BC5-E239567CED11}"/>
              </a:ext>
            </a:extLst>
          </p:cNvPr>
          <p:cNvSpPr/>
          <p:nvPr/>
        </p:nvSpPr>
        <p:spPr>
          <a:xfrm>
            <a:off x="418165" y="10738629"/>
            <a:ext cx="5651544" cy="1513028"/>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solidFill>
          <a:ln>
            <a:solidFill>
              <a:srgbClr val="0097A9"/>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6901" tIns="86901" rIns="86901" bIns="86901" numCol="1" spcCol="1270" anchor="ctr" anchorCtr="0">
            <a:noAutofit/>
          </a:bodyPr>
          <a:lstStyle/>
          <a:p>
            <a:pPr marL="0" lvl="1" defTabSz="333301">
              <a:spcAft>
                <a:spcPts val="621"/>
              </a:spcAft>
            </a:pPr>
            <a:r>
              <a:rPr lang="en-US" sz="1242" b="1" dirty="0">
                <a:solidFill>
                  <a:schemeClr val="tx1"/>
                </a:solidFill>
                <a:latin typeface="Verdana" panose="020B0604030504040204" pitchFamily="34" charset="0"/>
                <a:ea typeface="Verdana" panose="020B0604030504040204" pitchFamily="34" charset="0"/>
                <a:cs typeface="Verdana" panose="020B0604030504040204" pitchFamily="34" charset="0"/>
              </a:rPr>
              <a:t>Establish security and controls design</a:t>
            </a:r>
          </a:p>
          <a:p>
            <a:pPr marL="354973" indent="-354973">
              <a:lnSpc>
                <a:spcPts val="1553"/>
              </a:lnSpc>
              <a:buFont typeface="Arial" panose="020B0604020202020204" pitchFamily="34" charset="0"/>
              <a:buChar char="►"/>
              <a:tabLst>
                <a:tab pos="473297" algn="l"/>
              </a:tabLst>
            </a:pPr>
            <a:r>
              <a:rPr lang="en-US" sz="1242" dirty="0">
                <a:solidFill>
                  <a:schemeClr val="tx1"/>
                </a:solidFill>
                <a:latin typeface="Verdana" panose="020B0604030504040204" pitchFamily="34" charset="0"/>
                <a:ea typeface="Calibri" panose="020F0502020204030204" pitchFamily="34" charset="0"/>
                <a:cs typeface="Times New Roman" panose="02020603050405020304" pitchFamily="18" charset="0"/>
              </a:rPr>
              <a:t>Develop identity &amp; access management solution design</a:t>
            </a:r>
          </a:p>
          <a:p>
            <a:pPr marL="354973" indent="-354973">
              <a:lnSpc>
                <a:spcPts val="1553"/>
              </a:lnSpc>
              <a:buFont typeface="Arial" panose="020B0604020202020204" pitchFamily="34" charset="0"/>
              <a:buChar char="►"/>
              <a:tabLst>
                <a:tab pos="473297" algn="l"/>
              </a:tabLst>
            </a:pPr>
            <a:r>
              <a:rPr lang="en-US" sz="1242" dirty="0">
                <a:solidFill>
                  <a:schemeClr val="tx1"/>
                </a:solidFill>
                <a:latin typeface="Verdana" panose="020B0604030504040204" pitchFamily="34" charset="0"/>
                <a:ea typeface="Calibri" panose="020F0502020204030204" pitchFamily="34" charset="0"/>
                <a:cs typeface="Times New Roman" panose="02020603050405020304" pitchFamily="18" charset="0"/>
              </a:rPr>
              <a:t>Develop privacy roadmap, requirements and control activity framework</a:t>
            </a:r>
          </a:p>
          <a:p>
            <a:pPr marL="354973" indent="-354973">
              <a:lnSpc>
                <a:spcPts val="1553"/>
              </a:lnSpc>
              <a:buFont typeface="Arial" panose="020B0604020202020204" pitchFamily="34" charset="0"/>
              <a:buChar char="►"/>
              <a:tabLst>
                <a:tab pos="473297" algn="l"/>
              </a:tabLst>
            </a:pPr>
            <a:r>
              <a:rPr lang="en-US" sz="1242" dirty="0">
                <a:solidFill>
                  <a:schemeClr val="tx1"/>
                </a:solidFill>
                <a:latin typeface="Verdana" panose="020B0604030504040204" pitchFamily="34" charset="0"/>
                <a:ea typeface="Calibri" panose="020F0502020204030204" pitchFamily="34" charset="0"/>
                <a:cs typeface="Times New Roman" panose="02020603050405020304" pitchFamily="18" charset="0"/>
              </a:rPr>
              <a:t>Develop general IT, interface and data conversion control framework</a:t>
            </a:r>
          </a:p>
          <a:p>
            <a:pPr marL="354973" indent="-354973">
              <a:lnSpc>
                <a:spcPts val="1553"/>
              </a:lnSpc>
              <a:buFont typeface="Arial" panose="020B0604020202020204" pitchFamily="34" charset="0"/>
              <a:buChar char="►"/>
              <a:tabLst>
                <a:tab pos="473297" algn="l"/>
              </a:tabLst>
            </a:pPr>
            <a:r>
              <a:rPr lang="en-US" sz="1242" dirty="0">
                <a:solidFill>
                  <a:schemeClr val="tx1"/>
                </a:solidFill>
                <a:latin typeface="Verdana" panose="020B0604030504040204" pitchFamily="34" charset="0"/>
                <a:ea typeface="Calibri" panose="020F0502020204030204" pitchFamily="34" charset="0"/>
                <a:cs typeface="Times New Roman" panose="02020603050405020304" pitchFamily="18" charset="0"/>
              </a:rPr>
              <a:t>Define segregation of duties and sensitive access</a:t>
            </a:r>
          </a:p>
        </p:txBody>
      </p:sp>
      <p:sp>
        <p:nvSpPr>
          <p:cNvPr id="160" name="Freeform 164">
            <a:extLst>
              <a:ext uri="{FF2B5EF4-FFF2-40B4-BE49-F238E27FC236}">
                <a16:creationId xmlns:a16="http://schemas.microsoft.com/office/drawing/2014/main" id="{B006194C-8E34-4A5A-8147-EB7B0F4F28EC}"/>
              </a:ext>
            </a:extLst>
          </p:cNvPr>
          <p:cNvSpPr/>
          <p:nvPr/>
        </p:nvSpPr>
        <p:spPr>
          <a:xfrm>
            <a:off x="6178330" y="9715689"/>
            <a:ext cx="5017284" cy="901038"/>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solidFill>
          <a:ln>
            <a:solidFill>
              <a:srgbClr val="0097A9"/>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6901" tIns="86901" rIns="86901" bIns="86901" numCol="1" spcCol="1270" anchor="ctr" anchorCtr="0">
            <a:noAutofit/>
          </a:bodyPr>
          <a:lstStyle/>
          <a:p>
            <a:pPr marL="0" lvl="1" defTabSz="333301">
              <a:spcAft>
                <a:spcPts val="621"/>
              </a:spcAft>
            </a:pPr>
            <a:r>
              <a:rPr lang="en-US" sz="1242" b="1" dirty="0">
                <a:solidFill>
                  <a:prstClr val="black"/>
                </a:solidFill>
                <a:latin typeface="Verdana" panose="020B0604030504040204" pitchFamily="34" charset="0"/>
                <a:ea typeface="Verdana" panose="020B0604030504040204" pitchFamily="34" charset="0"/>
                <a:cs typeface="Verdana" panose="020B0604030504040204" pitchFamily="34" charset="0"/>
              </a:rPr>
              <a:t>Plan test automation</a:t>
            </a:r>
          </a:p>
          <a:p>
            <a:pPr marL="354973" indent="-354973">
              <a:lnSpc>
                <a:spcPts val="1553"/>
              </a:lnSpc>
              <a:buFont typeface="Arial" panose="020B0604020202020204" pitchFamily="34" charset="0"/>
              <a:buChar char="►"/>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Define test automation approach</a:t>
            </a:r>
          </a:p>
          <a:p>
            <a:pPr marL="354973" indent="-354973">
              <a:lnSpc>
                <a:spcPts val="1553"/>
              </a:lnSpc>
              <a:spcAft>
                <a:spcPts val="828"/>
              </a:spcAft>
              <a:buFont typeface="Arial" panose="020B0604020202020204" pitchFamily="34" charset="0"/>
              <a:buChar char="►"/>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Define &amp; develop test automation framework</a:t>
            </a:r>
            <a:endParaRPr lang="en-US" sz="1242" b="1"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17" name="TextBox 116">
            <a:extLst>
              <a:ext uri="{FF2B5EF4-FFF2-40B4-BE49-F238E27FC236}">
                <a16:creationId xmlns:a16="http://schemas.microsoft.com/office/drawing/2014/main" id="{739EC266-C55E-42A8-B69D-DE33E0C951B5}"/>
              </a:ext>
            </a:extLst>
          </p:cNvPr>
          <p:cNvSpPr txBox="1"/>
          <p:nvPr/>
        </p:nvSpPr>
        <p:spPr>
          <a:xfrm>
            <a:off x="5505160" y="12344858"/>
            <a:ext cx="5868055" cy="197886"/>
          </a:xfrm>
          <a:prstGeom prst="rect">
            <a:avLst/>
          </a:prstGeom>
          <a:noFill/>
        </p:spPr>
        <p:txBody>
          <a:bodyPr wrap="square" lIns="0" tIns="0" rIns="0" bIns="0" rtlCol="0">
            <a:spAutoFit/>
          </a:bodyPr>
          <a:lstStyle/>
          <a:p>
            <a:pPr defTabSz="1565410">
              <a:spcBef>
                <a:spcPts val="772"/>
              </a:spcBef>
              <a:buSzPct val="100000"/>
              <a:defRPr/>
            </a:pPr>
            <a:r>
              <a:rPr lang="en-US" sz="1242" dirty="0">
                <a:solidFill>
                  <a:schemeClr val="bg1"/>
                </a:solidFill>
              </a:rPr>
              <a:t>*Optional for projects using transfer solution or pre-configured solution</a:t>
            </a:r>
            <a:endParaRPr lang="en-US" sz="1242" dirty="0">
              <a:solidFill>
                <a:schemeClr val="bg1"/>
              </a:solidFill>
              <a:latin typeface="Verdana"/>
            </a:endParaRPr>
          </a:p>
        </p:txBody>
      </p:sp>
      <p:sp>
        <p:nvSpPr>
          <p:cNvPr id="166" name="Rectangle: Rounded Corners 165">
            <a:extLst>
              <a:ext uri="{FF2B5EF4-FFF2-40B4-BE49-F238E27FC236}">
                <a16:creationId xmlns:a16="http://schemas.microsoft.com/office/drawing/2014/main" id="{2563C4CE-4464-4BE5-BBBA-9E45ED796C96}"/>
              </a:ext>
            </a:extLst>
          </p:cNvPr>
          <p:cNvSpPr/>
          <p:nvPr/>
        </p:nvSpPr>
        <p:spPr bwMode="gray">
          <a:xfrm flipV="1">
            <a:off x="330230" y="1943310"/>
            <a:ext cx="30642300" cy="698024"/>
          </a:xfrm>
          <a:prstGeom prst="roundRect">
            <a:avLst/>
          </a:prstGeom>
          <a:noFill/>
          <a:ln w="28575" algn="ctr">
            <a:solidFill>
              <a:schemeClr val="tx1"/>
            </a:solidFill>
            <a:prstDash val="sysDash"/>
            <a:miter lim="800000"/>
            <a:headEnd/>
            <a:tailEnd/>
          </a:ln>
        </p:spPr>
        <p:txBody>
          <a:bodyPr wrap="square" lIns="116016" tIns="116016" rIns="116016" bIns="116016" rtlCol="0" anchor="ctr"/>
          <a:lstStyle/>
          <a:p>
            <a:pPr algn="ctr" defTabSz="1192933">
              <a:lnSpc>
                <a:spcPct val="106000"/>
              </a:lnSpc>
              <a:defRPr/>
            </a:pPr>
            <a:endParaRPr lang="en-US" sz="1242" b="1" dirty="0">
              <a:solidFill>
                <a:prstClr val="white"/>
              </a:solidFill>
              <a:latin typeface="Verdana"/>
            </a:endParaRPr>
          </a:p>
        </p:txBody>
      </p:sp>
      <p:sp>
        <p:nvSpPr>
          <p:cNvPr id="168" name="Freeform 219">
            <a:extLst>
              <a:ext uri="{FF2B5EF4-FFF2-40B4-BE49-F238E27FC236}">
                <a16:creationId xmlns:a16="http://schemas.microsoft.com/office/drawing/2014/main" id="{4024C990-34A8-4DBD-9012-91E1516B4D7B}"/>
              </a:ext>
            </a:extLst>
          </p:cNvPr>
          <p:cNvSpPr/>
          <p:nvPr/>
        </p:nvSpPr>
        <p:spPr>
          <a:xfrm>
            <a:off x="25002522" y="3330571"/>
            <a:ext cx="6261355" cy="258040"/>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accent1">
              <a:lumMod val="40000"/>
              <a:lumOff val="60000"/>
              <a:alpha val="90000"/>
            </a:schemeClr>
          </a:solidFill>
          <a:ln>
            <a:solidFill>
              <a:srgbClr val="75787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00" tIns="74300" rIns="74300" bIns="74300" numCol="1" spcCol="1270" anchor="ctr" anchorCtr="0">
            <a:noAutofit/>
          </a:bodyPr>
          <a:lstStyle/>
          <a:p>
            <a:pPr marL="0" lvl="1" algn="ctr" defTabSz="284966"/>
            <a:r>
              <a:rPr lang="en-US" sz="1242"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Test</a:t>
            </a:r>
          </a:p>
        </p:txBody>
      </p:sp>
      <p:sp>
        <p:nvSpPr>
          <p:cNvPr id="170" name="Freeform 219">
            <a:extLst>
              <a:ext uri="{FF2B5EF4-FFF2-40B4-BE49-F238E27FC236}">
                <a16:creationId xmlns:a16="http://schemas.microsoft.com/office/drawing/2014/main" id="{47A3A788-6852-42CA-BB1F-48F505C091F9}"/>
              </a:ext>
            </a:extLst>
          </p:cNvPr>
          <p:cNvSpPr/>
          <p:nvPr/>
        </p:nvSpPr>
        <p:spPr>
          <a:xfrm>
            <a:off x="25002522" y="4835018"/>
            <a:ext cx="6261355" cy="258040"/>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accent1">
              <a:lumMod val="40000"/>
              <a:lumOff val="60000"/>
              <a:alpha val="90000"/>
            </a:schemeClr>
          </a:solidFill>
          <a:ln>
            <a:solidFill>
              <a:srgbClr val="86BC25"/>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00" tIns="74300" rIns="74300" bIns="74300" numCol="1" spcCol="1270" anchor="ctr" anchorCtr="0">
            <a:noAutofit/>
          </a:bodyPr>
          <a:lstStyle/>
          <a:p>
            <a:pPr marL="0" lvl="1" algn="ctr" defTabSz="284966"/>
            <a:r>
              <a:rPr lang="en-US" sz="1242"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Deploy</a:t>
            </a:r>
          </a:p>
        </p:txBody>
      </p:sp>
      <p:sp>
        <p:nvSpPr>
          <p:cNvPr id="171" name="Freeform 179">
            <a:extLst>
              <a:ext uri="{FF2B5EF4-FFF2-40B4-BE49-F238E27FC236}">
                <a16:creationId xmlns:a16="http://schemas.microsoft.com/office/drawing/2014/main" id="{0FF40954-0880-4445-A04F-A9030ADA3726}"/>
              </a:ext>
            </a:extLst>
          </p:cNvPr>
          <p:cNvSpPr/>
          <p:nvPr/>
        </p:nvSpPr>
        <p:spPr>
          <a:xfrm>
            <a:off x="25046975" y="5141450"/>
            <a:ext cx="6143689" cy="493816"/>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solidFill>
          <a:ln>
            <a:solidFill>
              <a:srgbClr val="86BC25"/>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00" tIns="74300" rIns="74300" bIns="74300" numCol="1" spcCol="1270" anchor="ctr" anchorCtr="0">
            <a:noAutofit/>
          </a:bodyPr>
          <a:lstStyle/>
          <a:p>
            <a:pPr marL="0" lvl="1" defTabSz="284966">
              <a:lnSpc>
                <a:spcPct val="90000"/>
              </a:lnSpc>
              <a:spcAft>
                <a:spcPct val="15000"/>
              </a:spcAft>
            </a:pPr>
            <a:r>
              <a:rPr lang="en-US" sz="1242" b="1" dirty="0">
                <a:solidFill>
                  <a:prstClr val="black"/>
                </a:solidFill>
                <a:latin typeface="Verdana" panose="020B0604030504040204" pitchFamily="34" charset="0"/>
              </a:rPr>
              <a:t>Accelerate future skillsets</a:t>
            </a:r>
          </a:p>
          <a:p>
            <a:pPr marL="355004" indent="-355004">
              <a:buFont typeface="Arial" panose="020B0604020202020204" pitchFamily="34" charset="0"/>
              <a:buChar char="►"/>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Deploy &amp; evaluate learning</a:t>
            </a:r>
          </a:p>
        </p:txBody>
      </p:sp>
      <p:sp>
        <p:nvSpPr>
          <p:cNvPr id="174" name="Freeform 179">
            <a:extLst>
              <a:ext uri="{FF2B5EF4-FFF2-40B4-BE49-F238E27FC236}">
                <a16:creationId xmlns:a16="http://schemas.microsoft.com/office/drawing/2014/main" id="{52897FD4-DF33-4549-B43D-7BD4EEE009E3}"/>
              </a:ext>
            </a:extLst>
          </p:cNvPr>
          <p:cNvSpPr/>
          <p:nvPr/>
        </p:nvSpPr>
        <p:spPr>
          <a:xfrm>
            <a:off x="25046975" y="7715695"/>
            <a:ext cx="2439209" cy="1292170"/>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solidFill>
          <a:ln>
            <a:solidFill>
              <a:srgbClr val="86BC25"/>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00" tIns="74300" rIns="74300" bIns="74300" numCol="1" spcCol="1270" anchor="ctr" anchorCtr="0">
            <a:noAutofit/>
          </a:bodyPr>
          <a:lstStyle/>
          <a:p>
            <a:pPr marL="0" lvl="1" defTabSz="284966">
              <a:lnSpc>
                <a:spcPct val="90000"/>
              </a:lnSpc>
              <a:spcAft>
                <a:spcPct val="15000"/>
              </a:spcAft>
            </a:pPr>
            <a:r>
              <a:rPr lang="en-US" sz="1242" b="1" dirty="0">
                <a:solidFill>
                  <a:prstClr val="black"/>
                </a:solidFill>
                <a:latin typeface="Verdana" panose="020B0604030504040204" pitchFamily="34" charset="0"/>
              </a:rPr>
              <a:t>Perform hypercare</a:t>
            </a:r>
          </a:p>
          <a:p>
            <a:pPr marL="355004" indent="-355004">
              <a:buFont typeface="Arial" panose="020B0604020202020204" pitchFamily="34" charset="0"/>
              <a:buChar char="►"/>
              <a:tabLst>
                <a:tab pos="473339"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Perform service desk function</a:t>
            </a:r>
          </a:p>
          <a:p>
            <a:pPr marL="355004" indent="-355004">
              <a:buFont typeface="Arial" panose="020B0604020202020204" pitchFamily="34" charset="0"/>
              <a:buChar char="►"/>
              <a:tabLst>
                <a:tab pos="473339"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Conduct service delivery transition </a:t>
            </a:r>
          </a:p>
        </p:txBody>
      </p:sp>
      <p:sp>
        <p:nvSpPr>
          <p:cNvPr id="182" name="Freeform 219">
            <a:extLst>
              <a:ext uri="{FF2B5EF4-FFF2-40B4-BE49-F238E27FC236}">
                <a16:creationId xmlns:a16="http://schemas.microsoft.com/office/drawing/2014/main" id="{8C970250-BEE9-4572-AC09-8D780FEA32A4}"/>
              </a:ext>
            </a:extLst>
          </p:cNvPr>
          <p:cNvSpPr/>
          <p:nvPr/>
        </p:nvSpPr>
        <p:spPr>
          <a:xfrm>
            <a:off x="25002522" y="7381378"/>
            <a:ext cx="6261355" cy="258040"/>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accent1">
              <a:lumMod val="40000"/>
              <a:lumOff val="60000"/>
              <a:alpha val="90000"/>
            </a:schemeClr>
          </a:solidFill>
          <a:ln>
            <a:solidFill>
              <a:srgbClr val="86BC25"/>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00" tIns="74300" rIns="74300" bIns="74300" numCol="1" spcCol="1270" anchor="ctr" anchorCtr="0">
            <a:noAutofit/>
          </a:bodyPr>
          <a:lstStyle/>
          <a:p>
            <a:pPr marL="0" lvl="1" algn="ctr" defTabSz="284966"/>
            <a:r>
              <a:rPr lang="en-US" sz="1242"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Stabilize &amp; Operate</a:t>
            </a:r>
          </a:p>
        </p:txBody>
      </p:sp>
      <p:sp>
        <p:nvSpPr>
          <p:cNvPr id="183" name="Freeform 179">
            <a:extLst>
              <a:ext uri="{FF2B5EF4-FFF2-40B4-BE49-F238E27FC236}">
                <a16:creationId xmlns:a16="http://schemas.microsoft.com/office/drawing/2014/main" id="{98AC44AA-0379-49D8-A618-113A9B388B67}"/>
              </a:ext>
            </a:extLst>
          </p:cNvPr>
          <p:cNvSpPr/>
          <p:nvPr/>
        </p:nvSpPr>
        <p:spPr>
          <a:xfrm>
            <a:off x="25046975" y="5688010"/>
            <a:ext cx="6143689" cy="1465763"/>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solidFill>
          <a:ln>
            <a:solidFill>
              <a:srgbClr val="86BC25"/>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00" tIns="74300" rIns="74300" bIns="74300" numCol="1" spcCol="1270" anchor="ctr" anchorCtr="0">
            <a:noAutofit/>
          </a:bodyPr>
          <a:lstStyle/>
          <a:p>
            <a:pPr marL="0" lvl="1" defTabSz="284966">
              <a:lnSpc>
                <a:spcPct val="90000"/>
              </a:lnSpc>
              <a:spcAft>
                <a:spcPct val="15000"/>
              </a:spcAft>
            </a:pPr>
            <a:r>
              <a:rPr lang="en-US" sz="1242" b="1" dirty="0">
                <a:solidFill>
                  <a:schemeClr val="tx1"/>
                </a:solidFill>
                <a:latin typeface="Verdana" panose="020B0604030504040204" pitchFamily="34" charset="0"/>
              </a:rPr>
              <a:t>Deploy production solution</a:t>
            </a:r>
          </a:p>
          <a:p>
            <a:pPr marL="355004" indent="-355004">
              <a:buFont typeface="Arial" panose="020B0604020202020204" pitchFamily="34" charset="0"/>
              <a:buChar char="►"/>
              <a:tabLst>
                <a:tab pos="473339" algn="l"/>
              </a:tabLst>
            </a:pPr>
            <a:r>
              <a:rPr lang="en-US" sz="1242" dirty="0">
                <a:solidFill>
                  <a:schemeClr val="tx1"/>
                </a:solidFill>
                <a:latin typeface="Verdana" panose="020B0604030504040204" pitchFamily="34" charset="0"/>
                <a:ea typeface="Calibri" panose="020F0502020204030204" pitchFamily="34" charset="0"/>
                <a:cs typeface="Times New Roman" panose="02020603050405020304" pitchFamily="18" charset="0"/>
              </a:rPr>
              <a:t>Deliver data integration and conversion solution</a:t>
            </a:r>
          </a:p>
          <a:p>
            <a:pPr marL="355004" indent="-355004">
              <a:buFont typeface="Arial" panose="020B0604020202020204" pitchFamily="34" charset="0"/>
              <a:buChar char="►"/>
              <a:tabLst>
                <a:tab pos="473339" algn="l"/>
              </a:tabLst>
            </a:pPr>
            <a:r>
              <a:rPr lang="en-US" sz="1242" dirty="0">
                <a:solidFill>
                  <a:schemeClr val="tx1"/>
                </a:solidFill>
                <a:latin typeface="Verdana" panose="020B0604030504040204" pitchFamily="34" charset="0"/>
                <a:ea typeface="Calibri" panose="020F0502020204030204" pitchFamily="34" charset="0"/>
                <a:cs typeface="Times New Roman" panose="02020603050405020304" pitchFamily="18" charset="0"/>
              </a:rPr>
              <a:t>Produce software build</a:t>
            </a:r>
          </a:p>
          <a:p>
            <a:pPr marL="355004" indent="-355004">
              <a:buFont typeface="Arial" panose="020B0604020202020204" pitchFamily="34" charset="0"/>
              <a:buChar char="►"/>
              <a:tabLst>
                <a:tab pos="473339" algn="l"/>
              </a:tabLst>
            </a:pPr>
            <a:r>
              <a:rPr lang="en-US" sz="1242" dirty="0">
                <a:solidFill>
                  <a:schemeClr val="tx1"/>
                </a:solidFill>
                <a:latin typeface="Verdana" panose="020B0604030504040204" pitchFamily="34" charset="0"/>
                <a:ea typeface="Calibri" panose="020F0502020204030204" pitchFamily="34" charset="0"/>
                <a:cs typeface="Times New Roman" panose="02020603050405020304" pitchFamily="18" charset="0"/>
              </a:rPr>
              <a:t>Execute dress rehearsal</a:t>
            </a:r>
          </a:p>
          <a:p>
            <a:pPr marL="355004" indent="-355004">
              <a:buFont typeface="Arial" panose="020B0604020202020204" pitchFamily="34" charset="0"/>
              <a:buChar char="►"/>
              <a:tabLst>
                <a:tab pos="473339" algn="l"/>
              </a:tabLst>
            </a:pPr>
            <a:r>
              <a:rPr lang="en-US" sz="1242" dirty="0">
                <a:solidFill>
                  <a:schemeClr val="tx1"/>
                </a:solidFill>
                <a:latin typeface="Verdana" panose="020B0604030504040204" pitchFamily="34" charset="0"/>
                <a:ea typeface="Calibri" panose="020F0502020204030204" pitchFamily="34" charset="0"/>
                <a:cs typeface="Times New Roman" panose="02020603050405020304" pitchFamily="18" charset="0"/>
              </a:rPr>
              <a:t>Conduct production deployment go/no-go</a:t>
            </a:r>
          </a:p>
          <a:p>
            <a:pPr marL="355004" indent="-355004">
              <a:buFont typeface="Arial" panose="020B0604020202020204" pitchFamily="34" charset="0"/>
              <a:buChar char="►"/>
              <a:tabLst>
                <a:tab pos="473339" algn="l"/>
              </a:tabLst>
            </a:pPr>
            <a:r>
              <a:rPr lang="en-US" sz="1242" dirty="0">
                <a:solidFill>
                  <a:schemeClr val="tx1"/>
                </a:solidFill>
                <a:latin typeface="Verdana" panose="020B0604030504040204" pitchFamily="34" charset="0"/>
                <a:ea typeface="Calibri" panose="020F0502020204030204" pitchFamily="34" charset="0"/>
                <a:cs typeface="Times New Roman" panose="02020603050405020304" pitchFamily="18" charset="0"/>
              </a:rPr>
              <a:t>Execute production deployment</a:t>
            </a:r>
          </a:p>
          <a:p>
            <a:pPr marL="355004" indent="-355004">
              <a:buFont typeface="Arial" panose="020B0604020202020204" pitchFamily="34" charset="0"/>
              <a:buChar char="►"/>
              <a:tabLst>
                <a:tab pos="473339" algn="l"/>
              </a:tabLst>
            </a:pPr>
            <a:r>
              <a:rPr lang="en-US" sz="1242" dirty="0">
                <a:solidFill>
                  <a:schemeClr val="tx1"/>
                </a:solidFill>
                <a:latin typeface="Verdana" panose="020B0604030504040204" pitchFamily="34" charset="0"/>
                <a:ea typeface="Calibri" panose="020F0502020204030204" pitchFamily="34" charset="0"/>
                <a:cs typeface="Times New Roman" panose="02020603050405020304" pitchFamily="18" charset="0"/>
              </a:rPr>
              <a:t>Perform legacy system decommissioning</a:t>
            </a:r>
          </a:p>
        </p:txBody>
      </p:sp>
      <p:sp>
        <p:nvSpPr>
          <p:cNvPr id="184" name="Freeform 179">
            <a:extLst>
              <a:ext uri="{FF2B5EF4-FFF2-40B4-BE49-F238E27FC236}">
                <a16:creationId xmlns:a16="http://schemas.microsoft.com/office/drawing/2014/main" id="{24438B39-7625-4349-AB65-D86AD52B4B5B}"/>
              </a:ext>
            </a:extLst>
          </p:cNvPr>
          <p:cNvSpPr/>
          <p:nvPr/>
        </p:nvSpPr>
        <p:spPr>
          <a:xfrm>
            <a:off x="27532253" y="7715695"/>
            <a:ext cx="3665687" cy="1292170"/>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solidFill>
          <a:ln>
            <a:solidFill>
              <a:srgbClr val="86BC25"/>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00" tIns="74300" rIns="74300" bIns="74300" numCol="1" spcCol="1270" anchor="ctr" anchorCtr="0">
            <a:noAutofit/>
          </a:bodyPr>
          <a:lstStyle/>
          <a:p>
            <a:pPr marL="0" lvl="1" defTabSz="284966">
              <a:lnSpc>
                <a:spcPct val="90000"/>
              </a:lnSpc>
              <a:spcAft>
                <a:spcPct val="15000"/>
              </a:spcAft>
            </a:pPr>
            <a:r>
              <a:rPr lang="en-US" sz="1242" b="1" dirty="0">
                <a:solidFill>
                  <a:prstClr val="black"/>
                </a:solidFill>
                <a:latin typeface="Verdana" panose="020B0604030504040204" pitchFamily="34" charset="0"/>
              </a:rPr>
              <a:t>Transition service delivery</a:t>
            </a:r>
          </a:p>
          <a:p>
            <a:pPr marL="355004" indent="-355004">
              <a:buFont typeface="Arial" panose="020B0604020202020204" pitchFamily="34" charset="0"/>
              <a:buChar char="►"/>
              <a:tabLst>
                <a:tab pos="473339"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Implement continuous service improvement program</a:t>
            </a:r>
          </a:p>
          <a:p>
            <a:pPr marL="355004" indent="-355004">
              <a:buFont typeface="Arial" panose="020B0604020202020204" pitchFamily="34" charset="0"/>
              <a:buChar char="►"/>
              <a:tabLst>
                <a:tab pos="473339"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Conduct service delivery training</a:t>
            </a:r>
          </a:p>
          <a:p>
            <a:pPr marL="355004" indent="-355004">
              <a:buFont typeface="Arial" panose="020B0604020202020204" pitchFamily="34" charset="0"/>
              <a:buChar char="►"/>
              <a:tabLst>
                <a:tab pos="473339"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Transition solution documentation to support organization </a:t>
            </a:r>
          </a:p>
        </p:txBody>
      </p:sp>
      <p:sp>
        <p:nvSpPr>
          <p:cNvPr id="185" name="Freeform 179">
            <a:extLst>
              <a:ext uri="{FF2B5EF4-FFF2-40B4-BE49-F238E27FC236}">
                <a16:creationId xmlns:a16="http://schemas.microsoft.com/office/drawing/2014/main" id="{144F6089-40F6-4A37-94CD-83B2E2DD64A2}"/>
              </a:ext>
            </a:extLst>
          </p:cNvPr>
          <p:cNvSpPr/>
          <p:nvPr/>
        </p:nvSpPr>
        <p:spPr>
          <a:xfrm>
            <a:off x="25046975" y="9077993"/>
            <a:ext cx="6143076" cy="365183"/>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solidFill>
          <a:ln>
            <a:solidFill>
              <a:srgbClr val="86BC25"/>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00" tIns="74300" rIns="74300" bIns="74300" numCol="1" spcCol="1270" anchor="ctr" anchorCtr="0">
            <a:noAutofit/>
          </a:bodyPr>
          <a:lstStyle/>
          <a:p>
            <a:pPr marL="355004" indent="-355004">
              <a:buFont typeface="Arial" panose="020B0604020202020204" pitchFamily="34" charset="0"/>
              <a:buChar char="►"/>
              <a:tabLst>
                <a:tab pos="473339" algn="l"/>
              </a:tabLst>
            </a:pPr>
            <a:r>
              <a:rPr lang="en-US" sz="1242" dirty="0">
                <a:solidFill>
                  <a:srgbClr val="000000"/>
                </a:solidFill>
                <a:latin typeface="Verdana" panose="020B0604030504040204" pitchFamily="34" charset="0"/>
                <a:cs typeface="Times New Roman" panose="02020603050405020304" pitchFamily="18" charset="0"/>
              </a:rPr>
              <a:t>Maintain and operate infrastructure</a:t>
            </a:r>
          </a:p>
        </p:txBody>
      </p:sp>
      <p:sp>
        <p:nvSpPr>
          <p:cNvPr id="187" name="Freeform 179">
            <a:extLst>
              <a:ext uri="{FF2B5EF4-FFF2-40B4-BE49-F238E27FC236}">
                <a16:creationId xmlns:a16="http://schemas.microsoft.com/office/drawing/2014/main" id="{770CACDE-9EE4-4F28-AA4C-5994369D456E}"/>
              </a:ext>
            </a:extLst>
          </p:cNvPr>
          <p:cNvSpPr/>
          <p:nvPr/>
        </p:nvSpPr>
        <p:spPr>
          <a:xfrm>
            <a:off x="25046975" y="3673302"/>
            <a:ext cx="6083651" cy="1007113"/>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solidFill>
          <a:ln>
            <a:solidFill>
              <a:srgbClr val="86BC25"/>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00" tIns="74300" rIns="74300" bIns="74300" numCol="1" spcCol="1270" anchor="ctr" anchorCtr="0">
            <a:noAutofit/>
          </a:bodyPr>
          <a:lstStyle/>
          <a:p>
            <a:pPr marL="0" lvl="1" defTabSz="284966">
              <a:lnSpc>
                <a:spcPct val="90000"/>
              </a:lnSpc>
              <a:spcAft>
                <a:spcPct val="15000"/>
              </a:spcAft>
            </a:pPr>
            <a:r>
              <a:rPr lang="en-US" sz="1242" b="1" dirty="0">
                <a:solidFill>
                  <a:prstClr val="black"/>
                </a:solidFill>
                <a:latin typeface="Verdana" panose="020B0604030504040204" pitchFamily="34" charset="0"/>
              </a:rPr>
              <a:t>Execute release testing </a:t>
            </a:r>
            <a:r>
              <a:rPr lang="en-US" sz="1242" dirty="0">
                <a:solidFill>
                  <a:prstClr val="black"/>
                </a:solidFill>
                <a:latin typeface="Verdana" panose="020B0604030504040204" pitchFamily="34" charset="0"/>
              </a:rPr>
              <a:t>(system integration/ integration, mock conversion, parallel, regression, performance and stress, infrastructure, user-acceptance)</a:t>
            </a:r>
          </a:p>
          <a:p>
            <a:pPr marL="355004" indent="-355004">
              <a:buFont typeface="Arial" panose="020B0604020202020204" pitchFamily="34" charset="0"/>
              <a:buChar char="►"/>
              <a:tabLst>
                <a:tab pos="473339"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Conduct test</a:t>
            </a:r>
          </a:p>
        </p:txBody>
      </p:sp>
      <p:sp>
        <p:nvSpPr>
          <p:cNvPr id="188" name="Freeform 164">
            <a:extLst>
              <a:ext uri="{FF2B5EF4-FFF2-40B4-BE49-F238E27FC236}">
                <a16:creationId xmlns:a16="http://schemas.microsoft.com/office/drawing/2014/main" id="{FC95ABF4-36C3-40EA-B4DB-4DF0B42F67C4}"/>
              </a:ext>
            </a:extLst>
          </p:cNvPr>
          <p:cNvSpPr/>
          <p:nvPr/>
        </p:nvSpPr>
        <p:spPr>
          <a:xfrm>
            <a:off x="418165" y="3711340"/>
            <a:ext cx="6277481" cy="1349372"/>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solidFill>
          <a:ln>
            <a:solidFill>
              <a:srgbClr val="0097A9"/>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6901" tIns="86901" rIns="86901" bIns="86901" numCol="1" spcCol="1270" anchor="ctr" anchorCtr="0">
            <a:noAutofit/>
          </a:bodyPr>
          <a:lstStyle/>
          <a:p>
            <a:pPr marL="0" lvl="1" defTabSz="333301">
              <a:lnSpc>
                <a:spcPct val="90000"/>
              </a:lnSpc>
              <a:spcAft>
                <a:spcPct val="15000"/>
              </a:spcAft>
            </a:pPr>
            <a:r>
              <a:rPr lang="en-US" sz="1242" b="1" dirty="0">
                <a:solidFill>
                  <a:prstClr val="black"/>
                </a:solidFill>
                <a:latin typeface="Verdana" panose="020B0604030504040204" pitchFamily="34" charset="0"/>
                <a:ea typeface="Verdana" panose="020B0604030504040204" pitchFamily="34" charset="0"/>
                <a:cs typeface="Verdana" panose="020B0604030504040204" pitchFamily="34" charset="0"/>
              </a:rPr>
              <a:t>Establish ways of working  </a:t>
            </a:r>
          </a:p>
          <a:p>
            <a:pPr marL="354973" indent="-354973">
              <a:lnSpc>
                <a:spcPts val="1553"/>
              </a:lnSpc>
              <a:buFont typeface="Arial" panose="020B0604020202020204" pitchFamily="34" charset="0"/>
              <a:buChar char="►"/>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Develop project management plan and user story management plan </a:t>
            </a:r>
          </a:p>
          <a:p>
            <a:pPr marL="354973" indent="-354973">
              <a:lnSpc>
                <a:spcPts val="1553"/>
              </a:lnSpc>
              <a:buFont typeface="Arial" panose="020B0604020202020204" pitchFamily="34" charset="0"/>
              <a:buChar char="►"/>
              <a:tabLst>
                <a:tab pos="473297"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Prepare discovery sessions</a:t>
            </a:r>
          </a:p>
          <a:p>
            <a:pPr marL="354973" indent="-354973">
              <a:lnSpc>
                <a:spcPts val="1553"/>
              </a:lnSpc>
              <a:buFont typeface="Arial" panose="020B0604020202020204" pitchFamily="34" charset="0"/>
              <a:buChar char="►"/>
              <a:tabLst>
                <a:tab pos="473297"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Prepare for software development, migration, source code, and integration by developing appropriate strategies, processes, standards (including continuous integration process and unit test approach)</a:t>
            </a:r>
          </a:p>
        </p:txBody>
      </p:sp>
      <p:sp>
        <p:nvSpPr>
          <p:cNvPr id="189" name="Freeform 164">
            <a:extLst>
              <a:ext uri="{FF2B5EF4-FFF2-40B4-BE49-F238E27FC236}">
                <a16:creationId xmlns:a16="http://schemas.microsoft.com/office/drawing/2014/main" id="{703E5E19-2AB9-45DF-8E80-A422A134B59D}"/>
              </a:ext>
            </a:extLst>
          </p:cNvPr>
          <p:cNvSpPr/>
          <p:nvPr/>
        </p:nvSpPr>
        <p:spPr>
          <a:xfrm>
            <a:off x="6182331" y="9263849"/>
            <a:ext cx="5013282" cy="415151"/>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solidFill>
          <a:ln>
            <a:solidFill>
              <a:srgbClr val="0097A9"/>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6901" tIns="86901" rIns="86901" bIns="86901" numCol="1" spcCol="1270" anchor="ctr" anchorCtr="0">
            <a:noAutofit/>
          </a:bodyPr>
          <a:lstStyle/>
          <a:p>
            <a:pPr marL="354973" indent="-354973">
              <a:lnSpc>
                <a:spcPts val="1553"/>
              </a:lnSpc>
              <a:buFont typeface="Arial" panose="020B0604020202020204" pitchFamily="34" charset="0"/>
              <a:buChar char="►"/>
            </a:pPr>
            <a:r>
              <a:rPr lang="en-US" sz="1242" dirty="0">
                <a:solidFill>
                  <a:prstClr val="black"/>
                </a:solidFill>
                <a:latin typeface="Verdana" panose="020B0604030504040204" pitchFamily="34" charset="0"/>
                <a:ea typeface="Verdana" panose="020B0604030504040204" pitchFamily="34" charset="0"/>
                <a:cs typeface="Verdana" panose="020B0604030504040204" pitchFamily="34" charset="0"/>
              </a:rPr>
              <a:t>Define test strategy</a:t>
            </a:r>
          </a:p>
        </p:txBody>
      </p:sp>
      <p:sp>
        <p:nvSpPr>
          <p:cNvPr id="190" name="Freeform 164">
            <a:extLst>
              <a:ext uri="{FF2B5EF4-FFF2-40B4-BE49-F238E27FC236}">
                <a16:creationId xmlns:a16="http://schemas.microsoft.com/office/drawing/2014/main" id="{1417E28C-81CD-4419-A154-09ECEFFD6D07}"/>
              </a:ext>
            </a:extLst>
          </p:cNvPr>
          <p:cNvSpPr/>
          <p:nvPr/>
        </p:nvSpPr>
        <p:spPr>
          <a:xfrm>
            <a:off x="418165" y="8896457"/>
            <a:ext cx="5651544" cy="366245"/>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solidFill>
          <a:ln>
            <a:solidFill>
              <a:srgbClr val="0097A9"/>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6901" tIns="86901" rIns="86901" bIns="86901" numCol="1" spcCol="1270" anchor="ctr" anchorCtr="0">
            <a:noAutofit/>
          </a:bodyPr>
          <a:lstStyle/>
          <a:p>
            <a:pPr marL="0" lvl="1" defTabSz="333301">
              <a:lnSpc>
                <a:spcPct val="90000"/>
              </a:lnSpc>
              <a:spcAft>
                <a:spcPct val="15000"/>
              </a:spcAft>
            </a:pPr>
            <a:r>
              <a:rPr lang="en-US" sz="1242" b="1" dirty="0">
                <a:solidFill>
                  <a:prstClr val="black"/>
                </a:solidFill>
                <a:latin typeface="Verdana" panose="020B0604030504040204" pitchFamily="34" charset="0"/>
                <a:ea typeface="Verdana" panose="020B0604030504040204" pitchFamily="34" charset="0"/>
                <a:cs typeface="Verdana" panose="020B0604030504040204" pitchFamily="34" charset="0"/>
              </a:rPr>
              <a:t>Establish </a:t>
            </a:r>
            <a:r>
              <a:rPr lang="en-US" sz="1242" b="1" dirty="0">
                <a:solidFill>
                  <a:schemeClr val="tx1"/>
                </a:solidFill>
                <a:latin typeface="Verdana" panose="020B0604030504040204" pitchFamily="34" charset="0"/>
                <a:ea typeface="Verdana" panose="020B0604030504040204" pitchFamily="34" charset="0"/>
                <a:cs typeface="Verdana" panose="020B0604030504040204" pitchFamily="34" charset="0"/>
              </a:rPr>
              <a:t>application and integration architecture</a:t>
            </a:r>
          </a:p>
        </p:txBody>
      </p:sp>
      <p:sp>
        <p:nvSpPr>
          <p:cNvPr id="194" name="Freeform 164">
            <a:extLst>
              <a:ext uri="{FF2B5EF4-FFF2-40B4-BE49-F238E27FC236}">
                <a16:creationId xmlns:a16="http://schemas.microsoft.com/office/drawing/2014/main" id="{9AB34FD9-CBAC-4116-9F91-873998106089}"/>
              </a:ext>
            </a:extLst>
          </p:cNvPr>
          <p:cNvSpPr/>
          <p:nvPr/>
        </p:nvSpPr>
        <p:spPr>
          <a:xfrm>
            <a:off x="418164" y="9344657"/>
            <a:ext cx="5651544" cy="662660"/>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solidFill>
          <a:ln>
            <a:solidFill>
              <a:srgbClr val="0097A9"/>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6901" tIns="86901" rIns="86901" bIns="86901" numCol="1" spcCol="1270" anchor="ctr" anchorCtr="0">
            <a:noAutofit/>
          </a:bodyPr>
          <a:lstStyle/>
          <a:p>
            <a:pPr marL="0" lvl="1" defTabSz="333301">
              <a:lnSpc>
                <a:spcPct val="90000"/>
              </a:lnSpc>
              <a:spcAft>
                <a:spcPct val="15000"/>
              </a:spcAft>
            </a:pPr>
            <a:r>
              <a:rPr lang="en-US" sz="1242" b="1" dirty="0">
                <a:solidFill>
                  <a:prstClr val="black"/>
                </a:solidFill>
                <a:latin typeface="Verdana" panose="020B0604030504040204" pitchFamily="34" charset="0"/>
                <a:ea typeface="Verdana" panose="020B0604030504040204" pitchFamily="34" charset="0"/>
                <a:cs typeface="Verdana" panose="020B0604030504040204" pitchFamily="34" charset="0"/>
              </a:rPr>
              <a:t>Establish user experience design</a:t>
            </a:r>
          </a:p>
          <a:p>
            <a:pPr marL="354973" indent="-354973">
              <a:lnSpc>
                <a:spcPts val="1553"/>
              </a:lnSpc>
              <a:buFont typeface="Arial" panose="020B0604020202020204" pitchFamily="34" charset="0"/>
              <a:buChar char="►"/>
              <a:tabLst>
                <a:tab pos="473297"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Define user experience guidelines </a:t>
            </a:r>
          </a:p>
          <a:p>
            <a:pPr marL="354973" indent="-354973">
              <a:lnSpc>
                <a:spcPts val="1553"/>
              </a:lnSpc>
              <a:buFont typeface="Arial" panose="020B0604020202020204" pitchFamily="34" charset="0"/>
              <a:buChar char="►"/>
              <a:tabLst>
                <a:tab pos="473297"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Define user personas</a:t>
            </a:r>
          </a:p>
        </p:txBody>
      </p:sp>
      <p:sp>
        <p:nvSpPr>
          <p:cNvPr id="195" name="Freeform 164">
            <a:extLst>
              <a:ext uri="{FF2B5EF4-FFF2-40B4-BE49-F238E27FC236}">
                <a16:creationId xmlns:a16="http://schemas.microsoft.com/office/drawing/2014/main" id="{5B8041C1-E02B-4332-9E54-984D8814E0A4}"/>
              </a:ext>
            </a:extLst>
          </p:cNvPr>
          <p:cNvSpPr/>
          <p:nvPr/>
        </p:nvSpPr>
        <p:spPr>
          <a:xfrm>
            <a:off x="6178330" y="8470960"/>
            <a:ext cx="5017284" cy="757326"/>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solidFill>
          <a:ln>
            <a:solidFill>
              <a:srgbClr val="0097A9"/>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6901" tIns="86901" rIns="86901" bIns="86901" numCol="1" spcCol="1270" anchor="ctr" anchorCtr="0">
            <a:noAutofit/>
          </a:bodyPr>
          <a:lstStyle/>
          <a:p>
            <a:pPr marL="0" lvl="1" defTabSz="333301">
              <a:lnSpc>
                <a:spcPct val="90000"/>
              </a:lnSpc>
              <a:spcAft>
                <a:spcPct val="15000"/>
              </a:spcAft>
            </a:pPr>
            <a:r>
              <a:rPr lang="en-US" sz="1242" b="1" dirty="0">
                <a:solidFill>
                  <a:prstClr val="black"/>
                </a:solidFill>
                <a:latin typeface="Verdana" panose="020B0604030504040204" pitchFamily="34" charset="0"/>
                <a:ea typeface="Verdana" panose="020B0604030504040204" pitchFamily="34" charset="0"/>
                <a:cs typeface="Verdana" panose="020B0604030504040204" pitchFamily="34" charset="0"/>
              </a:rPr>
              <a:t>Establish foundational technical infrastructure</a:t>
            </a:r>
          </a:p>
          <a:p>
            <a:pPr marL="354973" indent="-354973">
              <a:lnSpc>
                <a:spcPts val="1553"/>
              </a:lnSpc>
              <a:buFont typeface="Arial" panose="020B0604020202020204" pitchFamily="34" charset="0"/>
              <a:buChar char="►"/>
              <a:tabLst>
                <a:tab pos="473297"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Define logical infrastructure </a:t>
            </a:r>
          </a:p>
          <a:p>
            <a:pPr marL="354973" indent="-354973">
              <a:lnSpc>
                <a:spcPts val="1553"/>
              </a:lnSpc>
              <a:buFont typeface="Arial" panose="020B0604020202020204" pitchFamily="34" charset="0"/>
              <a:buChar char="►"/>
              <a:tabLst>
                <a:tab pos="473297"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Define technical architecture </a:t>
            </a:r>
          </a:p>
        </p:txBody>
      </p:sp>
      <p:sp>
        <p:nvSpPr>
          <p:cNvPr id="103" name="Arc 102">
            <a:extLst>
              <a:ext uri="{FF2B5EF4-FFF2-40B4-BE49-F238E27FC236}">
                <a16:creationId xmlns:a16="http://schemas.microsoft.com/office/drawing/2014/main" id="{5F01A4B0-C1A1-4B24-8BA6-C6250D36BC3F}"/>
              </a:ext>
            </a:extLst>
          </p:cNvPr>
          <p:cNvSpPr>
            <a:spLocks noChangeAspect="1"/>
          </p:cNvSpPr>
          <p:nvPr/>
        </p:nvSpPr>
        <p:spPr>
          <a:xfrm rot="2851651">
            <a:off x="16320212" y="3919881"/>
            <a:ext cx="3372250" cy="3372250"/>
          </a:xfrm>
          <a:prstGeom prst="arc">
            <a:avLst>
              <a:gd name="adj1" fmla="val 15156017"/>
              <a:gd name="adj2" fmla="val 14183793"/>
            </a:avLst>
          </a:prstGeom>
          <a:noFill/>
          <a:ln w="266700" cmpd="dbl">
            <a:solidFill>
              <a:srgbClr val="6FC2B4">
                <a:alpha val="50000"/>
              </a:srgb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5591">
              <a:latin typeface="+mj-lt"/>
            </a:endParaRPr>
          </a:p>
        </p:txBody>
      </p:sp>
      <p:sp>
        <p:nvSpPr>
          <p:cNvPr id="110" name="Round Same Side Corner Rectangle 229">
            <a:extLst>
              <a:ext uri="{FF2B5EF4-FFF2-40B4-BE49-F238E27FC236}">
                <a16:creationId xmlns:a16="http://schemas.microsoft.com/office/drawing/2014/main" id="{F3DA97B7-6426-4368-A5C4-EFC29EEA3519}"/>
              </a:ext>
            </a:extLst>
          </p:cNvPr>
          <p:cNvSpPr/>
          <p:nvPr/>
        </p:nvSpPr>
        <p:spPr bwMode="gray">
          <a:xfrm>
            <a:off x="11430942" y="9619100"/>
            <a:ext cx="13347868" cy="388389"/>
          </a:xfrm>
          <a:prstGeom prst="round2SameRect">
            <a:avLst/>
          </a:prstGeom>
          <a:solidFill>
            <a:srgbClr val="75787B"/>
          </a:solidFill>
          <a:ln w="19050" algn="ctr">
            <a:noFill/>
            <a:miter lim="800000"/>
            <a:headEnd/>
            <a:tailEnd/>
          </a:ln>
        </p:spPr>
        <p:txBody>
          <a:bodyPr wrap="square" lIns="133552" tIns="133552" rIns="133552" bIns="133552" rtlCol="0" anchor="ctr"/>
          <a:lstStyle/>
          <a:p>
            <a:pPr algn="ctr" defTabSz="1174086">
              <a:lnSpc>
                <a:spcPct val="106000"/>
              </a:lnSpc>
            </a:pPr>
            <a:r>
              <a:rPr lang="en-US" sz="1242" b="1" dirty="0">
                <a:solidFill>
                  <a:prstClr val="white"/>
                </a:solidFill>
                <a:latin typeface="Verdana" panose="020B0604030504040204" pitchFamily="34" charset="0"/>
                <a:ea typeface="Verdana" panose="020B0604030504040204" pitchFamily="34" charset="0"/>
                <a:cs typeface="Verdana" panose="020B0604030504040204" pitchFamily="34" charset="0"/>
              </a:rPr>
              <a:t>Non-sprinted activities</a:t>
            </a:r>
            <a:endParaRPr lang="en-US" sz="1242"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113" name="Freeform 219">
            <a:extLst>
              <a:ext uri="{FF2B5EF4-FFF2-40B4-BE49-F238E27FC236}">
                <a16:creationId xmlns:a16="http://schemas.microsoft.com/office/drawing/2014/main" id="{0685816A-26E0-40A3-B938-E1B2EC358981}"/>
              </a:ext>
            </a:extLst>
          </p:cNvPr>
          <p:cNvSpPr/>
          <p:nvPr/>
        </p:nvSpPr>
        <p:spPr>
          <a:xfrm>
            <a:off x="11509946" y="3391401"/>
            <a:ext cx="4319686" cy="378663"/>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rgbClr val="FFFFFF">
              <a:alpha val="80000"/>
            </a:srgbClr>
          </a:solidFill>
          <a:ln>
            <a:solidFill>
              <a:srgbClr val="75787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00" tIns="74300" rIns="74300" bIns="74300" numCol="1" spcCol="1270" anchor="ctr" anchorCtr="0">
            <a:noAutofit/>
          </a:bodyPr>
          <a:lstStyle/>
          <a:p>
            <a:pPr marL="0" lvl="1" defTabSz="284966">
              <a:lnSpc>
                <a:spcPct val="90000"/>
              </a:lnSpc>
              <a:spcAft>
                <a:spcPct val="15000"/>
              </a:spcAft>
            </a:pPr>
            <a:r>
              <a:rPr lang="en-US" sz="1242" b="1" dirty="0">
                <a:solidFill>
                  <a:prstClr val="black">
                    <a:hueOff val="0"/>
                    <a:satOff val="0"/>
                    <a:lumOff val="0"/>
                    <a:alphaOff val="0"/>
                  </a:prstClr>
                </a:solidFill>
                <a:latin typeface="+mj-lt"/>
                <a:ea typeface="Verdana" panose="020B0604030504040204" pitchFamily="34" charset="0"/>
                <a:cs typeface="Verdana" panose="020B0604030504040204" pitchFamily="34" charset="0"/>
              </a:rPr>
              <a:t>Conduct SPRINT PLANNING</a:t>
            </a:r>
          </a:p>
        </p:txBody>
      </p:sp>
      <p:sp>
        <p:nvSpPr>
          <p:cNvPr id="115" name="Freeform 219">
            <a:extLst>
              <a:ext uri="{FF2B5EF4-FFF2-40B4-BE49-F238E27FC236}">
                <a16:creationId xmlns:a16="http://schemas.microsoft.com/office/drawing/2014/main" id="{92BE444F-AF73-4479-AA94-61E83795FC36}"/>
              </a:ext>
            </a:extLst>
          </p:cNvPr>
          <p:cNvSpPr/>
          <p:nvPr/>
        </p:nvSpPr>
        <p:spPr>
          <a:xfrm>
            <a:off x="15933271" y="8509322"/>
            <a:ext cx="4333175" cy="978293"/>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alpha val="80000"/>
            </a:schemeClr>
          </a:solidFill>
          <a:ln>
            <a:solidFill>
              <a:srgbClr val="75787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00" tIns="74300" rIns="74300" bIns="74300" numCol="1" spcCol="1270" anchor="ctr" anchorCtr="0">
            <a:noAutofit/>
          </a:bodyPr>
          <a:lstStyle/>
          <a:p>
            <a:pPr marL="0" lvl="1" defTabSz="284966">
              <a:lnSpc>
                <a:spcPct val="90000"/>
              </a:lnSpc>
              <a:spcAft>
                <a:spcPct val="15000"/>
              </a:spcAft>
            </a:pPr>
            <a:r>
              <a:rPr lang="en-US" sz="1242" b="1" dirty="0">
                <a:solidFill>
                  <a:prstClr val="black">
                    <a:hueOff val="0"/>
                    <a:satOff val="0"/>
                    <a:lumOff val="0"/>
                    <a:alphaOff val="0"/>
                  </a:prstClr>
                </a:solidFill>
                <a:ea typeface="Verdana" panose="020B0604030504040204" pitchFamily="34" charset="0"/>
                <a:cs typeface="Verdana" panose="020B0604030504040204" pitchFamily="34" charset="0"/>
              </a:rPr>
              <a:t>Conduct agile ceremonies/events</a:t>
            </a:r>
          </a:p>
          <a:p>
            <a:pPr marL="355004" indent="-355004">
              <a:buFont typeface="Arial" panose="020B0604020202020204" pitchFamily="34" charset="0"/>
              <a:buChar char="►"/>
              <a:tabLst>
                <a:tab pos="473339"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Conduct </a:t>
            </a:r>
            <a:r>
              <a:rPr lang="en-US" sz="1242"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DAILY STAND-UP</a:t>
            </a:r>
          </a:p>
          <a:p>
            <a:pPr marL="355004" indent="-355004">
              <a:buFont typeface="Arial" panose="020B0604020202020204" pitchFamily="34" charset="0"/>
              <a:buChar char="►"/>
              <a:tabLst>
                <a:tab pos="473339"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Perform </a:t>
            </a:r>
            <a:r>
              <a:rPr lang="en-US" sz="1242"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SCRUM OF SCRUMS</a:t>
            </a:r>
          </a:p>
        </p:txBody>
      </p:sp>
      <p:sp>
        <p:nvSpPr>
          <p:cNvPr id="118" name="Freeform 218">
            <a:extLst>
              <a:ext uri="{FF2B5EF4-FFF2-40B4-BE49-F238E27FC236}">
                <a16:creationId xmlns:a16="http://schemas.microsoft.com/office/drawing/2014/main" id="{BF894F81-A6E0-43F2-85FF-15357346C075}"/>
              </a:ext>
            </a:extLst>
          </p:cNvPr>
          <p:cNvSpPr/>
          <p:nvPr/>
        </p:nvSpPr>
        <p:spPr>
          <a:xfrm>
            <a:off x="11509945" y="8509322"/>
            <a:ext cx="4332311" cy="978293"/>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rgbClr val="FFFFFF">
              <a:alpha val="80000"/>
            </a:srgbClr>
          </a:solidFill>
          <a:ln>
            <a:solidFill>
              <a:srgbClr val="75787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00" tIns="74300" rIns="74300" bIns="74300" numCol="1" spcCol="1270" anchor="ctr" anchorCtr="0">
            <a:noAutofit/>
          </a:bodyPr>
          <a:lstStyle/>
          <a:p>
            <a:r>
              <a:rPr lang="en-US" sz="1242" b="1" dirty="0">
                <a:solidFill>
                  <a:srgbClr val="000000"/>
                </a:solidFill>
                <a:latin typeface="Verdana" panose="020B0604030504040204" pitchFamily="34" charset="0"/>
                <a:ea typeface="Calibri" panose="020F0502020204030204" pitchFamily="34" charset="0"/>
                <a:cs typeface="Arial" panose="020B0604020202020204" pitchFamily="34" charset="0"/>
              </a:rPr>
              <a:t>Refine backlog (PBR) and roadmap    </a:t>
            </a:r>
            <a:endParaRPr lang="en-US" sz="1242" dirty="0">
              <a:solidFill>
                <a:srgbClr val="000000"/>
              </a:solidFill>
              <a:latin typeface="Verdana" panose="020B0604030504040204" pitchFamily="34" charset="0"/>
              <a:ea typeface="Calibri" panose="020F0502020204030204" pitchFamily="34" charset="0"/>
              <a:cs typeface="Arial" panose="020B0604020202020204" pitchFamily="34" charset="0"/>
            </a:endParaRPr>
          </a:p>
          <a:p>
            <a:pPr marL="355004" indent="-355004">
              <a:buFont typeface="Arial" panose="020B0604020202020204" pitchFamily="34" charset="0"/>
              <a:buChar char="►"/>
              <a:tabLst>
                <a:tab pos="473339"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Manage product &amp; </a:t>
            </a:r>
            <a:r>
              <a:rPr lang="en-US" sz="1242"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SPRINT BACKLOG</a:t>
            </a:r>
          </a:p>
          <a:p>
            <a:pPr marL="355004" indent="-355004">
              <a:buFont typeface="Arial" panose="020B0604020202020204" pitchFamily="34" charset="0"/>
              <a:buChar char="►"/>
              <a:tabLst>
                <a:tab pos="473339" algn="l"/>
              </a:tabLst>
            </a:pPr>
            <a:r>
              <a:rPr lang="en-US" sz="1242" i="1" dirty="0">
                <a:solidFill>
                  <a:srgbClr val="000000"/>
                </a:solidFill>
                <a:latin typeface="Verdana" panose="020B0604030504040204" pitchFamily="34" charset="0"/>
                <a:ea typeface="Calibri" panose="020F0502020204030204" pitchFamily="34" charset="0"/>
                <a:cs typeface="Times New Roman" panose="02020603050405020304" pitchFamily="18" charset="0"/>
              </a:rPr>
              <a:t>(Continue to) </a:t>
            </a:r>
            <a:r>
              <a:rPr lang="en-US" sz="1242" dirty="0">
                <a:solidFill>
                  <a:schemeClr val="tx1"/>
                </a:solidFill>
                <a:latin typeface="Verdana" panose="020B0604030504040204" pitchFamily="34" charset="0"/>
                <a:ea typeface="Calibri" panose="020F0502020204030204" pitchFamily="34" charset="0"/>
                <a:cs typeface="Times New Roman" panose="02020603050405020304" pitchFamily="18" charset="0"/>
              </a:rPr>
              <a:t>Define/Refine </a:t>
            </a: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user stories</a:t>
            </a:r>
          </a:p>
          <a:p>
            <a:pPr marL="355004" indent="-355004">
              <a:buFont typeface="Arial" panose="020B0604020202020204" pitchFamily="34" charset="0"/>
              <a:buChar char="►"/>
              <a:tabLst>
                <a:tab pos="473339"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Refine</a:t>
            </a:r>
            <a:r>
              <a:rPr lang="en-US" sz="1242" i="1" dirty="0">
                <a:solidFill>
                  <a:srgbClr val="000000"/>
                </a:solidFill>
                <a:latin typeface="Verdana" panose="020B0604030504040204" pitchFamily="34" charset="0"/>
                <a:ea typeface="Calibri" panose="020F0502020204030204" pitchFamily="34" charset="0"/>
                <a:cs typeface="Times New Roman" panose="02020603050405020304" pitchFamily="18" charset="0"/>
              </a:rPr>
              <a:t> </a:t>
            </a: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roadmap</a:t>
            </a:r>
          </a:p>
        </p:txBody>
      </p:sp>
      <p:sp>
        <p:nvSpPr>
          <p:cNvPr id="119" name="Freeform 218">
            <a:extLst>
              <a:ext uri="{FF2B5EF4-FFF2-40B4-BE49-F238E27FC236}">
                <a16:creationId xmlns:a16="http://schemas.microsoft.com/office/drawing/2014/main" id="{FD5E9461-6CCB-483B-A55F-1FFD04247036}"/>
              </a:ext>
            </a:extLst>
          </p:cNvPr>
          <p:cNvSpPr/>
          <p:nvPr/>
        </p:nvSpPr>
        <p:spPr>
          <a:xfrm>
            <a:off x="20351671" y="8509322"/>
            <a:ext cx="4334498" cy="975057"/>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alpha val="80000"/>
            </a:schemeClr>
          </a:solidFill>
          <a:ln>
            <a:solidFill>
              <a:srgbClr val="75787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00" tIns="74300" rIns="74300" bIns="74300" numCol="1" spcCol="1270" anchor="ctr" anchorCtr="0">
            <a:noAutofit/>
          </a:bodyPr>
          <a:lstStyle/>
          <a:p>
            <a:r>
              <a:rPr lang="en-US" sz="1242" b="1" dirty="0">
                <a:solidFill>
                  <a:srgbClr val="000000"/>
                </a:solidFill>
                <a:latin typeface="Verdana" panose="020B0604030504040204" pitchFamily="34" charset="0"/>
                <a:ea typeface="Calibri" panose="020F0502020204030204" pitchFamily="34" charset="0"/>
                <a:cs typeface="Arial" panose="020B0604020202020204" pitchFamily="34" charset="0"/>
              </a:rPr>
              <a:t>Close sprint</a:t>
            </a:r>
            <a:endParaRPr lang="en-US" sz="1242" dirty="0">
              <a:solidFill>
                <a:srgbClr val="000000"/>
              </a:solidFill>
              <a:latin typeface="Verdana" panose="020B0604030504040204" pitchFamily="34" charset="0"/>
              <a:ea typeface="Calibri" panose="020F0502020204030204" pitchFamily="34" charset="0"/>
              <a:cs typeface="Arial" panose="020B0604020202020204" pitchFamily="34" charset="0"/>
            </a:endParaRPr>
          </a:p>
          <a:p>
            <a:pPr marL="355004" indent="-355004">
              <a:buFont typeface="Arial" panose="020B0604020202020204" pitchFamily="34" charset="0"/>
              <a:buChar char="►"/>
              <a:tabLst>
                <a:tab pos="473339"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Perform </a:t>
            </a:r>
            <a:r>
              <a:rPr lang="en-US" sz="1242"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SPRINT REVIEW</a:t>
            </a:r>
          </a:p>
          <a:p>
            <a:pPr marL="355004" indent="-355004">
              <a:buFont typeface="Arial" panose="020B0604020202020204" pitchFamily="34" charset="0"/>
              <a:buChar char="►"/>
              <a:tabLst>
                <a:tab pos="473339"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Calculate actual velocity</a:t>
            </a:r>
          </a:p>
          <a:p>
            <a:pPr marL="355004" indent="-355004">
              <a:buFont typeface="Arial" panose="020B0604020202020204" pitchFamily="34" charset="0"/>
              <a:buChar char="►"/>
              <a:tabLst>
                <a:tab pos="473339"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Perform </a:t>
            </a:r>
            <a:r>
              <a:rPr lang="en-US" sz="1242"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SPRINT RETROSPECTIVE</a:t>
            </a:r>
          </a:p>
        </p:txBody>
      </p:sp>
      <p:sp>
        <p:nvSpPr>
          <p:cNvPr id="138" name="Freeform 219">
            <a:extLst>
              <a:ext uri="{FF2B5EF4-FFF2-40B4-BE49-F238E27FC236}">
                <a16:creationId xmlns:a16="http://schemas.microsoft.com/office/drawing/2014/main" id="{800919FC-CD1F-47FA-A174-8FB54D60EFDE}"/>
              </a:ext>
            </a:extLst>
          </p:cNvPr>
          <p:cNvSpPr/>
          <p:nvPr/>
        </p:nvSpPr>
        <p:spPr>
          <a:xfrm>
            <a:off x="16148769" y="6838397"/>
            <a:ext cx="3975961" cy="1135989"/>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alpha val="80000"/>
            </a:schemeClr>
          </a:solidFill>
          <a:ln>
            <a:solidFill>
              <a:srgbClr val="75787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00" tIns="74300" rIns="74300" bIns="74300" numCol="1" spcCol="1270" anchor="ctr" anchorCtr="0">
            <a:noAutofit/>
          </a:bodyPr>
          <a:lstStyle/>
          <a:p>
            <a:pPr marL="0" lvl="1" defTabSz="284966">
              <a:lnSpc>
                <a:spcPct val="90000"/>
              </a:lnSpc>
              <a:spcAft>
                <a:spcPct val="15000"/>
              </a:spcAft>
            </a:pPr>
            <a:r>
              <a:rPr lang="en-US" sz="1242" b="1" dirty="0">
                <a:solidFill>
                  <a:schemeClr val="tx1"/>
                </a:solidFill>
                <a:ea typeface="Verdana" panose="020B0604030504040204" pitchFamily="34" charset="0"/>
              </a:rPr>
              <a:t>Personalize the change campaign</a:t>
            </a:r>
          </a:p>
          <a:p>
            <a:pPr marL="355004" indent="-355004">
              <a:lnSpc>
                <a:spcPct val="90000"/>
              </a:lnSpc>
              <a:spcAft>
                <a:spcPct val="15000"/>
              </a:spcAft>
              <a:buFont typeface="Arial" panose="020B0604020202020204" pitchFamily="34" charset="0"/>
              <a:buChar char="►"/>
              <a:tabLst>
                <a:tab pos="473339" algn="l"/>
              </a:tabLst>
            </a:pPr>
            <a:r>
              <a:rPr lang="en-US" sz="1242" dirty="0">
                <a:solidFill>
                  <a:schemeClr val="tx1"/>
                </a:solidFill>
                <a:latin typeface="Verdana" panose="020B0604030504040204" pitchFamily="34" charset="0"/>
                <a:cs typeface="Times New Roman" panose="02020603050405020304" pitchFamily="18" charset="0"/>
              </a:rPr>
              <a:t>Execute the change campaign</a:t>
            </a:r>
          </a:p>
          <a:p>
            <a:pPr marL="0" lvl="1" defTabSz="284966">
              <a:lnSpc>
                <a:spcPct val="90000"/>
              </a:lnSpc>
              <a:spcAft>
                <a:spcPct val="15000"/>
              </a:spcAft>
            </a:pPr>
            <a:endParaRPr lang="en-US" sz="1242" b="1" dirty="0">
              <a:solidFill>
                <a:schemeClr val="tx1"/>
              </a:solidFill>
              <a:ea typeface="Verdana" panose="020B0604030504040204" pitchFamily="34" charset="0"/>
            </a:endParaRPr>
          </a:p>
        </p:txBody>
      </p:sp>
      <p:sp>
        <p:nvSpPr>
          <p:cNvPr id="140" name="Freeform 218">
            <a:extLst>
              <a:ext uri="{FF2B5EF4-FFF2-40B4-BE49-F238E27FC236}">
                <a16:creationId xmlns:a16="http://schemas.microsoft.com/office/drawing/2014/main" id="{1F69495D-BF28-4905-BB8C-81D3EA912E56}"/>
              </a:ext>
            </a:extLst>
          </p:cNvPr>
          <p:cNvSpPr/>
          <p:nvPr/>
        </p:nvSpPr>
        <p:spPr>
          <a:xfrm>
            <a:off x="20273402" y="6838396"/>
            <a:ext cx="3975961" cy="1135989"/>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alpha val="80000"/>
            </a:schemeClr>
          </a:solidFill>
          <a:ln>
            <a:solidFill>
              <a:srgbClr val="75787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00" tIns="74300" rIns="74300" bIns="74300" numCol="1" spcCol="1270" anchor="ctr" anchorCtr="0">
            <a:noAutofit/>
          </a:bodyPr>
          <a:lstStyle/>
          <a:p>
            <a:r>
              <a:rPr lang="en-US" sz="1242" b="1" dirty="0">
                <a:solidFill>
                  <a:schemeClr val="tx1"/>
                </a:solidFill>
                <a:latin typeface="Verdana" panose="020B0604030504040204" pitchFamily="34" charset="0"/>
                <a:ea typeface="Calibri" panose="020F0502020204030204" pitchFamily="34" charset="0"/>
                <a:cs typeface="Arial" panose="020B0604020202020204" pitchFamily="34" charset="0"/>
              </a:rPr>
              <a:t>Activate business networks</a:t>
            </a:r>
          </a:p>
          <a:p>
            <a:pPr marL="355004" indent="-355004">
              <a:buFont typeface="Arial" panose="020B0604020202020204" pitchFamily="34" charset="0"/>
              <a:buChar char="►"/>
              <a:tabLst>
                <a:tab pos="473339" algn="l"/>
              </a:tabLst>
            </a:pPr>
            <a:r>
              <a:rPr lang="en-US" sz="1242" dirty="0">
                <a:solidFill>
                  <a:schemeClr val="tx1"/>
                </a:solidFill>
                <a:latin typeface="Verdana" panose="020B0604030504040204" pitchFamily="34" charset="0"/>
                <a:cs typeface="Times New Roman" panose="02020603050405020304" pitchFamily="18" charset="0"/>
              </a:rPr>
              <a:t>Engage business advocate networks</a:t>
            </a:r>
          </a:p>
          <a:p>
            <a:pPr marL="355004" indent="-355004">
              <a:buFont typeface="Arial" panose="020B0604020202020204" pitchFamily="34" charset="0"/>
              <a:buChar char="►"/>
              <a:tabLst>
                <a:tab pos="473339" algn="l"/>
              </a:tabLst>
            </a:pPr>
            <a:r>
              <a:rPr lang="en-US" sz="1242" dirty="0">
                <a:solidFill>
                  <a:schemeClr val="tx1"/>
                </a:solidFill>
                <a:latin typeface="Verdana" panose="020B0604030504040204" pitchFamily="34" charset="0"/>
                <a:cs typeface="Times New Roman" panose="02020603050405020304" pitchFamily="18" charset="0"/>
              </a:rPr>
              <a:t>Develop and launch super user program</a:t>
            </a:r>
          </a:p>
          <a:p>
            <a:pPr marL="355004" indent="-355004">
              <a:buFont typeface="Arial" panose="020B0604020202020204" pitchFamily="34" charset="0"/>
              <a:buChar char="►"/>
              <a:tabLst>
                <a:tab pos="473339" algn="l"/>
              </a:tabLst>
            </a:pPr>
            <a:r>
              <a:rPr lang="en-US" sz="1242" dirty="0">
                <a:solidFill>
                  <a:schemeClr val="tx1"/>
                </a:solidFill>
                <a:latin typeface="Verdana" panose="020B0604030504040204" pitchFamily="34" charset="0"/>
                <a:cs typeface="Times New Roman" panose="02020603050405020304" pitchFamily="18" charset="0"/>
              </a:rPr>
              <a:t>Transfer knowledge to solution owners </a:t>
            </a:r>
            <a:r>
              <a:rPr lang="en-US" sz="1242" dirty="0">
                <a:solidFill>
                  <a:schemeClr val="tx1"/>
                </a:solidFill>
                <a:latin typeface="Verdana" panose="020B0604030504040204" pitchFamily="34" charset="0"/>
                <a:ea typeface="Calibri" panose="020F0502020204030204" pitchFamily="34" charset="0"/>
                <a:cs typeface="Times New Roman" panose="02020603050405020304" pitchFamily="18" charset="0"/>
              </a:rPr>
              <a:t> </a:t>
            </a:r>
          </a:p>
        </p:txBody>
      </p:sp>
      <p:sp>
        <p:nvSpPr>
          <p:cNvPr id="163" name="Freeform 218">
            <a:extLst>
              <a:ext uri="{FF2B5EF4-FFF2-40B4-BE49-F238E27FC236}">
                <a16:creationId xmlns:a16="http://schemas.microsoft.com/office/drawing/2014/main" id="{2D79D803-27AE-4F51-8BBD-1D535224B2A1}"/>
              </a:ext>
            </a:extLst>
          </p:cNvPr>
          <p:cNvSpPr/>
          <p:nvPr/>
        </p:nvSpPr>
        <p:spPr>
          <a:xfrm>
            <a:off x="11509945" y="10078512"/>
            <a:ext cx="3739352" cy="1162432"/>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alpha val="80000"/>
            </a:schemeClr>
          </a:solidFill>
          <a:ln>
            <a:solidFill>
              <a:srgbClr val="75787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00" tIns="74300" rIns="74300" bIns="74300" numCol="1" spcCol="1270" anchor="ctr" anchorCtr="0">
            <a:noAutofit/>
          </a:bodyPr>
          <a:lstStyle/>
          <a:p>
            <a:r>
              <a:rPr lang="en-US" sz="1242" b="1" dirty="0">
                <a:solidFill>
                  <a:srgbClr val="000000"/>
                </a:solidFill>
                <a:latin typeface="Verdana" panose="020B0604030504040204" pitchFamily="34" charset="0"/>
                <a:ea typeface="Calibri" panose="020F0502020204030204" pitchFamily="34" charset="0"/>
                <a:cs typeface="Arial" panose="020B0604020202020204" pitchFamily="34" charset="0"/>
              </a:rPr>
              <a:t>Deliver data conversion</a:t>
            </a:r>
          </a:p>
          <a:p>
            <a:pPr marL="355004" indent="-355004">
              <a:buFont typeface="Arial" panose="020B0604020202020204" pitchFamily="34" charset="0"/>
              <a:buChar char="►"/>
              <a:tabLst>
                <a:tab pos="236670"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Develop specifications</a:t>
            </a:r>
          </a:p>
          <a:p>
            <a:pPr marL="355004" indent="-355004">
              <a:buFont typeface="Arial" panose="020B0604020202020204" pitchFamily="34" charset="0"/>
              <a:buChar char="►"/>
              <a:tabLst>
                <a:tab pos="236670"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Develop code</a:t>
            </a:r>
          </a:p>
          <a:p>
            <a:pPr marL="355004" indent="-355004">
              <a:buFont typeface="Arial" panose="020B0604020202020204" pitchFamily="34" charset="0"/>
              <a:buChar char="►"/>
              <a:tabLst>
                <a:tab pos="236670"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Conduct technical unit and functional object tests</a:t>
            </a:r>
          </a:p>
        </p:txBody>
      </p:sp>
      <p:sp>
        <p:nvSpPr>
          <p:cNvPr id="165" name="Freeform 218">
            <a:extLst>
              <a:ext uri="{FF2B5EF4-FFF2-40B4-BE49-F238E27FC236}">
                <a16:creationId xmlns:a16="http://schemas.microsoft.com/office/drawing/2014/main" id="{6C2BD8BF-BB7E-4710-BFED-C892B13E454B}"/>
              </a:ext>
            </a:extLst>
          </p:cNvPr>
          <p:cNvSpPr/>
          <p:nvPr/>
        </p:nvSpPr>
        <p:spPr>
          <a:xfrm>
            <a:off x="15312023" y="10078512"/>
            <a:ext cx="3739352" cy="1162432"/>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alpha val="80000"/>
            </a:schemeClr>
          </a:solidFill>
          <a:ln>
            <a:solidFill>
              <a:srgbClr val="75787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00" tIns="74300" rIns="74300" bIns="74300" numCol="1" spcCol="1270" anchor="ctr" anchorCtr="0">
            <a:noAutofit/>
          </a:bodyPr>
          <a:lstStyle/>
          <a:p>
            <a:r>
              <a:rPr lang="en-US" sz="1242" b="1" dirty="0">
                <a:solidFill>
                  <a:srgbClr val="000000"/>
                </a:solidFill>
                <a:latin typeface="Verdana" panose="020B0604030504040204" pitchFamily="34" charset="0"/>
                <a:ea typeface="Calibri" panose="020F0502020204030204" pitchFamily="34" charset="0"/>
                <a:cs typeface="Arial" panose="020B0604020202020204" pitchFamily="34" charset="0"/>
              </a:rPr>
              <a:t>Prepare for release testing </a:t>
            </a:r>
            <a:r>
              <a:rPr lang="en-US" sz="1242" dirty="0">
                <a:solidFill>
                  <a:srgbClr val="000000"/>
                </a:solidFill>
                <a:latin typeface="Verdana" panose="020B0604030504040204" pitchFamily="34" charset="0"/>
                <a:ea typeface="Calibri" panose="020F0502020204030204" pitchFamily="34" charset="0"/>
                <a:cs typeface="Arial" panose="020B0604020202020204" pitchFamily="34" charset="0"/>
              </a:rPr>
              <a:t>(</a:t>
            </a:r>
            <a:r>
              <a:rPr lang="en-US" sz="1242" dirty="0">
                <a:solidFill>
                  <a:prstClr val="black"/>
                </a:solidFill>
                <a:latin typeface="Verdana" panose="020B0604030504040204" pitchFamily="34" charset="0"/>
              </a:rPr>
              <a:t>system integration/ integration, mock conversion, parallel, regression, performance and stress, infrastructure</a:t>
            </a:r>
            <a:r>
              <a:rPr lang="en-US" sz="1242" dirty="0">
                <a:solidFill>
                  <a:srgbClr val="000000"/>
                </a:solidFill>
                <a:latin typeface="Verdana" panose="020B0604030504040204" pitchFamily="34" charset="0"/>
                <a:ea typeface="Calibri" panose="020F0502020204030204" pitchFamily="34" charset="0"/>
                <a:cs typeface="Arial" panose="020B0604020202020204" pitchFamily="34" charset="0"/>
              </a:rPr>
              <a:t>)</a:t>
            </a:r>
          </a:p>
          <a:p>
            <a:pPr marL="355004" indent="-355004">
              <a:buFont typeface="Arial" panose="020B0604020202020204" pitchFamily="34" charset="0"/>
              <a:buChar char="►"/>
              <a:tabLst>
                <a:tab pos="236670"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Develop test approaches, cases &amp; plan</a:t>
            </a:r>
          </a:p>
          <a:p>
            <a:pPr marL="355004" indent="-355004">
              <a:buFont typeface="Arial" panose="020B0604020202020204" pitchFamily="34" charset="0"/>
              <a:buChar char="►"/>
              <a:tabLst>
                <a:tab pos="236670"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Identify test data</a:t>
            </a:r>
          </a:p>
        </p:txBody>
      </p:sp>
      <p:sp>
        <p:nvSpPr>
          <p:cNvPr id="175" name="Freeform 218">
            <a:extLst>
              <a:ext uri="{FF2B5EF4-FFF2-40B4-BE49-F238E27FC236}">
                <a16:creationId xmlns:a16="http://schemas.microsoft.com/office/drawing/2014/main" id="{47F04E30-866A-4555-9B98-6F9F7997C82B}"/>
              </a:ext>
            </a:extLst>
          </p:cNvPr>
          <p:cNvSpPr/>
          <p:nvPr/>
        </p:nvSpPr>
        <p:spPr>
          <a:xfrm>
            <a:off x="11509945" y="11350698"/>
            <a:ext cx="3730366" cy="1164388"/>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alpha val="80000"/>
            </a:schemeClr>
          </a:solidFill>
          <a:ln>
            <a:solidFill>
              <a:srgbClr val="75787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00" tIns="74300" rIns="74300" bIns="74300" numCol="1" spcCol="1270" anchor="ctr" anchorCtr="0">
            <a:noAutofit/>
          </a:bodyPr>
          <a:lstStyle/>
          <a:p>
            <a:r>
              <a:rPr lang="en-US" sz="1242" b="1" dirty="0">
                <a:solidFill>
                  <a:srgbClr val="000000"/>
                </a:solidFill>
                <a:latin typeface="Verdana" panose="020B0604030504040204" pitchFamily="34" charset="0"/>
                <a:ea typeface="Calibri" panose="020F0502020204030204" pitchFamily="34" charset="0"/>
                <a:cs typeface="Arial" panose="020B0604020202020204" pitchFamily="34" charset="0"/>
              </a:rPr>
              <a:t>Prepare for production deployment</a:t>
            </a:r>
          </a:p>
          <a:p>
            <a:pPr marL="355004" indent="-355004">
              <a:buFont typeface="Arial" panose="020B0604020202020204" pitchFamily="34" charset="0"/>
              <a:buChar char="►"/>
              <a:tabLst>
                <a:tab pos="236670"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Define release go/no-go criteria</a:t>
            </a:r>
          </a:p>
          <a:p>
            <a:pPr marL="355004" indent="-355004">
              <a:buFont typeface="Arial" panose="020B0604020202020204" pitchFamily="34" charset="0"/>
              <a:buChar char="►"/>
              <a:tabLst>
                <a:tab pos="236670"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Develop deployment plan</a:t>
            </a:r>
          </a:p>
          <a:p>
            <a:pPr marL="355004" indent="-355004">
              <a:buFont typeface="Arial" panose="020B0604020202020204" pitchFamily="34" charset="0"/>
              <a:buChar char="►"/>
              <a:tabLst>
                <a:tab pos="236670"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Define batch jobs</a:t>
            </a:r>
          </a:p>
          <a:p>
            <a:pPr marL="355004" indent="-355004">
              <a:buFont typeface="Arial" panose="020B0604020202020204" pitchFamily="34" charset="0"/>
              <a:buChar char="►"/>
              <a:tabLst>
                <a:tab pos="236670"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Develop batch job schedule</a:t>
            </a:r>
          </a:p>
        </p:txBody>
      </p:sp>
      <p:sp>
        <p:nvSpPr>
          <p:cNvPr id="176" name="Freeform 218">
            <a:extLst>
              <a:ext uri="{FF2B5EF4-FFF2-40B4-BE49-F238E27FC236}">
                <a16:creationId xmlns:a16="http://schemas.microsoft.com/office/drawing/2014/main" id="{05587A92-F893-4FB5-A1EA-F9D092676DB0}"/>
              </a:ext>
            </a:extLst>
          </p:cNvPr>
          <p:cNvSpPr/>
          <p:nvPr/>
        </p:nvSpPr>
        <p:spPr>
          <a:xfrm>
            <a:off x="15312023" y="11350698"/>
            <a:ext cx="3730366" cy="1164388"/>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alpha val="80000"/>
            </a:schemeClr>
          </a:solidFill>
          <a:ln>
            <a:solidFill>
              <a:srgbClr val="75787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00" tIns="74300" rIns="74300" bIns="74300" numCol="1" spcCol="1270" anchor="ctr" anchorCtr="0">
            <a:noAutofit/>
          </a:bodyPr>
          <a:lstStyle/>
          <a:p>
            <a:r>
              <a:rPr lang="en-US" sz="1242" b="1" dirty="0">
                <a:solidFill>
                  <a:srgbClr val="000000"/>
                </a:solidFill>
                <a:latin typeface="Verdana" panose="020B0604030504040204" pitchFamily="34" charset="0"/>
                <a:ea typeface="Calibri" panose="020F0502020204030204" pitchFamily="34" charset="0"/>
                <a:cs typeface="Arial" panose="020B0604020202020204" pitchFamily="34" charset="0"/>
              </a:rPr>
              <a:t>Plan hyper care</a:t>
            </a:r>
          </a:p>
          <a:p>
            <a:pPr marL="355004" indent="-355004">
              <a:buFont typeface="Arial" panose="020B0604020202020204" pitchFamily="34" charset="0"/>
              <a:buChar char="►"/>
              <a:tabLst>
                <a:tab pos="236670"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Develop to-be service delivery approach</a:t>
            </a:r>
          </a:p>
          <a:p>
            <a:pPr marL="355004" indent="-355004">
              <a:buFont typeface="Arial" panose="020B0604020202020204" pitchFamily="34" charset="0"/>
              <a:buChar char="►"/>
              <a:tabLst>
                <a:tab pos="236670"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Develop service delivery transition plan</a:t>
            </a:r>
          </a:p>
        </p:txBody>
      </p:sp>
      <p:sp>
        <p:nvSpPr>
          <p:cNvPr id="177" name="Rectangle 176">
            <a:extLst>
              <a:ext uri="{FF2B5EF4-FFF2-40B4-BE49-F238E27FC236}">
                <a16:creationId xmlns:a16="http://schemas.microsoft.com/office/drawing/2014/main" id="{2A7A6525-1E4E-40C1-8BFE-70C9B45D9A01}"/>
              </a:ext>
            </a:extLst>
          </p:cNvPr>
          <p:cNvSpPr/>
          <p:nvPr/>
        </p:nvSpPr>
        <p:spPr bwMode="gray">
          <a:xfrm>
            <a:off x="11409141" y="12636912"/>
            <a:ext cx="13387609" cy="357857"/>
          </a:xfrm>
          <a:prstGeom prst="rect">
            <a:avLst/>
          </a:prstGeom>
          <a:solidFill>
            <a:schemeClr val="bg1"/>
          </a:solidFill>
          <a:ln w="19050" algn="ctr">
            <a:noFill/>
            <a:miter lim="800000"/>
            <a:headEnd/>
            <a:tailEnd/>
          </a:ln>
        </p:spPr>
        <p:txBody>
          <a:bodyPr wrap="square" lIns="68684" tIns="133552" rIns="133552" bIns="133552" rtlCol="0" anchor="ctr"/>
          <a:lstStyle/>
          <a:p>
            <a:pPr marL="0" lvl="1" algn="ctr" defTabSz="1174086">
              <a:buSzPct val="100000"/>
            </a:pPr>
            <a:r>
              <a:rPr lang="en-US" sz="1242" b="1" dirty="0">
                <a:latin typeface="Verdana" panose="020B0604030504040204" pitchFamily="34" charset="0"/>
                <a:ea typeface="Verdana" panose="020B0604030504040204" pitchFamily="34" charset="0"/>
                <a:cs typeface="Verdana" panose="020B0604030504040204" pitchFamily="34" charset="0"/>
              </a:rPr>
              <a:t>Key tips</a:t>
            </a:r>
          </a:p>
        </p:txBody>
      </p:sp>
      <p:sp>
        <p:nvSpPr>
          <p:cNvPr id="178" name="Rectangle 177">
            <a:extLst>
              <a:ext uri="{FF2B5EF4-FFF2-40B4-BE49-F238E27FC236}">
                <a16:creationId xmlns:a16="http://schemas.microsoft.com/office/drawing/2014/main" id="{83F62829-7329-4932-A5D2-FFC66DE29D8A}"/>
              </a:ext>
            </a:extLst>
          </p:cNvPr>
          <p:cNvSpPr/>
          <p:nvPr/>
        </p:nvSpPr>
        <p:spPr>
          <a:xfrm>
            <a:off x="11528538" y="13118053"/>
            <a:ext cx="6198587" cy="5103142"/>
          </a:xfrm>
          <a:prstGeom prst="rect">
            <a:avLst/>
          </a:prstGeom>
        </p:spPr>
        <p:txBody>
          <a:bodyPr wrap="square">
            <a:noAutofit/>
          </a:bodyPr>
          <a:lstStyle/>
          <a:p>
            <a:pPr marL="355004" indent="-355004">
              <a:lnSpc>
                <a:spcPct val="107000"/>
              </a:lnSpc>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The engagement work determined to be delivered in a traditional way, needs to be planned for, capacity allocated and managed in an integrated work plan or within the agile management tool as pseudo user stories</a:t>
            </a:r>
          </a:p>
          <a:p>
            <a:pPr marL="355004" indent="-355004">
              <a:lnSpc>
                <a:spcPct val="107000"/>
              </a:lnSpc>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Only sprint user stories that are ready (the team, using the </a:t>
            </a:r>
            <a:r>
              <a:rPr lang="en-US" sz="1242" dirty="0" err="1">
                <a:solidFill>
                  <a:schemeClr val="bg1"/>
                </a:solidFill>
                <a:latin typeface="Verdana" panose="020B0604030504040204" pitchFamily="34" charset="0"/>
                <a:ea typeface="Calibri" panose="020F0502020204030204" pitchFamily="34" charset="0"/>
                <a:cs typeface="Arial" panose="020B0604020202020204" pitchFamily="34" charset="0"/>
              </a:rPr>
              <a:t>DoR</a:t>
            </a: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 decides which user stories are ready)</a:t>
            </a:r>
          </a:p>
          <a:p>
            <a:pPr marL="355004" indent="-355004">
              <a:lnSpc>
                <a:spcPct val="107000"/>
              </a:lnSpc>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Consider capacity when planning (ideal hours) the sprint backlog and managing the roadmap; dedicate enough capacity (outside of the sprint) for PBR and any other non-sprinted activities (e.g. test prep)</a:t>
            </a:r>
          </a:p>
          <a:p>
            <a:pPr marL="355004" indent="-355004">
              <a:lnSpc>
                <a:spcPct val="107000"/>
              </a:lnSpc>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Let development teams work independently as they sprint – no changes mid-sprint</a:t>
            </a:r>
          </a:p>
          <a:p>
            <a:pPr marL="355004" indent="-355004">
              <a:lnSpc>
                <a:spcPct val="107000"/>
              </a:lnSpc>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Design related documentation (e.g. specs) should be lean and focus on what’s essential/ required </a:t>
            </a:r>
          </a:p>
          <a:p>
            <a:pPr marL="355004" indent="-355004">
              <a:lnSpc>
                <a:spcPct val="107000"/>
              </a:lnSpc>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Adopt Test-Driven or Behavior-Driven development approaches to shift testing left</a:t>
            </a:r>
          </a:p>
          <a:p>
            <a:pPr marL="355004" indent="-355004">
              <a:buFont typeface="Wingdings" panose="05000000000000000000" pitchFamily="2" charset="2"/>
              <a:buChar char=""/>
              <a:tabLst>
                <a:tab pos="473339" algn="l"/>
              </a:tabLst>
            </a:pP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Keep sprint durations as short as possible (2-4 weeks)</a:t>
            </a:r>
          </a:p>
          <a:p>
            <a:pPr>
              <a:tabLst>
                <a:tab pos="473339" algn="l"/>
              </a:tabLst>
            </a:pPr>
            <a:endPar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endParaRPr>
          </a:p>
          <a:p>
            <a:pPr marL="355004" indent="-355004">
              <a:lnSpc>
                <a:spcPct val="107000"/>
              </a:lnSpc>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Consider using a practice sprint to determine mechanics of a sprint; delivering functionality is optional </a:t>
            </a:r>
          </a:p>
          <a:p>
            <a:pPr marL="355004" indent="-355004">
              <a:lnSpc>
                <a:spcPct val="107000"/>
              </a:lnSpc>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It takes a few sprints to get to working velocity; use them to get into a cadence and don’t be too aggressive when planning initial sprints</a:t>
            </a:r>
          </a:p>
          <a:p>
            <a:pPr marL="355004" indent="-355004">
              <a:lnSpc>
                <a:spcPct val="107000"/>
              </a:lnSpc>
              <a:spcAft>
                <a:spcPts val="828"/>
              </a:spcAft>
              <a:buFont typeface="Wingdings" panose="05000000000000000000" pitchFamily="2" charset="2"/>
              <a:buChar char=""/>
              <a:tabLst>
                <a:tab pos="473339" algn="l"/>
              </a:tabLst>
            </a:pPr>
            <a:endPar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endParaRPr>
          </a:p>
          <a:p>
            <a:pPr marL="355004" indent="-355004">
              <a:lnSpc>
                <a:spcPct val="107000"/>
              </a:lnSpc>
              <a:spcAft>
                <a:spcPts val="828"/>
              </a:spcAft>
              <a:buFont typeface="Wingdings" panose="05000000000000000000" pitchFamily="2" charset="2"/>
              <a:buChar char=""/>
              <a:tabLst>
                <a:tab pos="473339" algn="l"/>
              </a:tabLst>
            </a:pPr>
            <a:endPar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endParaRPr>
          </a:p>
          <a:p>
            <a:pPr>
              <a:lnSpc>
                <a:spcPct val="107000"/>
              </a:lnSpc>
              <a:spcAft>
                <a:spcPts val="828"/>
              </a:spcAft>
              <a:tabLst>
                <a:tab pos="473339" algn="l"/>
              </a:tabLst>
            </a:pPr>
            <a:endPar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endParaRPr>
          </a:p>
          <a:p>
            <a:pPr marL="355004" indent="-355004">
              <a:lnSpc>
                <a:spcPct val="107000"/>
              </a:lnSpc>
              <a:spcAft>
                <a:spcPts val="828"/>
              </a:spcAft>
              <a:buFont typeface="Wingdings" panose="05000000000000000000" pitchFamily="2" charset="2"/>
              <a:buChar char=""/>
              <a:tabLst>
                <a:tab pos="473339" algn="l"/>
              </a:tabLst>
            </a:pPr>
            <a:endPar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endParaRPr>
          </a:p>
        </p:txBody>
      </p:sp>
      <p:sp>
        <p:nvSpPr>
          <p:cNvPr id="179" name="Rectangle 178">
            <a:extLst>
              <a:ext uri="{FF2B5EF4-FFF2-40B4-BE49-F238E27FC236}">
                <a16:creationId xmlns:a16="http://schemas.microsoft.com/office/drawing/2014/main" id="{70EC1270-5140-4A6D-A9EA-0CB8A99D7AFF}"/>
              </a:ext>
            </a:extLst>
          </p:cNvPr>
          <p:cNvSpPr/>
          <p:nvPr/>
        </p:nvSpPr>
        <p:spPr>
          <a:xfrm>
            <a:off x="18319191" y="13118053"/>
            <a:ext cx="6450091" cy="3659268"/>
          </a:xfrm>
          <a:prstGeom prst="rect">
            <a:avLst/>
          </a:prstGeom>
        </p:spPr>
        <p:txBody>
          <a:bodyPr wrap="square">
            <a:noAutofit/>
          </a:bodyPr>
          <a:lstStyle/>
          <a:p>
            <a:pPr marL="355004" indent="-355004">
              <a:lnSpc>
                <a:spcPct val="107000"/>
              </a:lnSpc>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Include geographically distributed team members in ceremonies to enhance collaboration</a:t>
            </a:r>
          </a:p>
          <a:p>
            <a:pPr marL="355004" indent="-355004">
              <a:lnSpc>
                <a:spcPct val="107000"/>
              </a:lnSpc>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Mutually manage scope priorities with the client to understand the change impacts and tradeoffs (adding/removing user stories from roadmap as needed)</a:t>
            </a:r>
          </a:p>
          <a:p>
            <a:pPr marL="355004" indent="-355004">
              <a:lnSpc>
                <a:spcPct val="107000"/>
              </a:lnSpc>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rPr>
              <a:t>Regularly perform PBR - always have at least 2-3 sprints worth of ready user stories</a:t>
            </a:r>
          </a:p>
          <a:p>
            <a:pPr marL="355004" indent="-355004">
              <a:lnSpc>
                <a:spcPct val="107000"/>
              </a:lnSpc>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cs typeface="Arial" panose="020B0604020202020204" pitchFamily="34" charset="0"/>
              </a:rPr>
              <a:t>Prepare testing execution before the testing phase begins – start early and allocate capacity to these preparation activities</a:t>
            </a:r>
          </a:p>
          <a:p>
            <a:pPr marL="355004" indent="-355004">
              <a:lnSpc>
                <a:spcPct val="107000"/>
              </a:lnSpc>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cs typeface="Arial" panose="020B0604020202020204" pitchFamily="34" charset="0"/>
              </a:rPr>
              <a:t>Prepare for deployment early</a:t>
            </a:r>
          </a:p>
          <a:p>
            <a:pPr marL="355004" indent="-355004">
              <a:lnSpc>
                <a:spcPct val="107000"/>
              </a:lnSpc>
              <a:spcAft>
                <a:spcPts val="828"/>
              </a:spcAft>
              <a:buFont typeface="Wingdings" panose="05000000000000000000" pitchFamily="2" charset="2"/>
              <a:buChar char=""/>
              <a:tabLst>
                <a:tab pos="473339" algn="l"/>
              </a:tabLst>
            </a:pPr>
            <a:r>
              <a:rPr lang="en-US" sz="1242" dirty="0">
                <a:solidFill>
                  <a:schemeClr val="bg1"/>
                </a:solidFill>
                <a:latin typeface="Verdana" panose="020B0604030504040204" pitchFamily="34" charset="0"/>
                <a:cs typeface="Arial" panose="020B0604020202020204" pitchFamily="34" charset="0"/>
              </a:rPr>
              <a:t>Remember to infuse </a:t>
            </a:r>
            <a:r>
              <a:rPr lang="en-US" sz="1242" dirty="0">
                <a:solidFill>
                  <a:schemeClr val="bg1"/>
                </a:solidFill>
                <a:latin typeface="Verdana" panose="020B0604030504040204" pitchFamily="34" charset="0"/>
                <a:cs typeface="Arial" panose="020B0604020202020204" pitchFamily="34" charset="0"/>
                <a:hlinkClick r:id="rId5"/>
              </a:rPr>
              <a:t>DevOps leading practices</a:t>
            </a:r>
            <a:r>
              <a:rPr lang="en-US" sz="1242" dirty="0">
                <a:solidFill>
                  <a:schemeClr val="bg1"/>
                </a:solidFill>
                <a:latin typeface="Verdana" panose="020B0604030504040204" pitchFamily="34" charset="0"/>
                <a:cs typeface="Arial" panose="020B0604020202020204" pitchFamily="34" charset="0"/>
              </a:rPr>
              <a:t>, such as – </a:t>
            </a:r>
          </a:p>
          <a:p>
            <a:pPr marL="769176" lvl="1" indent="-295837">
              <a:lnSpc>
                <a:spcPct val="107000"/>
              </a:lnSpc>
              <a:spcAft>
                <a:spcPts val="828"/>
              </a:spcAft>
              <a:buFont typeface="Courier New" panose="02070309020205020404" pitchFamily="49" charset="0"/>
              <a:buChar char="o"/>
              <a:tabLst>
                <a:tab pos="946678" algn="l"/>
              </a:tabLst>
            </a:pPr>
            <a:r>
              <a:rPr lang="en-US" sz="1242" dirty="0">
                <a:solidFill>
                  <a:schemeClr val="bg1"/>
                </a:solidFill>
                <a:latin typeface="Verdana" panose="020B0604030504040204" pitchFamily="34" charset="0"/>
                <a:cs typeface="Arial" panose="020B0604020202020204" pitchFamily="34" charset="0"/>
              </a:rPr>
              <a:t>All check-ins should be traceable to an user story or a defect</a:t>
            </a:r>
          </a:p>
          <a:p>
            <a:pPr marL="769176" lvl="1" indent="-295837">
              <a:lnSpc>
                <a:spcPct val="107000"/>
              </a:lnSpc>
              <a:spcAft>
                <a:spcPts val="828"/>
              </a:spcAft>
              <a:buFont typeface="Courier New" panose="02070309020205020404" pitchFamily="49" charset="0"/>
              <a:buChar char="o"/>
              <a:tabLst>
                <a:tab pos="946678" algn="l"/>
              </a:tabLst>
            </a:pPr>
            <a:r>
              <a:rPr lang="en-US" sz="1242" dirty="0">
                <a:solidFill>
                  <a:schemeClr val="bg1"/>
                </a:solidFill>
                <a:latin typeface="Verdana" panose="020B0604030504040204" pitchFamily="34" charset="0"/>
                <a:cs typeface="Arial" panose="020B0604020202020204" pitchFamily="34" charset="0"/>
              </a:rPr>
              <a:t>All developments and unit testing should be done locally </a:t>
            </a:r>
          </a:p>
          <a:p>
            <a:pPr marL="769176" lvl="1" indent="-295837">
              <a:lnSpc>
                <a:spcPct val="107000"/>
              </a:lnSpc>
              <a:spcAft>
                <a:spcPts val="828"/>
              </a:spcAft>
              <a:buFont typeface="Courier New" panose="02070309020205020404" pitchFamily="49" charset="0"/>
              <a:buChar char="o"/>
              <a:tabLst>
                <a:tab pos="946678" algn="l"/>
              </a:tabLst>
            </a:pPr>
            <a:r>
              <a:rPr lang="en-US" sz="1242" dirty="0">
                <a:solidFill>
                  <a:schemeClr val="bg1"/>
                </a:solidFill>
                <a:latin typeface="Verdana" panose="020B0604030504040204" pitchFamily="34" charset="0"/>
                <a:cs typeface="Arial" panose="020B0604020202020204" pitchFamily="34" charset="0"/>
              </a:rPr>
              <a:t>Consider multiple small-sized code commits (at least once a day)</a:t>
            </a:r>
          </a:p>
          <a:p>
            <a:pPr marL="769176" lvl="1" indent="-295837">
              <a:lnSpc>
                <a:spcPct val="107000"/>
              </a:lnSpc>
              <a:spcAft>
                <a:spcPts val="828"/>
              </a:spcAft>
              <a:buFont typeface="Courier New" panose="02070309020205020404" pitchFamily="49" charset="0"/>
              <a:buChar char="o"/>
              <a:tabLst>
                <a:tab pos="946678" algn="l"/>
              </a:tabLst>
            </a:pPr>
            <a:r>
              <a:rPr lang="en-US" sz="1242" dirty="0">
                <a:solidFill>
                  <a:schemeClr val="bg1"/>
                </a:solidFill>
                <a:latin typeface="Verdana" panose="020B0604030504040204" pitchFamily="34" charset="0"/>
                <a:cs typeface="Arial" panose="020B0604020202020204" pitchFamily="34" charset="0"/>
              </a:rPr>
              <a:t>Developers should collaborate on code in a single branch (called ‘trunk’) instead of creating other long-lived branches, , thereby avoiding merge and build issues</a:t>
            </a:r>
          </a:p>
          <a:p>
            <a:pPr marL="769176" lvl="1" indent="-295837">
              <a:lnSpc>
                <a:spcPct val="107000"/>
              </a:lnSpc>
              <a:spcAft>
                <a:spcPts val="828"/>
              </a:spcAft>
              <a:buFont typeface="Courier New" panose="02070309020205020404" pitchFamily="49" charset="0"/>
              <a:buChar char="o"/>
              <a:tabLst>
                <a:tab pos="946678" algn="l"/>
              </a:tabLst>
            </a:pPr>
            <a:r>
              <a:rPr lang="en-US" sz="1242" dirty="0">
                <a:solidFill>
                  <a:schemeClr val="bg1"/>
                </a:solidFill>
                <a:latin typeface="Verdana" panose="020B0604030504040204" pitchFamily="34" charset="0"/>
                <a:cs typeface="Arial" panose="020B0604020202020204" pitchFamily="34" charset="0"/>
              </a:rPr>
              <a:t>All the application code, configuration and static content (e.g., CSS, HTML) should be in the source control system</a:t>
            </a:r>
          </a:p>
          <a:p>
            <a:pPr marL="769176" lvl="1" indent="-295837">
              <a:lnSpc>
                <a:spcPct val="107000"/>
              </a:lnSpc>
              <a:spcAft>
                <a:spcPts val="828"/>
              </a:spcAft>
              <a:buFont typeface="Courier New" panose="02070309020205020404" pitchFamily="49" charset="0"/>
              <a:buChar char="o"/>
              <a:tabLst>
                <a:tab pos="946678" algn="l"/>
              </a:tabLst>
            </a:pPr>
            <a:r>
              <a:rPr lang="en-US" sz="1242" dirty="0">
                <a:solidFill>
                  <a:schemeClr val="bg1"/>
                </a:solidFill>
                <a:latin typeface="Verdana" panose="020B0604030504040204" pitchFamily="34" charset="0"/>
                <a:cs typeface="Arial" panose="020B0604020202020204" pitchFamily="34" charset="0"/>
              </a:rPr>
              <a:t>It is important to verify that the application runs as expected in a production-like environment before deploying it to production; this requirement should be added to the definition of “done” for the development.</a:t>
            </a:r>
          </a:p>
          <a:p>
            <a:pPr marL="769176" lvl="1" indent="-295837">
              <a:lnSpc>
                <a:spcPct val="107000"/>
              </a:lnSpc>
              <a:spcAft>
                <a:spcPts val="828"/>
              </a:spcAft>
              <a:buFont typeface="Courier New" panose="02070309020205020404" pitchFamily="49" charset="0"/>
              <a:buChar char="o"/>
              <a:tabLst>
                <a:tab pos="946678" algn="l"/>
              </a:tabLst>
            </a:pPr>
            <a:endParaRPr lang="en-US" sz="1242" dirty="0">
              <a:solidFill>
                <a:schemeClr val="bg1"/>
              </a:solidFill>
              <a:latin typeface="Verdana" panose="020B0604030504040204" pitchFamily="34" charset="0"/>
              <a:cs typeface="Arial" panose="020B0604020202020204" pitchFamily="34" charset="0"/>
            </a:endParaRPr>
          </a:p>
          <a:p>
            <a:pPr>
              <a:lnSpc>
                <a:spcPct val="107000"/>
              </a:lnSpc>
              <a:spcAft>
                <a:spcPts val="828"/>
              </a:spcAft>
              <a:tabLst>
                <a:tab pos="473339" algn="l"/>
              </a:tabLst>
            </a:pPr>
            <a:endParaRPr lang="en-US" sz="1242" dirty="0">
              <a:solidFill>
                <a:schemeClr val="bg1"/>
              </a:solidFill>
              <a:latin typeface="Verdana" panose="020B0604030504040204" pitchFamily="34" charset="0"/>
              <a:ea typeface="Calibri" panose="020F0502020204030204" pitchFamily="34" charset="0"/>
              <a:cs typeface="Arial" panose="020B0604020202020204" pitchFamily="34" charset="0"/>
            </a:endParaRPr>
          </a:p>
        </p:txBody>
      </p:sp>
      <p:sp>
        <p:nvSpPr>
          <p:cNvPr id="180" name="TextBox 179">
            <a:extLst>
              <a:ext uri="{FF2B5EF4-FFF2-40B4-BE49-F238E27FC236}">
                <a16:creationId xmlns:a16="http://schemas.microsoft.com/office/drawing/2014/main" id="{A45BEEF3-4346-4148-9EE3-32A3E90090C9}"/>
              </a:ext>
            </a:extLst>
          </p:cNvPr>
          <p:cNvSpPr txBox="1"/>
          <p:nvPr/>
        </p:nvSpPr>
        <p:spPr>
          <a:xfrm>
            <a:off x="15288221" y="6421042"/>
            <a:ext cx="4321205" cy="197886"/>
          </a:xfrm>
          <a:prstGeom prst="rect">
            <a:avLst/>
          </a:prstGeom>
          <a:noFill/>
        </p:spPr>
        <p:txBody>
          <a:bodyPr wrap="square" lIns="0" tIns="0" rIns="0" bIns="0" rtlCol="0">
            <a:spAutoFit/>
          </a:bodyPr>
          <a:lstStyle/>
          <a:p>
            <a:pPr algn="r" defTabSz="1565410">
              <a:spcBef>
                <a:spcPts val="772"/>
              </a:spcBef>
              <a:buSzPct val="100000"/>
              <a:defRPr/>
            </a:pPr>
            <a:r>
              <a:rPr lang="en-US" sz="1242" b="1" dirty="0">
                <a:solidFill>
                  <a:schemeClr val="bg1"/>
                </a:solidFill>
              </a:rPr>
              <a:t>User stories accepted by PO as delivered</a:t>
            </a:r>
            <a:endParaRPr lang="en-US" sz="1242" b="1" dirty="0">
              <a:solidFill>
                <a:schemeClr val="bg1"/>
              </a:solidFill>
              <a:latin typeface="Verdana"/>
            </a:endParaRPr>
          </a:p>
        </p:txBody>
      </p:sp>
      <p:sp>
        <p:nvSpPr>
          <p:cNvPr id="181" name="Freeform 219">
            <a:extLst>
              <a:ext uri="{FF2B5EF4-FFF2-40B4-BE49-F238E27FC236}">
                <a16:creationId xmlns:a16="http://schemas.microsoft.com/office/drawing/2014/main" id="{465B15A5-4763-4D12-B64B-D595DEE83397}"/>
              </a:ext>
            </a:extLst>
          </p:cNvPr>
          <p:cNvSpPr/>
          <p:nvPr/>
        </p:nvSpPr>
        <p:spPr>
          <a:xfrm>
            <a:off x="15965111" y="3391401"/>
            <a:ext cx="4319686" cy="378663"/>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alpha val="80000"/>
            </a:schemeClr>
          </a:solidFill>
          <a:ln>
            <a:solidFill>
              <a:srgbClr val="75787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00" tIns="74300" rIns="74300" bIns="74300" numCol="1" spcCol="1270" anchor="ctr" anchorCtr="0">
            <a:noAutofit/>
          </a:bodyPr>
          <a:lstStyle/>
          <a:p>
            <a:pPr marL="0" lvl="1" defTabSz="284966">
              <a:lnSpc>
                <a:spcPct val="90000"/>
              </a:lnSpc>
              <a:spcAft>
                <a:spcPct val="15000"/>
              </a:spcAft>
            </a:pPr>
            <a:r>
              <a:rPr lang="en-US" sz="1242" b="1" dirty="0">
                <a:solidFill>
                  <a:prstClr val="black">
                    <a:hueOff val="0"/>
                    <a:satOff val="0"/>
                    <a:lumOff val="0"/>
                    <a:alphaOff val="0"/>
                  </a:prstClr>
                </a:solidFill>
                <a:latin typeface="+mj-lt"/>
                <a:ea typeface="Verdana" panose="020B0604030504040204" pitchFamily="34" charset="0"/>
                <a:cs typeface="Verdana" panose="020B0604030504040204" pitchFamily="34" charset="0"/>
              </a:rPr>
              <a:t>Define and refine PROGRAM INCREMENT</a:t>
            </a:r>
          </a:p>
        </p:txBody>
      </p:sp>
      <p:sp>
        <p:nvSpPr>
          <p:cNvPr id="192" name="Rectangle: Rounded Corners 191">
            <a:extLst>
              <a:ext uri="{FF2B5EF4-FFF2-40B4-BE49-F238E27FC236}">
                <a16:creationId xmlns:a16="http://schemas.microsoft.com/office/drawing/2014/main" id="{D3CC63CD-F56F-4893-82B4-9ACA309DEBC1}"/>
              </a:ext>
            </a:extLst>
          </p:cNvPr>
          <p:cNvSpPr/>
          <p:nvPr/>
        </p:nvSpPr>
        <p:spPr bwMode="gray">
          <a:xfrm>
            <a:off x="11683100" y="3905449"/>
            <a:ext cx="12803527" cy="4354624"/>
          </a:xfrm>
          <a:prstGeom prst="roundRect">
            <a:avLst>
              <a:gd name="adj" fmla="val 9233"/>
            </a:avLst>
          </a:prstGeom>
          <a:noFill/>
          <a:ln w="19050" algn="ctr">
            <a:solidFill>
              <a:schemeClr val="bg1"/>
            </a:solidFill>
            <a:prstDash val="sysDot"/>
            <a:miter lim="800000"/>
            <a:headEnd/>
            <a:tailEnd/>
          </a:ln>
        </p:spPr>
        <p:txBody>
          <a:bodyPr wrap="square" lIns="92036" tIns="92036" rIns="92036" bIns="92036" rtlCol="0" anchor="t"/>
          <a:lstStyle/>
          <a:p>
            <a:pPr>
              <a:lnSpc>
                <a:spcPct val="106000"/>
              </a:lnSpc>
              <a:buFont typeface="Wingdings 2" pitchFamily="18" charset="2"/>
              <a:buNone/>
            </a:pPr>
            <a:r>
              <a:rPr lang="en-US" sz="1242" b="1" dirty="0">
                <a:solidFill>
                  <a:schemeClr val="bg1"/>
                </a:solidFill>
              </a:rPr>
              <a:t>Deliver user stories</a:t>
            </a:r>
          </a:p>
        </p:txBody>
      </p:sp>
      <p:sp>
        <p:nvSpPr>
          <p:cNvPr id="193" name="Freeform 218">
            <a:extLst>
              <a:ext uri="{FF2B5EF4-FFF2-40B4-BE49-F238E27FC236}">
                <a16:creationId xmlns:a16="http://schemas.microsoft.com/office/drawing/2014/main" id="{8F5CD339-EB18-4235-A98E-600BFFFD81AF}"/>
              </a:ext>
            </a:extLst>
          </p:cNvPr>
          <p:cNvSpPr/>
          <p:nvPr/>
        </p:nvSpPr>
        <p:spPr>
          <a:xfrm>
            <a:off x="11946567" y="4397657"/>
            <a:ext cx="3975961" cy="1893315"/>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alpha val="80000"/>
            </a:schemeClr>
          </a:solidFill>
          <a:ln>
            <a:solidFill>
              <a:srgbClr val="75787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00" tIns="74300" rIns="74300" bIns="74300" numCol="1" spcCol="1270" anchor="ctr" anchorCtr="0">
            <a:noAutofit/>
          </a:bodyPr>
          <a:lstStyle/>
          <a:p>
            <a:pPr marL="0" lvl="1" defTabSz="284966">
              <a:spcAft>
                <a:spcPts val="311"/>
              </a:spcAft>
            </a:pPr>
            <a:r>
              <a:rPr lang="en-US" sz="1242" b="1" dirty="0">
                <a:solidFill>
                  <a:prstClr val="black">
                    <a:hueOff val="0"/>
                    <a:satOff val="0"/>
                    <a:lumOff val="0"/>
                    <a:alphaOff val="0"/>
                  </a:prstClr>
                </a:solidFill>
                <a:latin typeface="Verdana" panose="020B0604030504040204" pitchFamily="34" charset="0"/>
                <a:ea typeface="Verdana" panose="020B0604030504040204" pitchFamily="34" charset="0"/>
                <a:cs typeface="Verdana" panose="020B0604030504040204" pitchFamily="34" charset="0"/>
              </a:rPr>
              <a:t>Deliver working software</a:t>
            </a:r>
          </a:p>
          <a:p>
            <a:pPr marL="355004" indent="-355004">
              <a:buFont typeface="Arial" panose="020B0604020202020204" pitchFamily="34" charset="0"/>
              <a:buChar char="►"/>
              <a:tabLst>
                <a:tab pos="473339"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Configure system</a:t>
            </a:r>
          </a:p>
          <a:p>
            <a:pPr marL="355004" indent="-355004">
              <a:buFont typeface="Arial" panose="020B0604020202020204" pitchFamily="34" charset="0"/>
              <a:buChar char="►"/>
              <a:tabLst>
                <a:tab pos="473339"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Develop code &amp; review</a:t>
            </a:r>
          </a:p>
          <a:p>
            <a:pPr marL="355004" indent="-355004">
              <a:buFont typeface="Arial" panose="020B0604020202020204" pitchFamily="34" charset="0"/>
              <a:buChar char="►"/>
              <a:tabLst>
                <a:tab pos="473339"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Produce software build </a:t>
            </a:r>
          </a:p>
          <a:p>
            <a:pPr marL="355004" indent="-355004">
              <a:buFont typeface="Arial" panose="020B0604020202020204" pitchFamily="34" charset="0"/>
              <a:buChar char="►"/>
              <a:tabLst>
                <a:tab pos="473339"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Conduct unit test</a:t>
            </a:r>
          </a:p>
          <a:p>
            <a:pPr marL="355004" indent="-355004">
              <a:buFont typeface="Arial" panose="020B0604020202020204" pitchFamily="34" charset="0"/>
              <a:buChar char="►"/>
              <a:tabLst>
                <a:tab pos="473339" algn="l"/>
              </a:tabLst>
            </a:pPr>
            <a:r>
              <a:rPr lang="en-US" sz="1242" dirty="0">
                <a:solidFill>
                  <a:schemeClr val="tx1"/>
                </a:solidFill>
                <a:latin typeface="Verdana" panose="020B0604030504040204" pitchFamily="34" charset="0"/>
                <a:ea typeface="Calibri" panose="020F0502020204030204" pitchFamily="34" charset="0"/>
                <a:cs typeface="Times New Roman" panose="02020603050405020304" pitchFamily="18" charset="0"/>
              </a:rPr>
              <a:t>Develop essential documentation &amp; detailed business processes as required</a:t>
            </a:r>
          </a:p>
          <a:p>
            <a:pPr marL="355004" indent="-355004">
              <a:buFont typeface="Arial" panose="020B0604020202020204" pitchFamily="34" charset="0"/>
              <a:buChar char="►"/>
              <a:tabLst>
                <a:tab pos="473339" algn="l"/>
              </a:tabLst>
            </a:pPr>
            <a:endPar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197" name="Freeform 218">
            <a:extLst>
              <a:ext uri="{FF2B5EF4-FFF2-40B4-BE49-F238E27FC236}">
                <a16:creationId xmlns:a16="http://schemas.microsoft.com/office/drawing/2014/main" id="{BB3C8C3B-DA80-4872-A28B-13FA455FB75B}"/>
              </a:ext>
            </a:extLst>
          </p:cNvPr>
          <p:cNvSpPr/>
          <p:nvPr/>
        </p:nvSpPr>
        <p:spPr>
          <a:xfrm>
            <a:off x="20291310" y="4397657"/>
            <a:ext cx="3975961" cy="1893315"/>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alpha val="80000"/>
            </a:schemeClr>
          </a:solidFill>
          <a:ln>
            <a:solidFill>
              <a:srgbClr val="75787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00" tIns="74300" rIns="74300" bIns="74300" numCol="1" spcCol="1270" anchor="ctr" anchorCtr="0">
            <a:noAutofit/>
          </a:bodyPr>
          <a:lstStyle/>
          <a:p>
            <a:pPr marL="0" lvl="1" defTabSz="284966">
              <a:lnSpc>
                <a:spcPct val="90000"/>
              </a:lnSpc>
              <a:spcAft>
                <a:spcPct val="15000"/>
              </a:spcAft>
            </a:pPr>
            <a:r>
              <a:rPr lang="en-US" sz="1242" b="1" dirty="0">
                <a:solidFill>
                  <a:prstClr val="black">
                    <a:hueOff val="0"/>
                    <a:satOff val="0"/>
                    <a:lumOff val="0"/>
                    <a:alphaOff val="0"/>
                  </a:prstClr>
                </a:solidFill>
                <a:latin typeface="Verdana" panose="020B0604030504040204" pitchFamily="34" charset="0"/>
                <a:ea typeface="Verdana" panose="020B0604030504040204" pitchFamily="34" charset="0"/>
                <a:cs typeface="Verdana" panose="020B0604030504040204" pitchFamily="34" charset="0"/>
              </a:rPr>
              <a:t>Perform functional &amp; regression testing </a:t>
            </a:r>
          </a:p>
          <a:p>
            <a:pPr marL="355004" indent="-355004">
              <a:buFont typeface="Arial" panose="020B0604020202020204" pitchFamily="34" charset="0"/>
              <a:buChar char="►"/>
              <a:tabLst>
                <a:tab pos="473339"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Develop test cases</a:t>
            </a:r>
          </a:p>
          <a:p>
            <a:pPr marL="355004" indent="-355004">
              <a:buFont typeface="Arial" panose="020B0604020202020204" pitchFamily="34" charset="0"/>
              <a:buChar char="►"/>
              <a:tabLst>
                <a:tab pos="473339"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Identify test data &amp; populate environment</a:t>
            </a:r>
          </a:p>
          <a:p>
            <a:pPr marL="355004" indent="-355004">
              <a:buFont typeface="Arial" panose="020B0604020202020204" pitchFamily="34" charset="0"/>
              <a:buChar char="►"/>
              <a:tabLst>
                <a:tab pos="473339"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Develop and test automation scripts</a:t>
            </a:r>
          </a:p>
          <a:p>
            <a:pPr marL="355004" indent="-355004">
              <a:buFont typeface="Arial" panose="020B0604020202020204" pitchFamily="34" charset="0"/>
              <a:buChar char="►"/>
              <a:tabLst>
                <a:tab pos="473339" algn="l"/>
              </a:tabLst>
            </a:pPr>
            <a:r>
              <a:rPr lang="en-US" sz="1242" dirty="0">
                <a:solidFill>
                  <a:srgbClr val="000000"/>
                </a:solidFill>
                <a:latin typeface="Verdana" panose="020B0604030504040204" pitchFamily="34" charset="0"/>
                <a:ea typeface="Calibri" panose="020F0502020204030204" pitchFamily="34" charset="0"/>
                <a:cs typeface="Times New Roman" panose="02020603050405020304" pitchFamily="18" charset="0"/>
              </a:rPr>
              <a:t>Conduct test</a:t>
            </a:r>
          </a:p>
        </p:txBody>
      </p:sp>
      <p:sp>
        <p:nvSpPr>
          <p:cNvPr id="198" name="Freeform 219">
            <a:extLst>
              <a:ext uri="{FF2B5EF4-FFF2-40B4-BE49-F238E27FC236}">
                <a16:creationId xmlns:a16="http://schemas.microsoft.com/office/drawing/2014/main" id="{4405A69A-1F47-48A5-8342-A19969925882}"/>
              </a:ext>
            </a:extLst>
          </p:cNvPr>
          <p:cNvSpPr/>
          <p:nvPr/>
        </p:nvSpPr>
        <p:spPr>
          <a:xfrm>
            <a:off x="12024889" y="6838396"/>
            <a:ext cx="3975961" cy="1135989"/>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alpha val="80000"/>
            </a:schemeClr>
          </a:solidFill>
          <a:ln>
            <a:solidFill>
              <a:srgbClr val="75787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00" tIns="74300" rIns="74300" bIns="74300" numCol="1" spcCol="1270" anchor="ctr" anchorCtr="0">
            <a:noAutofit/>
          </a:bodyPr>
          <a:lstStyle/>
          <a:p>
            <a:pPr marL="0" lvl="1" defTabSz="284966">
              <a:lnSpc>
                <a:spcPct val="90000"/>
              </a:lnSpc>
              <a:spcAft>
                <a:spcPct val="15000"/>
              </a:spcAft>
            </a:pPr>
            <a:r>
              <a:rPr lang="en-US" sz="1242" b="1" dirty="0">
                <a:solidFill>
                  <a:schemeClr val="tx1"/>
                </a:solidFill>
                <a:ea typeface="Verdana" panose="020B0604030504040204" pitchFamily="34" charset="0"/>
                <a:cs typeface="Verdana" panose="020B0604030504040204" pitchFamily="34" charset="0"/>
              </a:rPr>
              <a:t>Accelerate future skillsets</a:t>
            </a:r>
          </a:p>
          <a:p>
            <a:pPr marL="355004" indent="-355004">
              <a:buFont typeface="Arial" panose="020B0604020202020204" pitchFamily="34" charset="0"/>
              <a:buChar char="►"/>
              <a:tabLst>
                <a:tab pos="473339" algn="l"/>
              </a:tabLst>
            </a:pPr>
            <a:r>
              <a:rPr lang="en-US" sz="1242" dirty="0">
                <a:solidFill>
                  <a:schemeClr val="tx1"/>
                </a:solidFill>
                <a:latin typeface="Verdana" panose="020B0604030504040204" pitchFamily="34" charset="0"/>
                <a:cs typeface="Times New Roman" panose="02020603050405020304" pitchFamily="18" charset="0"/>
              </a:rPr>
              <a:t>Develop learning curriculum</a:t>
            </a:r>
          </a:p>
          <a:p>
            <a:pPr marL="355004" indent="-355004">
              <a:buFont typeface="Arial" panose="020B0604020202020204" pitchFamily="34" charset="0"/>
              <a:buChar char="►"/>
              <a:tabLst>
                <a:tab pos="473339" algn="l"/>
              </a:tabLst>
            </a:pPr>
            <a:r>
              <a:rPr lang="en-US" sz="1242" dirty="0">
                <a:solidFill>
                  <a:schemeClr val="tx1"/>
                </a:solidFill>
                <a:latin typeface="Verdana" panose="020B0604030504040204" pitchFamily="34" charset="0"/>
                <a:cs typeface="Times New Roman" panose="02020603050405020304" pitchFamily="18" charset="0"/>
              </a:rPr>
              <a:t>Develop learning courseware and simulations</a:t>
            </a:r>
          </a:p>
          <a:p>
            <a:pPr marL="0" lvl="1" defTabSz="284966">
              <a:lnSpc>
                <a:spcPct val="90000"/>
              </a:lnSpc>
              <a:spcAft>
                <a:spcPct val="15000"/>
              </a:spcAft>
            </a:pPr>
            <a:endParaRPr lang="en-US" sz="1242" b="1" dirty="0">
              <a:solidFill>
                <a:schemeClr val="tx1"/>
              </a:solidFill>
              <a:ea typeface="Verdana" panose="020B0604030504040204" pitchFamily="34" charset="0"/>
              <a:cs typeface="Verdana" panose="020B0604030504040204" pitchFamily="34" charset="0"/>
            </a:endParaRPr>
          </a:p>
        </p:txBody>
      </p:sp>
      <p:sp>
        <p:nvSpPr>
          <p:cNvPr id="97" name="Freeform 219">
            <a:extLst>
              <a:ext uri="{FF2B5EF4-FFF2-40B4-BE49-F238E27FC236}">
                <a16:creationId xmlns:a16="http://schemas.microsoft.com/office/drawing/2014/main" id="{1FCD4025-24BA-44A2-9F9E-919136DA7703}"/>
              </a:ext>
            </a:extLst>
          </p:cNvPr>
          <p:cNvSpPr/>
          <p:nvPr/>
        </p:nvSpPr>
        <p:spPr>
          <a:xfrm>
            <a:off x="341174" y="3346315"/>
            <a:ext cx="10886559" cy="258040"/>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accent5">
              <a:lumMod val="20000"/>
              <a:lumOff val="80000"/>
              <a:alpha val="90000"/>
            </a:schemeClr>
          </a:solidFill>
          <a:ln>
            <a:solidFill>
              <a:srgbClr val="75787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00" tIns="74300" rIns="74300" bIns="74300" numCol="1" spcCol="1270" anchor="ctr" anchorCtr="0">
            <a:noAutofit/>
          </a:bodyPr>
          <a:lstStyle/>
          <a:p>
            <a:pPr marL="0" lvl="1" algn="ctr" defTabSz="284966"/>
            <a:r>
              <a:rPr lang="en-US" sz="1242" b="1" dirty="0">
                <a:solidFill>
                  <a:schemeClr val="tx1"/>
                </a:solidFill>
                <a:latin typeface="Verdana" panose="020B0604030504040204" pitchFamily="34" charset="0"/>
                <a:cs typeface="Times New Roman" panose="02020603050405020304" pitchFamily="18" charset="0"/>
              </a:rPr>
              <a:t>Project Planning</a:t>
            </a:r>
          </a:p>
        </p:txBody>
      </p:sp>
      <p:sp>
        <p:nvSpPr>
          <p:cNvPr id="106" name="Freeform 219">
            <a:extLst>
              <a:ext uri="{FF2B5EF4-FFF2-40B4-BE49-F238E27FC236}">
                <a16:creationId xmlns:a16="http://schemas.microsoft.com/office/drawing/2014/main" id="{BD69F023-131E-41C0-849A-4F275700A7B4}"/>
              </a:ext>
            </a:extLst>
          </p:cNvPr>
          <p:cNvSpPr/>
          <p:nvPr/>
        </p:nvSpPr>
        <p:spPr>
          <a:xfrm>
            <a:off x="385363" y="6647078"/>
            <a:ext cx="10886559" cy="258040"/>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accent5">
              <a:lumMod val="20000"/>
              <a:lumOff val="80000"/>
              <a:alpha val="90000"/>
            </a:schemeClr>
          </a:solidFill>
          <a:ln>
            <a:solidFill>
              <a:srgbClr val="75787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00" tIns="74300" rIns="74300" bIns="74300" numCol="1" spcCol="1270" anchor="ctr" anchorCtr="0">
            <a:noAutofit/>
          </a:bodyPr>
          <a:lstStyle/>
          <a:p>
            <a:pPr marL="0" lvl="1" algn="ctr" defTabSz="284966"/>
            <a:r>
              <a:rPr lang="en-US" sz="1242" b="1" dirty="0">
                <a:solidFill>
                  <a:schemeClr val="tx1"/>
                </a:solidFill>
                <a:latin typeface="Verdana" panose="020B0604030504040204" pitchFamily="34" charset="0"/>
                <a:cs typeface="Times New Roman" panose="02020603050405020304" pitchFamily="18" charset="0"/>
              </a:rPr>
              <a:t>Sprint 0</a:t>
            </a:r>
          </a:p>
        </p:txBody>
      </p:sp>
      <p:sp>
        <p:nvSpPr>
          <p:cNvPr id="116" name="Freeform 179">
            <a:extLst>
              <a:ext uri="{FF2B5EF4-FFF2-40B4-BE49-F238E27FC236}">
                <a16:creationId xmlns:a16="http://schemas.microsoft.com/office/drawing/2014/main" id="{0CA92DA6-C06A-4936-9C5B-08347ABC0DDF}"/>
              </a:ext>
            </a:extLst>
          </p:cNvPr>
          <p:cNvSpPr/>
          <p:nvPr/>
        </p:nvSpPr>
        <p:spPr>
          <a:xfrm>
            <a:off x="25046975" y="9543433"/>
            <a:ext cx="6143076" cy="365183"/>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solidFill>
          <a:ln>
            <a:solidFill>
              <a:srgbClr val="86BC25"/>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00" tIns="74300" rIns="74300" bIns="74300" numCol="1" spcCol="1270" anchor="ctr" anchorCtr="0">
            <a:noAutofit/>
          </a:bodyPr>
          <a:lstStyle/>
          <a:p>
            <a:pPr marL="0" lvl="1" defTabSz="284966">
              <a:lnSpc>
                <a:spcPct val="90000"/>
              </a:lnSpc>
              <a:spcAft>
                <a:spcPct val="15000"/>
              </a:spcAft>
            </a:pPr>
            <a:r>
              <a:rPr lang="en-US" sz="1242" b="1" dirty="0">
                <a:solidFill>
                  <a:prstClr val="black"/>
                </a:solidFill>
                <a:latin typeface="Verdana" panose="020B0604030504040204" pitchFamily="34" charset="0"/>
              </a:rPr>
              <a:t>Close project</a:t>
            </a:r>
          </a:p>
        </p:txBody>
      </p:sp>
      <p:sp>
        <p:nvSpPr>
          <p:cNvPr id="136" name="Freeform 219">
            <a:extLst>
              <a:ext uri="{FF2B5EF4-FFF2-40B4-BE49-F238E27FC236}">
                <a16:creationId xmlns:a16="http://schemas.microsoft.com/office/drawing/2014/main" id="{478D7647-95A9-4CDC-83F7-4F0B62845838}"/>
              </a:ext>
            </a:extLst>
          </p:cNvPr>
          <p:cNvSpPr/>
          <p:nvPr/>
        </p:nvSpPr>
        <p:spPr>
          <a:xfrm>
            <a:off x="16087516" y="4397657"/>
            <a:ext cx="3975961" cy="1893315"/>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alpha val="80000"/>
            </a:schemeClr>
          </a:solidFill>
          <a:ln>
            <a:solidFill>
              <a:srgbClr val="75787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00" tIns="74300" rIns="74300" bIns="74300" numCol="1" spcCol="1270" anchor="t" anchorCtr="0">
            <a:noAutofit/>
          </a:bodyPr>
          <a:lstStyle/>
          <a:p>
            <a:pPr marL="0" lvl="1" defTabSz="284966">
              <a:lnSpc>
                <a:spcPct val="90000"/>
              </a:lnSpc>
              <a:spcAft>
                <a:spcPct val="15000"/>
              </a:spcAft>
            </a:pPr>
            <a:r>
              <a:rPr lang="en-US" sz="1242" b="1" dirty="0">
                <a:solidFill>
                  <a:schemeClr val="tx1"/>
                </a:solidFill>
                <a:ea typeface="Verdana" panose="020B0604030504040204" pitchFamily="34" charset="0"/>
                <a:cs typeface="Verdana" panose="020B0604030504040204" pitchFamily="34" charset="0"/>
              </a:rPr>
              <a:t>Deliver security and controls</a:t>
            </a:r>
          </a:p>
          <a:p>
            <a:pPr marL="355004" indent="-355004">
              <a:buFont typeface="Arial" panose="020B0604020202020204" pitchFamily="34" charset="0"/>
              <a:buChar char="►"/>
              <a:tabLst>
                <a:tab pos="473339" algn="l"/>
              </a:tabLst>
            </a:pPr>
            <a:r>
              <a:rPr lang="en-US" sz="1242" dirty="0">
                <a:solidFill>
                  <a:schemeClr val="tx1"/>
                </a:solidFill>
                <a:latin typeface="Verdana" panose="020B0604030504040204" pitchFamily="34" charset="0"/>
                <a:ea typeface="Calibri" panose="020F0502020204030204" pitchFamily="34" charset="0"/>
                <a:cs typeface="Times New Roman" panose="02020603050405020304" pitchFamily="18" charset="0"/>
              </a:rPr>
              <a:t>Build and test identity and access management solution</a:t>
            </a:r>
          </a:p>
          <a:p>
            <a:pPr marL="355004" indent="-355004">
              <a:buFont typeface="Arial" panose="020B0604020202020204" pitchFamily="34" charset="0"/>
              <a:buChar char="►"/>
              <a:tabLst>
                <a:tab pos="473339" algn="l"/>
              </a:tabLst>
            </a:pPr>
            <a:r>
              <a:rPr lang="en-US" sz="1242" dirty="0">
                <a:solidFill>
                  <a:schemeClr val="tx1"/>
                </a:solidFill>
                <a:latin typeface="Verdana" panose="020B0604030504040204" pitchFamily="34" charset="0"/>
                <a:ea typeface="Calibri" panose="020F0502020204030204" pitchFamily="34" charset="0"/>
                <a:cs typeface="Times New Roman" panose="02020603050405020304" pitchFamily="18" charset="0"/>
              </a:rPr>
              <a:t>Implement privacy roadmap</a:t>
            </a:r>
          </a:p>
          <a:p>
            <a:pPr marL="355004" indent="-355004">
              <a:buFont typeface="Arial" panose="020B0604020202020204" pitchFamily="34" charset="0"/>
              <a:buChar char="►"/>
              <a:tabLst>
                <a:tab pos="473339" algn="l"/>
              </a:tabLst>
            </a:pPr>
            <a:r>
              <a:rPr lang="en-US" sz="1242" dirty="0">
                <a:solidFill>
                  <a:schemeClr val="tx1"/>
                </a:solidFill>
                <a:latin typeface="Verdana" panose="020B0604030504040204" pitchFamily="34" charset="0"/>
                <a:ea typeface="Calibri" panose="020F0502020204030204" pitchFamily="34" charset="0"/>
                <a:cs typeface="Times New Roman" panose="02020603050405020304" pitchFamily="18" charset="0"/>
              </a:rPr>
              <a:t>Build and test role-based security and security vulnerability</a:t>
            </a:r>
          </a:p>
          <a:p>
            <a:pPr marL="355004" indent="-355004">
              <a:buFont typeface="Arial" panose="020B0604020202020204" pitchFamily="34" charset="0"/>
              <a:buChar char="►"/>
              <a:tabLst>
                <a:tab pos="473339" algn="l"/>
              </a:tabLst>
            </a:pPr>
            <a:r>
              <a:rPr lang="en-US" sz="1242" dirty="0">
                <a:solidFill>
                  <a:schemeClr val="tx1"/>
                </a:solidFill>
                <a:latin typeface="Verdana" panose="020B0604030504040204" pitchFamily="34" charset="0"/>
                <a:ea typeface="Calibri" panose="020F0502020204030204" pitchFamily="34" charset="0"/>
                <a:cs typeface="Times New Roman" panose="02020603050405020304" pitchFamily="18" charset="0"/>
              </a:rPr>
              <a:t>Confirm implementation of business process, general IT, interface and data conversion controls</a:t>
            </a:r>
          </a:p>
          <a:p>
            <a:pPr marL="0" lvl="1" defTabSz="284966">
              <a:lnSpc>
                <a:spcPct val="90000"/>
              </a:lnSpc>
              <a:spcAft>
                <a:spcPct val="15000"/>
              </a:spcAft>
            </a:pPr>
            <a:endParaRPr lang="en-US" sz="1242" b="1" dirty="0">
              <a:solidFill>
                <a:schemeClr val="tx1"/>
              </a:solidFill>
              <a:ea typeface="Verdana" panose="020B0604030504040204" pitchFamily="34" charset="0"/>
              <a:cs typeface="Verdana" panose="020B0604030504040204" pitchFamily="34" charset="0"/>
            </a:endParaRPr>
          </a:p>
        </p:txBody>
      </p:sp>
      <p:sp>
        <p:nvSpPr>
          <p:cNvPr id="137" name="Freeform 179">
            <a:extLst>
              <a:ext uri="{FF2B5EF4-FFF2-40B4-BE49-F238E27FC236}">
                <a16:creationId xmlns:a16="http://schemas.microsoft.com/office/drawing/2014/main" id="{CC963D6F-52FD-4818-A87C-F487DE8173FD}"/>
              </a:ext>
            </a:extLst>
          </p:cNvPr>
          <p:cNvSpPr/>
          <p:nvPr/>
        </p:nvSpPr>
        <p:spPr>
          <a:xfrm>
            <a:off x="19075146" y="11350698"/>
            <a:ext cx="5611024" cy="1164388"/>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alpha val="80000"/>
            </a:schemeClr>
          </a:solidFill>
          <a:ln>
            <a:solidFill>
              <a:srgbClr val="75787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00" tIns="74300" rIns="74300" bIns="74300" numCol="1" spcCol="1270" anchor="ctr" anchorCtr="0">
            <a:noAutofit/>
          </a:bodyPr>
          <a:lstStyle/>
          <a:p>
            <a:pPr marL="0" lvl="1" defTabSz="284966">
              <a:lnSpc>
                <a:spcPct val="90000"/>
              </a:lnSpc>
              <a:spcAft>
                <a:spcPct val="15000"/>
              </a:spcAft>
            </a:pPr>
            <a:r>
              <a:rPr lang="en-US" sz="1242" b="1" dirty="0">
                <a:solidFill>
                  <a:schemeClr val="tx1"/>
                </a:solidFill>
                <a:ea typeface="Verdana" panose="020B0604030504040204" pitchFamily="34" charset="0"/>
              </a:rPr>
              <a:t>Plan service delivery</a:t>
            </a:r>
          </a:p>
          <a:p>
            <a:pPr marL="355004" indent="-355004">
              <a:buFont typeface="Arial" panose="020B0604020202020204" pitchFamily="34" charset="0"/>
              <a:buChar char="►"/>
              <a:tabLst>
                <a:tab pos="473339" algn="l"/>
              </a:tabLst>
            </a:pPr>
            <a:r>
              <a:rPr lang="en-US" sz="1242" dirty="0">
                <a:solidFill>
                  <a:schemeClr val="tx1"/>
                </a:solidFill>
                <a:latin typeface="Verdana" panose="020B0604030504040204" pitchFamily="34" charset="0"/>
                <a:cs typeface="Times New Roman" panose="02020603050405020304" pitchFamily="18" charset="0"/>
              </a:rPr>
              <a:t>Perform service delivery framework assessment</a:t>
            </a:r>
          </a:p>
          <a:p>
            <a:pPr marL="355004" indent="-355004">
              <a:buFont typeface="Arial" panose="020B0604020202020204" pitchFamily="34" charset="0"/>
              <a:buChar char="►"/>
              <a:tabLst>
                <a:tab pos="473339" algn="l"/>
              </a:tabLst>
            </a:pPr>
            <a:r>
              <a:rPr lang="en-US" sz="1242" dirty="0">
                <a:solidFill>
                  <a:schemeClr val="tx1"/>
                </a:solidFill>
                <a:latin typeface="Verdana" panose="020B0604030504040204" pitchFamily="34" charset="0"/>
                <a:cs typeface="Times New Roman" panose="02020603050405020304" pitchFamily="18" charset="0"/>
              </a:rPr>
              <a:t>Develop to-be service delivery approach</a:t>
            </a:r>
          </a:p>
          <a:p>
            <a:pPr marL="355004" indent="-355004">
              <a:buFont typeface="Arial" panose="020B0604020202020204" pitchFamily="34" charset="0"/>
              <a:buChar char="►"/>
              <a:tabLst>
                <a:tab pos="473339" algn="l"/>
              </a:tabLst>
            </a:pPr>
            <a:r>
              <a:rPr lang="en-US" sz="1242" dirty="0">
                <a:solidFill>
                  <a:schemeClr val="tx1"/>
                </a:solidFill>
                <a:latin typeface="Verdana" panose="020B0604030504040204" pitchFamily="34" charset="0"/>
                <a:cs typeface="Times New Roman" panose="02020603050405020304" pitchFamily="18" charset="0"/>
              </a:rPr>
              <a:t>Document service delivery requirements</a:t>
            </a:r>
          </a:p>
          <a:p>
            <a:pPr marL="355004" indent="-355004">
              <a:buFont typeface="Arial" panose="020B0604020202020204" pitchFamily="34" charset="0"/>
              <a:buChar char="►"/>
              <a:tabLst>
                <a:tab pos="473339" algn="l"/>
              </a:tabLst>
            </a:pPr>
            <a:r>
              <a:rPr lang="en-US" sz="1242" dirty="0">
                <a:latin typeface="Verdana" panose="020B0604030504040204" pitchFamily="34" charset="0"/>
                <a:cs typeface="Times New Roman" panose="02020603050405020304" pitchFamily="18" charset="0"/>
              </a:rPr>
              <a:t>Develop service delivery recommendations &amp; resource estimate</a:t>
            </a:r>
          </a:p>
        </p:txBody>
      </p:sp>
      <p:sp>
        <p:nvSpPr>
          <p:cNvPr id="141" name="Freeform 164">
            <a:extLst>
              <a:ext uri="{FF2B5EF4-FFF2-40B4-BE49-F238E27FC236}">
                <a16:creationId xmlns:a16="http://schemas.microsoft.com/office/drawing/2014/main" id="{80251E33-17A2-4477-8F4F-FD4E52D6DCDF}"/>
              </a:ext>
            </a:extLst>
          </p:cNvPr>
          <p:cNvSpPr/>
          <p:nvPr/>
        </p:nvSpPr>
        <p:spPr>
          <a:xfrm>
            <a:off x="19108000" y="10114342"/>
            <a:ext cx="5593316" cy="377410"/>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alpha val="80000"/>
            </a:schemeClr>
          </a:solidFill>
          <a:ln>
            <a:solidFill>
              <a:srgbClr val="75787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00" tIns="74300" rIns="74300" bIns="74300" numCol="1" spcCol="1270" anchor="t" anchorCtr="0">
            <a:noAutofit/>
          </a:bodyPr>
          <a:lstStyle/>
          <a:p>
            <a:pPr marL="355004" indent="-355004">
              <a:buFont typeface="Arial" panose="020B0604020202020204" pitchFamily="34" charset="0"/>
              <a:buChar char="►"/>
              <a:tabLst>
                <a:tab pos="473339" algn="l"/>
              </a:tabLst>
            </a:pPr>
            <a:r>
              <a:rPr lang="en-US" sz="1242" dirty="0">
                <a:solidFill>
                  <a:schemeClr val="tx1"/>
                </a:solidFill>
                <a:latin typeface="Verdana" panose="020B0604030504040204" pitchFamily="34" charset="0"/>
                <a:cs typeface="Times New Roman" panose="02020603050405020304" pitchFamily="18" charset="0"/>
              </a:rPr>
              <a:t>Manage integrated work plan</a:t>
            </a:r>
          </a:p>
        </p:txBody>
      </p:sp>
      <p:sp>
        <p:nvSpPr>
          <p:cNvPr id="142" name="Freeform 164">
            <a:extLst>
              <a:ext uri="{FF2B5EF4-FFF2-40B4-BE49-F238E27FC236}">
                <a16:creationId xmlns:a16="http://schemas.microsoft.com/office/drawing/2014/main" id="{0AA9C8A9-3D73-4F3D-8DF5-7E4F5F68CACF}"/>
              </a:ext>
            </a:extLst>
          </p:cNvPr>
          <p:cNvSpPr/>
          <p:nvPr/>
        </p:nvSpPr>
        <p:spPr>
          <a:xfrm>
            <a:off x="19092853" y="10564159"/>
            <a:ext cx="5593316" cy="377410"/>
          </a:xfrm>
          <a:custGeom>
            <a:avLst/>
            <a:gdLst>
              <a:gd name="connsiteX0" fmla="*/ 0 w 1133355"/>
              <a:gd name="connsiteY0" fmla="*/ 51806 h 518062"/>
              <a:gd name="connsiteX1" fmla="*/ 51806 w 1133355"/>
              <a:gd name="connsiteY1" fmla="*/ 0 h 518062"/>
              <a:gd name="connsiteX2" fmla="*/ 1081549 w 1133355"/>
              <a:gd name="connsiteY2" fmla="*/ 0 h 518062"/>
              <a:gd name="connsiteX3" fmla="*/ 1133355 w 1133355"/>
              <a:gd name="connsiteY3" fmla="*/ 51806 h 518062"/>
              <a:gd name="connsiteX4" fmla="*/ 1133355 w 1133355"/>
              <a:gd name="connsiteY4" fmla="*/ 466256 h 518062"/>
              <a:gd name="connsiteX5" fmla="*/ 1081549 w 1133355"/>
              <a:gd name="connsiteY5" fmla="*/ 518062 h 518062"/>
              <a:gd name="connsiteX6" fmla="*/ 51806 w 1133355"/>
              <a:gd name="connsiteY6" fmla="*/ 518062 h 518062"/>
              <a:gd name="connsiteX7" fmla="*/ 0 w 1133355"/>
              <a:gd name="connsiteY7" fmla="*/ 466256 h 518062"/>
              <a:gd name="connsiteX8" fmla="*/ 0 w 1133355"/>
              <a:gd name="connsiteY8" fmla="*/ 51806 h 51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3355" h="518062">
                <a:moveTo>
                  <a:pt x="0" y="51806"/>
                </a:moveTo>
                <a:cubicBezTo>
                  <a:pt x="0" y="23194"/>
                  <a:pt x="23194" y="0"/>
                  <a:pt x="51806" y="0"/>
                </a:cubicBezTo>
                <a:lnTo>
                  <a:pt x="1081549" y="0"/>
                </a:lnTo>
                <a:cubicBezTo>
                  <a:pt x="1110161" y="0"/>
                  <a:pt x="1133355" y="23194"/>
                  <a:pt x="1133355" y="51806"/>
                </a:cubicBezTo>
                <a:lnTo>
                  <a:pt x="1133355" y="466256"/>
                </a:lnTo>
                <a:cubicBezTo>
                  <a:pt x="1133355" y="494868"/>
                  <a:pt x="1110161" y="518062"/>
                  <a:pt x="1081549" y="518062"/>
                </a:cubicBezTo>
                <a:lnTo>
                  <a:pt x="51806" y="518062"/>
                </a:lnTo>
                <a:cubicBezTo>
                  <a:pt x="23194" y="518062"/>
                  <a:pt x="0" y="494868"/>
                  <a:pt x="0" y="466256"/>
                </a:cubicBezTo>
                <a:lnTo>
                  <a:pt x="0" y="51806"/>
                </a:lnTo>
                <a:close/>
              </a:path>
            </a:pathLst>
          </a:custGeom>
          <a:solidFill>
            <a:schemeClr val="bg1">
              <a:alpha val="80000"/>
            </a:schemeClr>
          </a:solidFill>
          <a:ln>
            <a:solidFill>
              <a:srgbClr val="75787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4300" tIns="74300" rIns="74300" bIns="74300" numCol="1" spcCol="1270" anchor="t" anchorCtr="0">
            <a:noAutofit/>
          </a:bodyPr>
          <a:lstStyle/>
          <a:p>
            <a:pPr marL="355004" indent="-355004">
              <a:buFont typeface="Arial" panose="020B0604020202020204" pitchFamily="34" charset="0"/>
              <a:buChar char="►"/>
              <a:tabLst>
                <a:tab pos="473339" algn="l"/>
              </a:tabLst>
            </a:pPr>
            <a:r>
              <a:rPr lang="en-US" sz="1242" dirty="0">
                <a:solidFill>
                  <a:schemeClr val="tx1"/>
                </a:solidFill>
                <a:latin typeface="Verdana" panose="020B0604030504040204" pitchFamily="34" charset="0"/>
                <a:cs typeface="Times New Roman" panose="02020603050405020304" pitchFamily="18" charset="0"/>
              </a:rPr>
              <a:t>Track value realization</a:t>
            </a:r>
          </a:p>
        </p:txBody>
      </p:sp>
    </p:spTree>
    <p:custDataLst>
      <p:tags r:id="rId1"/>
    </p:custDataLst>
    <p:extLst>
      <p:ext uri="{BB962C8B-B14F-4D97-AF65-F5344CB8AC3E}">
        <p14:creationId xmlns:p14="http://schemas.microsoft.com/office/powerpoint/2010/main" val="100968744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itle 1">
            <a:extLst>
              <a:ext uri="{FF2B5EF4-FFF2-40B4-BE49-F238E27FC236}">
                <a16:creationId xmlns:a16="http://schemas.microsoft.com/office/drawing/2014/main" id="{AEA66B39-2891-44B4-8633-5867926C8537}"/>
              </a:ext>
            </a:extLst>
          </p:cNvPr>
          <p:cNvSpPr>
            <a:spLocks noGrp="1"/>
          </p:cNvSpPr>
          <p:nvPr>
            <p:ph type="title"/>
          </p:nvPr>
        </p:nvSpPr>
        <p:spPr>
          <a:xfrm>
            <a:off x="0" y="8618"/>
            <a:ext cx="31680150" cy="19790682"/>
          </a:xfrm>
          <a:solidFill>
            <a:schemeClr val="tx1"/>
          </a:solidFill>
          <a:ln>
            <a:noFill/>
          </a:ln>
        </p:spPr>
        <p:txBody>
          <a:bodyPr anchor="t"/>
          <a:lstStyle/>
          <a:p>
            <a:pPr marL="228600"/>
            <a:r>
              <a:rPr lang="en-US" sz="3800" b="1" dirty="0">
                <a:solidFill>
                  <a:schemeClr val="bg1"/>
                </a:solidFill>
                <a:ea typeface="Verdana" panose="020B0604030504040204" pitchFamily="34" charset="0"/>
                <a:cs typeface="Verdana" panose="020B0604030504040204" pitchFamily="34" charset="0"/>
              </a:rPr>
              <a:t>Agile Quick Reference Guide</a:t>
            </a:r>
          </a:p>
        </p:txBody>
      </p:sp>
      <p:cxnSp>
        <p:nvCxnSpPr>
          <p:cNvPr id="94" name="Straight Connector 93">
            <a:extLst>
              <a:ext uri="{FF2B5EF4-FFF2-40B4-BE49-F238E27FC236}">
                <a16:creationId xmlns:a16="http://schemas.microsoft.com/office/drawing/2014/main" id="{070616B4-141E-4DB8-807C-A8DE39411C67}"/>
              </a:ext>
            </a:extLst>
          </p:cNvPr>
          <p:cNvCxnSpPr>
            <a:cxnSpLocks/>
          </p:cNvCxnSpPr>
          <p:nvPr/>
        </p:nvCxnSpPr>
        <p:spPr>
          <a:xfrm>
            <a:off x="0" y="19669784"/>
            <a:ext cx="31680150" cy="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B4225537-0D0D-485C-8170-4D9B03FD7A28}"/>
              </a:ext>
            </a:extLst>
          </p:cNvPr>
          <p:cNvGrpSpPr/>
          <p:nvPr/>
        </p:nvGrpSpPr>
        <p:grpSpPr>
          <a:xfrm>
            <a:off x="15151100" y="868251"/>
            <a:ext cx="16351250" cy="10221020"/>
            <a:chOff x="15151100" y="893651"/>
            <a:chExt cx="16351250" cy="10221020"/>
          </a:xfrm>
        </p:grpSpPr>
        <p:sp>
          <p:nvSpPr>
            <p:cNvPr id="40" name="Rectangle 39">
              <a:extLst>
                <a:ext uri="{FF2B5EF4-FFF2-40B4-BE49-F238E27FC236}">
                  <a16:creationId xmlns:a16="http://schemas.microsoft.com/office/drawing/2014/main" id="{C0093623-6A39-4EC7-9BBB-92ED215CEC98}"/>
                </a:ext>
              </a:extLst>
            </p:cNvPr>
            <p:cNvSpPr/>
            <p:nvPr/>
          </p:nvSpPr>
          <p:spPr>
            <a:xfrm rot="10800000">
              <a:off x="15151100" y="893657"/>
              <a:ext cx="15506697" cy="10221014"/>
            </a:xfrm>
            <a:prstGeom prst="rect">
              <a:avLst/>
            </a:prstGeom>
            <a:solidFill>
              <a:srgbClr val="A0DC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5" name="Rectangle 24">
              <a:extLst>
                <a:ext uri="{FF2B5EF4-FFF2-40B4-BE49-F238E27FC236}">
                  <a16:creationId xmlns:a16="http://schemas.microsoft.com/office/drawing/2014/main" id="{6FF0A8DD-0E52-438A-A6A3-EFA27CF0E7B2}"/>
                </a:ext>
              </a:extLst>
            </p:cNvPr>
            <p:cNvSpPr/>
            <p:nvPr/>
          </p:nvSpPr>
          <p:spPr>
            <a:xfrm rot="5400000">
              <a:off x="25871667" y="5483987"/>
              <a:ext cx="10221019" cy="1040347"/>
            </a:xfrm>
            <a:prstGeom prst="rect">
              <a:avLst/>
            </a:prstGeom>
            <a:solidFill>
              <a:srgbClr val="0076A8"/>
            </a:solidFill>
            <a:ln>
              <a:noFill/>
            </a:ln>
            <a:effectLst>
              <a:outerShdw blurRad="50800" dist="101600" algn="l" rotWithShape="0">
                <a:prstClr val="black">
                  <a:alpha val="40000"/>
                </a:prstClr>
              </a:outerShdw>
            </a:effectLst>
          </p:spPr>
          <p:txBody>
            <a:bodyPr wrap="square" anchor="ctr">
              <a:noAutofit/>
            </a:bodyPr>
            <a:lstStyle/>
            <a:p>
              <a:pPr algn="ctr">
                <a:lnSpc>
                  <a:spcPct val="107000"/>
                </a:lnSpc>
                <a:spcBef>
                  <a:spcPts val="1200"/>
                </a:spcBef>
                <a:spcAft>
                  <a:spcPts val="0"/>
                </a:spcAft>
              </a:pPr>
              <a:r>
                <a:rPr lang="en-US" sz="3200" b="1" kern="0">
                  <a:solidFill>
                    <a:schemeClr val="bg1"/>
                  </a:solidFill>
                  <a:latin typeface="Verdana" panose="020B0604030504040204" pitchFamily="34" charset="0"/>
                  <a:ea typeface="Verdana" panose="020B0604030504040204" pitchFamily="34" charset="0"/>
                  <a:cs typeface="Verdana" panose="020B0604030504040204" pitchFamily="34" charset="0"/>
                </a:rPr>
                <a:t>Ceremonies &amp; events </a:t>
              </a:r>
            </a:p>
          </p:txBody>
        </p:sp>
        <p:sp>
          <p:nvSpPr>
            <p:cNvPr id="27" name="Rectangle 26">
              <a:extLst>
                <a:ext uri="{FF2B5EF4-FFF2-40B4-BE49-F238E27FC236}">
                  <a16:creationId xmlns:a16="http://schemas.microsoft.com/office/drawing/2014/main" id="{96980673-0A64-47D7-BD7C-B63D7D3D89E5}"/>
                </a:ext>
              </a:extLst>
            </p:cNvPr>
            <p:cNvSpPr/>
            <p:nvPr/>
          </p:nvSpPr>
          <p:spPr>
            <a:xfrm>
              <a:off x="15279343" y="1046266"/>
              <a:ext cx="4110975" cy="3309137"/>
            </a:xfrm>
            <a:prstGeom prst="rect">
              <a:avLst/>
            </a:prstGeom>
            <a:solidFill>
              <a:schemeClr val="bg1"/>
            </a:solidFill>
          </p:spPr>
          <p:txBody>
            <a:bodyPr wrap="square">
              <a:noAutofit/>
            </a:bodyPr>
            <a:lstStyle/>
            <a:p>
              <a:pPr>
                <a:lnSpc>
                  <a:spcPts val="2160"/>
                </a:lnSpc>
                <a:spcBef>
                  <a:spcPts val="600"/>
                </a:spcBef>
                <a:spcAft>
                  <a:spcPts val="600"/>
                </a:spcAft>
              </a:pPr>
              <a:r>
                <a:rPr lang="en-US" sz="1800" b="1" dirty="0">
                  <a:latin typeface="+mj-lt"/>
                  <a:ea typeface="Times New Roman" panose="02020603050405020304" pitchFamily="18" charset="0"/>
                  <a:cs typeface="Times New Roman" panose="02020603050405020304" pitchFamily="18" charset="0"/>
                </a:rPr>
                <a:t>Sprint</a:t>
              </a:r>
            </a:p>
            <a:p>
              <a:pPr marL="342893" indent="-342893">
                <a:lnSpc>
                  <a:spcPts val="2160"/>
                </a:lnSpc>
                <a:spcAft>
                  <a:spcPts val="800"/>
                </a:spcAft>
                <a:buFont typeface="Arial" panose="020B0604020202020204" pitchFamily="34" charset="0"/>
                <a:buChar char="►"/>
                <a:tabLst>
                  <a:tab pos="457192" algn="l"/>
                </a:tabLst>
              </a:pPr>
              <a:r>
                <a:rPr lang="en-US" sz="1400" dirty="0">
                  <a:latin typeface="Verdana" panose="020B0604030504040204" pitchFamily="34" charset="0"/>
                  <a:ea typeface="Calibri" panose="020F0502020204030204" pitchFamily="34" charset="0"/>
                  <a:cs typeface="Times New Roman" panose="02020603050405020304" pitchFamily="18" charset="0"/>
                </a:rPr>
                <a:t>A time-boxed iteration of one month or less during which scrum team(s) work to complete a set amount of work to create a "Done", useable, and potentially releasable product increment </a:t>
              </a:r>
            </a:p>
            <a:p>
              <a:pPr marL="342893" indent="-342893">
                <a:lnSpc>
                  <a:spcPts val="2160"/>
                </a:lnSpc>
                <a:spcAft>
                  <a:spcPts val="800"/>
                </a:spcAft>
                <a:buFont typeface="Arial" panose="020B0604020202020204" pitchFamily="34" charset="0"/>
                <a:buChar char="►"/>
                <a:tabLst>
                  <a:tab pos="457192" algn="l"/>
                </a:tabLst>
              </a:pPr>
              <a:r>
                <a:rPr lang="en-US" sz="1400" dirty="0">
                  <a:latin typeface="Verdana" panose="020B0604030504040204" pitchFamily="34" charset="0"/>
                  <a:ea typeface="Calibri" panose="020F0502020204030204" pitchFamily="34" charset="0"/>
                  <a:cs typeface="Times New Roman" panose="02020603050405020304" pitchFamily="18" charset="0"/>
                </a:rPr>
                <a:t>Sprints include sprint planning, daily stand-ups, development work and testing, sprint review, and sprint retrospective</a:t>
              </a:r>
            </a:p>
          </p:txBody>
        </p:sp>
        <p:sp>
          <p:nvSpPr>
            <p:cNvPr id="28" name="Rectangle 27">
              <a:extLst>
                <a:ext uri="{FF2B5EF4-FFF2-40B4-BE49-F238E27FC236}">
                  <a16:creationId xmlns:a16="http://schemas.microsoft.com/office/drawing/2014/main" id="{42EE6851-83DC-4270-B249-121951BBB724}"/>
                </a:ext>
              </a:extLst>
            </p:cNvPr>
            <p:cNvSpPr/>
            <p:nvPr/>
          </p:nvSpPr>
          <p:spPr>
            <a:xfrm>
              <a:off x="15279343" y="4497673"/>
              <a:ext cx="4110975" cy="6506842"/>
            </a:xfrm>
            <a:prstGeom prst="rect">
              <a:avLst/>
            </a:prstGeom>
            <a:solidFill>
              <a:schemeClr val="bg1"/>
            </a:solidFill>
          </p:spPr>
          <p:txBody>
            <a:bodyPr wrap="square">
              <a:noAutofit/>
            </a:bodyPr>
            <a:lstStyle/>
            <a:p>
              <a:pPr>
                <a:lnSpc>
                  <a:spcPct val="107000"/>
                </a:lnSpc>
                <a:spcBef>
                  <a:spcPts val="600"/>
                </a:spcBef>
                <a:spcAft>
                  <a:spcPts val="600"/>
                </a:spcAft>
              </a:pPr>
              <a:r>
                <a:rPr lang="en-US" sz="1800" b="1">
                  <a:latin typeface="+mj-lt"/>
                  <a:ea typeface="Times New Roman" panose="02020603050405020304" pitchFamily="18" charset="0"/>
                  <a:cs typeface="Times New Roman" panose="02020603050405020304" pitchFamily="18" charset="0"/>
                </a:rPr>
                <a:t>Daily stand-up</a:t>
              </a:r>
            </a:p>
            <a:p>
              <a:pPr marL="342893" indent="-342893">
                <a:lnSpc>
                  <a:spcPts val="1900"/>
                </a:lnSpc>
                <a:spcAft>
                  <a:spcPts val="800"/>
                </a:spcAft>
                <a:buFont typeface="Arial" panose="020B0604020202020204" pitchFamily="34" charset="0"/>
                <a:buChar char="►"/>
                <a:tabLst>
                  <a:tab pos="457192" algn="l"/>
                </a:tabLst>
              </a:pPr>
              <a:r>
                <a:rPr lang="en-US" sz="1400">
                  <a:latin typeface="+mj-lt"/>
                  <a:ea typeface="Calibri" panose="020F0502020204030204" pitchFamily="34" charset="0"/>
                  <a:cs typeface="Times New Roman" panose="02020603050405020304" pitchFamily="18" charset="0"/>
                </a:rPr>
                <a:t>A daily 15-minute ceremony for the development team to optimize team collaboration and performance, focusing on progress toward the sprint goal (SM also attends, PO optional)</a:t>
              </a:r>
            </a:p>
            <a:p>
              <a:pPr marL="342893" indent="-342893">
                <a:lnSpc>
                  <a:spcPts val="1900"/>
                </a:lnSpc>
                <a:spcAft>
                  <a:spcPts val="800"/>
                </a:spcAft>
                <a:buFont typeface="Arial" panose="020B0604020202020204" pitchFamily="34" charset="0"/>
                <a:buChar char="►"/>
                <a:tabLst>
                  <a:tab pos="457192" algn="l"/>
                </a:tabLst>
              </a:pPr>
              <a:r>
                <a:rPr lang="en-US" sz="1400">
                  <a:latin typeface="+mj-lt"/>
                  <a:ea typeface="Calibri" panose="020F0502020204030204" pitchFamily="34" charset="0"/>
                  <a:cs typeface="Times New Roman" panose="02020603050405020304" pitchFamily="18" charset="0"/>
                </a:rPr>
                <a:t>Held every day (except for the first and last days of sprint) at the same time and place</a:t>
              </a:r>
            </a:p>
            <a:p>
              <a:pPr marL="342893" indent="-342893">
                <a:lnSpc>
                  <a:spcPts val="1900"/>
                </a:lnSpc>
                <a:spcAft>
                  <a:spcPts val="800"/>
                </a:spcAft>
                <a:buFont typeface="Arial" panose="020B0604020202020204" pitchFamily="34" charset="0"/>
                <a:buChar char="►"/>
                <a:tabLst>
                  <a:tab pos="457192" algn="l"/>
                </a:tabLst>
              </a:pPr>
              <a:r>
                <a:rPr lang="en-US" sz="1400">
                  <a:latin typeface="+mj-lt"/>
                  <a:ea typeface="Calibri" panose="020F0502020204030204" pitchFamily="34" charset="0"/>
                  <a:cs typeface="Times New Roman" panose="02020603050405020304" pitchFamily="18" charset="0"/>
                </a:rPr>
                <a:t>Development team members share progress with team (not to SM or PO), answering: </a:t>
              </a:r>
            </a:p>
            <a:p>
              <a:pPr marL="742935" lvl="1" indent="-285745">
                <a:lnSpc>
                  <a:spcPts val="1900"/>
                </a:lnSpc>
                <a:spcAft>
                  <a:spcPts val="800"/>
                </a:spcAft>
                <a:buFont typeface="Courier New" panose="02070309020205020404" pitchFamily="49" charset="0"/>
                <a:buChar char="o"/>
                <a:tabLst>
                  <a:tab pos="914382" algn="l"/>
                </a:tabLst>
              </a:pPr>
              <a:r>
                <a:rPr lang="en-US" sz="1400">
                  <a:latin typeface="+mj-lt"/>
                  <a:ea typeface="Calibri" panose="020F0502020204030204" pitchFamily="34" charset="0"/>
                  <a:cs typeface="Times New Roman" panose="02020603050405020304" pitchFamily="18" charset="0"/>
                </a:rPr>
                <a:t>What did I do in the last 24 hours?</a:t>
              </a:r>
            </a:p>
            <a:p>
              <a:pPr marL="742935" lvl="1" indent="-285745">
                <a:lnSpc>
                  <a:spcPts val="1900"/>
                </a:lnSpc>
                <a:spcAft>
                  <a:spcPts val="800"/>
                </a:spcAft>
                <a:buFont typeface="Courier New" panose="02070309020205020404" pitchFamily="49" charset="0"/>
                <a:buChar char="o"/>
                <a:tabLst>
                  <a:tab pos="914382" algn="l"/>
                </a:tabLst>
              </a:pPr>
              <a:r>
                <a:rPr lang="en-US" sz="1400">
                  <a:latin typeface="+mj-lt"/>
                  <a:ea typeface="Calibri" panose="020F0502020204030204" pitchFamily="34" charset="0"/>
                  <a:cs typeface="Times New Roman" panose="02020603050405020304" pitchFamily="18" charset="0"/>
                </a:rPr>
                <a:t>What will I do in the next 24 hours?</a:t>
              </a:r>
            </a:p>
            <a:p>
              <a:pPr marL="742935" lvl="1" indent="-285745">
                <a:lnSpc>
                  <a:spcPts val="1900"/>
                </a:lnSpc>
                <a:spcAft>
                  <a:spcPts val="800"/>
                </a:spcAft>
                <a:buFont typeface="Courier New" panose="02070309020205020404" pitchFamily="49" charset="0"/>
                <a:buChar char="o"/>
                <a:tabLst>
                  <a:tab pos="914382" algn="l"/>
                </a:tabLst>
              </a:pPr>
              <a:r>
                <a:rPr lang="en-US" sz="1400">
                  <a:latin typeface="+mj-lt"/>
                  <a:ea typeface="Calibri" panose="020F0502020204030204" pitchFamily="34" charset="0"/>
                  <a:cs typeface="Times New Roman" panose="02020603050405020304" pitchFamily="18" charset="0"/>
                </a:rPr>
                <a:t>Any impediments/blockers in my work?</a:t>
              </a:r>
            </a:p>
            <a:p>
              <a:pPr marL="342893" indent="-342893">
                <a:lnSpc>
                  <a:spcPts val="1900"/>
                </a:lnSpc>
                <a:spcAft>
                  <a:spcPts val="800"/>
                </a:spcAft>
                <a:buFont typeface="Arial" panose="020B0604020202020204" pitchFamily="34" charset="0"/>
                <a:buChar char="►"/>
                <a:tabLst>
                  <a:tab pos="457192" algn="l"/>
                </a:tabLst>
              </a:pPr>
              <a:r>
                <a:rPr lang="en-US" sz="1400">
                  <a:latin typeface="+mj-lt"/>
                  <a:ea typeface="Calibri" panose="020F0502020204030204" pitchFamily="34" charset="0"/>
                  <a:cs typeface="Times New Roman" panose="02020603050405020304" pitchFamily="18" charset="0"/>
                </a:rPr>
                <a:t>Team often meets immediately after for detailed discussions regarding impediments (with PO)</a:t>
              </a:r>
            </a:p>
          </p:txBody>
        </p:sp>
        <p:sp>
          <p:nvSpPr>
            <p:cNvPr id="29" name="Rectangle 28">
              <a:extLst>
                <a:ext uri="{FF2B5EF4-FFF2-40B4-BE49-F238E27FC236}">
                  <a16:creationId xmlns:a16="http://schemas.microsoft.com/office/drawing/2014/main" id="{97CAF7E9-4DDA-492B-BC7D-804E710D4925}"/>
                </a:ext>
              </a:extLst>
            </p:cNvPr>
            <p:cNvSpPr/>
            <p:nvPr/>
          </p:nvSpPr>
          <p:spPr>
            <a:xfrm>
              <a:off x="19532346" y="1046266"/>
              <a:ext cx="10742402" cy="3268267"/>
            </a:xfrm>
            <a:prstGeom prst="rect">
              <a:avLst/>
            </a:prstGeom>
            <a:solidFill>
              <a:schemeClr val="bg1"/>
            </a:solidFill>
          </p:spPr>
          <p:txBody>
            <a:bodyPr wrap="square">
              <a:spAutoFit/>
            </a:bodyPr>
            <a:lstStyle/>
            <a:p>
              <a:pPr>
                <a:lnSpc>
                  <a:spcPts val="1700"/>
                </a:lnSpc>
                <a:spcBef>
                  <a:spcPts val="600"/>
                </a:spcBef>
                <a:spcAft>
                  <a:spcPts val="600"/>
                </a:spcAft>
              </a:pPr>
              <a:r>
                <a:rPr lang="en-US" sz="1800" b="1" dirty="0">
                  <a:latin typeface="+mj-lt"/>
                  <a:ea typeface="Times New Roman" panose="02020603050405020304" pitchFamily="18" charset="0"/>
                  <a:cs typeface="Times New Roman" panose="02020603050405020304" pitchFamily="18" charset="0"/>
                </a:rPr>
                <a:t>Sprint planning</a:t>
              </a:r>
            </a:p>
            <a:p>
              <a:pPr marL="342893" indent="-342893">
                <a:lnSpc>
                  <a:spcPts val="1700"/>
                </a:lnSpc>
                <a:spcAft>
                  <a:spcPts val="800"/>
                </a:spcAft>
                <a:buFont typeface="Arial" panose="020B0604020202020204" pitchFamily="34" charset="0"/>
                <a:buChar char="►"/>
                <a:tabLst>
                  <a:tab pos="457192" algn="l"/>
                </a:tabLst>
              </a:pPr>
              <a:r>
                <a:rPr lang="en-US" sz="1400" dirty="0">
                  <a:latin typeface="+mj-lt"/>
                  <a:ea typeface="Calibri" panose="020F0502020204030204" pitchFamily="34" charset="0"/>
                  <a:cs typeface="Times New Roman" panose="02020603050405020304" pitchFamily="18" charset="0"/>
                </a:rPr>
                <a:t>Collaborative team working session to plan sprint; answers what can be delivered and how the work will get done</a:t>
              </a:r>
            </a:p>
            <a:p>
              <a:pPr marL="342893" indent="-342893">
                <a:lnSpc>
                  <a:spcPts val="1700"/>
                </a:lnSpc>
                <a:spcAft>
                  <a:spcPts val="800"/>
                </a:spcAft>
                <a:buFont typeface="Arial" panose="020B0604020202020204" pitchFamily="34" charset="0"/>
                <a:buChar char="►"/>
                <a:tabLst>
                  <a:tab pos="457192" algn="l"/>
                </a:tabLst>
              </a:pPr>
              <a:r>
                <a:rPr lang="en-US" sz="1400" dirty="0">
                  <a:latin typeface="+mj-lt"/>
                  <a:ea typeface="Calibri" panose="020F0502020204030204" pitchFamily="34" charset="0"/>
                  <a:cs typeface="Times New Roman" panose="02020603050405020304" pitchFamily="18" charset="0"/>
                </a:rPr>
                <a:t>Conducted on day 1 of each sprint, typically 2-4 hours for a 2-week sprint (scaled depending on sprint duration) </a:t>
              </a:r>
            </a:p>
            <a:p>
              <a:pPr marL="342893" indent="-342893">
                <a:lnSpc>
                  <a:spcPts val="1700"/>
                </a:lnSpc>
                <a:spcAft>
                  <a:spcPts val="800"/>
                </a:spcAft>
                <a:buFont typeface="Arial" panose="020B0604020202020204" pitchFamily="34" charset="0"/>
                <a:buChar char="►"/>
                <a:tabLst>
                  <a:tab pos="457192" algn="l"/>
                </a:tabLst>
              </a:pPr>
              <a:r>
                <a:rPr lang="en-US" sz="1400" dirty="0">
                  <a:latin typeface="+mj-lt"/>
                  <a:ea typeface="Calibri" panose="020F0502020204030204" pitchFamily="34" charset="0"/>
                  <a:cs typeface="Times New Roman" panose="02020603050405020304" pitchFamily="18" charset="0"/>
                </a:rPr>
                <a:t>Entire scrum team participates; SM acts as facilitator</a:t>
              </a:r>
            </a:p>
            <a:p>
              <a:pPr marL="342893" indent="-342893">
                <a:lnSpc>
                  <a:spcPts val="1700"/>
                </a:lnSpc>
                <a:spcAft>
                  <a:spcPts val="800"/>
                </a:spcAft>
                <a:buFont typeface="Arial" panose="020B0604020202020204" pitchFamily="34" charset="0"/>
                <a:buChar char="►"/>
                <a:tabLst>
                  <a:tab pos="457192" algn="l"/>
                </a:tabLst>
              </a:pPr>
              <a:r>
                <a:rPr lang="en-US" sz="1400" dirty="0">
                  <a:latin typeface="+mj-lt"/>
                  <a:ea typeface="Calibri" panose="020F0502020204030204" pitchFamily="34" charset="0"/>
                  <a:cs typeface="Times New Roman" panose="02020603050405020304" pitchFamily="18" charset="0"/>
                </a:rPr>
                <a:t>Velocity for sprint set based on confirming team capacity and reviewing historical velocity</a:t>
              </a:r>
            </a:p>
            <a:p>
              <a:pPr marL="342893" indent="-342893">
                <a:lnSpc>
                  <a:spcPts val="1700"/>
                </a:lnSpc>
                <a:spcAft>
                  <a:spcPts val="800"/>
                </a:spcAft>
                <a:buFont typeface="Arial" panose="020B0604020202020204" pitchFamily="34" charset="0"/>
                <a:buChar char="►"/>
                <a:tabLst>
                  <a:tab pos="457192" algn="l"/>
                </a:tabLst>
              </a:pPr>
              <a:r>
                <a:rPr lang="en-US" sz="1400" dirty="0">
                  <a:latin typeface="+mj-lt"/>
                  <a:ea typeface="Calibri" panose="020F0502020204030204" pitchFamily="34" charset="0"/>
                  <a:cs typeface="Times New Roman" panose="02020603050405020304" pitchFamily="18" charset="0"/>
                </a:rPr>
                <a:t>Sprint goals are defined and team selects user stories from product backlog for the sprint backlog based on priority (only “Ready” stories that meet </a:t>
              </a:r>
              <a:r>
                <a:rPr lang="en-US" sz="1400" dirty="0" err="1">
                  <a:latin typeface="+mj-lt"/>
                  <a:ea typeface="Calibri" panose="020F0502020204030204" pitchFamily="34" charset="0"/>
                  <a:cs typeface="Times New Roman" panose="02020603050405020304" pitchFamily="18" charset="0"/>
                </a:rPr>
                <a:t>DoR</a:t>
              </a:r>
              <a:r>
                <a:rPr lang="en-US" sz="1400" dirty="0">
                  <a:latin typeface="+mj-lt"/>
                  <a:ea typeface="Calibri" panose="020F0502020204030204" pitchFamily="34" charset="0"/>
                  <a:cs typeface="Times New Roman" panose="02020603050405020304" pitchFamily="18" charset="0"/>
                </a:rPr>
                <a:t> are considered) until team’s velocity is met</a:t>
              </a:r>
            </a:p>
            <a:p>
              <a:pPr marL="342893" indent="-342893">
                <a:lnSpc>
                  <a:spcPts val="1700"/>
                </a:lnSpc>
                <a:spcAft>
                  <a:spcPts val="800"/>
                </a:spcAft>
                <a:buFont typeface="Arial" panose="020B0604020202020204" pitchFamily="34" charset="0"/>
                <a:buChar char="►"/>
                <a:tabLst>
                  <a:tab pos="457192" algn="l"/>
                </a:tabLst>
              </a:pPr>
              <a:r>
                <a:rPr lang="en-US" sz="1400" dirty="0">
                  <a:latin typeface="+mj-lt"/>
                  <a:ea typeface="Calibri" panose="020F0502020204030204" pitchFamily="34" charset="0"/>
                  <a:cs typeface="Times New Roman" panose="02020603050405020304" pitchFamily="18" charset="0"/>
                </a:rPr>
                <a:t>PO provides clarification on selected user stories</a:t>
              </a:r>
            </a:p>
            <a:p>
              <a:pPr marL="342893" indent="-342893">
                <a:lnSpc>
                  <a:spcPts val="1700"/>
                </a:lnSpc>
                <a:spcAft>
                  <a:spcPts val="800"/>
                </a:spcAft>
                <a:buFont typeface="Arial" panose="020B0604020202020204" pitchFamily="34" charset="0"/>
                <a:buChar char="►"/>
                <a:tabLst>
                  <a:tab pos="457192" algn="l"/>
                </a:tabLst>
              </a:pPr>
              <a:r>
                <a:rPr lang="en-US" sz="1400" dirty="0">
                  <a:latin typeface="+mj-lt"/>
                  <a:ea typeface="Calibri" panose="020F0502020204030204" pitchFamily="34" charset="0"/>
                  <a:cs typeface="Times New Roman" panose="02020603050405020304" pitchFamily="18" charset="0"/>
                </a:rPr>
                <a:t>Selected user stories are broken into tasks and development team estimates effort to complete tasks (in hours), considering DoD </a:t>
              </a:r>
            </a:p>
            <a:p>
              <a:pPr marL="342893" indent="-342893">
                <a:lnSpc>
                  <a:spcPts val="1700"/>
                </a:lnSpc>
                <a:spcAft>
                  <a:spcPts val="800"/>
                </a:spcAft>
                <a:buFont typeface="Arial" panose="020B0604020202020204" pitchFamily="34" charset="0"/>
                <a:buChar char="►"/>
                <a:tabLst>
                  <a:tab pos="457192" algn="l"/>
                </a:tabLst>
              </a:pPr>
              <a:r>
                <a:rPr lang="en-US" sz="1400" dirty="0">
                  <a:latin typeface="+mj-lt"/>
                  <a:ea typeface="Calibri" panose="020F0502020204030204" pitchFamily="34" charset="0"/>
                  <a:cs typeface="Times New Roman" panose="02020603050405020304" pitchFamily="18" charset="0"/>
                </a:rPr>
                <a:t>Development team commits that all stories can be completed as part of the sprint</a:t>
              </a:r>
            </a:p>
          </p:txBody>
        </p:sp>
        <p:sp>
          <p:nvSpPr>
            <p:cNvPr id="30" name="Rectangle 29">
              <a:extLst>
                <a:ext uri="{FF2B5EF4-FFF2-40B4-BE49-F238E27FC236}">
                  <a16:creationId xmlns:a16="http://schemas.microsoft.com/office/drawing/2014/main" id="{B0A5CF48-E7BA-4C1E-896F-5000681B3FAF}"/>
                </a:ext>
              </a:extLst>
            </p:cNvPr>
            <p:cNvSpPr/>
            <p:nvPr/>
          </p:nvSpPr>
          <p:spPr>
            <a:xfrm>
              <a:off x="19532347" y="4497673"/>
              <a:ext cx="5011669" cy="3044212"/>
            </a:xfrm>
            <a:prstGeom prst="rect">
              <a:avLst/>
            </a:prstGeom>
            <a:solidFill>
              <a:srgbClr val="FFFFFF"/>
            </a:solidFill>
          </p:spPr>
          <p:txBody>
            <a:bodyPr wrap="square">
              <a:noAutofit/>
            </a:bodyPr>
            <a:lstStyle/>
            <a:p>
              <a:pPr>
                <a:lnSpc>
                  <a:spcPts val="1700"/>
                </a:lnSpc>
                <a:spcBef>
                  <a:spcPts val="600"/>
                </a:spcBef>
                <a:spcAft>
                  <a:spcPts val="600"/>
                </a:spcAft>
              </a:pPr>
              <a:r>
                <a:rPr lang="en-US" sz="1800" b="1" dirty="0">
                  <a:latin typeface="+mj-lt"/>
                  <a:ea typeface="Times New Roman" panose="02020603050405020304" pitchFamily="18" charset="0"/>
                  <a:cs typeface="Times New Roman" panose="02020603050405020304" pitchFamily="18" charset="0"/>
                </a:rPr>
                <a:t>Sprint review</a:t>
              </a:r>
            </a:p>
            <a:p>
              <a:pPr marL="342893" indent="-342893">
                <a:lnSpc>
                  <a:spcPts val="1700"/>
                </a:lnSpc>
                <a:spcAft>
                  <a:spcPts val="800"/>
                </a:spcAft>
                <a:buFont typeface="Arial" panose="020B0604020202020204" pitchFamily="34" charset="0"/>
                <a:buChar char="►"/>
                <a:tabLst>
                  <a:tab pos="457192" algn="l"/>
                </a:tabLst>
              </a:pPr>
              <a:r>
                <a:rPr lang="en-US" sz="1400" dirty="0">
                  <a:latin typeface="+mj-lt"/>
                  <a:ea typeface="Calibri" panose="020F0502020204030204" pitchFamily="34" charset="0"/>
                  <a:cs typeface="Times New Roman" panose="02020603050405020304" pitchFamily="18" charset="0"/>
                </a:rPr>
                <a:t>Held at the end of the sprint to share the outcomes of the sprint, elicit feedback, and foster collaboration</a:t>
              </a:r>
            </a:p>
            <a:p>
              <a:pPr marL="342893" indent="-342893">
                <a:lnSpc>
                  <a:spcPts val="1700"/>
                </a:lnSpc>
                <a:spcAft>
                  <a:spcPts val="800"/>
                </a:spcAft>
                <a:buFont typeface="Arial" panose="020B0604020202020204" pitchFamily="34" charset="0"/>
                <a:buChar char="►"/>
                <a:tabLst>
                  <a:tab pos="457192" algn="l"/>
                </a:tabLst>
              </a:pPr>
              <a:r>
                <a:rPr lang="en-US" sz="1400" dirty="0">
                  <a:latin typeface="+mj-lt"/>
                  <a:ea typeface="Calibri" panose="020F0502020204030204" pitchFamily="34" charset="0"/>
                  <a:cs typeface="Times New Roman" panose="02020603050405020304" pitchFamily="18" charset="0"/>
                </a:rPr>
                <a:t>Attended by entire scrum team, business owners, and stakeholders (often managers/execs)</a:t>
              </a:r>
            </a:p>
            <a:p>
              <a:pPr marL="342893" indent="-342893">
                <a:lnSpc>
                  <a:spcPts val="1700"/>
                </a:lnSpc>
                <a:spcAft>
                  <a:spcPts val="800"/>
                </a:spcAft>
                <a:buFont typeface="Arial" panose="020B0604020202020204" pitchFamily="34" charset="0"/>
                <a:buChar char="►"/>
                <a:tabLst>
                  <a:tab pos="457192" algn="l"/>
                </a:tabLst>
              </a:pPr>
              <a:r>
                <a:rPr lang="en-US" sz="1400" dirty="0">
                  <a:latin typeface="+mj-lt"/>
                  <a:ea typeface="Calibri" panose="020F0502020204030204" pitchFamily="34" charset="0"/>
                  <a:cs typeface="Times New Roman" panose="02020603050405020304" pitchFamily="18" charset="0"/>
                </a:rPr>
                <a:t>Typically 1-2 hours (no longer than 4 hours)</a:t>
              </a:r>
            </a:p>
            <a:p>
              <a:pPr marL="342893" indent="-342893">
                <a:lnSpc>
                  <a:spcPts val="1700"/>
                </a:lnSpc>
                <a:spcAft>
                  <a:spcPts val="800"/>
                </a:spcAft>
                <a:buFont typeface="Arial" panose="020B0604020202020204" pitchFamily="34" charset="0"/>
                <a:buChar char="►"/>
                <a:tabLst>
                  <a:tab pos="457192" algn="l"/>
                </a:tabLst>
              </a:pPr>
              <a:r>
                <a:rPr lang="en-US" sz="1400" dirty="0">
                  <a:latin typeface="+mj-lt"/>
                  <a:ea typeface="Calibri" panose="020F0502020204030204" pitchFamily="34" charset="0"/>
                  <a:cs typeface="Times New Roman" panose="02020603050405020304" pitchFamily="18" charset="0"/>
                </a:rPr>
                <a:t>Agile team demos “Done” user stories previously approved by PO (it is not an acceptance meeting)</a:t>
              </a:r>
            </a:p>
            <a:p>
              <a:pPr marL="342893" indent="-342893">
                <a:lnSpc>
                  <a:spcPts val="1700"/>
                </a:lnSpc>
                <a:spcAft>
                  <a:spcPts val="800"/>
                </a:spcAft>
                <a:buFont typeface="Arial" panose="020B0604020202020204" pitchFamily="34" charset="0"/>
                <a:buChar char="►"/>
                <a:tabLst>
                  <a:tab pos="457192" algn="l"/>
                </a:tabLst>
              </a:pPr>
              <a:r>
                <a:rPr lang="en-US" sz="1400" dirty="0">
                  <a:latin typeface="+mj-lt"/>
                  <a:ea typeface="Calibri" panose="020F0502020204030204" pitchFamily="34" charset="0"/>
                  <a:cs typeface="Times New Roman" panose="02020603050405020304" pitchFamily="18" charset="0"/>
                </a:rPr>
                <a:t>Feedback is gathered and owned by the PO to incorporate into product backlog </a:t>
              </a:r>
            </a:p>
          </p:txBody>
        </p:sp>
        <p:sp>
          <p:nvSpPr>
            <p:cNvPr id="31" name="Rectangle 30">
              <a:extLst>
                <a:ext uri="{FF2B5EF4-FFF2-40B4-BE49-F238E27FC236}">
                  <a16:creationId xmlns:a16="http://schemas.microsoft.com/office/drawing/2014/main" id="{EA02FFC8-D100-4FC8-9ACB-97FC966E9EDD}"/>
                </a:ext>
              </a:extLst>
            </p:cNvPr>
            <p:cNvSpPr/>
            <p:nvPr/>
          </p:nvSpPr>
          <p:spPr>
            <a:xfrm>
              <a:off x="19532347" y="7704470"/>
              <a:ext cx="5011669" cy="3300046"/>
            </a:xfrm>
            <a:prstGeom prst="rect">
              <a:avLst/>
            </a:prstGeom>
            <a:solidFill>
              <a:srgbClr val="FFFFFF"/>
            </a:solidFill>
          </p:spPr>
          <p:txBody>
            <a:bodyPr wrap="square">
              <a:noAutofit/>
            </a:bodyPr>
            <a:lstStyle/>
            <a:p>
              <a:pPr>
                <a:lnSpc>
                  <a:spcPct val="107000"/>
                </a:lnSpc>
                <a:spcBef>
                  <a:spcPts val="600"/>
                </a:spcBef>
                <a:spcAft>
                  <a:spcPts val="600"/>
                </a:spcAft>
              </a:pPr>
              <a:r>
                <a:rPr lang="en-US" sz="1800" b="1">
                  <a:latin typeface="+mj-lt"/>
                  <a:ea typeface="Times New Roman" panose="02020603050405020304" pitchFamily="18" charset="0"/>
                  <a:cs typeface="Times New Roman" panose="02020603050405020304" pitchFamily="18" charset="0"/>
                </a:rPr>
                <a:t>Sprint retrospective</a:t>
              </a:r>
            </a:p>
            <a:p>
              <a:pPr marL="342893" indent="-342893">
                <a:lnSpc>
                  <a:spcPct val="107000"/>
                </a:lnSpc>
                <a:spcAft>
                  <a:spcPts val="800"/>
                </a:spcAft>
                <a:buFont typeface="Arial" panose="020B0604020202020204" pitchFamily="34" charset="0"/>
                <a:buChar char="►"/>
                <a:tabLst>
                  <a:tab pos="457192" algn="l"/>
                </a:tabLst>
              </a:pPr>
              <a:r>
                <a:rPr lang="en-US" sz="1400">
                  <a:latin typeface="+mj-lt"/>
                  <a:ea typeface="Calibri" panose="020F0502020204030204" pitchFamily="34" charset="0"/>
                  <a:cs typeface="Times New Roman" panose="02020603050405020304" pitchFamily="18" charset="0"/>
                </a:rPr>
                <a:t>A closed team ceremony to identify continuous improvement opportunities to be implemented in the next sprint </a:t>
              </a:r>
            </a:p>
            <a:p>
              <a:pPr marL="342893" indent="-342893">
                <a:lnSpc>
                  <a:spcPct val="107000"/>
                </a:lnSpc>
                <a:spcAft>
                  <a:spcPts val="800"/>
                </a:spcAft>
                <a:buFont typeface="Arial" panose="020B0604020202020204" pitchFamily="34" charset="0"/>
                <a:buChar char="►"/>
                <a:tabLst>
                  <a:tab pos="457192" algn="l"/>
                </a:tabLst>
              </a:pPr>
              <a:r>
                <a:rPr lang="en-US" sz="1400">
                  <a:latin typeface="+mj-lt"/>
                  <a:ea typeface="Calibri" panose="020F0502020204030204" pitchFamily="34" charset="0"/>
                  <a:cs typeface="Times New Roman" panose="02020603050405020304" pitchFamily="18" charset="0"/>
                </a:rPr>
                <a:t>Typically 1 hour</a:t>
              </a:r>
            </a:p>
            <a:p>
              <a:pPr marL="342893" indent="-342893">
                <a:lnSpc>
                  <a:spcPct val="107000"/>
                </a:lnSpc>
                <a:spcAft>
                  <a:spcPts val="800"/>
                </a:spcAft>
                <a:buFont typeface="Arial" panose="020B0604020202020204" pitchFamily="34" charset="0"/>
                <a:buChar char="►"/>
                <a:tabLst>
                  <a:tab pos="457192" algn="l"/>
                </a:tabLst>
              </a:pPr>
              <a:r>
                <a:rPr lang="en-US" sz="1400">
                  <a:latin typeface="+mj-lt"/>
                  <a:ea typeface="Calibri" panose="020F0502020204030204" pitchFamily="34" charset="0"/>
                  <a:cs typeface="Times New Roman" panose="02020603050405020304" pitchFamily="18" charset="0"/>
                </a:rPr>
                <a:t>Held after the sprint review and prior to the next sprint planning</a:t>
              </a:r>
            </a:p>
            <a:p>
              <a:pPr marL="342893" indent="-342893">
                <a:lnSpc>
                  <a:spcPct val="107000"/>
                </a:lnSpc>
                <a:spcAft>
                  <a:spcPts val="800"/>
                </a:spcAft>
                <a:buFont typeface="Arial" panose="020B0604020202020204" pitchFamily="34" charset="0"/>
                <a:buChar char="►"/>
                <a:tabLst>
                  <a:tab pos="457192" algn="l"/>
                </a:tabLst>
              </a:pPr>
              <a:r>
                <a:rPr lang="en-US" sz="1400">
                  <a:latin typeface="+mj-lt"/>
                  <a:ea typeface="Calibri" panose="020F0502020204030204" pitchFamily="34" charset="0"/>
                  <a:cs typeface="Times New Roman" panose="02020603050405020304" pitchFamily="18" charset="0"/>
                </a:rPr>
                <a:t>Questions:</a:t>
              </a:r>
            </a:p>
            <a:p>
              <a:pPr marL="742935" lvl="1" indent="-285745">
                <a:lnSpc>
                  <a:spcPct val="107000"/>
                </a:lnSpc>
                <a:spcAft>
                  <a:spcPts val="600"/>
                </a:spcAft>
                <a:buFont typeface="Courier New" panose="02070309020205020404" pitchFamily="49" charset="0"/>
                <a:buChar char="o"/>
                <a:tabLst>
                  <a:tab pos="914382" algn="l"/>
                </a:tabLst>
              </a:pPr>
              <a:r>
                <a:rPr lang="en-US" sz="1400">
                  <a:latin typeface="+mj-lt"/>
                  <a:ea typeface="Calibri" panose="020F0502020204030204" pitchFamily="34" charset="0"/>
                  <a:cs typeface="Times New Roman" panose="02020603050405020304" pitchFamily="18" charset="0"/>
                </a:rPr>
                <a:t>What did we do well?</a:t>
              </a:r>
            </a:p>
            <a:p>
              <a:pPr marL="742935" lvl="1" indent="-285745">
                <a:lnSpc>
                  <a:spcPct val="107000"/>
                </a:lnSpc>
                <a:spcAft>
                  <a:spcPts val="600"/>
                </a:spcAft>
                <a:buFont typeface="Courier New" panose="02070309020205020404" pitchFamily="49" charset="0"/>
                <a:buChar char="o"/>
                <a:tabLst>
                  <a:tab pos="914382" algn="l"/>
                </a:tabLst>
              </a:pPr>
              <a:r>
                <a:rPr lang="en-US" sz="1400">
                  <a:latin typeface="+mj-lt"/>
                  <a:ea typeface="Calibri" panose="020F0502020204030204" pitchFamily="34" charset="0"/>
                  <a:cs typeface="Times New Roman" panose="02020603050405020304" pitchFamily="18" charset="0"/>
                </a:rPr>
                <a:t>What did not go well?</a:t>
              </a:r>
            </a:p>
            <a:p>
              <a:pPr marL="742935" lvl="1" indent="-285745">
                <a:lnSpc>
                  <a:spcPct val="107000"/>
                </a:lnSpc>
                <a:spcAft>
                  <a:spcPts val="600"/>
                </a:spcAft>
                <a:buFont typeface="Courier New" panose="02070309020205020404" pitchFamily="49" charset="0"/>
                <a:buChar char="o"/>
                <a:tabLst>
                  <a:tab pos="914382" algn="l"/>
                </a:tabLst>
              </a:pPr>
              <a:r>
                <a:rPr lang="en-US" sz="1400">
                  <a:latin typeface="+mj-lt"/>
                  <a:ea typeface="Calibri" panose="020F0502020204030204" pitchFamily="34" charset="0"/>
                  <a:cs typeface="Times New Roman" panose="02020603050405020304" pitchFamily="18" charset="0"/>
                </a:rPr>
                <a:t>What can be improved?</a:t>
              </a:r>
            </a:p>
          </p:txBody>
        </p:sp>
        <p:sp>
          <p:nvSpPr>
            <p:cNvPr id="35" name="Rectangle 34">
              <a:extLst>
                <a:ext uri="{FF2B5EF4-FFF2-40B4-BE49-F238E27FC236}">
                  <a16:creationId xmlns:a16="http://schemas.microsoft.com/office/drawing/2014/main" id="{A1B33F09-4AEF-4F20-A111-8600F0823BBC}"/>
                </a:ext>
              </a:extLst>
            </p:cNvPr>
            <p:cNvSpPr/>
            <p:nvPr/>
          </p:nvSpPr>
          <p:spPr>
            <a:xfrm>
              <a:off x="24686045" y="4497673"/>
              <a:ext cx="5588705" cy="3735748"/>
            </a:xfrm>
            <a:prstGeom prst="rect">
              <a:avLst/>
            </a:prstGeom>
            <a:solidFill>
              <a:srgbClr val="FFFFFF"/>
            </a:solidFill>
          </p:spPr>
          <p:txBody>
            <a:bodyPr wrap="square">
              <a:noAutofit/>
            </a:bodyPr>
            <a:lstStyle/>
            <a:p>
              <a:pPr>
                <a:lnSpc>
                  <a:spcPts val="1800"/>
                </a:lnSpc>
                <a:spcBef>
                  <a:spcPts val="600"/>
                </a:spcBef>
                <a:spcAft>
                  <a:spcPts val="600"/>
                </a:spcAft>
              </a:pPr>
              <a:r>
                <a:rPr lang="en-US" sz="1800" b="1" dirty="0">
                  <a:latin typeface="+mj-lt"/>
                  <a:ea typeface="Times New Roman" panose="02020603050405020304" pitchFamily="18" charset="0"/>
                  <a:cs typeface="Times New Roman" panose="02020603050405020304" pitchFamily="18" charset="0"/>
                </a:rPr>
                <a:t>Product backlog refinement (PBR)</a:t>
              </a:r>
            </a:p>
            <a:p>
              <a:pPr marL="342893" indent="-342893">
                <a:lnSpc>
                  <a:spcPts val="1800"/>
                </a:lnSpc>
                <a:spcAft>
                  <a:spcPts val="800"/>
                </a:spcAft>
                <a:buFont typeface="Arial" panose="020B0604020202020204" pitchFamily="34" charset="0"/>
                <a:buChar char="►"/>
                <a:tabLst>
                  <a:tab pos="457192" algn="l"/>
                </a:tabLst>
              </a:pPr>
              <a:r>
                <a:rPr lang="en-US" sz="1400" dirty="0">
                  <a:latin typeface="+mj-lt"/>
                  <a:ea typeface="Calibri" panose="020F0502020204030204" pitchFamily="34" charset="0"/>
                  <a:cs typeface="Times New Roman" panose="02020603050405020304" pitchFamily="18" charset="0"/>
                </a:rPr>
                <a:t>The act of adding detail, estimates, and order to items in the product backlog</a:t>
              </a:r>
            </a:p>
            <a:p>
              <a:pPr marL="342893" indent="-342893">
                <a:lnSpc>
                  <a:spcPts val="1800"/>
                </a:lnSpc>
                <a:spcAft>
                  <a:spcPts val="800"/>
                </a:spcAft>
                <a:buFont typeface="Arial" panose="020B0604020202020204" pitchFamily="34" charset="0"/>
                <a:buChar char="►"/>
                <a:tabLst>
                  <a:tab pos="457192" algn="l"/>
                </a:tabLst>
              </a:pPr>
              <a:r>
                <a:rPr lang="en-US" sz="1400" dirty="0">
                  <a:latin typeface="+mj-lt"/>
                  <a:ea typeface="Calibri" panose="020F0502020204030204" pitchFamily="34" charset="0"/>
                  <a:cs typeface="Times New Roman" panose="02020603050405020304" pitchFamily="18" charset="0"/>
                </a:rPr>
                <a:t>An on-going activity to ensure the product backlog is always being refined ahead of the teams who will pull work from it</a:t>
              </a:r>
            </a:p>
            <a:p>
              <a:pPr marL="342893" indent="-342893">
                <a:lnSpc>
                  <a:spcPts val="1800"/>
                </a:lnSpc>
                <a:spcAft>
                  <a:spcPts val="800"/>
                </a:spcAft>
                <a:buFont typeface="Arial" panose="020B0604020202020204" pitchFamily="34" charset="0"/>
                <a:buChar char="►"/>
                <a:tabLst>
                  <a:tab pos="457192" algn="l"/>
                </a:tabLst>
              </a:pPr>
              <a:r>
                <a:rPr lang="en-US" sz="1400" dirty="0">
                  <a:latin typeface="+mj-lt"/>
                  <a:ea typeface="Calibri" panose="020F0502020204030204" pitchFamily="34" charset="0"/>
                  <a:cs typeface="Times New Roman" panose="02020603050405020304" pitchFamily="18" charset="0"/>
                </a:rPr>
                <a:t>SMEs may spend a significant amount of time working on developing features and user stories </a:t>
              </a:r>
              <a:r>
                <a:rPr lang="en-US" sz="1400" dirty="0">
                  <a:latin typeface="+mj-lt"/>
                  <a:ea typeface="Calibri" panose="020F0502020204030204" pitchFamily="34" charset="0"/>
                  <a:cs typeface="Times New Roman" panose="02020603050405020304" pitchFamily="18" charset="0"/>
                  <a:sym typeface="Wingdings" panose="05000000000000000000" pitchFamily="2" charset="2"/>
                </a:rPr>
                <a:t></a:t>
              </a:r>
              <a:r>
                <a:rPr lang="en-US" sz="1400" dirty="0">
                  <a:latin typeface="+mj-lt"/>
                  <a:ea typeface="Calibri" panose="020F0502020204030204" pitchFamily="34" charset="0"/>
                  <a:cs typeface="Times New Roman" panose="02020603050405020304" pitchFamily="18" charset="0"/>
                </a:rPr>
                <a:t> allocate appropriate capacity for PBR</a:t>
              </a:r>
            </a:p>
            <a:p>
              <a:pPr marL="342893" indent="-342893">
                <a:lnSpc>
                  <a:spcPts val="1800"/>
                </a:lnSpc>
                <a:spcAft>
                  <a:spcPts val="800"/>
                </a:spcAft>
                <a:buFont typeface="Arial" panose="020B0604020202020204" pitchFamily="34" charset="0"/>
                <a:buChar char="►"/>
                <a:tabLst>
                  <a:tab pos="457192" algn="l"/>
                </a:tabLst>
              </a:pPr>
              <a:r>
                <a:rPr lang="en-US" sz="1400" dirty="0">
                  <a:latin typeface="+mj-lt"/>
                  <a:ea typeface="Calibri" panose="020F0502020204030204" pitchFamily="34" charset="0"/>
                  <a:cs typeface="Times New Roman" panose="02020603050405020304" pitchFamily="18" charset="0"/>
                </a:rPr>
                <a:t>Before sprint planning, the entire team should have previewed and estimated user stories</a:t>
              </a:r>
            </a:p>
            <a:p>
              <a:pPr marL="342893" indent="-342893">
                <a:lnSpc>
                  <a:spcPts val="1800"/>
                </a:lnSpc>
                <a:spcAft>
                  <a:spcPts val="800"/>
                </a:spcAft>
                <a:buFont typeface="Arial" panose="020B0604020202020204" pitchFamily="34" charset="0"/>
                <a:buChar char="►"/>
                <a:tabLst>
                  <a:tab pos="457192" algn="l"/>
                </a:tabLst>
              </a:pPr>
              <a:r>
                <a:rPr lang="en-US" sz="1400" dirty="0">
                  <a:latin typeface="+mj-lt"/>
                  <a:ea typeface="Calibri" panose="020F0502020204030204" pitchFamily="34" charset="0"/>
                  <a:cs typeface="Times New Roman" panose="02020603050405020304" pitchFamily="18" charset="0"/>
                </a:rPr>
                <a:t>Schedule PBR sessions regularly with sufficient time to maintain backlog of 3 sprints worth of ready user stories (1-2 per week for 2 hours)</a:t>
              </a:r>
            </a:p>
          </p:txBody>
        </p:sp>
        <p:sp>
          <p:nvSpPr>
            <p:cNvPr id="36" name="Rectangle 35">
              <a:extLst>
                <a:ext uri="{FF2B5EF4-FFF2-40B4-BE49-F238E27FC236}">
                  <a16:creationId xmlns:a16="http://schemas.microsoft.com/office/drawing/2014/main" id="{6C73DDA4-35FD-4F53-BD03-BE6B8B84D638}"/>
                </a:ext>
              </a:extLst>
            </p:cNvPr>
            <p:cNvSpPr/>
            <p:nvPr/>
          </p:nvSpPr>
          <p:spPr>
            <a:xfrm>
              <a:off x="24686043" y="8377866"/>
              <a:ext cx="5612578" cy="2626649"/>
            </a:xfrm>
            <a:prstGeom prst="rect">
              <a:avLst/>
            </a:prstGeom>
            <a:solidFill>
              <a:srgbClr val="FFFFFF"/>
            </a:solidFill>
          </p:spPr>
          <p:txBody>
            <a:bodyPr wrap="square">
              <a:noAutofit/>
            </a:bodyPr>
            <a:lstStyle/>
            <a:p>
              <a:pPr>
                <a:lnSpc>
                  <a:spcPct val="107000"/>
                </a:lnSpc>
                <a:spcBef>
                  <a:spcPts val="600"/>
                </a:spcBef>
                <a:spcAft>
                  <a:spcPts val="600"/>
                </a:spcAft>
              </a:pPr>
              <a:r>
                <a:rPr lang="en-US" sz="1800" b="1" dirty="0">
                  <a:latin typeface="+mj-lt"/>
                  <a:ea typeface="Times New Roman" panose="02020603050405020304" pitchFamily="18" charset="0"/>
                  <a:cs typeface="Times New Roman" panose="02020603050405020304" pitchFamily="18" charset="0"/>
                </a:rPr>
                <a:t>Scrum of scrums</a:t>
              </a:r>
            </a:p>
            <a:p>
              <a:pPr marL="342893" indent="-342893">
                <a:lnSpc>
                  <a:spcPct val="107000"/>
                </a:lnSpc>
                <a:spcAft>
                  <a:spcPts val="800"/>
                </a:spcAft>
                <a:buFont typeface="Arial" panose="020B0604020202020204" pitchFamily="34" charset="0"/>
                <a:buChar char="►"/>
                <a:tabLst>
                  <a:tab pos="457192" algn="l"/>
                </a:tabLst>
              </a:pPr>
              <a:r>
                <a:rPr lang="en-US" sz="1400" dirty="0">
                  <a:latin typeface="+mj-lt"/>
                  <a:ea typeface="Calibri" panose="020F0502020204030204" pitchFamily="34" charset="0"/>
                  <a:cs typeface="Times New Roman" panose="02020603050405020304" pitchFamily="18" charset="0"/>
                </a:rPr>
                <a:t>A technique to scale scrum up to large groups where representatives from clusters of scrum teams discuss cross-team integrations, dependencies, impediments </a:t>
              </a:r>
            </a:p>
            <a:p>
              <a:pPr marL="342893" indent="-342893">
                <a:lnSpc>
                  <a:spcPct val="107000"/>
                </a:lnSpc>
                <a:spcAft>
                  <a:spcPts val="800"/>
                </a:spcAft>
                <a:buFont typeface="Arial" panose="020B0604020202020204" pitchFamily="34" charset="0"/>
                <a:buChar char="►"/>
                <a:tabLst>
                  <a:tab pos="457192" algn="l"/>
                </a:tabLst>
              </a:pPr>
              <a:r>
                <a:rPr lang="en-US" sz="1400" dirty="0">
                  <a:latin typeface="+mj-lt"/>
                  <a:ea typeface="Calibri" panose="020F0502020204030204" pitchFamily="34" charset="0"/>
                  <a:cs typeface="Times New Roman" panose="02020603050405020304" pitchFamily="18" charset="0"/>
                </a:rPr>
                <a:t>Also used for process reminders/changes to ensure hygiene or make improvements</a:t>
              </a:r>
            </a:p>
            <a:p>
              <a:pPr marL="342893" indent="-342893">
                <a:lnSpc>
                  <a:spcPct val="107000"/>
                </a:lnSpc>
                <a:spcAft>
                  <a:spcPts val="800"/>
                </a:spcAft>
                <a:buFont typeface="Arial" panose="020B0604020202020204" pitchFamily="34" charset="0"/>
                <a:buChar char="►"/>
                <a:tabLst>
                  <a:tab pos="457192" algn="l"/>
                </a:tabLst>
              </a:pPr>
              <a:r>
                <a:rPr lang="en-US" sz="1400" dirty="0">
                  <a:latin typeface="+mj-lt"/>
                  <a:ea typeface="Calibri" panose="020F0502020204030204" pitchFamily="34" charset="0"/>
                  <a:cs typeface="Times New Roman" panose="02020603050405020304" pitchFamily="18" charset="0"/>
                </a:rPr>
                <a:t>Attended by SMs, POs, select development team members</a:t>
              </a:r>
            </a:p>
            <a:p>
              <a:pPr marL="342893" indent="-342893">
                <a:lnSpc>
                  <a:spcPct val="107000"/>
                </a:lnSpc>
                <a:spcAft>
                  <a:spcPts val="800"/>
                </a:spcAft>
                <a:buFont typeface="Arial" panose="020B0604020202020204" pitchFamily="34" charset="0"/>
                <a:buChar char="►"/>
                <a:tabLst>
                  <a:tab pos="457192" algn="l"/>
                </a:tabLst>
              </a:pPr>
              <a:r>
                <a:rPr lang="en-US" sz="1400" dirty="0">
                  <a:latin typeface="+mj-lt"/>
                  <a:ea typeface="Calibri" panose="020F0502020204030204" pitchFamily="34" charset="0"/>
                  <a:cs typeface="Times New Roman" panose="02020603050405020304" pitchFamily="18" charset="0"/>
                </a:rPr>
                <a:t>Plan for 2-3 scrum of scrums per week</a:t>
              </a:r>
            </a:p>
          </p:txBody>
        </p:sp>
      </p:grpSp>
      <p:grpSp>
        <p:nvGrpSpPr>
          <p:cNvPr id="8" name="Group 7">
            <a:extLst>
              <a:ext uri="{FF2B5EF4-FFF2-40B4-BE49-F238E27FC236}">
                <a16:creationId xmlns:a16="http://schemas.microsoft.com/office/drawing/2014/main" id="{83F8FF65-4538-4285-BFE9-C9D2EE19805A}"/>
              </a:ext>
            </a:extLst>
          </p:cNvPr>
          <p:cNvGrpSpPr/>
          <p:nvPr/>
        </p:nvGrpSpPr>
        <p:grpSpPr>
          <a:xfrm>
            <a:off x="15151101" y="11541498"/>
            <a:ext cx="16351249" cy="7965330"/>
            <a:chOff x="15151101" y="11536789"/>
            <a:chExt cx="16351249" cy="7965330"/>
          </a:xfrm>
        </p:grpSpPr>
        <p:sp>
          <p:nvSpPr>
            <p:cNvPr id="37" name="Rectangle 36">
              <a:extLst>
                <a:ext uri="{FF2B5EF4-FFF2-40B4-BE49-F238E27FC236}">
                  <a16:creationId xmlns:a16="http://schemas.microsoft.com/office/drawing/2014/main" id="{47029743-A5DB-4C5E-9634-2E75B35FC69A}"/>
                </a:ext>
              </a:extLst>
            </p:cNvPr>
            <p:cNvSpPr/>
            <p:nvPr/>
          </p:nvSpPr>
          <p:spPr>
            <a:xfrm rot="10800000">
              <a:off x="15151101" y="11536789"/>
              <a:ext cx="15506694" cy="7965325"/>
            </a:xfrm>
            <a:prstGeom prst="rect">
              <a:avLst/>
            </a:prstGeom>
            <a:solidFill>
              <a:srgbClr val="648D1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3ABC76EA-3EB4-482F-9DA8-C95FCC2E4825}"/>
                </a:ext>
              </a:extLst>
            </p:cNvPr>
            <p:cNvSpPr/>
            <p:nvPr/>
          </p:nvSpPr>
          <p:spPr>
            <a:xfrm>
              <a:off x="15279343" y="11712657"/>
              <a:ext cx="12030737" cy="2861353"/>
            </a:xfrm>
            <a:prstGeom prst="rect">
              <a:avLst/>
            </a:prstGeom>
            <a:solidFill>
              <a:schemeClr val="bg1"/>
            </a:solidFill>
          </p:spPr>
          <p:txBody>
            <a:bodyPr wrap="square">
              <a:noAutofit/>
            </a:bodyPr>
            <a:lstStyle/>
            <a:p>
              <a:pPr>
                <a:lnSpc>
                  <a:spcPts val="1700"/>
                </a:lnSpc>
                <a:spcBef>
                  <a:spcPts val="600"/>
                </a:spcBef>
                <a:spcAft>
                  <a:spcPts val="600"/>
                </a:spcAft>
              </a:pPr>
              <a:r>
                <a:rPr lang="en-US" sz="1800" b="1" dirty="0">
                  <a:latin typeface="+mj-lt"/>
                  <a:ea typeface="Times New Roman" panose="02020603050405020304" pitchFamily="18" charset="0"/>
                  <a:cs typeface="Times New Roman" panose="02020603050405020304" pitchFamily="18" charset="0"/>
                </a:rPr>
                <a:t>Relative estimation</a:t>
              </a:r>
              <a:r>
                <a:rPr lang="en-US" sz="1800" b="1" dirty="0">
                  <a:latin typeface="+mj-lt"/>
                  <a:ea typeface="Calibri" panose="020F0502020204030204" pitchFamily="34" charset="0"/>
                  <a:cs typeface="Arial" panose="020B0604020202020204" pitchFamily="34" charset="0"/>
                </a:rPr>
                <a:t> </a:t>
              </a:r>
              <a:endParaRPr lang="en-US" sz="1800" b="1" dirty="0">
                <a:latin typeface="+mj-lt"/>
                <a:ea typeface="Times New Roman" panose="02020603050405020304" pitchFamily="18" charset="0"/>
                <a:cs typeface="Times New Roman" panose="02020603050405020304" pitchFamily="18" charset="0"/>
              </a:endParaRPr>
            </a:p>
            <a:p>
              <a:pPr marL="342900" indent="-342900">
                <a:lnSpc>
                  <a:spcPts val="1700"/>
                </a:lnSpc>
                <a:spcAft>
                  <a:spcPts val="800"/>
                </a:spcAft>
                <a:buFont typeface="Arial" panose="020B0604020202020204" pitchFamily="34" charset="0"/>
                <a:buChar char="►"/>
                <a:tabLst>
                  <a:tab pos="457200" algn="l"/>
                </a:tabLst>
              </a:pPr>
              <a:r>
                <a:rPr lang="en-US" sz="1400" dirty="0">
                  <a:latin typeface="+mj-lt"/>
                  <a:ea typeface="Calibri" panose="020F0502020204030204" pitchFamily="34" charset="0"/>
                  <a:cs typeface="Times New Roman" panose="02020603050405020304" pitchFamily="18" charset="0"/>
                </a:rPr>
                <a:t>Estimate features using t-shirt sizing, user stories in story points, and tasks in hours </a:t>
              </a:r>
            </a:p>
            <a:p>
              <a:pPr marL="342900" indent="-342900">
                <a:lnSpc>
                  <a:spcPts val="1700"/>
                </a:lnSpc>
                <a:spcAft>
                  <a:spcPts val="800"/>
                </a:spcAft>
                <a:buFont typeface="Arial" panose="020B0604020202020204" pitchFamily="34" charset="0"/>
                <a:buChar char="►"/>
                <a:tabLst>
                  <a:tab pos="457200" algn="l"/>
                </a:tabLst>
              </a:pPr>
              <a:r>
                <a:rPr lang="en-US" sz="1400" dirty="0">
                  <a:latin typeface="+mj-lt"/>
                  <a:ea typeface="Calibri" panose="020F0502020204030204" pitchFamily="34" charset="0"/>
                  <a:cs typeface="Times New Roman" panose="02020603050405020304" pitchFamily="18" charset="0"/>
                </a:rPr>
                <a:t>T-shirt sizing (XS, S, M, L, XL) is an effective way of removing the element of time from the level of effort </a:t>
              </a:r>
            </a:p>
            <a:p>
              <a:pPr marL="342900" indent="-342900">
                <a:lnSpc>
                  <a:spcPts val="1700"/>
                </a:lnSpc>
                <a:spcAft>
                  <a:spcPts val="800"/>
                </a:spcAft>
                <a:buFont typeface="Arial" panose="020B0604020202020204" pitchFamily="34" charset="0"/>
                <a:buChar char="►"/>
                <a:tabLst>
                  <a:tab pos="457200" algn="l"/>
                </a:tabLst>
              </a:pPr>
              <a:r>
                <a:rPr lang="en-US" sz="1400" dirty="0">
                  <a:latin typeface="+mj-lt"/>
                  <a:ea typeface="Calibri" panose="020F0502020204030204" pitchFamily="34" charset="0"/>
                  <a:cs typeface="Times New Roman" panose="02020603050405020304" pitchFamily="18" charset="0"/>
                </a:rPr>
                <a:t>Story point estimating is done during PBR as the user story is further detailed. Story points represent the relative measure of the size or complexity of a story, based on a modified Fibonacci sequence; collaborative estimation techniques like planning poker drive discussion and consensus on the work that needs to be done</a:t>
              </a:r>
            </a:p>
            <a:p>
              <a:pPr>
                <a:lnSpc>
                  <a:spcPts val="1700"/>
                </a:lnSpc>
                <a:spcAft>
                  <a:spcPts val="800"/>
                </a:spcAft>
                <a:tabLst>
                  <a:tab pos="457200" algn="l"/>
                </a:tabLst>
              </a:pPr>
              <a:endParaRPr lang="en-US" sz="1400" dirty="0">
                <a:latin typeface="+mj-lt"/>
                <a:ea typeface="Calibri" panose="020F0502020204030204" pitchFamily="34" charset="0"/>
                <a:cs typeface="Times New Roman" panose="02020603050405020304" pitchFamily="18" charset="0"/>
              </a:endParaRPr>
            </a:p>
            <a:p>
              <a:pPr marL="342900" indent="-342900">
                <a:lnSpc>
                  <a:spcPts val="1700"/>
                </a:lnSpc>
                <a:spcAft>
                  <a:spcPts val="800"/>
                </a:spcAft>
                <a:buFont typeface="Arial" panose="020B0604020202020204" pitchFamily="34" charset="0"/>
                <a:buChar char="►"/>
                <a:tabLst>
                  <a:tab pos="457200" algn="l"/>
                </a:tabLst>
              </a:pPr>
              <a:r>
                <a:rPr lang="en-US" sz="1400" dirty="0">
                  <a:latin typeface="+mj-lt"/>
                  <a:ea typeface="Calibri" panose="020F0502020204030204" pitchFamily="34" charset="0"/>
                  <a:cs typeface="Times New Roman" panose="02020603050405020304" pitchFamily="18" charset="0"/>
                </a:rPr>
                <a:t>Task estimation in hours is done during sprint planning by the team committing to delivering it and is based upon the actual effort each task is expected to consume</a:t>
              </a:r>
            </a:p>
            <a:p>
              <a:pPr marL="342900" indent="-342900">
                <a:lnSpc>
                  <a:spcPts val="1700"/>
                </a:lnSpc>
                <a:spcAft>
                  <a:spcPts val="800"/>
                </a:spcAft>
                <a:buFont typeface="Arial" panose="020B0604020202020204" pitchFamily="34" charset="0"/>
                <a:buChar char="►"/>
                <a:tabLst>
                  <a:tab pos="457200" algn="l"/>
                </a:tabLst>
              </a:pPr>
              <a:r>
                <a:rPr lang="en-US" sz="1400" dirty="0">
                  <a:latin typeface="+mj-lt"/>
                  <a:ea typeface="Calibri" panose="020F0502020204030204" pitchFamily="34" charset="0"/>
                  <a:cs typeface="Times New Roman" panose="02020603050405020304" pitchFamily="18" charset="0"/>
                </a:rPr>
                <a:t>Develop estimation guidelines for scrum teams so that estimates are generally consistent from one team to the next</a:t>
              </a:r>
            </a:p>
          </p:txBody>
        </p:sp>
        <p:sp>
          <p:nvSpPr>
            <p:cNvPr id="12" name="Rectangle 11">
              <a:extLst>
                <a:ext uri="{FF2B5EF4-FFF2-40B4-BE49-F238E27FC236}">
                  <a16:creationId xmlns:a16="http://schemas.microsoft.com/office/drawing/2014/main" id="{632AA91D-5928-4D15-9F2A-C080B9472086}"/>
                </a:ext>
              </a:extLst>
            </p:cNvPr>
            <p:cNvSpPr/>
            <p:nvPr/>
          </p:nvSpPr>
          <p:spPr>
            <a:xfrm>
              <a:off x="27484215" y="11712657"/>
              <a:ext cx="2814406" cy="2830209"/>
            </a:xfrm>
            <a:prstGeom prst="rect">
              <a:avLst/>
            </a:prstGeom>
            <a:solidFill>
              <a:schemeClr val="bg1"/>
            </a:solidFill>
          </p:spPr>
          <p:txBody>
            <a:bodyPr wrap="square">
              <a:noAutofit/>
            </a:bodyPr>
            <a:lstStyle/>
            <a:p>
              <a:pPr>
                <a:lnSpc>
                  <a:spcPts val="1700"/>
                </a:lnSpc>
                <a:spcBef>
                  <a:spcPts val="600"/>
                </a:spcBef>
                <a:spcAft>
                  <a:spcPts val="600"/>
                </a:spcAft>
              </a:pPr>
              <a:r>
                <a:rPr lang="en-US" sz="1800" b="1">
                  <a:latin typeface="+mj-lt"/>
                  <a:ea typeface="Times New Roman" panose="02020603050405020304" pitchFamily="18" charset="0"/>
                  <a:cs typeface="Times New Roman" panose="02020603050405020304" pitchFamily="18" charset="0"/>
                </a:rPr>
                <a:t>Persona</a:t>
              </a:r>
            </a:p>
            <a:p>
              <a:pPr marL="342900" indent="-342900">
                <a:lnSpc>
                  <a:spcPts val="1700"/>
                </a:lnSpc>
                <a:spcAft>
                  <a:spcPts val="800"/>
                </a:spcAft>
                <a:buFont typeface="Arial" panose="020B0604020202020204" pitchFamily="34" charset="0"/>
                <a:buChar char="►"/>
                <a:tabLst>
                  <a:tab pos="457200" algn="l"/>
                </a:tabLst>
              </a:pPr>
              <a:r>
                <a:rPr lang="en-US" sz="1400">
                  <a:latin typeface="+mj-lt"/>
                  <a:ea typeface="Calibri" panose="020F0502020204030204" pitchFamily="34" charset="0"/>
                  <a:cs typeface="Times New Roman" panose="02020603050405020304" pitchFamily="18" charset="0"/>
                </a:rPr>
                <a:t>A generalized character that represents a set of user types that will be using the solution in a similar way</a:t>
              </a:r>
            </a:p>
            <a:p>
              <a:pPr marL="342900" indent="-342900">
                <a:lnSpc>
                  <a:spcPts val="1700"/>
                </a:lnSpc>
                <a:spcAft>
                  <a:spcPts val="800"/>
                </a:spcAft>
                <a:buFont typeface="Arial" panose="020B0604020202020204" pitchFamily="34" charset="0"/>
                <a:buChar char="►"/>
                <a:tabLst>
                  <a:tab pos="457200" algn="l"/>
                </a:tabLst>
              </a:pPr>
              <a:r>
                <a:rPr lang="en-US" sz="1400">
                  <a:latin typeface="+mj-lt"/>
                  <a:ea typeface="Calibri" panose="020F0502020204030204" pitchFamily="34" charset="0"/>
                  <a:cs typeface="Times New Roman" panose="02020603050405020304" pitchFamily="18" charset="0"/>
                </a:rPr>
                <a:t>Represents how the specific persona interacts with the system so that the solution features meet user needs and expectations </a:t>
              </a:r>
            </a:p>
          </p:txBody>
        </p:sp>
        <p:sp>
          <p:nvSpPr>
            <p:cNvPr id="16" name="Rectangle 15">
              <a:extLst>
                <a:ext uri="{FF2B5EF4-FFF2-40B4-BE49-F238E27FC236}">
                  <a16:creationId xmlns:a16="http://schemas.microsoft.com/office/drawing/2014/main" id="{0D2E6B8E-6F3E-4B14-8F24-54F3739D9CBC}"/>
                </a:ext>
              </a:extLst>
            </p:cNvPr>
            <p:cNvSpPr/>
            <p:nvPr/>
          </p:nvSpPr>
          <p:spPr>
            <a:xfrm>
              <a:off x="15279341" y="17195222"/>
              <a:ext cx="6649886" cy="2100246"/>
            </a:xfrm>
            <a:prstGeom prst="rect">
              <a:avLst/>
            </a:prstGeom>
            <a:solidFill>
              <a:schemeClr val="bg1"/>
            </a:solidFill>
          </p:spPr>
          <p:txBody>
            <a:bodyPr wrap="square">
              <a:noAutofit/>
            </a:bodyPr>
            <a:lstStyle/>
            <a:p>
              <a:pPr>
                <a:lnSpc>
                  <a:spcPts val="2100"/>
                </a:lnSpc>
                <a:spcBef>
                  <a:spcPts val="600"/>
                </a:spcBef>
                <a:spcAft>
                  <a:spcPts val="600"/>
                </a:spcAft>
              </a:pPr>
              <a:r>
                <a:rPr lang="en-US" sz="1800" b="1">
                  <a:latin typeface="+mj-lt"/>
                  <a:ea typeface="Times New Roman" panose="02020603050405020304" pitchFamily="18" charset="0"/>
                  <a:cs typeface="Times New Roman" panose="02020603050405020304" pitchFamily="18" charset="0"/>
                </a:rPr>
                <a:t>Story mapping</a:t>
              </a:r>
            </a:p>
            <a:p>
              <a:pPr marL="342900" indent="-342900">
                <a:lnSpc>
                  <a:spcPts val="2100"/>
                </a:lnSpc>
                <a:spcAft>
                  <a:spcPts val="0"/>
                </a:spcAft>
                <a:buFont typeface="Arial" panose="020B0604020202020204" pitchFamily="34" charset="0"/>
                <a:buChar char="►"/>
              </a:pPr>
              <a:r>
                <a:rPr lang="en-US" sz="1400">
                  <a:latin typeface="+mj-lt"/>
                  <a:ea typeface="Calibri" panose="020F0502020204030204" pitchFamily="34" charset="0"/>
                  <a:cs typeface="Times New Roman" panose="02020603050405020304" pitchFamily="18" charset="0"/>
                </a:rPr>
                <a:t>A visual representation of a product backlog to make end-to-end product scope visible</a:t>
              </a:r>
            </a:p>
            <a:p>
              <a:pPr marL="342900" indent="-342900">
                <a:lnSpc>
                  <a:spcPts val="2100"/>
                </a:lnSpc>
                <a:spcAft>
                  <a:spcPts val="800"/>
                </a:spcAft>
                <a:buFont typeface="Arial" panose="020B0604020202020204" pitchFamily="34" charset="0"/>
                <a:buChar char="►"/>
              </a:pPr>
              <a:r>
                <a:rPr lang="en-US" sz="1400">
                  <a:latin typeface="+mj-lt"/>
                  <a:ea typeface="Calibri" panose="020F0502020204030204" pitchFamily="34" charset="0"/>
                  <a:cs typeface="Times New Roman" panose="02020603050405020304" pitchFamily="18" charset="0"/>
                </a:rPr>
                <a:t>An arrangement of user stories in a two-dimensional map resulting in a sequential narrative from left to right and priorities from left to right</a:t>
              </a:r>
            </a:p>
          </p:txBody>
        </p:sp>
        <p:sp>
          <p:nvSpPr>
            <p:cNvPr id="19" name="Rectangle 18">
              <a:extLst>
                <a:ext uri="{FF2B5EF4-FFF2-40B4-BE49-F238E27FC236}">
                  <a16:creationId xmlns:a16="http://schemas.microsoft.com/office/drawing/2014/main" id="{47218A33-A01E-4750-9180-F3883E5B4412}"/>
                </a:ext>
              </a:extLst>
            </p:cNvPr>
            <p:cNvSpPr/>
            <p:nvPr/>
          </p:nvSpPr>
          <p:spPr>
            <a:xfrm>
              <a:off x="22066782" y="17195222"/>
              <a:ext cx="5238834" cy="2104784"/>
            </a:xfrm>
            <a:prstGeom prst="rect">
              <a:avLst/>
            </a:prstGeom>
            <a:solidFill>
              <a:schemeClr val="bg1"/>
            </a:solidFill>
          </p:spPr>
          <p:txBody>
            <a:bodyPr wrap="square">
              <a:noAutofit/>
            </a:bodyPr>
            <a:lstStyle/>
            <a:p>
              <a:pPr>
                <a:lnSpc>
                  <a:spcPts val="2000"/>
                </a:lnSpc>
                <a:spcBef>
                  <a:spcPts val="200"/>
                </a:spcBef>
                <a:spcAft>
                  <a:spcPts val="0"/>
                </a:spcAft>
              </a:pPr>
              <a:r>
                <a:rPr lang="en-US" sz="1800" b="1">
                  <a:latin typeface="+mj-lt"/>
                  <a:ea typeface="Times New Roman" panose="02020603050405020304" pitchFamily="18" charset="0"/>
                  <a:cs typeface="Times New Roman" panose="02020603050405020304" pitchFamily="18" charset="0"/>
                </a:rPr>
                <a:t>Minimum viable product (MVP)</a:t>
              </a:r>
            </a:p>
            <a:p>
              <a:pPr marL="342900" indent="-342900">
                <a:lnSpc>
                  <a:spcPts val="2000"/>
                </a:lnSpc>
                <a:spcBef>
                  <a:spcPts val="600"/>
                </a:spcBef>
                <a:spcAft>
                  <a:spcPts val="600"/>
                </a:spcAft>
                <a:buFont typeface="Arial" panose="020B0604020202020204" pitchFamily="34" charset="0"/>
                <a:buChar char="►"/>
                <a:tabLst>
                  <a:tab pos="457200" algn="l"/>
                </a:tabLst>
              </a:pPr>
              <a:r>
                <a:rPr lang="en-US" sz="1400">
                  <a:latin typeface="+mj-lt"/>
                  <a:ea typeface="Calibri" panose="020F0502020204030204" pitchFamily="34" charset="0"/>
                  <a:cs typeface="Times New Roman" panose="02020603050405020304" pitchFamily="18" charset="0"/>
                </a:rPr>
                <a:t>The smallest subset of features that can be implemented together to deliver value to the business</a:t>
              </a:r>
            </a:p>
            <a:p>
              <a:pPr marL="342900" indent="-342900">
                <a:lnSpc>
                  <a:spcPts val="2000"/>
                </a:lnSpc>
                <a:spcAft>
                  <a:spcPts val="800"/>
                </a:spcAft>
                <a:buFont typeface="Arial" panose="020B0604020202020204" pitchFamily="34" charset="0"/>
                <a:buChar char="►"/>
                <a:tabLst>
                  <a:tab pos="457200" algn="l"/>
                </a:tabLst>
              </a:pPr>
              <a:r>
                <a:rPr lang="en-US" sz="1400">
                  <a:latin typeface="+mj-lt"/>
                  <a:ea typeface="Calibri" panose="020F0502020204030204" pitchFamily="34" charset="0"/>
                  <a:cs typeface="Times New Roman" panose="02020603050405020304" pitchFamily="18" charset="0"/>
                </a:rPr>
                <a:t>Scope is sliced horizontally across the story map to deliver value</a:t>
              </a:r>
            </a:p>
          </p:txBody>
        </p:sp>
        <p:sp>
          <p:nvSpPr>
            <p:cNvPr id="23" name="Rectangle 22">
              <a:extLst>
                <a:ext uri="{FF2B5EF4-FFF2-40B4-BE49-F238E27FC236}">
                  <a16:creationId xmlns:a16="http://schemas.microsoft.com/office/drawing/2014/main" id="{6DEDE811-5947-4720-94D6-2E189696C5F0}"/>
                </a:ext>
              </a:extLst>
            </p:cNvPr>
            <p:cNvSpPr/>
            <p:nvPr/>
          </p:nvSpPr>
          <p:spPr>
            <a:xfrm>
              <a:off x="15279341" y="14719726"/>
              <a:ext cx="6649886" cy="2313074"/>
            </a:xfrm>
            <a:prstGeom prst="rect">
              <a:avLst/>
            </a:prstGeom>
            <a:solidFill>
              <a:schemeClr val="bg1"/>
            </a:solidFill>
          </p:spPr>
          <p:txBody>
            <a:bodyPr wrap="square">
              <a:noAutofit/>
            </a:bodyPr>
            <a:lstStyle/>
            <a:p>
              <a:pPr>
                <a:lnSpc>
                  <a:spcPts val="1700"/>
                </a:lnSpc>
                <a:spcBef>
                  <a:spcPts val="600"/>
                </a:spcBef>
                <a:spcAft>
                  <a:spcPts val="600"/>
                </a:spcAft>
              </a:pPr>
              <a:r>
                <a:rPr lang="en-US" sz="1800" b="1">
                  <a:latin typeface="+mj-lt"/>
                  <a:ea typeface="Times New Roman" panose="02020603050405020304" pitchFamily="18" charset="0"/>
                  <a:cs typeface="Times New Roman" panose="02020603050405020304" pitchFamily="18" charset="0"/>
                </a:rPr>
                <a:t>Team capacity</a:t>
              </a:r>
            </a:p>
            <a:p>
              <a:pPr marL="342900" indent="-342900">
                <a:lnSpc>
                  <a:spcPts val="1700"/>
                </a:lnSpc>
                <a:spcAft>
                  <a:spcPts val="800"/>
                </a:spcAft>
                <a:buFont typeface="Arial" panose="020B0604020202020204" pitchFamily="34" charset="0"/>
                <a:buChar char="►"/>
                <a:tabLst>
                  <a:tab pos="457200" algn="l"/>
                </a:tabLst>
              </a:pPr>
              <a:r>
                <a:rPr lang="en-US" sz="1400">
                  <a:latin typeface="+mj-lt"/>
                  <a:ea typeface="Calibri" panose="020F0502020204030204" pitchFamily="34" charset="0"/>
                  <a:cs typeface="Times New Roman" panose="02020603050405020304" pitchFamily="18" charset="0"/>
                </a:rPr>
                <a:t>Total number of hours each team member is available to work on backlog items during the upcoming sprint</a:t>
              </a:r>
            </a:p>
            <a:p>
              <a:pPr marL="342900" indent="-342900">
                <a:lnSpc>
                  <a:spcPts val="1700"/>
                </a:lnSpc>
                <a:spcAft>
                  <a:spcPts val="800"/>
                </a:spcAft>
                <a:buFont typeface="Arial" panose="020B0604020202020204" pitchFamily="34" charset="0"/>
                <a:buChar char="►"/>
                <a:tabLst>
                  <a:tab pos="457200" algn="l"/>
                </a:tabLst>
              </a:pPr>
              <a:r>
                <a:rPr lang="en-US" sz="1400">
                  <a:latin typeface="+mj-lt"/>
                  <a:ea typeface="Calibri" panose="020F0502020204030204" pitchFamily="34" charset="0"/>
                  <a:cs typeface="Times New Roman" panose="02020603050405020304" pitchFamily="18" charset="0"/>
                </a:rPr>
                <a:t>Initially calculated during discovery and revisited in sprint planning</a:t>
              </a:r>
            </a:p>
            <a:p>
              <a:pPr marL="342900" indent="-342900">
                <a:lnSpc>
                  <a:spcPts val="1700"/>
                </a:lnSpc>
                <a:spcAft>
                  <a:spcPts val="800"/>
                </a:spcAft>
                <a:buFont typeface="Arial" panose="020B0604020202020204" pitchFamily="34" charset="0"/>
                <a:buChar char="►"/>
                <a:tabLst>
                  <a:tab pos="457200" algn="l"/>
                </a:tabLst>
              </a:pPr>
              <a:r>
                <a:rPr lang="en-US" sz="1400">
                  <a:latin typeface="+mj-lt"/>
                  <a:ea typeface="Calibri" panose="020F0502020204030204" pitchFamily="34" charset="0"/>
                  <a:cs typeface="Times New Roman" panose="02020603050405020304" pitchFamily="18" charset="0"/>
                </a:rPr>
                <a:t>Considers holidays, PTO, training, conferences, etc.</a:t>
              </a:r>
            </a:p>
            <a:p>
              <a:pPr marL="342900" indent="-342900">
                <a:lnSpc>
                  <a:spcPts val="1700"/>
                </a:lnSpc>
                <a:spcAft>
                  <a:spcPts val="800"/>
                </a:spcAft>
                <a:buFont typeface="Arial" panose="020B0604020202020204" pitchFamily="34" charset="0"/>
                <a:buChar char="►"/>
                <a:tabLst>
                  <a:tab pos="457200" algn="l"/>
                </a:tabLst>
              </a:pPr>
              <a:r>
                <a:rPr lang="en-US" sz="1400">
                  <a:latin typeface="+mj-lt"/>
                  <a:ea typeface="Calibri" panose="020F0502020204030204" pitchFamily="34" charset="0"/>
                  <a:cs typeface="Times New Roman" panose="02020603050405020304" pitchFamily="18" charset="0"/>
                </a:rPr>
                <a:t>Capacity = total FTE days in the sprint x ideal hours</a:t>
              </a:r>
            </a:p>
            <a:p>
              <a:pPr marL="342900" indent="-342900">
                <a:lnSpc>
                  <a:spcPts val="1700"/>
                </a:lnSpc>
                <a:spcAft>
                  <a:spcPts val="800"/>
                </a:spcAft>
                <a:buFont typeface="Arial" panose="020B0604020202020204" pitchFamily="34" charset="0"/>
                <a:buChar char="►"/>
                <a:tabLst>
                  <a:tab pos="457200" algn="l"/>
                </a:tabLst>
              </a:pPr>
              <a:r>
                <a:rPr lang="en-US" sz="1400">
                  <a:latin typeface="+mj-lt"/>
                  <a:ea typeface="Calibri" panose="020F0502020204030204" pitchFamily="34" charset="0"/>
                  <a:cs typeface="Times New Roman" panose="02020603050405020304" pitchFamily="18" charset="0"/>
                </a:rPr>
                <a:t>Ideal hours guideline is ~6 hours/day to allow time for meetings, overhead, non-sprint work</a:t>
              </a:r>
            </a:p>
          </p:txBody>
        </p:sp>
        <p:sp>
          <p:nvSpPr>
            <p:cNvPr id="48" name="Rectangle 47">
              <a:extLst>
                <a:ext uri="{FF2B5EF4-FFF2-40B4-BE49-F238E27FC236}">
                  <a16:creationId xmlns:a16="http://schemas.microsoft.com/office/drawing/2014/main" id="{5C53BF1A-E4A8-4B7E-8C36-3426FBA08D52}"/>
                </a:ext>
              </a:extLst>
            </p:cNvPr>
            <p:cNvSpPr/>
            <p:nvPr/>
          </p:nvSpPr>
          <p:spPr>
            <a:xfrm>
              <a:off x="22067519" y="14719726"/>
              <a:ext cx="5238897" cy="2313074"/>
            </a:xfrm>
            <a:prstGeom prst="rect">
              <a:avLst/>
            </a:prstGeom>
            <a:solidFill>
              <a:schemeClr val="bg1"/>
            </a:solidFill>
          </p:spPr>
          <p:txBody>
            <a:bodyPr wrap="square">
              <a:noAutofit/>
            </a:bodyPr>
            <a:lstStyle/>
            <a:p>
              <a:pPr>
                <a:lnSpc>
                  <a:spcPts val="1700"/>
                </a:lnSpc>
                <a:spcBef>
                  <a:spcPts val="600"/>
                </a:spcBef>
                <a:spcAft>
                  <a:spcPts val="600"/>
                </a:spcAft>
              </a:pPr>
              <a:r>
                <a:rPr lang="en-US" sz="1800" b="1" dirty="0">
                  <a:latin typeface="+mj-lt"/>
                  <a:ea typeface="Times New Roman" panose="02020603050405020304" pitchFamily="18" charset="0"/>
                  <a:cs typeface="Times New Roman" panose="02020603050405020304" pitchFamily="18" charset="0"/>
                </a:rPr>
                <a:t>Team velocity</a:t>
              </a:r>
            </a:p>
            <a:p>
              <a:pPr marL="342900" indent="-342900">
                <a:lnSpc>
                  <a:spcPts val="1700"/>
                </a:lnSpc>
                <a:spcAft>
                  <a:spcPts val="800"/>
                </a:spcAft>
                <a:buFont typeface="Arial" panose="020B0604020202020204" pitchFamily="34" charset="0"/>
                <a:buChar char="►"/>
                <a:tabLst>
                  <a:tab pos="457200" algn="l"/>
                </a:tabLst>
              </a:pPr>
              <a:r>
                <a:rPr lang="en-US" sz="1400" dirty="0">
                  <a:latin typeface="+mj-lt"/>
                  <a:ea typeface="Calibri" panose="020F0502020204030204" pitchFamily="34" charset="0"/>
                  <a:cs typeface="Times New Roman" panose="02020603050405020304" pitchFamily="18" charset="0"/>
                </a:rPr>
                <a:t>The estimated total number of story points an scrum team can be expected to complete in a sprint</a:t>
              </a:r>
            </a:p>
            <a:p>
              <a:pPr marL="342900" indent="-342900">
                <a:lnSpc>
                  <a:spcPts val="1700"/>
                </a:lnSpc>
                <a:spcAft>
                  <a:spcPts val="800"/>
                </a:spcAft>
                <a:buFont typeface="Arial" panose="020B0604020202020204" pitchFamily="34" charset="0"/>
                <a:buChar char="►"/>
                <a:tabLst>
                  <a:tab pos="457200" algn="l"/>
                </a:tabLst>
              </a:pPr>
              <a:r>
                <a:rPr lang="en-US" sz="1400" dirty="0">
                  <a:latin typeface="+mj-lt"/>
                  <a:ea typeface="Calibri" panose="020F0502020204030204" pitchFamily="34" charset="0"/>
                  <a:cs typeface="Times New Roman" panose="02020603050405020304" pitchFamily="18" charset="0"/>
                </a:rPr>
                <a:t>Calculated as the rolling average of the velocity from the previous 3 sprints</a:t>
              </a:r>
            </a:p>
            <a:p>
              <a:pPr marL="342900" indent="-342900">
                <a:lnSpc>
                  <a:spcPts val="1700"/>
                </a:lnSpc>
                <a:spcAft>
                  <a:spcPts val="800"/>
                </a:spcAft>
                <a:buFont typeface="Arial" panose="020B0604020202020204" pitchFamily="34" charset="0"/>
                <a:buChar char="►"/>
                <a:tabLst>
                  <a:tab pos="457200" algn="l"/>
                </a:tabLst>
              </a:pPr>
              <a:r>
                <a:rPr lang="en-US" sz="1400" dirty="0">
                  <a:latin typeface="+mj-lt"/>
                  <a:ea typeface="Calibri" panose="020F0502020204030204" pitchFamily="34" charset="0"/>
                  <a:cs typeface="Times New Roman" panose="02020603050405020304" pitchFamily="18" charset="0"/>
                </a:rPr>
                <a:t>Used to plan for sprint</a:t>
              </a:r>
            </a:p>
            <a:p>
              <a:pPr marL="342900" indent="-342900">
                <a:lnSpc>
                  <a:spcPts val="1700"/>
                </a:lnSpc>
                <a:spcAft>
                  <a:spcPts val="800"/>
                </a:spcAft>
                <a:buFont typeface="Arial" panose="020B0604020202020204" pitchFamily="34" charset="0"/>
                <a:buChar char="►"/>
                <a:tabLst>
                  <a:tab pos="457200" algn="l"/>
                </a:tabLst>
              </a:pPr>
              <a:r>
                <a:rPr lang="en-US" sz="1400" dirty="0">
                  <a:latin typeface="+mj-lt"/>
                  <a:ea typeface="Calibri" panose="020F0502020204030204" pitchFamily="34" charset="0"/>
                  <a:cs typeface="Times New Roman" panose="02020603050405020304" pitchFamily="18" charset="0"/>
                </a:rPr>
                <a:t>Velocity should not be compared across teams </a:t>
              </a:r>
            </a:p>
          </p:txBody>
        </p:sp>
        <p:sp>
          <p:nvSpPr>
            <p:cNvPr id="50" name="Rectangle 49">
              <a:extLst>
                <a:ext uri="{FF2B5EF4-FFF2-40B4-BE49-F238E27FC236}">
                  <a16:creationId xmlns:a16="http://schemas.microsoft.com/office/drawing/2014/main" id="{E0E165D5-E944-4826-9884-947674FE625F}"/>
                </a:ext>
              </a:extLst>
            </p:cNvPr>
            <p:cNvSpPr/>
            <p:nvPr/>
          </p:nvSpPr>
          <p:spPr>
            <a:xfrm>
              <a:off x="27484215" y="14719726"/>
              <a:ext cx="2814406" cy="4580279"/>
            </a:xfrm>
            <a:prstGeom prst="rect">
              <a:avLst/>
            </a:prstGeom>
            <a:solidFill>
              <a:schemeClr val="bg1"/>
            </a:solidFill>
          </p:spPr>
          <p:txBody>
            <a:bodyPr wrap="square">
              <a:noAutofit/>
            </a:bodyPr>
            <a:lstStyle/>
            <a:p>
              <a:pPr>
                <a:lnSpc>
                  <a:spcPts val="1700"/>
                </a:lnSpc>
                <a:spcBef>
                  <a:spcPts val="600"/>
                </a:spcBef>
                <a:spcAft>
                  <a:spcPts val="600"/>
                </a:spcAft>
              </a:pPr>
              <a:r>
                <a:rPr lang="en-US" sz="1800" b="1">
                  <a:latin typeface="+mj-lt"/>
                  <a:ea typeface="Times New Roman" panose="02020603050405020304" pitchFamily="18" charset="0"/>
                  <a:cs typeface="Times New Roman" panose="02020603050405020304" pitchFamily="18" charset="0"/>
                </a:rPr>
                <a:t>Story &amp; task boards</a:t>
              </a:r>
            </a:p>
            <a:p>
              <a:pPr marL="342900" indent="-342900">
                <a:lnSpc>
                  <a:spcPts val="1700"/>
                </a:lnSpc>
                <a:spcAft>
                  <a:spcPts val="800"/>
                </a:spcAft>
                <a:buFont typeface="Arial" panose="020B0604020202020204" pitchFamily="34" charset="0"/>
                <a:buChar char="►"/>
                <a:tabLst>
                  <a:tab pos="457200" algn="l"/>
                </a:tabLst>
              </a:pPr>
              <a:r>
                <a:rPr lang="en-US" sz="1400">
                  <a:latin typeface="+mj-lt"/>
                  <a:ea typeface="Calibri" panose="020F0502020204030204" pitchFamily="34" charset="0"/>
                  <a:cs typeface="Times New Roman" panose="02020603050405020304" pitchFamily="18" charset="0"/>
                </a:rPr>
                <a:t>Used to visualize and manage the work</a:t>
              </a:r>
            </a:p>
            <a:p>
              <a:pPr marL="342900" indent="-342900">
                <a:lnSpc>
                  <a:spcPts val="1700"/>
                </a:lnSpc>
                <a:spcAft>
                  <a:spcPts val="800"/>
                </a:spcAft>
                <a:buFont typeface="Arial" panose="020B0604020202020204" pitchFamily="34" charset="0"/>
                <a:buChar char="►"/>
                <a:tabLst>
                  <a:tab pos="457200" algn="l"/>
                </a:tabLst>
              </a:pPr>
              <a:r>
                <a:rPr lang="en-US" sz="1400">
                  <a:latin typeface="+mj-lt"/>
                  <a:ea typeface="Calibri" panose="020F0502020204030204" pitchFamily="34" charset="0"/>
                  <a:cs typeface="Times New Roman" panose="02020603050405020304" pitchFamily="18" charset="0"/>
                </a:rPr>
                <a:t>Includes all the user stories and tasks for the sprint</a:t>
              </a:r>
            </a:p>
            <a:p>
              <a:pPr marL="342900" indent="-342900">
                <a:lnSpc>
                  <a:spcPts val="1700"/>
                </a:lnSpc>
                <a:spcAft>
                  <a:spcPts val="800"/>
                </a:spcAft>
                <a:buFont typeface="Arial" panose="020B0604020202020204" pitchFamily="34" charset="0"/>
                <a:buChar char="►"/>
                <a:tabLst>
                  <a:tab pos="457200" algn="l"/>
                </a:tabLst>
              </a:pPr>
              <a:r>
                <a:rPr lang="en-US" sz="1400">
                  <a:latin typeface="+mj-lt"/>
                  <a:ea typeface="Calibri" panose="020F0502020204030204" pitchFamily="34" charset="0"/>
                  <a:cs typeface="Times New Roman" panose="02020603050405020304" pitchFamily="18" charset="0"/>
                </a:rPr>
                <a:t>Each item’s progress is tracked by the team during sprint execution</a:t>
              </a:r>
            </a:p>
            <a:p>
              <a:pPr marL="342900" indent="-342900">
                <a:lnSpc>
                  <a:spcPts val="1700"/>
                </a:lnSpc>
                <a:spcAft>
                  <a:spcPts val="800"/>
                </a:spcAft>
                <a:buFont typeface="Arial" panose="020B0604020202020204" pitchFamily="34" charset="0"/>
                <a:buChar char="►"/>
                <a:tabLst>
                  <a:tab pos="457200" algn="l"/>
                </a:tabLst>
              </a:pPr>
              <a:r>
                <a:rPr lang="en-US" sz="1400">
                  <a:latin typeface="+mj-lt"/>
                  <a:ea typeface="Calibri" panose="020F0502020204030204" pitchFamily="34" charset="0"/>
                  <a:cs typeface="Times New Roman" panose="02020603050405020304" pitchFamily="18" charset="0"/>
                </a:rPr>
                <a:t>Impediments can be tagged against the board</a:t>
              </a:r>
            </a:p>
            <a:p>
              <a:pPr marL="342900" indent="-342900">
                <a:lnSpc>
                  <a:spcPts val="1700"/>
                </a:lnSpc>
                <a:spcAft>
                  <a:spcPts val="800"/>
                </a:spcAft>
                <a:buFont typeface="Arial" panose="020B0604020202020204" pitchFamily="34" charset="0"/>
                <a:buChar char="►"/>
                <a:tabLst>
                  <a:tab pos="457200" algn="l"/>
                </a:tabLst>
              </a:pPr>
              <a:r>
                <a:rPr lang="en-US" sz="1400">
                  <a:latin typeface="+mj-lt"/>
                  <a:ea typeface="Calibri" panose="020F0502020204030204" pitchFamily="34" charset="0"/>
                  <a:cs typeface="Times New Roman" panose="02020603050405020304" pitchFamily="18" charset="0"/>
                </a:rPr>
                <a:t>Can be physical and/or accessed in tool </a:t>
              </a:r>
            </a:p>
          </p:txBody>
        </p:sp>
        <p:sp>
          <p:nvSpPr>
            <p:cNvPr id="53" name="Rectangle 52">
              <a:extLst>
                <a:ext uri="{FF2B5EF4-FFF2-40B4-BE49-F238E27FC236}">
                  <a16:creationId xmlns:a16="http://schemas.microsoft.com/office/drawing/2014/main" id="{39A74472-25DA-4125-A6D3-9974F346F41D}"/>
                </a:ext>
              </a:extLst>
            </p:cNvPr>
            <p:cNvSpPr/>
            <p:nvPr/>
          </p:nvSpPr>
          <p:spPr>
            <a:xfrm rot="5400000">
              <a:off x="26999513" y="14999281"/>
              <a:ext cx="7965328" cy="1040347"/>
            </a:xfrm>
            <a:prstGeom prst="rect">
              <a:avLst/>
            </a:prstGeom>
            <a:solidFill>
              <a:srgbClr val="86BC25"/>
            </a:solidFill>
            <a:ln>
              <a:noFill/>
            </a:ln>
            <a:effectLst>
              <a:outerShdw blurRad="50800" dist="101600" algn="l" rotWithShape="0">
                <a:prstClr val="black">
                  <a:alpha val="40000"/>
                </a:prstClr>
              </a:outerShdw>
            </a:effectLst>
          </p:spPr>
          <p:txBody>
            <a:bodyPr wrap="square" anchor="ctr">
              <a:noAutofit/>
            </a:bodyPr>
            <a:lstStyle/>
            <a:p>
              <a:pPr algn="ctr">
                <a:lnSpc>
                  <a:spcPct val="107000"/>
                </a:lnSpc>
                <a:spcBef>
                  <a:spcPts val="1200"/>
                </a:spcBef>
                <a:spcAft>
                  <a:spcPts val="0"/>
                </a:spcAft>
              </a:pPr>
              <a:r>
                <a:rPr lang="en-US" sz="3200" b="1" kern="0">
                  <a:solidFill>
                    <a:schemeClr val="bg1"/>
                  </a:solidFill>
                  <a:latin typeface="Verdana" panose="020B0604030504040204" pitchFamily="34" charset="0"/>
                  <a:ea typeface="Verdana" panose="020B0604030504040204" pitchFamily="34" charset="0"/>
                  <a:cs typeface="Verdana" panose="020B0604030504040204" pitchFamily="34" charset="0"/>
                </a:rPr>
                <a:t>Other terms &amp; techniques</a:t>
              </a:r>
            </a:p>
          </p:txBody>
        </p:sp>
        <p:grpSp>
          <p:nvGrpSpPr>
            <p:cNvPr id="49" name="Group 48">
              <a:extLst>
                <a:ext uri="{FF2B5EF4-FFF2-40B4-BE49-F238E27FC236}">
                  <a16:creationId xmlns:a16="http://schemas.microsoft.com/office/drawing/2014/main" id="{68DA345D-E514-40ED-AA72-1E393255D6D3}"/>
                </a:ext>
              </a:extLst>
            </p:cNvPr>
            <p:cNvGrpSpPr/>
            <p:nvPr/>
          </p:nvGrpSpPr>
          <p:grpSpPr>
            <a:xfrm>
              <a:off x="22567404" y="13262128"/>
              <a:ext cx="2494604" cy="414068"/>
              <a:chOff x="7108167" y="2225615"/>
              <a:chExt cx="1847855" cy="388189"/>
            </a:xfrm>
          </p:grpSpPr>
          <p:pic>
            <p:nvPicPr>
              <p:cNvPr id="51" name="Picture 2">
                <a:extLst>
                  <a:ext uri="{FF2B5EF4-FFF2-40B4-BE49-F238E27FC236}">
                    <a16:creationId xmlns:a16="http://schemas.microsoft.com/office/drawing/2014/main" id="{3644884F-5CF7-422B-82C6-CE975A261AAD}"/>
                  </a:ext>
                </a:extLst>
              </p:cNvPr>
              <p:cNvPicPr>
                <a:picLocks noChangeAspect="1" noChangeArrowheads="1"/>
              </p:cNvPicPr>
              <p:nvPr/>
            </p:nvPicPr>
            <p:blipFill>
              <a:blip r:embed="rId4" cstate="print"/>
              <a:srcRect/>
              <a:stretch>
                <a:fillRect/>
              </a:stretch>
            </p:blipFill>
            <p:spPr bwMode="auto">
              <a:xfrm>
                <a:off x="7108167" y="2225615"/>
                <a:ext cx="1847855" cy="250976"/>
              </a:xfrm>
              <a:prstGeom prst="rect">
                <a:avLst/>
              </a:prstGeom>
              <a:noFill/>
              <a:ln w="9525">
                <a:noFill/>
                <a:miter lim="800000"/>
                <a:headEnd/>
                <a:tailEnd/>
              </a:ln>
              <a:effectLst/>
            </p:spPr>
          </p:pic>
          <p:cxnSp>
            <p:nvCxnSpPr>
              <p:cNvPr id="52" name="Straight Arrow Connector 51">
                <a:extLst>
                  <a:ext uri="{FF2B5EF4-FFF2-40B4-BE49-F238E27FC236}">
                    <a16:creationId xmlns:a16="http://schemas.microsoft.com/office/drawing/2014/main" id="{5696C4C7-149C-4766-A33C-FEFFEFED5562}"/>
                  </a:ext>
                </a:extLst>
              </p:cNvPr>
              <p:cNvCxnSpPr/>
              <p:nvPr/>
            </p:nvCxnSpPr>
            <p:spPr>
              <a:xfrm>
                <a:off x="7168551" y="2544792"/>
                <a:ext cx="1682151" cy="8626"/>
              </a:xfrm>
              <a:prstGeom prst="straightConnector1">
                <a:avLst/>
              </a:prstGeom>
              <a:ln w="1270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4629C633-1D3A-470E-A96C-B741A2E95B9B}"/>
                  </a:ext>
                </a:extLst>
              </p:cNvPr>
              <p:cNvSpPr/>
              <p:nvPr/>
            </p:nvSpPr>
            <p:spPr>
              <a:xfrm>
                <a:off x="7694762" y="2475781"/>
                <a:ext cx="577970" cy="138023"/>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latin typeface="Verdana" panose="020B0604030504040204" pitchFamily="34" charset="0"/>
                    <a:ea typeface="Verdana" panose="020B0604030504040204" pitchFamily="34" charset="0"/>
                    <a:cs typeface="Verdana" panose="020B0604030504040204" pitchFamily="34" charset="0"/>
                  </a:rPr>
                  <a:t>Complexity</a:t>
                </a:r>
              </a:p>
            </p:txBody>
          </p:sp>
        </p:grpSp>
        <p:grpSp>
          <p:nvGrpSpPr>
            <p:cNvPr id="55" name="Group 54">
              <a:extLst>
                <a:ext uri="{FF2B5EF4-FFF2-40B4-BE49-F238E27FC236}">
                  <a16:creationId xmlns:a16="http://schemas.microsoft.com/office/drawing/2014/main" id="{821B991B-4F22-49F0-9965-F015AB1E6ED6}"/>
                </a:ext>
              </a:extLst>
            </p:cNvPr>
            <p:cNvGrpSpPr/>
            <p:nvPr/>
          </p:nvGrpSpPr>
          <p:grpSpPr>
            <a:xfrm>
              <a:off x="27764414" y="18057044"/>
              <a:ext cx="2355608" cy="1049525"/>
              <a:chOff x="9597799" y="6163887"/>
              <a:chExt cx="2355609" cy="1049525"/>
            </a:xfrm>
          </p:grpSpPr>
          <p:grpSp>
            <p:nvGrpSpPr>
              <p:cNvPr id="56" name="Group 55">
                <a:extLst>
                  <a:ext uri="{FF2B5EF4-FFF2-40B4-BE49-F238E27FC236}">
                    <a16:creationId xmlns:a16="http://schemas.microsoft.com/office/drawing/2014/main" id="{336CACB5-B5DC-499D-9DCE-FDF06849CAAB}"/>
                  </a:ext>
                </a:extLst>
              </p:cNvPr>
              <p:cNvGrpSpPr/>
              <p:nvPr/>
            </p:nvGrpSpPr>
            <p:grpSpPr>
              <a:xfrm>
                <a:off x="9597799" y="6163887"/>
                <a:ext cx="506998" cy="1049525"/>
                <a:chOff x="9597799" y="6121355"/>
                <a:chExt cx="506998" cy="1049525"/>
              </a:xfrm>
            </p:grpSpPr>
            <p:pic>
              <p:nvPicPr>
                <p:cNvPr id="86" name="Picture 2" descr="http://ts2.mm.bing.net/th?id=I.4601525659436609&amp;pid=1.7&amp;w=223&amp;h=136&amp;c=7&amp;rs=1">
                  <a:extLst>
                    <a:ext uri="{FF2B5EF4-FFF2-40B4-BE49-F238E27FC236}">
                      <a16:creationId xmlns:a16="http://schemas.microsoft.com/office/drawing/2014/main" id="{DD6BADD8-40C1-463B-89FD-8E48EDF31D7D}"/>
                    </a:ext>
                  </a:extLst>
                </p:cNvPr>
                <p:cNvPicPr>
                  <a:picLocks noChangeAspect="1" noChangeArrowheads="1"/>
                </p:cNvPicPr>
                <p:nvPr/>
              </p:nvPicPr>
              <p:blipFill>
                <a:blip r:embed="rId5" cstate="print"/>
                <a:srcRect/>
                <a:stretch>
                  <a:fillRect/>
                </a:stretch>
              </p:blipFill>
              <p:spPr bwMode="auto">
                <a:xfrm>
                  <a:off x="9699489" y="6509911"/>
                  <a:ext cx="303618" cy="174370"/>
                </a:xfrm>
                <a:prstGeom prst="rect">
                  <a:avLst/>
                </a:prstGeom>
                <a:noFill/>
                <a:ln>
                  <a:solidFill>
                    <a:schemeClr val="bg1">
                      <a:lumMod val="85000"/>
                    </a:schemeClr>
                  </a:solidFill>
                </a:ln>
              </p:spPr>
            </p:pic>
            <p:sp>
              <p:nvSpPr>
                <p:cNvPr id="87" name="Rectangle 86">
                  <a:extLst>
                    <a:ext uri="{FF2B5EF4-FFF2-40B4-BE49-F238E27FC236}">
                      <a16:creationId xmlns:a16="http://schemas.microsoft.com/office/drawing/2014/main" id="{ED665B14-668D-4FFB-AA95-81AB9EB2AD09}"/>
                    </a:ext>
                  </a:extLst>
                </p:cNvPr>
                <p:cNvSpPr/>
                <p:nvPr/>
              </p:nvSpPr>
              <p:spPr>
                <a:xfrm>
                  <a:off x="9597799" y="6430484"/>
                  <a:ext cx="506998" cy="740396"/>
                </a:xfrm>
                <a:prstGeom prst="rect">
                  <a:avLst/>
                </a:prstGeom>
                <a:noFill/>
                <a:ln>
                  <a:solidFill>
                    <a:schemeClr val="accent6"/>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88" name="Rectangle 87">
                  <a:extLst>
                    <a:ext uri="{FF2B5EF4-FFF2-40B4-BE49-F238E27FC236}">
                      <a16:creationId xmlns:a16="http://schemas.microsoft.com/office/drawing/2014/main" id="{2585EC88-5294-4955-B1F2-C9E12573AC62}"/>
                    </a:ext>
                  </a:extLst>
                </p:cNvPr>
                <p:cNvSpPr/>
                <p:nvPr/>
              </p:nvSpPr>
              <p:spPr>
                <a:xfrm>
                  <a:off x="9597799" y="6121355"/>
                  <a:ext cx="506998" cy="309131"/>
                </a:xfrm>
                <a:prstGeom prst="rect">
                  <a:avLst/>
                </a:prstGeom>
                <a:solidFill>
                  <a:schemeClr val="tx2"/>
                </a:solidFill>
                <a:ln>
                  <a:solidFill>
                    <a:schemeClr val="accent6"/>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45720" rIns="45720" anchor="ctr"/>
                <a:lstStyle/>
                <a:p>
                  <a:pPr algn="ctr"/>
                  <a:r>
                    <a:rPr lang="en-US" sz="800" b="1">
                      <a:latin typeface="Verdana" panose="020B0604030504040204" pitchFamily="34" charset="0"/>
                      <a:ea typeface="Verdana" panose="020B0604030504040204" pitchFamily="34" charset="0"/>
                      <a:cs typeface="Verdana" panose="020B0604030504040204" pitchFamily="34" charset="0"/>
                    </a:rPr>
                    <a:t>User Stories</a:t>
                  </a:r>
                  <a:endParaRPr lang="en-US">
                    <a:latin typeface="Verdana" panose="020B0604030504040204" pitchFamily="34" charset="0"/>
                    <a:ea typeface="Verdana" panose="020B0604030504040204" pitchFamily="34" charset="0"/>
                    <a:cs typeface="Verdana" panose="020B0604030504040204" pitchFamily="34" charset="0"/>
                  </a:endParaRPr>
                </a:p>
              </p:txBody>
            </p:sp>
            <p:pic>
              <p:nvPicPr>
                <p:cNvPr id="89" name="Picture 2" descr="http://ts2.mm.bing.net/th?id=I.4601525659436609&amp;pid=1.7&amp;w=223&amp;h=136&amp;c=7&amp;rs=1">
                  <a:extLst>
                    <a:ext uri="{FF2B5EF4-FFF2-40B4-BE49-F238E27FC236}">
                      <a16:creationId xmlns:a16="http://schemas.microsoft.com/office/drawing/2014/main" id="{D2F469F2-C7C6-4EF3-885F-E7F3F9D50F87}"/>
                    </a:ext>
                  </a:extLst>
                </p:cNvPr>
                <p:cNvPicPr>
                  <a:picLocks noChangeAspect="1" noChangeArrowheads="1"/>
                </p:cNvPicPr>
                <p:nvPr/>
              </p:nvPicPr>
              <p:blipFill>
                <a:blip r:embed="rId5" cstate="print"/>
                <a:srcRect/>
                <a:stretch>
                  <a:fillRect/>
                </a:stretch>
              </p:blipFill>
              <p:spPr bwMode="auto">
                <a:xfrm>
                  <a:off x="9699489" y="6726628"/>
                  <a:ext cx="303618" cy="174370"/>
                </a:xfrm>
                <a:prstGeom prst="rect">
                  <a:avLst/>
                </a:prstGeom>
                <a:noFill/>
                <a:ln>
                  <a:solidFill>
                    <a:schemeClr val="bg1">
                      <a:lumMod val="85000"/>
                    </a:schemeClr>
                  </a:solidFill>
                </a:ln>
              </p:spPr>
            </p:pic>
            <p:pic>
              <p:nvPicPr>
                <p:cNvPr id="90" name="Picture 2" descr="http://ts2.mm.bing.net/th?id=I.4601525659436609&amp;pid=1.7&amp;w=223&amp;h=136&amp;c=7&amp;rs=1">
                  <a:extLst>
                    <a:ext uri="{FF2B5EF4-FFF2-40B4-BE49-F238E27FC236}">
                      <a16:creationId xmlns:a16="http://schemas.microsoft.com/office/drawing/2014/main" id="{E0D836F0-08F7-4635-AB70-0A28E632F68E}"/>
                    </a:ext>
                  </a:extLst>
                </p:cNvPr>
                <p:cNvPicPr>
                  <a:picLocks noChangeAspect="1" noChangeArrowheads="1"/>
                </p:cNvPicPr>
                <p:nvPr/>
              </p:nvPicPr>
              <p:blipFill>
                <a:blip r:embed="rId5" cstate="print"/>
                <a:srcRect/>
                <a:stretch>
                  <a:fillRect/>
                </a:stretch>
              </p:blipFill>
              <p:spPr bwMode="auto">
                <a:xfrm>
                  <a:off x="9699489" y="6943345"/>
                  <a:ext cx="303618" cy="174370"/>
                </a:xfrm>
                <a:prstGeom prst="rect">
                  <a:avLst/>
                </a:prstGeom>
                <a:noFill/>
                <a:ln>
                  <a:solidFill>
                    <a:schemeClr val="bg1">
                      <a:lumMod val="85000"/>
                    </a:schemeClr>
                  </a:solidFill>
                </a:ln>
              </p:spPr>
            </p:pic>
          </p:grpSp>
          <p:grpSp>
            <p:nvGrpSpPr>
              <p:cNvPr id="57" name="Group 56">
                <a:extLst>
                  <a:ext uri="{FF2B5EF4-FFF2-40B4-BE49-F238E27FC236}">
                    <a16:creationId xmlns:a16="http://schemas.microsoft.com/office/drawing/2014/main" id="{DD6EAED6-6E13-4689-9D8C-7978EC0E3031}"/>
                  </a:ext>
                </a:extLst>
              </p:cNvPr>
              <p:cNvGrpSpPr/>
              <p:nvPr/>
            </p:nvGrpSpPr>
            <p:grpSpPr>
              <a:xfrm>
                <a:off x="10215362" y="6164160"/>
                <a:ext cx="506998" cy="1049252"/>
                <a:chOff x="10176466" y="6121628"/>
                <a:chExt cx="506998" cy="1049252"/>
              </a:xfrm>
            </p:grpSpPr>
            <p:sp>
              <p:nvSpPr>
                <p:cNvPr id="73" name="Rectangle 72">
                  <a:extLst>
                    <a:ext uri="{FF2B5EF4-FFF2-40B4-BE49-F238E27FC236}">
                      <a16:creationId xmlns:a16="http://schemas.microsoft.com/office/drawing/2014/main" id="{A01C2DFF-35F0-4602-93E0-99845706E9A7}"/>
                    </a:ext>
                  </a:extLst>
                </p:cNvPr>
                <p:cNvSpPr/>
                <p:nvPr/>
              </p:nvSpPr>
              <p:spPr>
                <a:xfrm>
                  <a:off x="10176466" y="6430755"/>
                  <a:ext cx="506998" cy="740125"/>
                </a:xfrm>
                <a:prstGeom prst="rect">
                  <a:avLst/>
                </a:prstGeom>
                <a:noFill/>
                <a:ln>
                  <a:solidFill>
                    <a:schemeClr val="accent6"/>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75" name="Rectangle 74">
                  <a:extLst>
                    <a:ext uri="{FF2B5EF4-FFF2-40B4-BE49-F238E27FC236}">
                      <a16:creationId xmlns:a16="http://schemas.microsoft.com/office/drawing/2014/main" id="{E213D21B-A710-4AEA-8726-CEDBD132DB41}"/>
                    </a:ext>
                  </a:extLst>
                </p:cNvPr>
                <p:cNvSpPr/>
                <p:nvPr/>
              </p:nvSpPr>
              <p:spPr>
                <a:xfrm>
                  <a:off x="10176466" y="6121628"/>
                  <a:ext cx="506998" cy="309131"/>
                </a:xfrm>
                <a:prstGeom prst="rect">
                  <a:avLst/>
                </a:prstGeom>
                <a:solidFill>
                  <a:schemeClr val="accent1"/>
                </a:solidFill>
                <a:ln>
                  <a:solidFill>
                    <a:schemeClr val="accent6"/>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sz="800" b="1">
                      <a:latin typeface="Verdana" panose="020B0604030504040204" pitchFamily="34" charset="0"/>
                      <a:ea typeface="Verdana" panose="020B0604030504040204" pitchFamily="34" charset="0"/>
                      <a:cs typeface="Verdana" panose="020B0604030504040204" pitchFamily="34" charset="0"/>
                    </a:rPr>
                    <a:t>To Do</a:t>
                  </a:r>
                  <a:endParaRPr lang="en-US">
                    <a:latin typeface="Verdana" panose="020B0604030504040204" pitchFamily="34" charset="0"/>
                    <a:ea typeface="Verdana" panose="020B0604030504040204" pitchFamily="34" charset="0"/>
                    <a:cs typeface="Verdana" panose="020B0604030504040204" pitchFamily="34" charset="0"/>
                  </a:endParaRPr>
                </a:p>
              </p:txBody>
            </p:sp>
            <p:pic>
              <p:nvPicPr>
                <p:cNvPr id="76" name="Picture 4" descr="http://ts4.mm.bing.net/th?id=I.4994175862440215&amp;pid=1.7&amp;w=202&amp;h=149&amp;c=7&amp;rs=1">
                  <a:extLst>
                    <a:ext uri="{FF2B5EF4-FFF2-40B4-BE49-F238E27FC236}">
                      <a16:creationId xmlns:a16="http://schemas.microsoft.com/office/drawing/2014/main" id="{6CE8B4AD-30F5-4AD8-BC01-E5B38AC19EB9}"/>
                    </a:ext>
                  </a:extLst>
                </p:cNvPr>
                <p:cNvPicPr>
                  <a:picLocks noChangeAspect="1" noChangeArrowheads="1"/>
                </p:cNvPicPr>
                <p:nvPr/>
              </p:nvPicPr>
              <p:blipFill>
                <a:blip r:embed="rId6" cstate="print"/>
                <a:srcRect/>
                <a:stretch>
                  <a:fillRect/>
                </a:stretch>
              </p:blipFill>
              <p:spPr bwMode="auto">
                <a:xfrm>
                  <a:off x="10206815" y="6513185"/>
                  <a:ext cx="115947" cy="98236"/>
                </a:xfrm>
                <a:prstGeom prst="rect">
                  <a:avLst/>
                </a:prstGeom>
                <a:noFill/>
              </p:spPr>
            </p:pic>
            <p:pic>
              <p:nvPicPr>
                <p:cNvPr id="77" name="Picture 4" descr="http://ts4.mm.bing.net/th?id=I.4994175862440215&amp;pid=1.7&amp;w=202&amp;h=149&amp;c=7&amp;rs=1">
                  <a:extLst>
                    <a:ext uri="{FF2B5EF4-FFF2-40B4-BE49-F238E27FC236}">
                      <a16:creationId xmlns:a16="http://schemas.microsoft.com/office/drawing/2014/main" id="{16694873-19E4-47E6-8B77-9917642369C3}"/>
                    </a:ext>
                  </a:extLst>
                </p:cNvPr>
                <p:cNvPicPr>
                  <a:picLocks noChangeAspect="1" noChangeArrowheads="1"/>
                </p:cNvPicPr>
                <p:nvPr/>
              </p:nvPicPr>
              <p:blipFill>
                <a:blip r:embed="rId6" cstate="print"/>
                <a:srcRect/>
                <a:stretch>
                  <a:fillRect/>
                </a:stretch>
              </p:blipFill>
              <p:spPr bwMode="auto">
                <a:xfrm>
                  <a:off x="10304037" y="6510124"/>
                  <a:ext cx="115947" cy="98236"/>
                </a:xfrm>
                <a:prstGeom prst="rect">
                  <a:avLst/>
                </a:prstGeom>
                <a:noFill/>
              </p:spPr>
            </p:pic>
            <p:pic>
              <p:nvPicPr>
                <p:cNvPr id="78" name="Picture 4" descr="http://ts4.mm.bing.net/th?id=I.4994175862440215&amp;pid=1.7&amp;w=202&amp;h=149&amp;c=7&amp;rs=1">
                  <a:extLst>
                    <a:ext uri="{FF2B5EF4-FFF2-40B4-BE49-F238E27FC236}">
                      <a16:creationId xmlns:a16="http://schemas.microsoft.com/office/drawing/2014/main" id="{91141539-8AD8-4032-AC48-1ECFA8C07EB8}"/>
                    </a:ext>
                  </a:extLst>
                </p:cNvPr>
                <p:cNvPicPr>
                  <a:picLocks noChangeAspect="1" noChangeArrowheads="1"/>
                </p:cNvPicPr>
                <p:nvPr/>
              </p:nvPicPr>
              <p:blipFill>
                <a:blip r:embed="rId6" cstate="print"/>
                <a:srcRect/>
                <a:stretch>
                  <a:fillRect/>
                </a:stretch>
              </p:blipFill>
              <p:spPr bwMode="auto">
                <a:xfrm>
                  <a:off x="10408041" y="6511916"/>
                  <a:ext cx="115947" cy="98236"/>
                </a:xfrm>
                <a:prstGeom prst="rect">
                  <a:avLst/>
                </a:prstGeom>
                <a:noFill/>
              </p:spPr>
            </p:pic>
            <p:pic>
              <p:nvPicPr>
                <p:cNvPr id="79" name="Picture 4" descr="http://ts4.mm.bing.net/th?id=I.4994175862440215&amp;pid=1.7&amp;w=202&amp;h=149&amp;c=7&amp;rs=1">
                  <a:extLst>
                    <a:ext uri="{FF2B5EF4-FFF2-40B4-BE49-F238E27FC236}">
                      <a16:creationId xmlns:a16="http://schemas.microsoft.com/office/drawing/2014/main" id="{19084B0F-F609-4373-BA6B-9ADAC6981C41}"/>
                    </a:ext>
                  </a:extLst>
                </p:cNvPr>
                <p:cNvPicPr>
                  <a:picLocks noChangeAspect="1" noChangeArrowheads="1"/>
                </p:cNvPicPr>
                <p:nvPr/>
              </p:nvPicPr>
              <p:blipFill>
                <a:blip r:embed="rId6" cstate="print"/>
                <a:srcRect/>
                <a:stretch>
                  <a:fillRect/>
                </a:stretch>
              </p:blipFill>
              <p:spPr bwMode="auto">
                <a:xfrm>
                  <a:off x="10509777" y="6516363"/>
                  <a:ext cx="115947" cy="98236"/>
                </a:xfrm>
                <a:prstGeom prst="rect">
                  <a:avLst/>
                </a:prstGeom>
                <a:noFill/>
              </p:spPr>
            </p:pic>
            <p:pic>
              <p:nvPicPr>
                <p:cNvPr id="80" name="Picture 4" descr="http://ts4.mm.bing.net/th?id=I.4994175862440215&amp;pid=1.7&amp;w=202&amp;h=149&amp;c=7&amp;rs=1">
                  <a:extLst>
                    <a:ext uri="{FF2B5EF4-FFF2-40B4-BE49-F238E27FC236}">
                      <a16:creationId xmlns:a16="http://schemas.microsoft.com/office/drawing/2014/main" id="{9C9686AB-B9E4-4030-B8CF-4EF7D67AC912}"/>
                    </a:ext>
                  </a:extLst>
                </p:cNvPr>
                <p:cNvPicPr>
                  <a:picLocks noChangeAspect="1" noChangeArrowheads="1"/>
                </p:cNvPicPr>
                <p:nvPr/>
              </p:nvPicPr>
              <p:blipFill>
                <a:blip r:embed="rId6" cstate="print"/>
                <a:srcRect/>
                <a:stretch>
                  <a:fillRect/>
                </a:stretch>
              </p:blipFill>
              <p:spPr bwMode="auto">
                <a:xfrm>
                  <a:off x="10206815" y="6721076"/>
                  <a:ext cx="115947" cy="98236"/>
                </a:xfrm>
                <a:prstGeom prst="rect">
                  <a:avLst/>
                </a:prstGeom>
                <a:noFill/>
              </p:spPr>
            </p:pic>
            <p:pic>
              <p:nvPicPr>
                <p:cNvPr id="81" name="Picture 4" descr="http://ts4.mm.bing.net/th?id=I.4994175862440215&amp;pid=1.7&amp;w=202&amp;h=149&amp;c=7&amp;rs=1">
                  <a:extLst>
                    <a:ext uri="{FF2B5EF4-FFF2-40B4-BE49-F238E27FC236}">
                      <a16:creationId xmlns:a16="http://schemas.microsoft.com/office/drawing/2014/main" id="{F895FF63-7F51-442D-B792-BF31CE8893CC}"/>
                    </a:ext>
                  </a:extLst>
                </p:cNvPr>
                <p:cNvPicPr>
                  <a:picLocks noChangeAspect="1" noChangeArrowheads="1"/>
                </p:cNvPicPr>
                <p:nvPr/>
              </p:nvPicPr>
              <p:blipFill>
                <a:blip r:embed="rId6" cstate="print"/>
                <a:srcRect/>
                <a:stretch>
                  <a:fillRect/>
                </a:stretch>
              </p:blipFill>
              <p:spPr bwMode="auto">
                <a:xfrm>
                  <a:off x="10314021" y="6715755"/>
                  <a:ext cx="115947" cy="98236"/>
                </a:xfrm>
                <a:prstGeom prst="rect">
                  <a:avLst/>
                </a:prstGeom>
                <a:noFill/>
              </p:spPr>
            </p:pic>
            <p:pic>
              <p:nvPicPr>
                <p:cNvPr id="82" name="Picture 4" descr="http://ts4.mm.bing.net/th?id=I.4994175862440215&amp;pid=1.7&amp;w=202&amp;h=149&amp;c=7&amp;rs=1">
                  <a:extLst>
                    <a:ext uri="{FF2B5EF4-FFF2-40B4-BE49-F238E27FC236}">
                      <a16:creationId xmlns:a16="http://schemas.microsoft.com/office/drawing/2014/main" id="{25C0BF72-28B7-404F-A415-94996A0DEE82}"/>
                    </a:ext>
                  </a:extLst>
                </p:cNvPr>
                <p:cNvPicPr>
                  <a:picLocks noChangeAspect="1" noChangeArrowheads="1"/>
                </p:cNvPicPr>
                <p:nvPr/>
              </p:nvPicPr>
              <p:blipFill>
                <a:blip r:embed="rId6" cstate="print"/>
                <a:srcRect/>
                <a:stretch>
                  <a:fillRect/>
                </a:stretch>
              </p:blipFill>
              <p:spPr bwMode="auto">
                <a:xfrm>
                  <a:off x="10206814" y="6911447"/>
                  <a:ext cx="115947" cy="98236"/>
                </a:xfrm>
                <a:prstGeom prst="rect">
                  <a:avLst/>
                </a:prstGeom>
                <a:noFill/>
              </p:spPr>
            </p:pic>
            <p:pic>
              <p:nvPicPr>
                <p:cNvPr id="83" name="Picture 4" descr="http://ts4.mm.bing.net/th?id=I.4994175862440215&amp;pid=1.7&amp;w=202&amp;h=149&amp;c=7&amp;rs=1">
                  <a:extLst>
                    <a:ext uri="{FF2B5EF4-FFF2-40B4-BE49-F238E27FC236}">
                      <a16:creationId xmlns:a16="http://schemas.microsoft.com/office/drawing/2014/main" id="{3D2E018D-4A48-445F-8F8E-4A783C4EB2A8}"/>
                    </a:ext>
                  </a:extLst>
                </p:cNvPr>
                <p:cNvPicPr>
                  <a:picLocks noChangeAspect="1" noChangeArrowheads="1"/>
                </p:cNvPicPr>
                <p:nvPr/>
              </p:nvPicPr>
              <p:blipFill>
                <a:blip r:embed="rId6" cstate="print"/>
                <a:srcRect/>
                <a:stretch>
                  <a:fillRect/>
                </a:stretch>
              </p:blipFill>
              <p:spPr bwMode="auto">
                <a:xfrm>
                  <a:off x="10317325" y="6911447"/>
                  <a:ext cx="115947" cy="98236"/>
                </a:xfrm>
                <a:prstGeom prst="rect">
                  <a:avLst/>
                </a:prstGeom>
                <a:noFill/>
              </p:spPr>
            </p:pic>
            <p:pic>
              <p:nvPicPr>
                <p:cNvPr id="84" name="Picture 4" descr="http://ts4.mm.bing.net/th?id=I.4994175862440215&amp;pid=1.7&amp;w=202&amp;h=149&amp;c=7&amp;rs=1">
                  <a:extLst>
                    <a:ext uri="{FF2B5EF4-FFF2-40B4-BE49-F238E27FC236}">
                      <a16:creationId xmlns:a16="http://schemas.microsoft.com/office/drawing/2014/main" id="{67B8C85E-8260-4919-A7FA-5BB81A793461}"/>
                    </a:ext>
                  </a:extLst>
                </p:cNvPr>
                <p:cNvPicPr>
                  <a:picLocks noChangeAspect="1" noChangeArrowheads="1"/>
                </p:cNvPicPr>
                <p:nvPr/>
              </p:nvPicPr>
              <p:blipFill>
                <a:blip r:embed="rId6" cstate="print"/>
                <a:srcRect/>
                <a:stretch>
                  <a:fillRect/>
                </a:stretch>
              </p:blipFill>
              <p:spPr bwMode="auto">
                <a:xfrm>
                  <a:off x="10204295" y="7020028"/>
                  <a:ext cx="115947" cy="98236"/>
                </a:xfrm>
                <a:prstGeom prst="rect">
                  <a:avLst/>
                </a:prstGeom>
                <a:noFill/>
              </p:spPr>
            </p:pic>
            <p:pic>
              <p:nvPicPr>
                <p:cNvPr id="85" name="Picture 4" descr="http://ts4.mm.bing.net/th?id=I.4994175862440215&amp;pid=1.7&amp;w=202&amp;h=149&amp;c=7&amp;rs=1">
                  <a:extLst>
                    <a:ext uri="{FF2B5EF4-FFF2-40B4-BE49-F238E27FC236}">
                      <a16:creationId xmlns:a16="http://schemas.microsoft.com/office/drawing/2014/main" id="{8C011A5C-FCD9-4567-A381-72C65FA1C18B}"/>
                    </a:ext>
                  </a:extLst>
                </p:cNvPr>
                <p:cNvPicPr>
                  <a:picLocks noChangeAspect="1" noChangeArrowheads="1"/>
                </p:cNvPicPr>
                <p:nvPr/>
              </p:nvPicPr>
              <p:blipFill>
                <a:blip r:embed="rId6" cstate="print"/>
                <a:srcRect/>
                <a:stretch>
                  <a:fillRect/>
                </a:stretch>
              </p:blipFill>
              <p:spPr bwMode="auto">
                <a:xfrm>
                  <a:off x="10438375" y="6712187"/>
                  <a:ext cx="115947" cy="98236"/>
                </a:xfrm>
                <a:prstGeom prst="rect">
                  <a:avLst/>
                </a:prstGeom>
                <a:noFill/>
              </p:spPr>
            </p:pic>
          </p:grpSp>
          <p:grpSp>
            <p:nvGrpSpPr>
              <p:cNvPr id="58" name="Group 57">
                <a:extLst>
                  <a:ext uri="{FF2B5EF4-FFF2-40B4-BE49-F238E27FC236}">
                    <a16:creationId xmlns:a16="http://schemas.microsoft.com/office/drawing/2014/main" id="{C217FB7F-58F2-478C-93C7-52DB0584DBF3}"/>
                  </a:ext>
                </a:extLst>
              </p:cNvPr>
              <p:cNvGrpSpPr/>
              <p:nvPr/>
            </p:nvGrpSpPr>
            <p:grpSpPr>
              <a:xfrm>
                <a:off x="10832925" y="6166545"/>
                <a:ext cx="502921" cy="1046867"/>
                <a:chOff x="10734091" y="6124013"/>
                <a:chExt cx="502921" cy="1046867"/>
              </a:xfrm>
            </p:grpSpPr>
            <p:sp>
              <p:nvSpPr>
                <p:cNvPr id="65" name="Rectangle 64">
                  <a:extLst>
                    <a:ext uri="{FF2B5EF4-FFF2-40B4-BE49-F238E27FC236}">
                      <a16:creationId xmlns:a16="http://schemas.microsoft.com/office/drawing/2014/main" id="{3A0D93AD-E609-4217-9A58-E5BC0F586638}"/>
                    </a:ext>
                  </a:extLst>
                </p:cNvPr>
                <p:cNvSpPr/>
                <p:nvPr/>
              </p:nvSpPr>
              <p:spPr>
                <a:xfrm>
                  <a:off x="10734091" y="6433141"/>
                  <a:ext cx="502920" cy="737739"/>
                </a:xfrm>
                <a:prstGeom prst="rect">
                  <a:avLst/>
                </a:prstGeom>
                <a:noFill/>
                <a:ln>
                  <a:solidFill>
                    <a:schemeClr val="accent6"/>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6" name="Rectangle 65">
                  <a:extLst>
                    <a:ext uri="{FF2B5EF4-FFF2-40B4-BE49-F238E27FC236}">
                      <a16:creationId xmlns:a16="http://schemas.microsoft.com/office/drawing/2014/main" id="{CB0E50EE-A586-413B-B4FF-A05ABE0A364E}"/>
                    </a:ext>
                  </a:extLst>
                </p:cNvPr>
                <p:cNvSpPr/>
                <p:nvPr/>
              </p:nvSpPr>
              <p:spPr>
                <a:xfrm>
                  <a:off x="10734092" y="6124013"/>
                  <a:ext cx="502920" cy="309131"/>
                </a:xfrm>
                <a:prstGeom prst="rect">
                  <a:avLst/>
                </a:prstGeom>
                <a:solidFill>
                  <a:schemeClr val="accent3"/>
                </a:solidFill>
                <a:ln>
                  <a:solidFill>
                    <a:schemeClr val="accent6"/>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45720" rIns="45720"/>
                <a:lstStyle/>
                <a:p>
                  <a:pPr algn="ctr"/>
                  <a:r>
                    <a:rPr lang="en-US" sz="800">
                      <a:latin typeface="Verdana" panose="020B0604030504040204" pitchFamily="34" charset="0"/>
                      <a:ea typeface="Verdana" panose="020B0604030504040204" pitchFamily="34" charset="0"/>
                      <a:cs typeface="Verdana" panose="020B0604030504040204" pitchFamily="34" charset="0"/>
                    </a:rPr>
                    <a:t>In Progress</a:t>
                  </a:r>
                </a:p>
              </p:txBody>
            </p:sp>
            <p:pic>
              <p:nvPicPr>
                <p:cNvPr id="67" name="Picture 4" descr="http://ts4.mm.bing.net/th?id=I.4994175862440215&amp;pid=1.7&amp;w=202&amp;h=149&amp;c=7&amp;rs=1">
                  <a:extLst>
                    <a:ext uri="{FF2B5EF4-FFF2-40B4-BE49-F238E27FC236}">
                      <a16:creationId xmlns:a16="http://schemas.microsoft.com/office/drawing/2014/main" id="{84110AF5-5AF1-4539-B602-FDF8BE833D7C}"/>
                    </a:ext>
                  </a:extLst>
                </p:cNvPr>
                <p:cNvPicPr>
                  <a:picLocks noChangeAspect="1" noChangeArrowheads="1"/>
                </p:cNvPicPr>
                <p:nvPr/>
              </p:nvPicPr>
              <p:blipFill>
                <a:blip r:embed="rId6" cstate="print"/>
                <a:srcRect/>
                <a:stretch>
                  <a:fillRect/>
                </a:stretch>
              </p:blipFill>
              <p:spPr bwMode="auto">
                <a:xfrm>
                  <a:off x="10872065" y="6513185"/>
                  <a:ext cx="115947" cy="98236"/>
                </a:xfrm>
                <a:prstGeom prst="rect">
                  <a:avLst/>
                </a:prstGeom>
                <a:noFill/>
              </p:spPr>
            </p:pic>
            <p:pic>
              <p:nvPicPr>
                <p:cNvPr id="68" name="Picture 4" descr="http://ts4.mm.bing.net/th?id=I.4994175862440215&amp;pid=1.7&amp;w=202&amp;h=149&amp;c=7&amp;rs=1">
                  <a:extLst>
                    <a:ext uri="{FF2B5EF4-FFF2-40B4-BE49-F238E27FC236}">
                      <a16:creationId xmlns:a16="http://schemas.microsoft.com/office/drawing/2014/main" id="{0B159BCC-1F48-441A-A5EB-EFACA098E89D}"/>
                    </a:ext>
                  </a:extLst>
                </p:cNvPr>
                <p:cNvPicPr>
                  <a:picLocks noChangeAspect="1" noChangeArrowheads="1"/>
                </p:cNvPicPr>
                <p:nvPr/>
              </p:nvPicPr>
              <p:blipFill>
                <a:blip r:embed="rId6" cstate="print"/>
                <a:srcRect/>
                <a:stretch>
                  <a:fillRect/>
                </a:stretch>
              </p:blipFill>
              <p:spPr bwMode="auto">
                <a:xfrm>
                  <a:off x="10754150" y="6509910"/>
                  <a:ext cx="115947" cy="98236"/>
                </a:xfrm>
                <a:prstGeom prst="rect">
                  <a:avLst/>
                </a:prstGeom>
                <a:noFill/>
              </p:spPr>
            </p:pic>
            <p:pic>
              <p:nvPicPr>
                <p:cNvPr id="69" name="Picture 4" descr="http://ts4.mm.bing.net/th?id=I.4994175862440215&amp;pid=1.7&amp;w=202&amp;h=149&amp;c=7&amp;rs=1">
                  <a:extLst>
                    <a:ext uri="{FF2B5EF4-FFF2-40B4-BE49-F238E27FC236}">
                      <a16:creationId xmlns:a16="http://schemas.microsoft.com/office/drawing/2014/main" id="{F4E6E99A-B353-429F-852F-098C2922741A}"/>
                    </a:ext>
                  </a:extLst>
                </p:cNvPr>
                <p:cNvPicPr>
                  <a:picLocks noChangeAspect="1" noChangeArrowheads="1"/>
                </p:cNvPicPr>
                <p:nvPr/>
              </p:nvPicPr>
              <p:blipFill>
                <a:blip r:embed="rId6" cstate="print"/>
                <a:srcRect/>
                <a:stretch>
                  <a:fillRect/>
                </a:stretch>
              </p:blipFill>
              <p:spPr bwMode="auto">
                <a:xfrm>
                  <a:off x="11002427" y="6498860"/>
                  <a:ext cx="115947" cy="98236"/>
                </a:xfrm>
                <a:prstGeom prst="rect">
                  <a:avLst/>
                </a:prstGeom>
                <a:noFill/>
              </p:spPr>
            </p:pic>
            <p:pic>
              <p:nvPicPr>
                <p:cNvPr id="71" name="Picture 4" descr="http://ts4.mm.bing.net/th?id=I.4994175862440215&amp;pid=1.7&amp;w=202&amp;h=149&amp;c=7&amp;rs=1">
                  <a:extLst>
                    <a:ext uri="{FF2B5EF4-FFF2-40B4-BE49-F238E27FC236}">
                      <a16:creationId xmlns:a16="http://schemas.microsoft.com/office/drawing/2014/main" id="{CAB78737-0B5D-4902-9AB2-BD8D787DDCB3}"/>
                    </a:ext>
                  </a:extLst>
                </p:cNvPr>
                <p:cNvPicPr>
                  <a:picLocks noChangeAspect="1" noChangeArrowheads="1"/>
                </p:cNvPicPr>
                <p:nvPr/>
              </p:nvPicPr>
              <p:blipFill>
                <a:blip r:embed="rId6" cstate="print"/>
                <a:srcRect/>
                <a:stretch>
                  <a:fillRect/>
                </a:stretch>
              </p:blipFill>
              <p:spPr bwMode="auto">
                <a:xfrm>
                  <a:off x="10762906" y="6656485"/>
                  <a:ext cx="115947" cy="98236"/>
                </a:xfrm>
                <a:prstGeom prst="rect">
                  <a:avLst/>
                </a:prstGeom>
                <a:noFill/>
              </p:spPr>
            </p:pic>
          </p:grpSp>
          <p:grpSp>
            <p:nvGrpSpPr>
              <p:cNvPr id="59" name="Group 58">
                <a:extLst>
                  <a:ext uri="{FF2B5EF4-FFF2-40B4-BE49-F238E27FC236}">
                    <a16:creationId xmlns:a16="http://schemas.microsoft.com/office/drawing/2014/main" id="{0CABB354-DA87-4D3D-9835-2D6D37D85F97}"/>
                  </a:ext>
                </a:extLst>
              </p:cNvPr>
              <p:cNvGrpSpPr/>
              <p:nvPr/>
            </p:nvGrpSpPr>
            <p:grpSpPr>
              <a:xfrm>
                <a:off x="11446410" y="6166818"/>
                <a:ext cx="506998" cy="1018932"/>
                <a:chOff x="11446410" y="6124286"/>
                <a:chExt cx="506998" cy="1018932"/>
              </a:xfrm>
            </p:grpSpPr>
            <p:sp>
              <p:nvSpPr>
                <p:cNvPr id="60" name="Rectangle 59">
                  <a:extLst>
                    <a:ext uri="{FF2B5EF4-FFF2-40B4-BE49-F238E27FC236}">
                      <a16:creationId xmlns:a16="http://schemas.microsoft.com/office/drawing/2014/main" id="{918610B8-15C3-4A8D-A7B8-DC56B7FF511C}"/>
                    </a:ext>
                  </a:extLst>
                </p:cNvPr>
                <p:cNvSpPr/>
                <p:nvPr/>
              </p:nvSpPr>
              <p:spPr>
                <a:xfrm>
                  <a:off x="11446410" y="6433416"/>
                  <a:ext cx="506998" cy="709802"/>
                </a:xfrm>
                <a:prstGeom prst="rect">
                  <a:avLst/>
                </a:prstGeom>
                <a:noFill/>
                <a:ln>
                  <a:solidFill>
                    <a:schemeClr val="accent6"/>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1" name="Rectangle 60">
                  <a:extLst>
                    <a:ext uri="{FF2B5EF4-FFF2-40B4-BE49-F238E27FC236}">
                      <a16:creationId xmlns:a16="http://schemas.microsoft.com/office/drawing/2014/main" id="{6181D83F-2F56-4069-B10F-FADD20321BFD}"/>
                    </a:ext>
                  </a:extLst>
                </p:cNvPr>
                <p:cNvSpPr/>
                <p:nvPr/>
              </p:nvSpPr>
              <p:spPr>
                <a:xfrm>
                  <a:off x="11446410" y="6124286"/>
                  <a:ext cx="506998" cy="309131"/>
                </a:xfrm>
                <a:prstGeom prst="rect">
                  <a:avLst/>
                </a:prstGeom>
                <a:solidFill>
                  <a:schemeClr val="accent2"/>
                </a:solidFill>
                <a:ln>
                  <a:solidFill>
                    <a:schemeClr val="accent6"/>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sz="800" b="1">
                      <a:latin typeface="Verdana" panose="020B0604030504040204" pitchFamily="34" charset="0"/>
                      <a:ea typeface="Verdana" panose="020B0604030504040204" pitchFamily="34" charset="0"/>
                      <a:cs typeface="Verdana" panose="020B0604030504040204" pitchFamily="34" charset="0"/>
                    </a:rPr>
                    <a:t>Done</a:t>
                  </a:r>
                  <a:endParaRPr lang="en-US">
                    <a:latin typeface="Verdana" panose="020B0604030504040204" pitchFamily="34" charset="0"/>
                    <a:ea typeface="Verdana" panose="020B0604030504040204" pitchFamily="34" charset="0"/>
                    <a:cs typeface="Verdana" panose="020B0604030504040204" pitchFamily="34" charset="0"/>
                  </a:endParaRPr>
                </a:p>
              </p:txBody>
            </p:sp>
            <p:pic>
              <p:nvPicPr>
                <p:cNvPr id="62" name="Picture 4" descr="http://ts4.mm.bing.net/th?id=I.4994175862440215&amp;pid=1.7&amp;w=202&amp;h=149&amp;c=7&amp;rs=1">
                  <a:extLst>
                    <a:ext uri="{FF2B5EF4-FFF2-40B4-BE49-F238E27FC236}">
                      <a16:creationId xmlns:a16="http://schemas.microsoft.com/office/drawing/2014/main" id="{1B32F18E-A0D2-4DE3-BE82-AA754BE1DE7A}"/>
                    </a:ext>
                  </a:extLst>
                </p:cNvPr>
                <p:cNvPicPr>
                  <a:picLocks noChangeAspect="1" noChangeArrowheads="1"/>
                </p:cNvPicPr>
                <p:nvPr/>
              </p:nvPicPr>
              <p:blipFill>
                <a:blip r:embed="rId6" cstate="print"/>
                <a:srcRect/>
                <a:stretch>
                  <a:fillRect/>
                </a:stretch>
              </p:blipFill>
              <p:spPr bwMode="auto">
                <a:xfrm>
                  <a:off x="11489619" y="6498860"/>
                  <a:ext cx="115947" cy="98236"/>
                </a:xfrm>
                <a:prstGeom prst="rect">
                  <a:avLst/>
                </a:prstGeom>
                <a:noFill/>
              </p:spPr>
            </p:pic>
            <p:pic>
              <p:nvPicPr>
                <p:cNvPr id="63" name="Picture 4" descr="http://ts4.mm.bing.net/th?id=I.4994175862440215&amp;pid=1.7&amp;w=202&amp;h=149&amp;c=7&amp;rs=1">
                  <a:extLst>
                    <a:ext uri="{FF2B5EF4-FFF2-40B4-BE49-F238E27FC236}">
                      <a16:creationId xmlns:a16="http://schemas.microsoft.com/office/drawing/2014/main" id="{82B74FA7-04AE-40CE-A421-1AE09C09DDFE}"/>
                    </a:ext>
                  </a:extLst>
                </p:cNvPr>
                <p:cNvPicPr>
                  <a:picLocks noChangeAspect="1" noChangeArrowheads="1"/>
                </p:cNvPicPr>
                <p:nvPr/>
              </p:nvPicPr>
              <p:blipFill>
                <a:blip r:embed="rId6" cstate="print"/>
                <a:srcRect/>
                <a:stretch>
                  <a:fillRect/>
                </a:stretch>
              </p:blipFill>
              <p:spPr bwMode="auto">
                <a:xfrm>
                  <a:off x="11489618" y="6716142"/>
                  <a:ext cx="115947" cy="98236"/>
                </a:xfrm>
                <a:prstGeom prst="rect">
                  <a:avLst/>
                </a:prstGeom>
                <a:noFill/>
              </p:spPr>
            </p:pic>
            <p:pic>
              <p:nvPicPr>
                <p:cNvPr id="64" name="Picture 4" descr="http://ts4.mm.bing.net/th?id=I.4994175862440215&amp;pid=1.7&amp;w=202&amp;h=149&amp;c=7&amp;rs=1">
                  <a:extLst>
                    <a:ext uri="{FF2B5EF4-FFF2-40B4-BE49-F238E27FC236}">
                      <a16:creationId xmlns:a16="http://schemas.microsoft.com/office/drawing/2014/main" id="{CB1D61C3-ED24-4B6C-9949-8EDBA7B3EC17}"/>
                    </a:ext>
                  </a:extLst>
                </p:cNvPr>
                <p:cNvPicPr>
                  <a:picLocks noChangeAspect="1" noChangeArrowheads="1"/>
                </p:cNvPicPr>
                <p:nvPr/>
              </p:nvPicPr>
              <p:blipFill>
                <a:blip r:embed="rId6" cstate="print"/>
                <a:srcRect/>
                <a:stretch>
                  <a:fillRect/>
                </a:stretch>
              </p:blipFill>
              <p:spPr bwMode="auto">
                <a:xfrm>
                  <a:off x="11641939" y="6498860"/>
                  <a:ext cx="115947" cy="98236"/>
                </a:xfrm>
                <a:prstGeom prst="rect">
                  <a:avLst/>
                </a:prstGeom>
                <a:noFill/>
              </p:spPr>
            </p:pic>
          </p:grpSp>
        </p:grpSp>
      </p:grpSp>
      <p:grpSp>
        <p:nvGrpSpPr>
          <p:cNvPr id="22" name="Group 21">
            <a:extLst>
              <a:ext uri="{FF2B5EF4-FFF2-40B4-BE49-F238E27FC236}">
                <a16:creationId xmlns:a16="http://schemas.microsoft.com/office/drawing/2014/main" id="{F76527AC-85B4-43DC-BFAD-94ACE7CAE40B}"/>
              </a:ext>
            </a:extLst>
          </p:cNvPr>
          <p:cNvGrpSpPr/>
          <p:nvPr/>
        </p:nvGrpSpPr>
        <p:grpSpPr>
          <a:xfrm>
            <a:off x="0" y="696463"/>
            <a:ext cx="31680150" cy="18955817"/>
            <a:chOff x="0" y="671063"/>
            <a:chExt cx="31680150" cy="18955817"/>
          </a:xfrm>
        </p:grpSpPr>
        <p:cxnSp>
          <p:nvCxnSpPr>
            <p:cNvPr id="70" name="Straight Connector 69">
              <a:extLst>
                <a:ext uri="{FF2B5EF4-FFF2-40B4-BE49-F238E27FC236}">
                  <a16:creationId xmlns:a16="http://schemas.microsoft.com/office/drawing/2014/main" id="{A3BBE0FE-9306-42D7-9B7C-A32E7C75D53C}"/>
                </a:ext>
              </a:extLst>
            </p:cNvPr>
            <p:cNvCxnSpPr>
              <a:cxnSpLocks/>
            </p:cNvCxnSpPr>
            <p:nvPr/>
          </p:nvCxnSpPr>
          <p:spPr>
            <a:xfrm>
              <a:off x="15240" y="5720583"/>
              <a:ext cx="14976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EF4EE88-1E18-4B98-8B3E-6600DDEE301A}"/>
                </a:ext>
              </a:extLst>
            </p:cNvPr>
            <p:cNvCxnSpPr>
              <a:cxnSpLocks/>
            </p:cNvCxnSpPr>
            <p:nvPr/>
          </p:nvCxnSpPr>
          <p:spPr>
            <a:xfrm>
              <a:off x="14996124" y="11293630"/>
              <a:ext cx="16668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5DAFE77-499F-47B5-866B-40C03BCC7768}"/>
                </a:ext>
              </a:extLst>
            </p:cNvPr>
            <p:cNvCxnSpPr>
              <a:cxnSpLocks/>
            </p:cNvCxnSpPr>
            <p:nvPr/>
          </p:nvCxnSpPr>
          <p:spPr>
            <a:xfrm flipH="1">
              <a:off x="15013571" y="690880"/>
              <a:ext cx="0" cy="18936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ED6D2F0-C0D9-4B88-BCB8-8385828693CB}"/>
                </a:ext>
              </a:extLst>
            </p:cNvPr>
            <p:cNvCxnSpPr>
              <a:cxnSpLocks/>
            </p:cNvCxnSpPr>
            <p:nvPr/>
          </p:nvCxnSpPr>
          <p:spPr>
            <a:xfrm flipV="1">
              <a:off x="0" y="671063"/>
              <a:ext cx="3168015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E5A62785-F6F6-4E17-8A4E-C921D2626122}"/>
              </a:ext>
            </a:extLst>
          </p:cNvPr>
          <p:cNvGrpSpPr/>
          <p:nvPr/>
        </p:nvGrpSpPr>
        <p:grpSpPr>
          <a:xfrm>
            <a:off x="177799" y="868251"/>
            <a:ext cx="14686335" cy="4689378"/>
            <a:chOff x="177799" y="893652"/>
            <a:chExt cx="14686335" cy="4689378"/>
          </a:xfrm>
        </p:grpSpPr>
        <p:sp>
          <p:nvSpPr>
            <p:cNvPr id="26" name="Rectangle 25">
              <a:extLst>
                <a:ext uri="{FF2B5EF4-FFF2-40B4-BE49-F238E27FC236}">
                  <a16:creationId xmlns:a16="http://schemas.microsoft.com/office/drawing/2014/main" id="{20C69791-9618-4D82-BA4B-83EC1C62035A}"/>
                </a:ext>
              </a:extLst>
            </p:cNvPr>
            <p:cNvSpPr/>
            <p:nvPr/>
          </p:nvSpPr>
          <p:spPr>
            <a:xfrm>
              <a:off x="1022353" y="893656"/>
              <a:ext cx="13841781" cy="4689374"/>
            </a:xfrm>
            <a:prstGeom prst="rect">
              <a:avLst/>
            </a:prstGeom>
            <a:solidFill>
              <a:srgbClr val="585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7"/>
            </a:p>
          </p:txBody>
        </p:sp>
        <p:sp>
          <p:nvSpPr>
            <p:cNvPr id="32" name="Rectangle 31">
              <a:extLst>
                <a:ext uri="{FF2B5EF4-FFF2-40B4-BE49-F238E27FC236}">
                  <a16:creationId xmlns:a16="http://schemas.microsoft.com/office/drawing/2014/main" id="{B086E7F5-63C0-4856-BA2A-28433A003E08}"/>
                </a:ext>
              </a:extLst>
            </p:cNvPr>
            <p:cNvSpPr/>
            <p:nvPr/>
          </p:nvSpPr>
          <p:spPr>
            <a:xfrm>
              <a:off x="1409706" y="1046268"/>
              <a:ext cx="5375146" cy="4375522"/>
            </a:xfrm>
            <a:prstGeom prst="rect">
              <a:avLst/>
            </a:prstGeom>
            <a:solidFill>
              <a:schemeClr val="bg1"/>
            </a:solidFill>
            <a:ln w="12700">
              <a:noFill/>
            </a:ln>
          </p:spPr>
          <p:txBody>
            <a:bodyPr wrap="square">
              <a:noAutofit/>
            </a:bodyPr>
            <a:lstStyle/>
            <a:p>
              <a:pPr>
                <a:lnSpc>
                  <a:spcPts val="1700"/>
                </a:lnSpc>
                <a:spcBef>
                  <a:spcPts val="200"/>
                </a:spcBef>
                <a:spcAft>
                  <a:spcPts val="0"/>
                </a:spcAft>
              </a:pPr>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33" name="Rectangle 32">
              <a:extLst>
                <a:ext uri="{FF2B5EF4-FFF2-40B4-BE49-F238E27FC236}">
                  <a16:creationId xmlns:a16="http://schemas.microsoft.com/office/drawing/2014/main" id="{2E0E5EC5-486B-4B20-89B2-2AE8D5D82136}"/>
                </a:ext>
              </a:extLst>
            </p:cNvPr>
            <p:cNvSpPr/>
            <p:nvPr/>
          </p:nvSpPr>
          <p:spPr>
            <a:xfrm>
              <a:off x="6921617" y="1046268"/>
              <a:ext cx="4431340" cy="4375522"/>
            </a:xfrm>
            <a:prstGeom prst="rect">
              <a:avLst/>
            </a:prstGeom>
            <a:solidFill>
              <a:schemeClr val="bg1"/>
            </a:solidFill>
            <a:ln w="12700">
              <a:noFill/>
            </a:ln>
          </p:spPr>
          <p:txBody>
            <a:bodyPr wrap="square">
              <a:noAutofit/>
            </a:bodyPr>
            <a:lstStyle/>
            <a:p>
              <a:pPr>
                <a:lnSpc>
                  <a:spcPts val="1700"/>
                </a:lnSpc>
                <a:spcBef>
                  <a:spcPts val="200"/>
                </a:spcBef>
                <a:spcAft>
                  <a:spcPts val="0"/>
                </a:spcAft>
              </a:pPr>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34" name="Rectangle 33">
              <a:extLst>
                <a:ext uri="{FF2B5EF4-FFF2-40B4-BE49-F238E27FC236}">
                  <a16:creationId xmlns:a16="http://schemas.microsoft.com/office/drawing/2014/main" id="{529EDA1E-66A1-4F09-AEEF-8F74A3A9D420}"/>
                </a:ext>
              </a:extLst>
            </p:cNvPr>
            <p:cNvSpPr/>
            <p:nvPr/>
          </p:nvSpPr>
          <p:spPr>
            <a:xfrm>
              <a:off x="11469586" y="1046268"/>
              <a:ext cx="3180764" cy="4375522"/>
            </a:xfrm>
            <a:prstGeom prst="rect">
              <a:avLst/>
            </a:prstGeom>
            <a:solidFill>
              <a:schemeClr val="bg1"/>
            </a:solidFill>
            <a:ln w="12700">
              <a:noFill/>
            </a:ln>
          </p:spPr>
          <p:txBody>
            <a:bodyPr wrap="square">
              <a:noAutofit/>
            </a:bodyPr>
            <a:lstStyle/>
            <a:p>
              <a:pPr>
                <a:lnSpc>
                  <a:spcPts val="1700"/>
                </a:lnSpc>
                <a:spcBef>
                  <a:spcPts val="200"/>
                </a:spcBef>
                <a:spcAft>
                  <a:spcPts val="0"/>
                </a:spcAft>
              </a:pPr>
              <a:endParaRPr lang="en-US" sz="1400">
                <a:latin typeface="Verdana" panose="020B0604030504040204" pitchFamily="34" charset="0"/>
                <a:ea typeface="Verdana" panose="020B0604030504040204" pitchFamily="34" charset="0"/>
                <a:cs typeface="Verdana" panose="020B0604030504040204" pitchFamily="34" charset="0"/>
              </a:endParaRPr>
            </a:p>
          </p:txBody>
        </p:sp>
        <p:sp>
          <p:nvSpPr>
            <p:cNvPr id="39" name="Rectangle 38">
              <a:extLst>
                <a:ext uri="{FF2B5EF4-FFF2-40B4-BE49-F238E27FC236}">
                  <a16:creationId xmlns:a16="http://schemas.microsoft.com/office/drawing/2014/main" id="{3BC09A8B-423B-404E-B4E6-637DABC60061}"/>
                </a:ext>
              </a:extLst>
            </p:cNvPr>
            <p:cNvSpPr/>
            <p:nvPr/>
          </p:nvSpPr>
          <p:spPr>
            <a:xfrm rot="16200000">
              <a:off x="-1653420" y="2724871"/>
              <a:ext cx="4689376" cy="1026937"/>
            </a:xfrm>
            <a:prstGeom prst="rect">
              <a:avLst/>
            </a:prstGeom>
            <a:solidFill>
              <a:srgbClr val="75787B"/>
            </a:solidFill>
            <a:effectLst>
              <a:outerShdw blurRad="50800" dist="101600" dir="10800000" algn="r" rotWithShape="0">
                <a:schemeClr val="tx1">
                  <a:alpha val="40000"/>
                </a:schemeClr>
              </a:outerShdw>
            </a:effectLst>
          </p:spPr>
          <p:txBody>
            <a:bodyPr wrap="square" anchor="ctr">
              <a:noAutofit/>
            </a:bodyPr>
            <a:lstStyle/>
            <a:p>
              <a:pPr algn="ctr">
                <a:spcBef>
                  <a:spcPts val="0"/>
                </a:spcBef>
                <a:spcAft>
                  <a:spcPts val="0"/>
                </a:spcAft>
              </a:pPr>
              <a:r>
                <a:rPr lang="en-US" sz="3200" b="1" kern="0" dirty="0">
                  <a:solidFill>
                    <a:schemeClr val="bg1"/>
                  </a:solidFill>
                  <a:latin typeface="Verdana" panose="020B0604030504040204" pitchFamily="34" charset="0"/>
                  <a:ea typeface="Verdana" panose="020B0604030504040204" pitchFamily="34" charset="0"/>
                  <a:cs typeface="Verdana" panose="020B0604030504040204" pitchFamily="34" charset="0"/>
                </a:rPr>
                <a:t>Scrum team roles</a:t>
              </a:r>
              <a:endParaRPr lang="en-US" sz="2400" b="1" kern="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93" name="Picture 92">
              <a:extLst>
                <a:ext uri="{FF2B5EF4-FFF2-40B4-BE49-F238E27FC236}">
                  <a16:creationId xmlns:a16="http://schemas.microsoft.com/office/drawing/2014/main" id="{1215675F-35F8-4D55-9142-E11F33027969}"/>
                </a:ext>
              </a:extLst>
            </p:cNvPr>
            <p:cNvPicPr>
              <a:picLocks noChangeAspect="1"/>
            </p:cNvPicPr>
            <p:nvPr/>
          </p:nvPicPr>
          <p:blipFill>
            <a:blip r:embed="rId7">
              <a:duotone>
                <a:schemeClr val="accent3">
                  <a:shade val="45000"/>
                  <a:satMod val="135000"/>
                </a:schemeClr>
                <a:prstClr val="white"/>
              </a:duotone>
            </a:blip>
            <a:stretch>
              <a:fillRect/>
            </a:stretch>
          </p:blipFill>
          <p:spPr>
            <a:xfrm>
              <a:off x="8190136" y="1993600"/>
              <a:ext cx="2207154" cy="2207154"/>
            </a:xfrm>
            <a:prstGeom prst="rect">
              <a:avLst/>
            </a:prstGeom>
          </p:spPr>
        </p:pic>
        <p:pic>
          <p:nvPicPr>
            <p:cNvPr id="98" name="Picture 97">
              <a:extLst>
                <a:ext uri="{FF2B5EF4-FFF2-40B4-BE49-F238E27FC236}">
                  <a16:creationId xmlns:a16="http://schemas.microsoft.com/office/drawing/2014/main" id="{CE53D24F-48D5-4279-81C7-246F7D19322E}"/>
                </a:ext>
              </a:extLst>
            </p:cNvPr>
            <p:cNvPicPr>
              <a:picLocks noChangeAspect="1"/>
            </p:cNvPicPr>
            <p:nvPr/>
          </p:nvPicPr>
          <p:blipFill>
            <a:blip r:embed="rId8">
              <a:duotone>
                <a:schemeClr val="accent1">
                  <a:shade val="45000"/>
                  <a:satMod val="135000"/>
                </a:schemeClr>
                <a:prstClr val="white"/>
              </a:duotone>
            </a:blip>
            <a:stretch>
              <a:fillRect/>
            </a:stretch>
          </p:blipFill>
          <p:spPr>
            <a:xfrm>
              <a:off x="2977097" y="1993600"/>
              <a:ext cx="2206800" cy="2206800"/>
            </a:xfrm>
            <a:prstGeom prst="rect">
              <a:avLst/>
            </a:prstGeom>
          </p:spPr>
        </p:pic>
        <p:pic>
          <p:nvPicPr>
            <p:cNvPr id="101" name="Picture 100">
              <a:extLst>
                <a:ext uri="{FF2B5EF4-FFF2-40B4-BE49-F238E27FC236}">
                  <a16:creationId xmlns:a16="http://schemas.microsoft.com/office/drawing/2014/main" id="{37B5C3A3-6CE9-4B7A-8423-0E0D3BC02187}"/>
                </a:ext>
              </a:extLst>
            </p:cNvPr>
            <p:cNvPicPr>
              <a:picLocks noChangeAspect="1"/>
            </p:cNvPicPr>
            <p:nvPr/>
          </p:nvPicPr>
          <p:blipFill>
            <a:blip r:embed="rId9">
              <a:duotone>
                <a:schemeClr val="accent1">
                  <a:shade val="45000"/>
                  <a:satMod val="135000"/>
                </a:schemeClr>
                <a:prstClr val="white"/>
              </a:duotone>
            </a:blip>
            <a:stretch>
              <a:fillRect/>
            </a:stretch>
          </p:blipFill>
          <p:spPr>
            <a:xfrm>
              <a:off x="11998722" y="2041128"/>
              <a:ext cx="2206800" cy="2206800"/>
            </a:xfrm>
            <a:prstGeom prst="rect">
              <a:avLst/>
            </a:prstGeom>
          </p:spPr>
        </p:pic>
      </p:grpSp>
      <p:grpSp>
        <p:nvGrpSpPr>
          <p:cNvPr id="10" name="Group 9">
            <a:extLst>
              <a:ext uri="{FF2B5EF4-FFF2-40B4-BE49-F238E27FC236}">
                <a16:creationId xmlns:a16="http://schemas.microsoft.com/office/drawing/2014/main" id="{C04FEE1C-FB25-4EE8-A0C2-4653122EE413}"/>
              </a:ext>
            </a:extLst>
          </p:cNvPr>
          <p:cNvGrpSpPr/>
          <p:nvPr/>
        </p:nvGrpSpPr>
        <p:grpSpPr>
          <a:xfrm>
            <a:off x="177799" y="5905445"/>
            <a:ext cx="14686330" cy="13601383"/>
            <a:chOff x="177799" y="5905445"/>
            <a:chExt cx="14686330" cy="13601383"/>
          </a:xfrm>
        </p:grpSpPr>
        <p:sp>
          <p:nvSpPr>
            <p:cNvPr id="6" name="Rectangle 5">
              <a:extLst>
                <a:ext uri="{FF2B5EF4-FFF2-40B4-BE49-F238E27FC236}">
                  <a16:creationId xmlns:a16="http://schemas.microsoft.com/office/drawing/2014/main" id="{47839A26-D5E3-49D6-BBCB-88732C6DCAA3}"/>
                </a:ext>
              </a:extLst>
            </p:cNvPr>
            <p:cNvSpPr/>
            <p:nvPr/>
          </p:nvSpPr>
          <p:spPr>
            <a:xfrm rot="10800000">
              <a:off x="1022352" y="5905445"/>
              <a:ext cx="13841777" cy="13601383"/>
            </a:xfrm>
            <a:prstGeom prst="rect">
              <a:avLst/>
            </a:prstGeom>
            <a:solidFill>
              <a:srgbClr val="0071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9" name="Rectangle 8">
              <a:extLst>
                <a:ext uri="{FF2B5EF4-FFF2-40B4-BE49-F238E27FC236}">
                  <a16:creationId xmlns:a16="http://schemas.microsoft.com/office/drawing/2014/main" id="{C072D91E-360F-4ED0-AE46-AF56E1166F17}"/>
                </a:ext>
              </a:extLst>
            </p:cNvPr>
            <p:cNvSpPr/>
            <p:nvPr/>
          </p:nvSpPr>
          <p:spPr>
            <a:xfrm>
              <a:off x="1391988" y="8227684"/>
              <a:ext cx="13258989" cy="3924296"/>
            </a:xfrm>
            <a:prstGeom prst="rect">
              <a:avLst/>
            </a:prstGeom>
            <a:solidFill>
              <a:schemeClr val="bg1"/>
            </a:solidFill>
          </p:spPr>
          <p:txBody>
            <a:bodyPr wrap="square">
              <a:noAutofit/>
            </a:bodyPr>
            <a:lstStyle/>
            <a:p>
              <a:pPr marL="0" lvl="1">
                <a:lnSpc>
                  <a:spcPct val="107000"/>
                </a:lnSpc>
                <a:spcAft>
                  <a:spcPts val="800"/>
                </a:spcAft>
              </a:pPr>
              <a:r>
                <a:rPr lang="en-US" sz="1800" b="1" dirty="0">
                  <a:latin typeface="Verdana" panose="020B0604030504040204" pitchFamily="34" charset="0"/>
                  <a:ea typeface="Verdana" panose="020B0604030504040204" pitchFamily="34" charset="0"/>
                  <a:cs typeface="Verdana" panose="020B0604030504040204" pitchFamily="34" charset="0"/>
                </a:rPr>
                <a:t>User stories</a:t>
              </a:r>
            </a:p>
            <a:p>
              <a:pPr marL="342893" indent="-342893">
                <a:lnSpc>
                  <a:spcPct val="107000"/>
                </a:lnSpc>
                <a:spcAft>
                  <a:spcPts val="800"/>
                </a:spcAft>
                <a:buFont typeface="Arial" panose="020B0604020202020204" pitchFamily="34" charset="0"/>
                <a:buChar char="►"/>
                <a:tabLst>
                  <a:tab pos="457192" algn="l"/>
                </a:tabLst>
              </a:pPr>
              <a:r>
                <a:rPr lang="en-US" sz="1400" dirty="0">
                  <a:latin typeface="Verdana" panose="020B0604030504040204" pitchFamily="34" charset="0"/>
                  <a:ea typeface="Verdana" panose="020B0604030504040204" pitchFamily="34" charset="0"/>
                </a:rPr>
                <a:t>Descriptions of desired functionality, told from the perspective of the user</a:t>
              </a:r>
            </a:p>
            <a:p>
              <a:pPr marL="342893" indent="-342893">
                <a:lnSpc>
                  <a:spcPct val="107000"/>
                </a:lnSpc>
                <a:spcAft>
                  <a:spcPts val="800"/>
                </a:spcAft>
                <a:buFont typeface="Arial" panose="020B0604020202020204" pitchFamily="34" charset="0"/>
                <a:buChar char="►"/>
                <a:tabLst>
                  <a:tab pos="457192" algn="l"/>
                </a:tabLst>
              </a:pPr>
              <a:r>
                <a:rPr lang="en-US" sz="1400" dirty="0">
                  <a:latin typeface="Verdana" panose="020B0604030504040204" pitchFamily="34" charset="0"/>
                  <a:ea typeface="Verdana" panose="020B0604030504040204" pitchFamily="34" charset="0"/>
                </a:rPr>
                <a:t>Should not take more than half a sprint to meet the definition of done (DoD)</a:t>
              </a:r>
            </a:p>
            <a:p>
              <a:pPr marL="342893" indent="-342893">
                <a:lnSpc>
                  <a:spcPct val="107000"/>
                </a:lnSpc>
                <a:spcAft>
                  <a:spcPts val="800"/>
                </a:spcAft>
                <a:buFont typeface="Arial" panose="020B0604020202020204" pitchFamily="34" charset="0"/>
                <a:buChar char="►"/>
                <a:tabLst>
                  <a:tab pos="457192" algn="l"/>
                </a:tabLst>
              </a:pPr>
              <a:r>
                <a:rPr lang="en-US" sz="1400" dirty="0">
                  <a:latin typeface="Verdana" panose="020B0604030504040204" pitchFamily="34" charset="0"/>
                  <a:ea typeface="Verdana" panose="020B0604030504040204" pitchFamily="34" charset="0"/>
                </a:rPr>
                <a:t>Each story is captured as a separate item on the product backlog</a:t>
              </a:r>
            </a:p>
            <a:p>
              <a:pPr marL="342893" indent="-342893">
                <a:lnSpc>
                  <a:spcPct val="107000"/>
                </a:lnSpc>
                <a:spcAft>
                  <a:spcPts val="800"/>
                </a:spcAft>
                <a:buFont typeface="Arial" panose="020B0604020202020204" pitchFamily="34" charset="0"/>
                <a:buChar char="►"/>
                <a:tabLst>
                  <a:tab pos="457192" algn="l"/>
                </a:tabLst>
              </a:pPr>
              <a:r>
                <a:rPr lang="en-US" sz="1400" dirty="0">
                  <a:latin typeface="Verdana" panose="020B0604030504040204" pitchFamily="34" charset="0"/>
                  <a:ea typeface="Verdana" panose="020B0604030504040204" pitchFamily="34" charset="0"/>
                </a:rPr>
                <a:t>A user story includes a title, description (user story statement), acceptance criteria, </a:t>
              </a:r>
              <a:br>
                <a:rPr lang="en-US" sz="1400" dirty="0">
                  <a:latin typeface="Verdana" panose="020B0604030504040204" pitchFamily="34" charset="0"/>
                  <a:ea typeface="Verdana" panose="020B0604030504040204" pitchFamily="34" charset="0"/>
                </a:rPr>
              </a:br>
              <a:r>
                <a:rPr lang="en-US" sz="1400" dirty="0">
                  <a:latin typeface="Verdana" panose="020B0604030504040204" pitchFamily="34" charset="0"/>
                  <a:ea typeface="Verdana" panose="020B0604030504040204" pitchFamily="34" charset="0"/>
                </a:rPr>
                <a:t>and supporting documentation (e.g. wireframes, high-level design)</a:t>
              </a:r>
            </a:p>
            <a:p>
              <a:pPr marL="342893" indent="-342893">
                <a:lnSpc>
                  <a:spcPct val="107000"/>
                </a:lnSpc>
                <a:spcAft>
                  <a:spcPts val="800"/>
                </a:spcAft>
                <a:buFont typeface="Arial" panose="020B0604020202020204" pitchFamily="34" charset="0"/>
                <a:buChar char="►"/>
                <a:tabLst>
                  <a:tab pos="457192" algn="l"/>
                </a:tabLst>
              </a:pPr>
              <a:r>
                <a:rPr lang="en-US" sz="1400" b="1" dirty="0">
                  <a:latin typeface="Verdana" panose="020B0604030504040204" pitchFamily="34" charset="0"/>
                  <a:ea typeface="Verdana" panose="020B0604030504040204" pitchFamily="34" charset="0"/>
                </a:rPr>
                <a:t>User story statement:</a:t>
              </a:r>
            </a:p>
            <a:p>
              <a:pPr marL="1005736" indent="-285750">
                <a:lnSpc>
                  <a:spcPct val="107000"/>
                </a:lnSpc>
                <a:spcAft>
                  <a:spcPts val="800"/>
                </a:spcAft>
                <a:buFont typeface="Wingdings" panose="05000000000000000000" pitchFamily="2" charset="2"/>
                <a:buChar char="§"/>
              </a:pPr>
              <a:r>
                <a:rPr lang="en-US" sz="1400" b="1" dirty="0">
                  <a:latin typeface="Verdana" panose="020B0604030504040204" pitchFamily="34" charset="0"/>
                  <a:ea typeface="Verdana" panose="020B0604030504040204" pitchFamily="34" charset="0"/>
                  <a:cs typeface="Verdana" panose="020B0604030504040204" pitchFamily="34" charset="0"/>
                </a:rPr>
                <a:t>As a</a:t>
              </a:r>
              <a:r>
                <a:rPr lang="en-US" sz="1400" dirty="0">
                  <a:latin typeface="Verdana" panose="020B0604030504040204" pitchFamily="34" charset="0"/>
                  <a:ea typeface="Verdana" panose="020B0604030504040204" pitchFamily="34" charset="0"/>
                  <a:cs typeface="Verdana" panose="020B0604030504040204" pitchFamily="34" charset="0"/>
                </a:rPr>
                <a:t>…persona (who) </a:t>
              </a:r>
            </a:p>
            <a:p>
              <a:pPr marL="1005736" indent="-285750">
                <a:lnSpc>
                  <a:spcPct val="107000"/>
                </a:lnSpc>
                <a:spcAft>
                  <a:spcPts val="800"/>
                </a:spcAft>
                <a:buFont typeface="Wingdings" panose="05000000000000000000" pitchFamily="2" charset="2"/>
                <a:buChar char="§"/>
              </a:pPr>
              <a:r>
                <a:rPr lang="en-US" sz="1400" b="1" dirty="0">
                  <a:latin typeface="Verdana" panose="020B0604030504040204" pitchFamily="34" charset="0"/>
                  <a:ea typeface="Verdana" panose="020B0604030504040204" pitchFamily="34" charset="0"/>
                  <a:cs typeface="Verdana" panose="020B0604030504040204" pitchFamily="34" charset="0"/>
                </a:rPr>
                <a:t>I want to</a:t>
              </a:r>
              <a:r>
                <a:rPr lang="en-US" sz="1400" dirty="0">
                  <a:latin typeface="Verdana" panose="020B0604030504040204" pitchFamily="34" charset="0"/>
                  <a:ea typeface="Verdana" panose="020B0604030504040204" pitchFamily="34" charset="0"/>
                  <a:cs typeface="Verdana" panose="020B0604030504040204" pitchFamily="34" charset="0"/>
                </a:rPr>
                <a:t>…achieve a goal (what) </a:t>
              </a:r>
            </a:p>
            <a:p>
              <a:pPr marL="1005736" indent="-285750">
                <a:lnSpc>
                  <a:spcPct val="107000"/>
                </a:lnSpc>
                <a:spcAft>
                  <a:spcPts val="800"/>
                </a:spcAft>
                <a:buFont typeface="Wingdings" panose="05000000000000000000" pitchFamily="2" charset="2"/>
                <a:buChar char="§"/>
              </a:pPr>
              <a:r>
                <a:rPr lang="en-US" sz="1400" b="1" dirty="0">
                  <a:latin typeface="Verdana" panose="020B0604030504040204" pitchFamily="34" charset="0"/>
                  <a:ea typeface="Verdana" panose="020B0604030504040204" pitchFamily="34" charset="0"/>
                  <a:cs typeface="Verdana" panose="020B0604030504040204" pitchFamily="34" charset="0"/>
                </a:rPr>
                <a:t>So that</a:t>
              </a:r>
              <a:r>
                <a:rPr lang="en-US" sz="1400" dirty="0">
                  <a:latin typeface="Verdana" panose="020B0604030504040204" pitchFamily="34" charset="0"/>
                  <a:ea typeface="Verdana" panose="020B0604030504040204" pitchFamily="34" charset="0"/>
                  <a:cs typeface="Verdana" panose="020B0604030504040204" pitchFamily="34" charset="0"/>
                </a:rPr>
                <a:t>…tangible benefits that will be realized (why)</a:t>
              </a:r>
            </a:p>
            <a:p>
              <a:pPr marL="342893" indent="-342893">
                <a:lnSpc>
                  <a:spcPct val="107000"/>
                </a:lnSpc>
                <a:spcAft>
                  <a:spcPts val="800"/>
                </a:spcAft>
                <a:buFont typeface="Arial" panose="020B0604020202020204" pitchFamily="34" charset="0"/>
                <a:buChar char="►"/>
                <a:tabLst>
                  <a:tab pos="457192" algn="l"/>
                </a:tabLst>
              </a:pPr>
              <a:r>
                <a:rPr lang="en-US" sz="1400" b="1" dirty="0">
                  <a:latin typeface="Verdana" panose="020B0604030504040204" pitchFamily="34" charset="0"/>
                  <a:ea typeface="Verdana" panose="020B0604030504040204" pitchFamily="34" charset="0"/>
                </a:rPr>
                <a:t>Acceptance criteria </a:t>
              </a:r>
              <a:r>
                <a:rPr lang="en-US" sz="1400" dirty="0">
                  <a:latin typeface="Verdana" panose="020B0604030504040204" pitchFamily="34" charset="0"/>
                  <a:ea typeface="Verdana" panose="020B0604030504040204" pitchFamily="34" charset="0"/>
                </a:rPr>
                <a:t>explains the PO’s conditions of satisfaction that the story must meet to be accepted as  </a:t>
              </a:r>
              <a:br>
                <a:rPr lang="en-US" sz="1400" dirty="0">
                  <a:latin typeface="Verdana" panose="020B0604030504040204" pitchFamily="34" charset="0"/>
                  <a:ea typeface="Verdana" panose="020B0604030504040204" pitchFamily="34" charset="0"/>
                </a:rPr>
              </a:br>
              <a:r>
                <a:rPr lang="en-US" sz="1400" dirty="0">
                  <a:latin typeface="Verdana" panose="020B0604030504040204" pitchFamily="34" charset="0"/>
                  <a:ea typeface="Verdana" panose="020B0604030504040204" pitchFamily="34" charset="0"/>
                </a:rPr>
                <a:t>complete; the minimum functionality for a given story; allows the scrum team to gain a shared understanding of the complete story</a:t>
              </a:r>
            </a:p>
          </p:txBody>
        </p:sp>
        <p:sp>
          <p:nvSpPr>
            <p:cNvPr id="7" name="Rectangle 6">
              <a:extLst>
                <a:ext uri="{FF2B5EF4-FFF2-40B4-BE49-F238E27FC236}">
                  <a16:creationId xmlns:a16="http://schemas.microsoft.com/office/drawing/2014/main" id="{5B175AFB-B336-4280-9755-8EFEA6D5A98B}"/>
                </a:ext>
              </a:extLst>
            </p:cNvPr>
            <p:cNvSpPr/>
            <p:nvPr/>
          </p:nvSpPr>
          <p:spPr>
            <a:xfrm rot="16200000">
              <a:off x="-6107068" y="12190314"/>
              <a:ext cx="13596670" cy="1026936"/>
            </a:xfrm>
            <a:prstGeom prst="rect">
              <a:avLst/>
            </a:prstGeom>
            <a:solidFill>
              <a:srgbClr val="0097A9"/>
            </a:solidFill>
            <a:effectLst>
              <a:outerShdw blurRad="50800" dist="101600" dir="10800000" algn="r" rotWithShape="0">
                <a:schemeClr val="tx1">
                  <a:alpha val="40000"/>
                </a:schemeClr>
              </a:outerShdw>
            </a:effectLst>
          </p:spPr>
          <p:txBody>
            <a:bodyPr wrap="square" anchor="ctr">
              <a:noAutofit/>
            </a:bodyPr>
            <a:lstStyle/>
            <a:p>
              <a:pPr algn="ctr">
                <a:spcBef>
                  <a:spcPts val="0"/>
                </a:spcBef>
                <a:spcAft>
                  <a:spcPts val="0"/>
                </a:spcAft>
              </a:pPr>
              <a:r>
                <a:rPr lang="en-US" sz="3200" b="1">
                  <a:solidFill>
                    <a:schemeClr val="bg1"/>
                  </a:solidFill>
                  <a:latin typeface="Verdana" panose="020B0604030504040204" pitchFamily="34" charset="0"/>
                  <a:ea typeface="Verdana" panose="020B0604030504040204" pitchFamily="34" charset="0"/>
                  <a:cs typeface="Verdana" panose="020B0604030504040204" pitchFamily="34" charset="0"/>
                </a:rPr>
                <a:t>Artifacts</a:t>
              </a:r>
            </a:p>
          </p:txBody>
        </p:sp>
        <p:sp>
          <p:nvSpPr>
            <p:cNvPr id="42" name="Rectangle 41">
              <a:extLst>
                <a:ext uri="{FF2B5EF4-FFF2-40B4-BE49-F238E27FC236}">
                  <a16:creationId xmlns:a16="http://schemas.microsoft.com/office/drawing/2014/main" id="{0E80298B-292B-46EB-A800-98CE1A2620FB}"/>
                </a:ext>
              </a:extLst>
            </p:cNvPr>
            <p:cNvSpPr/>
            <p:nvPr/>
          </p:nvSpPr>
          <p:spPr>
            <a:xfrm>
              <a:off x="7639947" y="6060633"/>
              <a:ext cx="7011031" cy="1980000"/>
            </a:xfrm>
            <a:prstGeom prst="rect">
              <a:avLst/>
            </a:prstGeom>
            <a:solidFill>
              <a:schemeClr val="bg1"/>
            </a:solidFill>
          </p:spPr>
          <p:txBody>
            <a:bodyPr wrap="square">
              <a:noAutofit/>
            </a:bodyPr>
            <a:lstStyle/>
            <a:p>
              <a:pPr>
                <a:lnSpc>
                  <a:spcPct val="107000"/>
                </a:lnSpc>
                <a:spcBef>
                  <a:spcPts val="600"/>
                </a:spcBef>
                <a:spcAft>
                  <a:spcPts val="600"/>
                </a:spcAft>
              </a:pPr>
              <a:r>
                <a:rPr lang="en-US" sz="1800" b="1">
                  <a:latin typeface="Verdana" panose="020B0604030504040204" pitchFamily="34" charset="0"/>
                  <a:ea typeface="Verdana" panose="020B0604030504040204" pitchFamily="34" charset="0"/>
                  <a:cs typeface="Verdana" panose="020B0604030504040204" pitchFamily="34" charset="0"/>
                </a:rPr>
                <a:t>Sprint backlog</a:t>
              </a:r>
            </a:p>
            <a:p>
              <a:pPr marL="342893" indent="-342893">
                <a:lnSpc>
                  <a:spcPts val="2000"/>
                </a:lnSpc>
                <a:spcAft>
                  <a:spcPts val="600"/>
                </a:spcAft>
                <a:buFont typeface="Arial" panose="020B0604020202020204" pitchFamily="34" charset="0"/>
                <a:buChar char="►"/>
                <a:tabLst>
                  <a:tab pos="457192" algn="l"/>
                </a:tabLst>
              </a:pPr>
              <a:r>
                <a:rPr lang="en-US" sz="1400">
                  <a:latin typeface="Verdana" panose="020B0604030504040204" pitchFamily="34" charset="0"/>
                  <a:ea typeface="Verdana" panose="020B0604030504040204" pitchFamily="34" charset="0"/>
                  <a:cs typeface="Verdana" panose="020B0604030504040204" pitchFamily="34" charset="0"/>
                </a:rPr>
                <a:t>A group of prioritized and estimated user stories decomposed into tasks that the development team commits to complete during the sprint</a:t>
              </a:r>
            </a:p>
            <a:p>
              <a:pPr marL="342893" indent="-342893">
                <a:lnSpc>
                  <a:spcPts val="2000"/>
                </a:lnSpc>
                <a:spcAft>
                  <a:spcPts val="600"/>
                </a:spcAft>
                <a:buFont typeface="Arial" panose="020B0604020202020204" pitchFamily="34" charset="0"/>
                <a:buChar char="►"/>
                <a:tabLst>
                  <a:tab pos="457192" algn="l"/>
                </a:tabLst>
              </a:pPr>
              <a:r>
                <a:rPr lang="en-US" sz="1400">
                  <a:latin typeface="Verdana" panose="020B0604030504040204" pitchFamily="34" charset="0"/>
                  <a:ea typeface="Verdana" panose="020B0604030504040204" pitchFamily="34" charset="0"/>
                  <a:cs typeface="Verdana" panose="020B0604030504040204" pitchFamily="34" charset="0"/>
                </a:rPr>
                <a:t>It is created by the development team (based on direction of priorities set by the PO and sprint goals) during sprint planning and maintained by the development team during the sprint using story and task boards</a:t>
              </a:r>
            </a:p>
          </p:txBody>
        </p:sp>
        <p:sp>
          <p:nvSpPr>
            <p:cNvPr id="43" name="Rectangle 42">
              <a:extLst>
                <a:ext uri="{FF2B5EF4-FFF2-40B4-BE49-F238E27FC236}">
                  <a16:creationId xmlns:a16="http://schemas.microsoft.com/office/drawing/2014/main" id="{DE17DDF2-3A6B-47B2-8F22-5ACCA48970E8}"/>
                </a:ext>
              </a:extLst>
            </p:cNvPr>
            <p:cNvSpPr/>
            <p:nvPr/>
          </p:nvSpPr>
          <p:spPr>
            <a:xfrm>
              <a:off x="10647226" y="14369187"/>
              <a:ext cx="4003123" cy="4976401"/>
            </a:xfrm>
            <a:prstGeom prst="rect">
              <a:avLst/>
            </a:prstGeom>
            <a:solidFill>
              <a:schemeClr val="bg1"/>
            </a:solidFill>
          </p:spPr>
          <p:txBody>
            <a:bodyPr wrap="square">
              <a:noAutofit/>
            </a:bodyPr>
            <a:lstStyle/>
            <a:p>
              <a:pPr>
                <a:lnSpc>
                  <a:spcPct val="107000"/>
                </a:lnSpc>
                <a:spcBef>
                  <a:spcPts val="600"/>
                </a:spcBef>
                <a:spcAft>
                  <a:spcPts val="600"/>
                </a:spcAft>
              </a:pPr>
              <a:r>
                <a:rPr lang="en-US" sz="1800" b="1" dirty="0">
                  <a:latin typeface="Verdana" panose="020B0604030504040204" pitchFamily="34" charset="0"/>
                  <a:ea typeface="Verdana" panose="020B0604030504040204" pitchFamily="34" charset="0"/>
                  <a:cs typeface="Verdana" panose="020B0604030504040204" pitchFamily="34" charset="0"/>
                </a:rPr>
                <a:t>Burndown chart</a:t>
              </a:r>
            </a:p>
            <a:p>
              <a:pPr marL="342893" indent="-342893">
                <a:lnSpc>
                  <a:spcPct val="107000"/>
                </a:lnSpc>
                <a:spcAft>
                  <a:spcPts val="800"/>
                </a:spcAft>
                <a:buFont typeface="Arial" panose="020B0604020202020204" pitchFamily="34" charset="0"/>
                <a:buChar char="►"/>
                <a:tabLst>
                  <a:tab pos="457192" algn="l"/>
                </a:tabLst>
              </a:pPr>
              <a:r>
                <a:rPr lang="en-US" sz="1400" dirty="0">
                  <a:latin typeface="Verdana" panose="020B0604030504040204" pitchFamily="34" charset="0"/>
                  <a:ea typeface="Verdana" panose="020B0604030504040204" pitchFamily="34" charset="0"/>
                  <a:cs typeface="Verdana" panose="020B0604030504040204" pitchFamily="34" charset="0"/>
                </a:rPr>
                <a:t>Used to track and forecast progress </a:t>
              </a:r>
            </a:p>
            <a:p>
              <a:pPr marL="342893" indent="-342893">
                <a:lnSpc>
                  <a:spcPct val="107000"/>
                </a:lnSpc>
                <a:spcAft>
                  <a:spcPts val="800"/>
                </a:spcAft>
                <a:buFont typeface="Arial" panose="020B0604020202020204" pitchFamily="34" charset="0"/>
                <a:buChar char="►"/>
                <a:tabLst>
                  <a:tab pos="457192" algn="l"/>
                </a:tabLst>
              </a:pPr>
              <a:r>
                <a:rPr lang="en-US" sz="1400" dirty="0">
                  <a:latin typeface="Verdana" panose="020B0604030504040204" pitchFamily="34" charset="0"/>
                  <a:ea typeface="Verdana" panose="020B0604030504040204" pitchFamily="34" charset="0"/>
                  <a:cs typeface="Verdana" panose="020B0604030504040204" pitchFamily="34" charset="0"/>
                </a:rPr>
                <a:t>Graphical representation of estimated work remaining in a sprint over time</a:t>
              </a:r>
            </a:p>
            <a:p>
              <a:pPr marL="342893" indent="-342893">
                <a:lnSpc>
                  <a:spcPct val="107000"/>
                </a:lnSpc>
                <a:spcAft>
                  <a:spcPts val="800"/>
                </a:spcAft>
                <a:buFont typeface="Arial" panose="020B0604020202020204" pitchFamily="34" charset="0"/>
                <a:buChar char="►"/>
                <a:tabLst>
                  <a:tab pos="457192" algn="l"/>
                </a:tabLst>
              </a:pPr>
              <a:r>
                <a:rPr lang="en-US" sz="1400" dirty="0">
                  <a:latin typeface="Verdana" panose="020B0604030504040204" pitchFamily="34" charset="0"/>
                  <a:ea typeface="Verdana" panose="020B0604030504040204" pitchFamily="34" charset="0"/>
                  <a:cs typeface="Verdana" panose="020B0604030504040204" pitchFamily="34" charset="0"/>
                </a:rPr>
                <a:t>Calculated in story points or hours</a:t>
              </a:r>
            </a:p>
            <a:p>
              <a:pPr marL="342893" indent="-342893">
                <a:lnSpc>
                  <a:spcPct val="107000"/>
                </a:lnSpc>
                <a:spcAft>
                  <a:spcPts val="800"/>
                </a:spcAft>
                <a:buFont typeface="Arial" panose="020B0604020202020204" pitchFamily="34" charset="0"/>
                <a:buChar char="►"/>
                <a:tabLst>
                  <a:tab pos="457192" algn="l"/>
                </a:tabLst>
              </a:pPr>
              <a:r>
                <a:rPr lang="en-US" sz="1400" dirty="0">
                  <a:latin typeface="Verdana" panose="020B0604030504040204" pitchFamily="34" charset="0"/>
                  <a:ea typeface="Verdana" panose="020B0604030504040204" pitchFamily="34" charset="0"/>
                  <a:cs typeface="Verdana" panose="020B0604030504040204" pitchFamily="34" charset="0"/>
                </a:rPr>
                <a:t>When calculated in story points, no partial credit – story points recognized only when stories are complete and meet DoD</a:t>
              </a:r>
            </a:p>
            <a:p>
              <a:pPr marL="342893" indent="-342893">
                <a:lnSpc>
                  <a:spcPct val="107000"/>
                </a:lnSpc>
                <a:spcAft>
                  <a:spcPts val="800"/>
                </a:spcAft>
                <a:buFont typeface="Arial" panose="020B0604020202020204" pitchFamily="34" charset="0"/>
                <a:buChar char="►"/>
                <a:tabLst>
                  <a:tab pos="457192" algn="l"/>
                </a:tabLst>
              </a:pPr>
              <a:r>
                <a:rPr lang="en-US" sz="1400" dirty="0">
                  <a:latin typeface="Verdana" panose="020B0604030504040204" pitchFamily="34" charset="0"/>
                  <a:ea typeface="Verdana" panose="020B0604030504040204" pitchFamily="34" charset="0"/>
                  <a:cs typeface="Verdana" panose="020B0604030504040204" pitchFamily="34" charset="0"/>
                </a:rPr>
                <a:t>Generated by tool and monitored daily</a:t>
              </a:r>
            </a:p>
            <a:p>
              <a:pPr marL="342893" indent="-342893">
                <a:lnSpc>
                  <a:spcPct val="107000"/>
                </a:lnSpc>
                <a:spcAft>
                  <a:spcPts val="800"/>
                </a:spcAft>
                <a:buFont typeface="Arial" panose="020B0604020202020204" pitchFamily="34" charset="0"/>
                <a:buChar char="►"/>
                <a:tabLst>
                  <a:tab pos="457192" algn="l"/>
                </a:tabLst>
              </a:pPr>
              <a:endParaRPr lang="en-US" sz="1400" dirty="0">
                <a:latin typeface="Verdana" panose="020B0604030504040204" pitchFamily="34" charset="0"/>
                <a:ea typeface="Verdana" panose="020B0604030504040204" pitchFamily="34" charset="0"/>
                <a:cs typeface="Verdana" panose="020B0604030504040204" pitchFamily="34" charset="0"/>
              </a:endParaRPr>
            </a:p>
            <a:p>
              <a:pPr marL="342893" indent="-342893">
                <a:lnSpc>
                  <a:spcPct val="107000"/>
                </a:lnSpc>
                <a:spcAft>
                  <a:spcPts val="800"/>
                </a:spcAft>
                <a:buFont typeface="Arial" panose="020B0604020202020204" pitchFamily="34" charset="0"/>
                <a:buChar char="►"/>
                <a:tabLst>
                  <a:tab pos="457192" algn="l"/>
                </a:tabLst>
              </a:pPr>
              <a:endParaRPr lang="en-US" sz="1400" dirty="0">
                <a:latin typeface="Verdana" panose="020B0604030504040204" pitchFamily="34" charset="0"/>
                <a:ea typeface="Verdana" panose="020B0604030504040204" pitchFamily="34" charset="0"/>
                <a:cs typeface="Verdana" panose="020B0604030504040204" pitchFamily="34" charset="0"/>
              </a:endParaRPr>
            </a:p>
            <a:p>
              <a:pPr marL="342893" indent="-342893">
                <a:lnSpc>
                  <a:spcPct val="107000"/>
                </a:lnSpc>
                <a:spcAft>
                  <a:spcPts val="800"/>
                </a:spcAft>
                <a:buFont typeface="Arial" panose="020B0604020202020204" pitchFamily="34" charset="0"/>
                <a:buChar char="►"/>
                <a:tabLst>
                  <a:tab pos="457192" algn="l"/>
                </a:tabLst>
              </a:pPr>
              <a:endParaRPr lang="en-US" sz="1400" dirty="0">
                <a:latin typeface="Verdana" panose="020B0604030504040204" pitchFamily="34" charset="0"/>
                <a:ea typeface="Verdana" panose="020B0604030504040204" pitchFamily="34" charset="0"/>
                <a:cs typeface="Verdana" panose="020B0604030504040204" pitchFamily="34" charset="0"/>
              </a:endParaRPr>
            </a:p>
          </p:txBody>
        </p:sp>
        <p:sp>
          <p:nvSpPr>
            <p:cNvPr id="44" name="Rectangle 43">
              <a:extLst>
                <a:ext uri="{FF2B5EF4-FFF2-40B4-BE49-F238E27FC236}">
                  <a16:creationId xmlns:a16="http://schemas.microsoft.com/office/drawing/2014/main" id="{A16E958A-6260-4763-9A99-52AC59DC0AEA}"/>
                </a:ext>
              </a:extLst>
            </p:cNvPr>
            <p:cNvSpPr/>
            <p:nvPr/>
          </p:nvSpPr>
          <p:spPr>
            <a:xfrm>
              <a:off x="1405096" y="17805699"/>
              <a:ext cx="9039384" cy="1539889"/>
            </a:xfrm>
            <a:prstGeom prst="rect">
              <a:avLst/>
            </a:prstGeom>
            <a:solidFill>
              <a:schemeClr val="bg1"/>
            </a:solidFill>
          </p:spPr>
          <p:txBody>
            <a:bodyPr wrap="square">
              <a:noAutofit/>
            </a:bodyPr>
            <a:lstStyle/>
            <a:p>
              <a:pPr>
                <a:lnSpc>
                  <a:spcPts val="1700"/>
                </a:lnSpc>
                <a:spcBef>
                  <a:spcPts val="600"/>
                </a:spcBef>
                <a:spcAft>
                  <a:spcPts val="600"/>
                </a:spcAft>
              </a:pPr>
              <a:r>
                <a:rPr lang="en-US" sz="1800" b="1">
                  <a:latin typeface="Verdana" panose="020B0604030504040204" pitchFamily="34" charset="0"/>
                  <a:ea typeface="Verdana" panose="020B0604030504040204" pitchFamily="34" charset="0"/>
                  <a:cs typeface="Verdana" panose="020B0604030504040204" pitchFamily="34" charset="0"/>
                </a:rPr>
                <a:t>Impediment list</a:t>
              </a:r>
            </a:p>
            <a:p>
              <a:pPr marL="342893" indent="-342893">
                <a:lnSpc>
                  <a:spcPts val="1700"/>
                </a:lnSpc>
                <a:spcAft>
                  <a:spcPts val="800"/>
                </a:spcAft>
                <a:buFont typeface="Arial" panose="020B0604020202020204" pitchFamily="34" charset="0"/>
                <a:buChar char="►"/>
                <a:tabLst>
                  <a:tab pos="457192" algn="l"/>
                </a:tabLst>
              </a:pPr>
              <a:r>
                <a:rPr lang="en-US" sz="1400">
                  <a:latin typeface="Verdana" panose="020B0604030504040204" pitchFamily="34" charset="0"/>
                  <a:ea typeface="Verdana" panose="020B0604030504040204" pitchFamily="34" charset="0"/>
                  <a:cs typeface="Verdana" panose="020B0604030504040204" pitchFamily="34" charset="0"/>
                </a:rPr>
                <a:t>Items preventing team from completing work</a:t>
              </a:r>
            </a:p>
            <a:p>
              <a:pPr marL="342893" indent="-342893">
                <a:lnSpc>
                  <a:spcPts val="1700"/>
                </a:lnSpc>
                <a:spcAft>
                  <a:spcPts val="800"/>
                </a:spcAft>
                <a:buFont typeface="Arial" panose="020B0604020202020204" pitchFamily="34" charset="0"/>
                <a:buChar char="►"/>
                <a:tabLst>
                  <a:tab pos="457192" algn="l"/>
                </a:tabLst>
              </a:pPr>
              <a:r>
                <a:rPr lang="en-US" sz="1400">
                  <a:latin typeface="Verdana" panose="020B0604030504040204" pitchFamily="34" charset="0"/>
                  <a:ea typeface="Verdana" panose="020B0604030504040204" pitchFamily="34" charset="0"/>
                  <a:cs typeface="Verdana" panose="020B0604030504040204" pitchFamily="34" charset="0"/>
                </a:rPr>
                <a:t>Maintained by SM</a:t>
              </a:r>
            </a:p>
            <a:p>
              <a:pPr marL="342893" indent="-342893">
                <a:lnSpc>
                  <a:spcPts val="1700"/>
                </a:lnSpc>
                <a:spcAft>
                  <a:spcPts val="800"/>
                </a:spcAft>
                <a:buFont typeface="Arial" panose="020B0604020202020204" pitchFamily="34" charset="0"/>
                <a:buChar char="►"/>
                <a:tabLst>
                  <a:tab pos="457192" algn="l"/>
                </a:tabLst>
              </a:pPr>
              <a:r>
                <a:rPr lang="en-US" sz="1400">
                  <a:latin typeface="Verdana" panose="020B0604030504040204" pitchFamily="34" charset="0"/>
                  <a:ea typeface="Verdana" panose="020B0604030504040204" pitchFamily="34" charset="0"/>
                  <a:cs typeface="Verdana" panose="020B0604030504040204" pitchFamily="34" charset="0"/>
                </a:rPr>
                <a:t>Impediments can be removed upon resolution or during the daily standup by the team</a:t>
              </a:r>
            </a:p>
            <a:p>
              <a:pPr marL="342893" indent="-342893">
                <a:lnSpc>
                  <a:spcPts val="1700"/>
                </a:lnSpc>
                <a:spcAft>
                  <a:spcPts val="800"/>
                </a:spcAft>
                <a:buFont typeface="Arial" panose="020B0604020202020204" pitchFamily="34" charset="0"/>
                <a:buChar char="►"/>
                <a:tabLst>
                  <a:tab pos="457192" algn="l"/>
                </a:tabLst>
              </a:pPr>
              <a:r>
                <a:rPr lang="en-US" sz="1400">
                  <a:latin typeface="Verdana" panose="020B0604030504040204" pitchFamily="34" charset="0"/>
                  <a:ea typeface="Verdana" panose="020B0604030504040204" pitchFamily="34" charset="0"/>
                  <a:cs typeface="Verdana" panose="020B0604030504040204" pitchFamily="34" charset="0"/>
                </a:rPr>
                <a:t>SM accountable for removing all impediments and escalating as appropriate</a:t>
              </a:r>
            </a:p>
          </p:txBody>
        </p:sp>
        <p:sp>
          <p:nvSpPr>
            <p:cNvPr id="45" name="Rectangle 44">
              <a:extLst>
                <a:ext uri="{FF2B5EF4-FFF2-40B4-BE49-F238E27FC236}">
                  <a16:creationId xmlns:a16="http://schemas.microsoft.com/office/drawing/2014/main" id="{2217643E-F6D7-413B-BBF2-48418F3B7E85}"/>
                </a:ext>
              </a:extLst>
            </p:cNvPr>
            <p:cNvSpPr/>
            <p:nvPr/>
          </p:nvSpPr>
          <p:spPr>
            <a:xfrm>
              <a:off x="9334424" y="12313642"/>
              <a:ext cx="5316555" cy="1889069"/>
            </a:xfrm>
            <a:prstGeom prst="rect">
              <a:avLst/>
            </a:prstGeom>
            <a:solidFill>
              <a:schemeClr val="bg1"/>
            </a:solidFill>
          </p:spPr>
          <p:txBody>
            <a:bodyPr wrap="square">
              <a:noAutofit/>
            </a:bodyPr>
            <a:lstStyle/>
            <a:p>
              <a:pPr>
                <a:lnSpc>
                  <a:spcPts val="2100"/>
                </a:lnSpc>
                <a:spcBef>
                  <a:spcPts val="600"/>
                </a:spcBef>
                <a:spcAft>
                  <a:spcPts val="600"/>
                </a:spcAft>
              </a:pPr>
              <a:r>
                <a:rPr lang="en-US" sz="1800" b="1">
                  <a:latin typeface="Verdana" panose="020B0604030504040204" pitchFamily="34" charset="0"/>
                  <a:ea typeface="Verdana" panose="020B0604030504040204" pitchFamily="34" charset="0"/>
                  <a:cs typeface="Verdana" panose="020B0604030504040204" pitchFamily="34" charset="0"/>
                </a:rPr>
                <a:t>Product increment </a:t>
              </a:r>
            </a:p>
            <a:p>
              <a:pPr marL="342893" indent="-342893">
                <a:lnSpc>
                  <a:spcPts val="2100"/>
                </a:lnSpc>
                <a:spcAft>
                  <a:spcPts val="800"/>
                </a:spcAft>
                <a:buFont typeface="Arial" panose="020B0604020202020204" pitchFamily="34" charset="0"/>
                <a:buChar char="►"/>
                <a:tabLst>
                  <a:tab pos="457192" algn="l"/>
                </a:tabLst>
              </a:pPr>
              <a:r>
                <a:rPr lang="en-US" sz="1400">
                  <a:latin typeface="Verdana" panose="020B0604030504040204" pitchFamily="34" charset="0"/>
                  <a:ea typeface="Verdana" panose="020B0604030504040204" pitchFamily="34" charset="0"/>
                  <a:cs typeface="Verdana" panose="020B0604030504040204" pitchFamily="34" charset="0"/>
                </a:rPr>
                <a:t>The sum of the user stories completed during a sprint  </a:t>
              </a:r>
            </a:p>
            <a:p>
              <a:pPr marL="342893" indent="-342893">
                <a:lnSpc>
                  <a:spcPts val="2100"/>
                </a:lnSpc>
                <a:spcAft>
                  <a:spcPts val="800"/>
                </a:spcAft>
                <a:buFont typeface="Arial" panose="020B0604020202020204" pitchFamily="34" charset="0"/>
                <a:buChar char="►"/>
                <a:tabLst>
                  <a:tab pos="457192" algn="l"/>
                </a:tabLst>
              </a:pPr>
              <a:r>
                <a:rPr lang="en-US" sz="1400">
                  <a:latin typeface="Verdana" panose="020B0604030504040204" pitchFamily="34" charset="0"/>
                  <a:ea typeface="Verdana" panose="020B0604030504040204" pitchFamily="34" charset="0"/>
                  <a:cs typeface="Verdana" panose="020B0604030504040204" pitchFamily="34" charset="0"/>
                </a:rPr>
                <a:t>The new product increment can be implemented by itself or packaged together with increments from previous sprints</a:t>
              </a:r>
            </a:p>
          </p:txBody>
        </p:sp>
        <p:sp>
          <p:nvSpPr>
            <p:cNvPr id="46" name="Rectangle 45">
              <a:extLst>
                <a:ext uri="{FF2B5EF4-FFF2-40B4-BE49-F238E27FC236}">
                  <a16:creationId xmlns:a16="http://schemas.microsoft.com/office/drawing/2014/main" id="{30F7AF91-2492-477A-9648-3C9D83847657}"/>
                </a:ext>
              </a:extLst>
            </p:cNvPr>
            <p:cNvSpPr/>
            <p:nvPr/>
          </p:nvSpPr>
          <p:spPr>
            <a:xfrm>
              <a:off x="1391987" y="12313642"/>
              <a:ext cx="7729285" cy="1890413"/>
            </a:xfrm>
            <a:prstGeom prst="rect">
              <a:avLst/>
            </a:prstGeom>
            <a:solidFill>
              <a:schemeClr val="bg1"/>
            </a:solidFill>
          </p:spPr>
          <p:txBody>
            <a:bodyPr wrap="square">
              <a:noAutofit/>
            </a:bodyPr>
            <a:lstStyle/>
            <a:p>
              <a:pPr>
                <a:lnSpc>
                  <a:spcPts val="2000"/>
                </a:lnSpc>
                <a:spcBef>
                  <a:spcPts val="600"/>
                </a:spcBef>
                <a:spcAft>
                  <a:spcPts val="600"/>
                </a:spcAft>
              </a:pPr>
              <a:r>
                <a:rPr lang="en-US" sz="1800" b="1">
                  <a:latin typeface="Verdana" panose="020B0604030504040204" pitchFamily="34" charset="0"/>
                  <a:ea typeface="Verdana" panose="020B0604030504040204" pitchFamily="34" charset="0"/>
                  <a:cs typeface="Verdana" panose="020B0604030504040204" pitchFamily="34" charset="0"/>
                </a:rPr>
                <a:t>Product roadmap</a:t>
              </a:r>
            </a:p>
            <a:p>
              <a:pPr marL="342893" indent="-342893">
                <a:lnSpc>
                  <a:spcPts val="2000"/>
                </a:lnSpc>
                <a:spcAft>
                  <a:spcPts val="800"/>
                </a:spcAft>
                <a:buFont typeface="Arial" panose="020B0604020202020204" pitchFamily="34" charset="0"/>
                <a:buChar char="►"/>
                <a:tabLst>
                  <a:tab pos="457192" algn="l"/>
                </a:tabLst>
              </a:pPr>
              <a:r>
                <a:rPr lang="en-US" sz="1400">
                  <a:latin typeface="Verdana" panose="020B0604030504040204" pitchFamily="34" charset="0"/>
                  <a:ea typeface="Verdana" panose="020B0604030504040204" pitchFamily="34" charset="0"/>
                  <a:cs typeface="Verdana" panose="020B0604030504040204" pitchFamily="34" charset="0"/>
                </a:rPr>
                <a:t>Forecast of planned releases including epics, features, and user stories </a:t>
              </a:r>
            </a:p>
            <a:p>
              <a:pPr marL="342893" indent="-342893">
                <a:lnSpc>
                  <a:spcPts val="2000"/>
                </a:lnSpc>
                <a:spcAft>
                  <a:spcPts val="800"/>
                </a:spcAft>
                <a:buFont typeface="Arial" panose="020B0604020202020204" pitchFamily="34" charset="0"/>
                <a:buChar char="►"/>
                <a:tabLst>
                  <a:tab pos="457192" algn="l"/>
                </a:tabLst>
              </a:pPr>
              <a:r>
                <a:rPr lang="en-US" sz="1400">
                  <a:latin typeface="Verdana" panose="020B0604030504040204" pitchFamily="34" charset="0"/>
                  <a:ea typeface="Verdana" panose="020B0604030504040204" pitchFamily="34" charset="0"/>
                  <a:cs typeface="Verdana" panose="020B0604030504040204" pitchFamily="34" charset="0"/>
                </a:rPr>
                <a:t>Medium to long-term planning is reflected in the roadmap and the product backlog </a:t>
              </a:r>
            </a:p>
            <a:p>
              <a:pPr marL="342893" indent="-342893">
                <a:lnSpc>
                  <a:spcPts val="2000"/>
                </a:lnSpc>
                <a:spcAft>
                  <a:spcPts val="800"/>
                </a:spcAft>
                <a:buFont typeface="Arial" panose="020B0604020202020204" pitchFamily="34" charset="0"/>
                <a:buChar char="►"/>
                <a:tabLst>
                  <a:tab pos="457192" algn="l"/>
                </a:tabLst>
              </a:pPr>
              <a:r>
                <a:rPr lang="en-US" sz="1400">
                  <a:latin typeface="Verdana" panose="020B0604030504040204" pitchFamily="34" charset="0"/>
                  <a:ea typeface="Verdana" panose="020B0604030504040204" pitchFamily="34" charset="0"/>
                  <a:cs typeface="Verdana" panose="020B0604030504040204" pitchFamily="34" charset="0"/>
                </a:rPr>
                <a:t>Forecast is continually adjusted as priorities change and as sprints are completed</a:t>
              </a:r>
            </a:p>
          </p:txBody>
        </p:sp>
        <p:pic>
          <p:nvPicPr>
            <p:cNvPr id="47" name="Picture 2">
              <a:extLst>
                <a:ext uri="{FF2B5EF4-FFF2-40B4-BE49-F238E27FC236}">
                  <a16:creationId xmlns:a16="http://schemas.microsoft.com/office/drawing/2014/main" id="{F22CAABE-2B3A-4300-B4D9-1EDA36C1825E}"/>
                </a:ext>
              </a:extLst>
            </p:cNvPr>
            <p:cNvPicPr>
              <a:picLocks noChangeAspect="1" noChangeArrowheads="1"/>
            </p:cNvPicPr>
            <p:nvPr/>
          </p:nvPicPr>
          <p:blipFill>
            <a:blip r:embed="rId10" cstate="print"/>
            <a:srcRect/>
            <a:stretch>
              <a:fillRect/>
            </a:stretch>
          </p:blipFill>
          <p:spPr bwMode="auto">
            <a:xfrm>
              <a:off x="11157438" y="17391556"/>
              <a:ext cx="2942501" cy="1814481"/>
            </a:xfrm>
            <a:prstGeom prst="rect">
              <a:avLst/>
            </a:prstGeom>
            <a:noFill/>
            <a:ln w="9525">
              <a:noFill/>
              <a:miter lim="800000"/>
              <a:headEnd/>
              <a:tailEnd/>
            </a:ln>
          </p:spPr>
        </p:pic>
        <p:sp>
          <p:nvSpPr>
            <p:cNvPr id="95" name="Rectangle 94">
              <a:extLst>
                <a:ext uri="{FF2B5EF4-FFF2-40B4-BE49-F238E27FC236}">
                  <a16:creationId xmlns:a16="http://schemas.microsoft.com/office/drawing/2014/main" id="{8B016996-EA18-4571-B020-0F4F4CB89835}"/>
                </a:ext>
              </a:extLst>
            </p:cNvPr>
            <p:cNvSpPr/>
            <p:nvPr/>
          </p:nvSpPr>
          <p:spPr>
            <a:xfrm>
              <a:off x="1391988" y="14369188"/>
              <a:ext cx="5264810" cy="3268390"/>
            </a:xfrm>
            <a:prstGeom prst="rect">
              <a:avLst/>
            </a:prstGeom>
            <a:solidFill>
              <a:schemeClr val="bg1"/>
            </a:solidFill>
          </p:spPr>
          <p:txBody>
            <a:bodyPr wrap="square">
              <a:noAutofit/>
            </a:bodyPr>
            <a:lstStyle/>
            <a:p>
              <a:pPr>
                <a:lnSpc>
                  <a:spcPts val="2160"/>
                </a:lnSpc>
                <a:spcBef>
                  <a:spcPts val="600"/>
                </a:spcBef>
                <a:spcAft>
                  <a:spcPts val="600"/>
                </a:spcAft>
              </a:pPr>
              <a:r>
                <a:rPr lang="en-US" sz="1800" b="1" dirty="0">
                  <a:latin typeface="Verdana" panose="020B0604030504040204" pitchFamily="34" charset="0"/>
                  <a:ea typeface="Verdana" panose="020B0604030504040204" pitchFamily="34" charset="0"/>
                  <a:cs typeface="Verdana" panose="020B0604030504040204" pitchFamily="34" charset="0"/>
                </a:rPr>
                <a:t>Definition of ready (</a:t>
              </a:r>
              <a:r>
                <a:rPr lang="en-US" sz="1800" b="1" dirty="0" err="1">
                  <a:latin typeface="Verdana" panose="020B0604030504040204" pitchFamily="34" charset="0"/>
                  <a:ea typeface="Verdana" panose="020B0604030504040204" pitchFamily="34" charset="0"/>
                  <a:cs typeface="Verdana" panose="020B0604030504040204" pitchFamily="34" charset="0"/>
                </a:rPr>
                <a:t>DoR</a:t>
              </a:r>
              <a:r>
                <a:rPr lang="en-US" sz="1800" b="1" dirty="0">
                  <a:latin typeface="Verdana" panose="020B0604030504040204" pitchFamily="34" charset="0"/>
                  <a:ea typeface="Verdana" panose="020B0604030504040204" pitchFamily="34" charset="0"/>
                  <a:cs typeface="Verdana" panose="020B0604030504040204" pitchFamily="34" charset="0"/>
                </a:rPr>
                <a:t>)</a:t>
              </a:r>
            </a:p>
            <a:p>
              <a:pPr marL="342893" indent="-342893">
                <a:lnSpc>
                  <a:spcPts val="2160"/>
                </a:lnSpc>
                <a:spcAft>
                  <a:spcPts val="800"/>
                </a:spcAft>
                <a:buFont typeface="Arial" panose="020B0604020202020204" pitchFamily="34" charset="0"/>
                <a:buChar char="►"/>
                <a:tabLst>
                  <a:tab pos="457192" algn="l"/>
                </a:tabLst>
              </a:pPr>
              <a:r>
                <a:rPr lang="en-US" sz="1400" dirty="0">
                  <a:latin typeface="Verdana" panose="020B0604030504040204" pitchFamily="34" charset="0"/>
                  <a:ea typeface="Verdana" panose="020B0604030504040204" pitchFamily="34" charset="0"/>
                  <a:cs typeface="Verdana" panose="020B0604030504040204" pitchFamily="34" charset="0"/>
                </a:rPr>
                <a:t>Documents criteria any user story has to reach before the team can plan it in a sprint</a:t>
              </a:r>
            </a:p>
            <a:p>
              <a:pPr marL="342893" indent="-342893">
                <a:lnSpc>
                  <a:spcPts val="2160"/>
                </a:lnSpc>
                <a:spcAft>
                  <a:spcPts val="800"/>
                </a:spcAft>
                <a:buFont typeface="Arial" panose="020B0604020202020204" pitchFamily="34" charset="0"/>
                <a:buChar char="►"/>
                <a:tabLst>
                  <a:tab pos="457192" algn="l"/>
                </a:tabLst>
              </a:pPr>
              <a:r>
                <a:rPr lang="en-US" sz="1400" dirty="0">
                  <a:latin typeface="Verdana" panose="020B0604030504040204" pitchFamily="34" charset="0"/>
                  <a:ea typeface="Verdana" panose="020B0604030504040204" pitchFamily="34" charset="0"/>
                  <a:cs typeface="Verdana" panose="020B0604030504040204" pitchFamily="34" charset="0"/>
                </a:rPr>
                <a:t>Applies to all user stories</a:t>
              </a:r>
            </a:p>
            <a:p>
              <a:pPr marL="342893" indent="-342893">
                <a:lnSpc>
                  <a:spcPts val="2160"/>
                </a:lnSpc>
                <a:spcAft>
                  <a:spcPts val="800"/>
                </a:spcAft>
                <a:buFont typeface="Arial" panose="020B0604020202020204" pitchFamily="34" charset="0"/>
                <a:buChar char="►"/>
                <a:tabLst>
                  <a:tab pos="457192" algn="l"/>
                </a:tabLst>
              </a:pPr>
              <a:r>
                <a:rPr lang="en-US" sz="1400" dirty="0">
                  <a:latin typeface="Verdana" panose="020B0604030504040204" pitchFamily="34" charset="0"/>
                  <a:ea typeface="Verdana" panose="020B0604030504040204" pitchFamily="34" charset="0"/>
                  <a:cs typeface="Verdana" panose="020B0604030504040204" pitchFamily="34" charset="0"/>
                </a:rPr>
                <a:t>Ensures that the incoming work meets a basic level of quality, which will help prevent confusion and wasted time that the team might spend on trying to understand the requirements once the work begins </a:t>
              </a:r>
            </a:p>
            <a:p>
              <a:pPr marL="342893" indent="-342893">
                <a:lnSpc>
                  <a:spcPts val="2160"/>
                </a:lnSpc>
                <a:spcAft>
                  <a:spcPts val="800"/>
                </a:spcAft>
                <a:buFont typeface="Arial" panose="020B0604020202020204" pitchFamily="34" charset="0"/>
                <a:buChar char="►"/>
                <a:tabLst>
                  <a:tab pos="457192" algn="l"/>
                </a:tabLst>
              </a:pPr>
              <a:r>
                <a:rPr lang="en-US" sz="1400" dirty="0">
                  <a:latin typeface="Verdana" panose="020B0604030504040204" pitchFamily="34" charset="0"/>
                  <a:ea typeface="Verdana" panose="020B0604030504040204" pitchFamily="34" charset="0"/>
                  <a:cs typeface="Verdana" panose="020B0604030504040204" pitchFamily="34" charset="0"/>
                </a:rPr>
                <a:t>Needs to be defined and understood for discovery and ongoing PBR</a:t>
              </a:r>
            </a:p>
          </p:txBody>
        </p:sp>
        <p:sp>
          <p:nvSpPr>
            <p:cNvPr id="96" name="Rectangle 95">
              <a:extLst>
                <a:ext uri="{FF2B5EF4-FFF2-40B4-BE49-F238E27FC236}">
                  <a16:creationId xmlns:a16="http://schemas.microsoft.com/office/drawing/2014/main" id="{0E1B5EC1-7E0F-4847-AB57-1DC20FF4F6F4}"/>
                </a:ext>
              </a:extLst>
            </p:cNvPr>
            <p:cNvSpPr/>
            <p:nvPr/>
          </p:nvSpPr>
          <p:spPr>
            <a:xfrm>
              <a:off x="6870579" y="14369189"/>
              <a:ext cx="3576287" cy="3295422"/>
            </a:xfrm>
            <a:prstGeom prst="rect">
              <a:avLst/>
            </a:prstGeom>
            <a:solidFill>
              <a:schemeClr val="bg1"/>
            </a:solidFill>
          </p:spPr>
          <p:txBody>
            <a:bodyPr wrap="square">
              <a:noAutofit/>
            </a:bodyPr>
            <a:lstStyle/>
            <a:p>
              <a:pPr>
                <a:lnSpc>
                  <a:spcPts val="2200"/>
                </a:lnSpc>
                <a:spcBef>
                  <a:spcPts val="600"/>
                </a:spcBef>
                <a:spcAft>
                  <a:spcPts val="600"/>
                </a:spcAft>
              </a:pPr>
              <a:r>
                <a:rPr lang="en-US" sz="1800" b="1" dirty="0">
                  <a:latin typeface="Verdana" panose="020B0604030504040204" pitchFamily="34" charset="0"/>
                  <a:ea typeface="Verdana" panose="020B0604030504040204" pitchFamily="34" charset="0"/>
                  <a:cs typeface="Verdana" panose="020B0604030504040204" pitchFamily="34" charset="0"/>
                </a:rPr>
                <a:t>Definition of done (DoD)</a:t>
              </a:r>
            </a:p>
            <a:p>
              <a:pPr marL="342893" indent="-342893">
                <a:lnSpc>
                  <a:spcPts val="2400"/>
                </a:lnSpc>
                <a:spcAft>
                  <a:spcPts val="800"/>
                </a:spcAft>
                <a:buFont typeface="Arial" panose="020B0604020202020204" pitchFamily="34" charset="0"/>
                <a:buChar char="►"/>
                <a:tabLst>
                  <a:tab pos="457192" algn="l"/>
                </a:tabLst>
              </a:pPr>
              <a:r>
                <a:rPr lang="en-US" sz="1400" dirty="0">
                  <a:latin typeface="Verdana" panose="020B0604030504040204" pitchFamily="34" charset="0"/>
                  <a:ea typeface="Verdana" panose="020B0604030504040204" pitchFamily="34" charset="0"/>
                  <a:cs typeface="Verdana" panose="020B0604030504040204" pitchFamily="34" charset="0"/>
                </a:rPr>
                <a:t>A quality checklist of activities that must be completed in order for any user story to be considered complete</a:t>
              </a:r>
            </a:p>
            <a:p>
              <a:pPr marL="342893" indent="-342893">
                <a:lnSpc>
                  <a:spcPts val="2400"/>
                </a:lnSpc>
                <a:spcAft>
                  <a:spcPts val="800"/>
                </a:spcAft>
                <a:buFont typeface="Arial" panose="020B0604020202020204" pitchFamily="34" charset="0"/>
                <a:buChar char="►"/>
                <a:tabLst>
                  <a:tab pos="457192" algn="l"/>
                </a:tabLst>
              </a:pPr>
              <a:r>
                <a:rPr lang="en-US" sz="1400" dirty="0">
                  <a:latin typeface="Verdana" panose="020B0604030504040204" pitchFamily="34" charset="0"/>
                  <a:ea typeface="Verdana" panose="020B0604030504040204" pitchFamily="34" charset="0"/>
                  <a:cs typeface="Verdana" panose="020B0604030504040204" pitchFamily="34" charset="0"/>
                </a:rPr>
                <a:t>Applies to all user stories</a:t>
              </a:r>
            </a:p>
            <a:p>
              <a:pPr marL="342893" indent="-342893">
                <a:lnSpc>
                  <a:spcPts val="2400"/>
                </a:lnSpc>
                <a:spcAft>
                  <a:spcPts val="800"/>
                </a:spcAft>
                <a:buFont typeface="Arial" panose="020B0604020202020204" pitchFamily="34" charset="0"/>
                <a:buChar char="►"/>
                <a:tabLst>
                  <a:tab pos="457192" algn="l"/>
                </a:tabLst>
              </a:pPr>
              <a:r>
                <a:rPr lang="en-US" sz="1400" dirty="0">
                  <a:latin typeface="Verdana" panose="020B0604030504040204" pitchFamily="34" charset="0"/>
                  <a:ea typeface="Verdana" panose="020B0604030504040204" pitchFamily="34" charset="0"/>
                  <a:cs typeface="Verdana" panose="020B0604030504040204" pitchFamily="34" charset="0"/>
                </a:rPr>
                <a:t>Improve and expand the DoD over time to ensure quality</a:t>
              </a:r>
            </a:p>
          </p:txBody>
        </p:sp>
        <p:sp>
          <p:nvSpPr>
            <p:cNvPr id="99" name="Rectangle 98">
              <a:extLst>
                <a:ext uri="{FF2B5EF4-FFF2-40B4-BE49-F238E27FC236}">
                  <a16:creationId xmlns:a16="http://schemas.microsoft.com/office/drawing/2014/main" id="{994A33CD-F560-4B72-B42D-E13A3061ED91}"/>
                </a:ext>
              </a:extLst>
            </p:cNvPr>
            <p:cNvSpPr/>
            <p:nvPr/>
          </p:nvSpPr>
          <p:spPr>
            <a:xfrm>
              <a:off x="1405400" y="6060634"/>
              <a:ext cx="6071166" cy="1980000"/>
            </a:xfrm>
            <a:prstGeom prst="rect">
              <a:avLst/>
            </a:prstGeom>
            <a:solidFill>
              <a:schemeClr val="bg1"/>
            </a:solidFill>
          </p:spPr>
          <p:txBody>
            <a:bodyPr wrap="square">
              <a:noAutofit/>
            </a:bodyPr>
            <a:lstStyle/>
            <a:p>
              <a:pPr>
                <a:lnSpc>
                  <a:spcPct val="107000"/>
                </a:lnSpc>
                <a:spcBef>
                  <a:spcPts val="600"/>
                </a:spcBef>
                <a:spcAft>
                  <a:spcPts val="600"/>
                </a:spcAft>
              </a:pPr>
              <a:r>
                <a:rPr lang="en-US" sz="1800" b="1">
                  <a:latin typeface="Verdana" panose="020B0604030504040204" pitchFamily="34" charset="0"/>
                  <a:ea typeface="Verdana" panose="020B0604030504040204" pitchFamily="34" charset="0"/>
                  <a:cs typeface="Verdana" panose="020B0604030504040204" pitchFamily="34" charset="0"/>
                </a:rPr>
                <a:t>Product backlog</a:t>
              </a:r>
            </a:p>
            <a:p>
              <a:pPr marL="342893" indent="-342893">
                <a:lnSpc>
                  <a:spcPct val="107000"/>
                </a:lnSpc>
                <a:spcAft>
                  <a:spcPts val="800"/>
                </a:spcAft>
                <a:buFont typeface="Arial" panose="020B0604020202020204" pitchFamily="34" charset="0"/>
                <a:buChar char="►"/>
                <a:tabLst>
                  <a:tab pos="457192" algn="l"/>
                </a:tabLst>
              </a:pPr>
              <a:r>
                <a:rPr lang="en-US" sz="1400">
                  <a:latin typeface="Verdana" panose="020B0604030504040204" pitchFamily="34" charset="0"/>
                  <a:ea typeface="Verdana" panose="020B0604030504040204" pitchFamily="34" charset="0"/>
                  <a:cs typeface="Verdana" panose="020B0604030504040204" pitchFamily="34" charset="0"/>
                </a:rPr>
                <a:t>A dynamic list, in priority sequence, of features and user stories to be developed</a:t>
              </a:r>
            </a:p>
            <a:p>
              <a:pPr marL="342893" indent="-342893">
                <a:lnSpc>
                  <a:spcPct val="107000"/>
                </a:lnSpc>
                <a:spcAft>
                  <a:spcPts val="800"/>
                </a:spcAft>
                <a:buFont typeface="Arial" panose="020B0604020202020204" pitchFamily="34" charset="0"/>
                <a:buChar char="►"/>
                <a:tabLst>
                  <a:tab pos="457192" algn="l"/>
                </a:tabLst>
              </a:pPr>
              <a:r>
                <a:rPr lang="en-US" sz="1400">
                  <a:latin typeface="Verdana" panose="020B0604030504040204" pitchFamily="34" charset="0"/>
                  <a:ea typeface="Verdana" panose="020B0604030504040204" pitchFamily="34" charset="0"/>
                  <a:cs typeface="Verdana" panose="020B0604030504040204" pitchFamily="34" charset="0"/>
                </a:rPr>
                <a:t>Continually refined to contain at least 3 sprints’ worth of ready user stories</a:t>
              </a:r>
            </a:p>
            <a:p>
              <a:pPr marL="342893" indent="-342893">
                <a:lnSpc>
                  <a:spcPct val="107000"/>
                </a:lnSpc>
                <a:spcAft>
                  <a:spcPts val="800"/>
                </a:spcAft>
                <a:buFont typeface="Arial" panose="020B0604020202020204" pitchFamily="34" charset="0"/>
                <a:buChar char="►"/>
                <a:tabLst>
                  <a:tab pos="457192" algn="l"/>
                </a:tabLst>
              </a:pPr>
              <a:r>
                <a:rPr lang="en-US" sz="1400">
                  <a:latin typeface="Verdana" panose="020B0604030504040204" pitchFamily="34" charset="0"/>
                  <a:ea typeface="Verdana" panose="020B0604030504040204" pitchFamily="34" charset="0"/>
                  <a:cs typeface="Verdana" panose="020B0604030504040204" pitchFamily="34" charset="0"/>
                </a:rPr>
                <a:t>Prioritized and maintained by the PO</a:t>
              </a:r>
            </a:p>
          </p:txBody>
        </p:sp>
        <p:pic>
          <p:nvPicPr>
            <p:cNvPr id="3" name="Picture 2">
              <a:extLst>
                <a:ext uri="{FF2B5EF4-FFF2-40B4-BE49-F238E27FC236}">
                  <a16:creationId xmlns:a16="http://schemas.microsoft.com/office/drawing/2014/main" id="{022730B3-C381-4FA8-9C6D-A354EDEEEF57}"/>
                </a:ext>
              </a:extLst>
            </p:cNvPr>
            <p:cNvPicPr>
              <a:picLocks noChangeAspect="1"/>
            </p:cNvPicPr>
            <p:nvPr/>
          </p:nvPicPr>
          <p:blipFill>
            <a:blip r:embed="rId11"/>
            <a:stretch>
              <a:fillRect/>
            </a:stretch>
          </p:blipFill>
          <p:spPr>
            <a:xfrm>
              <a:off x="10371890" y="8340901"/>
              <a:ext cx="4079470" cy="3303519"/>
            </a:xfrm>
            <a:prstGeom prst="rect">
              <a:avLst/>
            </a:prstGeom>
          </p:spPr>
        </p:pic>
      </p:grpSp>
      <p:sp>
        <p:nvSpPr>
          <p:cNvPr id="106" name="Rectangle 105">
            <a:extLst>
              <a:ext uri="{FF2B5EF4-FFF2-40B4-BE49-F238E27FC236}">
                <a16:creationId xmlns:a16="http://schemas.microsoft.com/office/drawing/2014/main" id="{C65FCB0D-DC37-40ED-A1E4-AF36877C4330}"/>
              </a:ext>
            </a:extLst>
          </p:cNvPr>
          <p:cNvSpPr/>
          <p:nvPr/>
        </p:nvSpPr>
        <p:spPr>
          <a:xfrm>
            <a:off x="11469585" y="1071665"/>
            <a:ext cx="3252705" cy="4324723"/>
          </a:xfrm>
          <a:prstGeom prst="rect">
            <a:avLst/>
          </a:prstGeom>
          <a:noFill/>
          <a:ln w="12700">
            <a:noFill/>
          </a:ln>
        </p:spPr>
        <p:txBody>
          <a:bodyPr wrap="square">
            <a:noAutofit/>
          </a:bodyPr>
          <a:lstStyle/>
          <a:p>
            <a:pPr>
              <a:lnSpc>
                <a:spcPts val="1800"/>
              </a:lnSpc>
              <a:spcBef>
                <a:spcPts val="600"/>
              </a:spcBef>
              <a:spcAft>
                <a:spcPts val="600"/>
              </a:spcAft>
            </a:pPr>
            <a:r>
              <a:rPr lang="en-US" sz="1800" b="1">
                <a:latin typeface="Verdana" panose="020B0604030504040204" pitchFamily="34" charset="0"/>
                <a:ea typeface="Verdana" panose="020B0604030504040204" pitchFamily="34" charset="0"/>
                <a:cs typeface="Verdana" panose="020B0604030504040204" pitchFamily="34" charset="0"/>
              </a:rPr>
              <a:t>Scrum master (SM)</a:t>
            </a:r>
          </a:p>
          <a:p>
            <a:pPr marL="342893" indent="-342893">
              <a:lnSpc>
                <a:spcPts val="2000"/>
              </a:lnSpc>
              <a:spcAft>
                <a:spcPts val="800"/>
              </a:spcAft>
              <a:buFont typeface="Arial" panose="020B0604020202020204" pitchFamily="34" charset="0"/>
              <a:buChar char="►"/>
              <a:tabLst>
                <a:tab pos="457192" algn="l"/>
              </a:tabLst>
            </a:pPr>
            <a:r>
              <a:rPr lang="en-US" sz="1400">
                <a:latin typeface="Verdana" panose="020B0604030504040204" pitchFamily="34" charset="0"/>
                <a:ea typeface="Verdana" panose="020B0604030504040204" pitchFamily="34" charset="0"/>
                <a:cs typeface="Verdana" panose="020B0604030504040204" pitchFamily="34" charset="0"/>
              </a:rPr>
              <a:t>A </a:t>
            </a:r>
            <a:r>
              <a:rPr lang="en-US" sz="1400" b="1">
                <a:latin typeface="Verdana" panose="020B0604030504040204" pitchFamily="34" charset="0"/>
                <a:ea typeface="Verdana" panose="020B0604030504040204" pitchFamily="34" charset="0"/>
                <a:cs typeface="Verdana" panose="020B0604030504040204" pitchFamily="34" charset="0"/>
              </a:rPr>
              <a:t>servant leader</a:t>
            </a:r>
            <a:r>
              <a:rPr lang="en-US" sz="1400">
                <a:latin typeface="Verdana" panose="020B0604030504040204" pitchFamily="34" charset="0"/>
                <a:ea typeface="Verdana" panose="020B0604030504040204" pitchFamily="34" charset="0"/>
                <a:cs typeface="Verdana" panose="020B0604030504040204" pitchFamily="34" charset="0"/>
              </a:rPr>
              <a:t> who enables close cooperation across all roles and functions</a:t>
            </a:r>
          </a:p>
          <a:p>
            <a:pPr marL="342893" indent="-342893">
              <a:lnSpc>
                <a:spcPts val="2000"/>
              </a:lnSpc>
              <a:spcAft>
                <a:spcPts val="800"/>
              </a:spcAft>
              <a:buFont typeface="Arial" panose="020B0604020202020204" pitchFamily="34" charset="0"/>
              <a:buChar char="►"/>
              <a:tabLst>
                <a:tab pos="457192" algn="l"/>
              </a:tabLst>
            </a:pPr>
            <a:r>
              <a:rPr lang="en-US" sz="1400">
                <a:latin typeface="Verdana" panose="020B0604030504040204" pitchFamily="34" charset="0"/>
                <a:ea typeface="Verdana" panose="020B0604030504040204" pitchFamily="34" charset="0"/>
                <a:cs typeface="Verdana" panose="020B0604030504040204" pitchFamily="34" charset="0"/>
              </a:rPr>
              <a:t>Ensures that the team is fully functional and productive</a:t>
            </a:r>
          </a:p>
          <a:p>
            <a:pPr marL="342893" indent="-342893">
              <a:lnSpc>
                <a:spcPts val="2000"/>
              </a:lnSpc>
              <a:spcAft>
                <a:spcPts val="800"/>
              </a:spcAft>
              <a:buFont typeface="Arial" panose="020B0604020202020204" pitchFamily="34" charset="0"/>
              <a:buChar char="►"/>
              <a:tabLst>
                <a:tab pos="457192" algn="l"/>
              </a:tabLst>
            </a:pPr>
            <a:r>
              <a:rPr lang="en-US" sz="1400">
                <a:latin typeface="Verdana" panose="020B0604030504040204" pitchFamily="34" charset="0"/>
                <a:ea typeface="Verdana" panose="020B0604030504040204" pitchFamily="34" charset="0"/>
                <a:cs typeface="Verdana" panose="020B0604030504040204" pitchFamily="34" charset="0"/>
              </a:rPr>
              <a:t>Shields and protects the team from external interferences</a:t>
            </a:r>
          </a:p>
          <a:p>
            <a:pPr marL="342893" indent="-342893">
              <a:lnSpc>
                <a:spcPts val="2000"/>
              </a:lnSpc>
              <a:spcAft>
                <a:spcPts val="800"/>
              </a:spcAft>
              <a:buFont typeface="Arial" panose="020B0604020202020204" pitchFamily="34" charset="0"/>
              <a:buChar char="►"/>
              <a:tabLst>
                <a:tab pos="457192" algn="l"/>
              </a:tabLst>
            </a:pPr>
            <a:r>
              <a:rPr lang="en-US" sz="1400">
                <a:latin typeface="Verdana" panose="020B0604030504040204" pitchFamily="34" charset="0"/>
                <a:ea typeface="Verdana" panose="020B0604030504040204" pitchFamily="34" charset="0"/>
                <a:cs typeface="Verdana" panose="020B0604030504040204" pitchFamily="34" charset="0"/>
              </a:rPr>
              <a:t>Manages, removes, and escalates (as needed) impediments identified by the team</a:t>
            </a:r>
          </a:p>
        </p:txBody>
      </p:sp>
      <p:sp>
        <p:nvSpPr>
          <p:cNvPr id="107" name="Rectangle 106">
            <a:extLst>
              <a:ext uri="{FF2B5EF4-FFF2-40B4-BE49-F238E27FC236}">
                <a16:creationId xmlns:a16="http://schemas.microsoft.com/office/drawing/2014/main" id="{1A9FBD08-7B03-405D-89C9-5632BB06DE7F}"/>
              </a:ext>
            </a:extLst>
          </p:cNvPr>
          <p:cNvSpPr/>
          <p:nvPr/>
        </p:nvSpPr>
        <p:spPr>
          <a:xfrm>
            <a:off x="6896216" y="1071665"/>
            <a:ext cx="4431339" cy="4324723"/>
          </a:xfrm>
          <a:prstGeom prst="rect">
            <a:avLst/>
          </a:prstGeom>
          <a:noFill/>
          <a:ln w="12700">
            <a:noFill/>
          </a:ln>
        </p:spPr>
        <p:txBody>
          <a:bodyPr wrap="square">
            <a:noAutofit/>
          </a:bodyPr>
          <a:lstStyle/>
          <a:p>
            <a:pPr>
              <a:lnSpc>
                <a:spcPts val="1800"/>
              </a:lnSpc>
              <a:spcBef>
                <a:spcPts val="600"/>
              </a:spcBef>
              <a:spcAft>
                <a:spcPts val="600"/>
              </a:spcAft>
            </a:pPr>
            <a:r>
              <a:rPr lang="en-US" sz="1800" b="1" dirty="0">
                <a:latin typeface="Verdana" panose="020B0604030504040204" pitchFamily="34" charset="0"/>
                <a:ea typeface="Verdana" panose="020B0604030504040204" pitchFamily="34" charset="0"/>
                <a:cs typeface="Verdana" panose="020B0604030504040204" pitchFamily="34" charset="0"/>
              </a:rPr>
              <a:t>Product owner (PO)</a:t>
            </a:r>
          </a:p>
          <a:p>
            <a:pPr marL="342893" indent="-342893">
              <a:lnSpc>
                <a:spcPts val="1800"/>
              </a:lnSpc>
              <a:spcAft>
                <a:spcPts val="800"/>
              </a:spcAft>
              <a:buFont typeface="Arial" panose="020B0604020202020204" pitchFamily="34" charset="0"/>
              <a:buChar char="►"/>
              <a:tabLst>
                <a:tab pos="457192" algn="l"/>
              </a:tabLst>
            </a:pPr>
            <a:r>
              <a:rPr lang="en-US" sz="1400" b="1" dirty="0">
                <a:latin typeface="Verdana" panose="020B0604030504040204" pitchFamily="34" charset="0"/>
                <a:ea typeface="Verdana" panose="020B0604030504040204" pitchFamily="34" charset="0"/>
                <a:cs typeface="Verdana" panose="020B0604030504040204" pitchFamily="34" charset="0"/>
              </a:rPr>
              <a:t>Voice of the customer: </a:t>
            </a:r>
            <a:r>
              <a:rPr lang="en-US" sz="1400" dirty="0">
                <a:latin typeface="Verdana" panose="020B0604030504040204" pitchFamily="34" charset="0"/>
                <a:ea typeface="Verdana" panose="020B0604030504040204" pitchFamily="34" charset="0"/>
                <a:cs typeface="Verdana" panose="020B0604030504040204" pitchFamily="34" charset="0"/>
              </a:rPr>
              <a:t>regularly and consistently engages with business stakeholders and is accountable for product success</a:t>
            </a:r>
          </a:p>
          <a:p>
            <a:pPr marL="342893" indent="-342893">
              <a:lnSpc>
                <a:spcPts val="1800"/>
              </a:lnSpc>
              <a:spcAft>
                <a:spcPts val="800"/>
              </a:spcAft>
              <a:buFont typeface="Arial" panose="020B0604020202020204" pitchFamily="34" charset="0"/>
              <a:buChar char="►"/>
              <a:tabLst>
                <a:tab pos="457192" algn="l"/>
              </a:tabLst>
            </a:pPr>
            <a:r>
              <a:rPr lang="en-US" sz="1400" dirty="0">
                <a:latin typeface="Verdana" panose="020B0604030504040204" pitchFamily="34" charset="0"/>
                <a:ea typeface="Verdana" panose="020B0604030504040204" pitchFamily="34" charset="0"/>
                <a:cs typeface="Verdana" panose="020B0604030504040204" pitchFamily="34" charset="0"/>
              </a:rPr>
              <a:t>One person per scrum team – not a committee</a:t>
            </a:r>
          </a:p>
          <a:p>
            <a:pPr marL="342893" indent="-342893">
              <a:lnSpc>
                <a:spcPts val="1800"/>
              </a:lnSpc>
              <a:spcAft>
                <a:spcPts val="800"/>
              </a:spcAft>
              <a:buFont typeface="Arial" panose="020B0604020202020204" pitchFamily="34" charset="0"/>
              <a:buChar char="►"/>
              <a:tabLst>
                <a:tab pos="457192" algn="l"/>
              </a:tabLst>
            </a:pPr>
            <a:r>
              <a:rPr lang="en-US" sz="1400" dirty="0">
                <a:latin typeface="Verdana" panose="020B0604030504040204" pitchFamily="34" charset="0"/>
                <a:ea typeface="Verdana" panose="020B0604030504040204" pitchFamily="34" charset="0"/>
                <a:cs typeface="Verdana" panose="020B0604030504040204" pitchFamily="34" charset="0"/>
              </a:rPr>
              <a:t>Must be experienced, empowered, influential, committed, and trained</a:t>
            </a:r>
          </a:p>
          <a:p>
            <a:pPr marL="342893" indent="-342893">
              <a:lnSpc>
                <a:spcPts val="1800"/>
              </a:lnSpc>
              <a:spcAft>
                <a:spcPts val="800"/>
              </a:spcAft>
              <a:buFont typeface="Arial" panose="020B0604020202020204" pitchFamily="34" charset="0"/>
              <a:buChar char="►"/>
              <a:tabLst>
                <a:tab pos="457192" algn="l"/>
              </a:tabLst>
            </a:pPr>
            <a:r>
              <a:rPr lang="en-US" sz="1400" dirty="0">
                <a:latin typeface="Verdana" panose="020B0604030504040204" pitchFamily="34" charset="0"/>
                <a:ea typeface="Verdana" panose="020B0604030504040204" pitchFamily="34" charset="0"/>
                <a:cs typeface="Verdana" panose="020B0604030504040204" pitchFamily="34" charset="0"/>
              </a:rPr>
              <a:t>Accountable for the product backlog, priorities, and defines all product features</a:t>
            </a:r>
          </a:p>
          <a:p>
            <a:pPr marL="342893" indent="-342893">
              <a:lnSpc>
                <a:spcPts val="1800"/>
              </a:lnSpc>
              <a:spcAft>
                <a:spcPts val="800"/>
              </a:spcAft>
              <a:buFont typeface="Arial" panose="020B0604020202020204" pitchFamily="34" charset="0"/>
              <a:buChar char="►"/>
              <a:tabLst>
                <a:tab pos="457192" algn="l"/>
              </a:tabLst>
            </a:pPr>
            <a:r>
              <a:rPr lang="en-US" sz="1400" dirty="0">
                <a:latin typeface="Verdana" panose="020B0604030504040204" pitchFamily="34" charset="0"/>
                <a:ea typeface="Verdana" panose="020B0604030504040204" pitchFamily="34" charset="0"/>
                <a:cs typeface="Verdana" panose="020B0604030504040204" pitchFamily="34" charset="0"/>
              </a:rPr>
              <a:t>Ensures team is working on highest value features</a:t>
            </a:r>
          </a:p>
          <a:p>
            <a:pPr marL="342893" indent="-342893">
              <a:lnSpc>
                <a:spcPts val="1800"/>
              </a:lnSpc>
              <a:spcAft>
                <a:spcPts val="800"/>
              </a:spcAft>
              <a:buFont typeface="Arial" panose="020B0604020202020204" pitchFamily="34" charset="0"/>
              <a:buChar char="►"/>
              <a:tabLst>
                <a:tab pos="457192" algn="l"/>
              </a:tabLst>
            </a:pPr>
            <a:r>
              <a:rPr lang="en-US" sz="1400" dirty="0">
                <a:latin typeface="Verdana" panose="020B0604030504040204" pitchFamily="34" charset="0"/>
                <a:ea typeface="Verdana" panose="020B0604030504040204" pitchFamily="34" charset="0"/>
                <a:cs typeface="Verdana" panose="020B0604030504040204" pitchFamily="34" charset="0"/>
              </a:rPr>
              <a:t>Negotiates work with the team by discussing the priorities along with the  team’s capacity and velocity</a:t>
            </a:r>
          </a:p>
        </p:txBody>
      </p:sp>
      <p:sp>
        <p:nvSpPr>
          <p:cNvPr id="108" name="Rectangle 107">
            <a:extLst>
              <a:ext uri="{FF2B5EF4-FFF2-40B4-BE49-F238E27FC236}">
                <a16:creationId xmlns:a16="http://schemas.microsoft.com/office/drawing/2014/main" id="{1E5FC794-59A1-4F5A-8FAF-3B8A6B396AAF}"/>
              </a:ext>
            </a:extLst>
          </p:cNvPr>
          <p:cNvSpPr/>
          <p:nvPr/>
        </p:nvSpPr>
        <p:spPr>
          <a:xfrm>
            <a:off x="1441245" y="1071665"/>
            <a:ext cx="5343608" cy="4324723"/>
          </a:xfrm>
          <a:prstGeom prst="rect">
            <a:avLst/>
          </a:prstGeom>
          <a:noFill/>
          <a:ln w="12700">
            <a:noFill/>
          </a:ln>
        </p:spPr>
        <p:txBody>
          <a:bodyPr wrap="square">
            <a:noAutofit/>
          </a:bodyPr>
          <a:lstStyle/>
          <a:p>
            <a:pPr>
              <a:lnSpc>
                <a:spcPts val="1800"/>
              </a:lnSpc>
              <a:spcBef>
                <a:spcPts val="600"/>
              </a:spcBef>
              <a:spcAft>
                <a:spcPts val="600"/>
              </a:spcAft>
            </a:pPr>
            <a:r>
              <a:rPr lang="en-US" sz="1800" b="1" dirty="0">
                <a:latin typeface="Verdana" panose="020B0604030504040204" pitchFamily="34" charset="0"/>
                <a:ea typeface="Verdana" panose="020B0604030504040204" pitchFamily="34" charset="0"/>
                <a:cs typeface="Verdana" panose="020B0604030504040204" pitchFamily="34" charset="0"/>
              </a:rPr>
              <a:t>Development team</a:t>
            </a:r>
          </a:p>
          <a:p>
            <a:pPr marL="342907" indent="-342907">
              <a:lnSpc>
                <a:spcPts val="1800"/>
              </a:lnSpc>
              <a:spcAft>
                <a:spcPts val="800"/>
              </a:spcAft>
              <a:buFont typeface="Arial" panose="020B0604020202020204" pitchFamily="34" charset="0"/>
              <a:buChar char="►"/>
              <a:tabLst>
                <a:tab pos="457208" algn="l"/>
              </a:tabLst>
            </a:pPr>
            <a:r>
              <a:rPr lang="en-US" sz="1400" b="1" dirty="0">
                <a:latin typeface="Verdana" panose="020B0604030504040204" pitchFamily="34" charset="0"/>
                <a:ea typeface="Verdana" panose="020B0604030504040204" pitchFamily="34" charset="0"/>
                <a:cs typeface="Verdana" panose="020B0604030504040204" pitchFamily="34" charset="0"/>
              </a:rPr>
              <a:t>Cross-functional </a:t>
            </a:r>
            <a:r>
              <a:rPr lang="en-US" sz="1400" dirty="0">
                <a:latin typeface="Verdana" panose="020B0604030504040204" pitchFamily="34" charset="0"/>
                <a:ea typeface="Verdana" panose="020B0604030504040204" pitchFamily="34" charset="0"/>
                <a:cs typeface="Verdana" panose="020B0604030504040204" pitchFamily="34" charset="0"/>
              </a:rPr>
              <a:t>(with all skills necessary to create a product increment)</a:t>
            </a:r>
            <a:r>
              <a:rPr lang="en-US" sz="1400" b="1" dirty="0">
                <a:latin typeface="Verdana" panose="020B0604030504040204" pitchFamily="34" charset="0"/>
                <a:ea typeface="Verdana" panose="020B0604030504040204" pitchFamily="34" charset="0"/>
                <a:cs typeface="Verdana" panose="020B0604030504040204" pitchFamily="34" charset="0"/>
              </a:rPr>
              <a:t>, self-organizing and self-managing team</a:t>
            </a:r>
            <a:r>
              <a:rPr lang="en-US" sz="1400" dirty="0">
                <a:latin typeface="Verdana" panose="020B0604030504040204" pitchFamily="34" charset="0"/>
                <a:ea typeface="Verdana" panose="020B0604030504040204" pitchFamily="34" charset="0"/>
                <a:cs typeface="Verdana" panose="020B0604030504040204" pitchFamily="34" charset="0"/>
              </a:rPr>
              <a:t>, about 3-7 members</a:t>
            </a:r>
          </a:p>
          <a:p>
            <a:pPr marL="342907" indent="-342907">
              <a:lnSpc>
                <a:spcPts val="1800"/>
              </a:lnSpc>
              <a:spcAft>
                <a:spcPts val="800"/>
              </a:spcAft>
              <a:buFont typeface="Arial" panose="020B0604020202020204" pitchFamily="34" charset="0"/>
              <a:buChar char="►"/>
              <a:tabLst>
                <a:tab pos="457208" algn="l"/>
              </a:tabLst>
            </a:pPr>
            <a:r>
              <a:rPr lang="en-US" sz="1400" dirty="0">
                <a:latin typeface="Verdana" panose="020B0604030504040204" pitchFamily="34" charset="0"/>
                <a:ea typeface="Verdana" panose="020B0604030504040204" pitchFamily="34" charset="0"/>
                <a:cs typeface="Verdana" panose="020B0604030504040204" pitchFamily="34" charset="0"/>
              </a:rPr>
              <a:t>Individual team members may have specialized skills/areas of focus, but accountability belongs to the team as a whole</a:t>
            </a:r>
          </a:p>
          <a:p>
            <a:pPr marL="342907" indent="-342907">
              <a:lnSpc>
                <a:spcPts val="1800"/>
              </a:lnSpc>
              <a:spcAft>
                <a:spcPts val="800"/>
              </a:spcAft>
              <a:buFont typeface="Arial" panose="020B0604020202020204" pitchFamily="34" charset="0"/>
              <a:buChar char="►"/>
              <a:tabLst>
                <a:tab pos="457208" algn="l"/>
              </a:tabLst>
            </a:pPr>
            <a:r>
              <a:rPr lang="en-US" sz="1400" dirty="0">
                <a:latin typeface="Verdana" panose="020B0604030504040204" pitchFamily="34" charset="0"/>
                <a:ea typeface="Verdana" panose="020B0604030504040204" pitchFamily="34" charset="0"/>
                <a:cs typeface="Verdana" panose="020B0604030504040204" pitchFamily="34" charset="0"/>
              </a:rPr>
              <a:t>Committed to the work full time, not splitting their time over numerous projects or teams </a:t>
            </a:r>
          </a:p>
          <a:p>
            <a:pPr marL="342907" indent="-342907">
              <a:lnSpc>
                <a:spcPts val="1800"/>
              </a:lnSpc>
              <a:spcAft>
                <a:spcPts val="800"/>
              </a:spcAft>
              <a:buFont typeface="Arial" panose="020B0604020202020204" pitchFamily="34" charset="0"/>
              <a:buChar char="►"/>
              <a:tabLst>
                <a:tab pos="457208" algn="l"/>
              </a:tabLst>
            </a:pPr>
            <a:r>
              <a:rPr lang="en-US" sz="1400" dirty="0">
                <a:latin typeface="Verdana" panose="020B0604030504040204" pitchFamily="34" charset="0"/>
                <a:ea typeface="Verdana" panose="020B0604030504040204" pitchFamily="34" charset="0"/>
                <a:cs typeface="Verdana" panose="020B0604030504040204" pitchFamily="34" charset="0"/>
              </a:rPr>
              <a:t>Perform the tasks of delivering the product increment</a:t>
            </a:r>
          </a:p>
          <a:p>
            <a:pPr marL="342907" indent="-342907">
              <a:lnSpc>
                <a:spcPts val="1800"/>
              </a:lnSpc>
              <a:spcAft>
                <a:spcPts val="800"/>
              </a:spcAft>
              <a:buFont typeface="Arial" panose="020B0604020202020204" pitchFamily="34" charset="0"/>
              <a:buChar char="►"/>
              <a:tabLst>
                <a:tab pos="457208" algn="l"/>
              </a:tabLst>
            </a:pPr>
            <a:r>
              <a:rPr lang="en-US" sz="1400" dirty="0">
                <a:latin typeface="Verdana" panose="020B0604030504040204" pitchFamily="34" charset="0"/>
                <a:ea typeface="Verdana" panose="020B0604030504040204" pitchFamily="34" charset="0"/>
                <a:cs typeface="Verdana" panose="020B0604030504040204" pitchFamily="34" charset="0"/>
              </a:rPr>
              <a:t>Team maintains the sprint backlog, defines tasks and assignments</a:t>
            </a:r>
          </a:p>
          <a:p>
            <a:pPr marL="342907" indent="-342907">
              <a:lnSpc>
                <a:spcPts val="1800"/>
              </a:lnSpc>
              <a:spcAft>
                <a:spcPts val="800"/>
              </a:spcAft>
              <a:buFont typeface="Arial" panose="020B0604020202020204" pitchFamily="34" charset="0"/>
              <a:buChar char="►"/>
              <a:tabLst>
                <a:tab pos="457208" algn="l"/>
              </a:tabLst>
            </a:pPr>
            <a:r>
              <a:rPr lang="en-US" sz="1400" dirty="0">
                <a:latin typeface="Verdana" panose="020B0604030504040204" pitchFamily="34" charset="0"/>
                <a:ea typeface="Verdana" panose="020B0604030504040204" pitchFamily="34" charset="0"/>
                <a:cs typeface="Verdana" panose="020B0604030504040204" pitchFamily="34" charset="0"/>
              </a:rPr>
              <a:t>Participates in product backlog refinement (PBR) to help update, groom, and estimate user stories for future sprints </a:t>
            </a:r>
          </a:p>
        </p:txBody>
      </p:sp>
      <p:grpSp>
        <p:nvGrpSpPr>
          <p:cNvPr id="97" name="Group 96">
            <a:extLst>
              <a:ext uri="{FF2B5EF4-FFF2-40B4-BE49-F238E27FC236}">
                <a16:creationId xmlns:a16="http://schemas.microsoft.com/office/drawing/2014/main" id="{CD2D9590-D48D-4548-A5CC-81FB652EC243}"/>
              </a:ext>
            </a:extLst>
          </p:cNvPr>
          <p:cNvGrpSpPr>
            <a:grpSpLocks noChangeAspect="1"/>
          </p:cNvGrpSpPr>
          <p:nvPr/>
        </p:nvGrpSpPr>
        <p:grpSpPr>
          <a:xfrm>
            <a:off x="29194946" y="100117"/>
            <a:ext cx="2282004" cy="427618"/>
            <a:chOff x="398463" y="404813"/>
            <a:chExt cx="1627187" cy="307976"/>
          </a:xfrm>
          <a:solidFill>
            <a:schemeClr val="tx1"/>
          </a:solidFill>
        </p:grpSpPr>
        <p:sp>
          <p:nvSpPr>
            <p:cNvPr id="100" name="Oval 5">
              <a:extLst>
                <a:ext uri="{FF2B5EF4-FFF2-40B4-BE49-F238E27FC236}">
                  <a16:creationId xmlns:a16="http://schemas.microsoft.com/office/drawing/2014/main" id="{90A8E606-908B-43EE-9FDC-351BA444802F}"/>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02" name="Freeform 6">
              <a:extLst>
                <a:ext uri="{FF2B5EF4-FFF2-40B4-BE49-F238E27FC236}">
                  <a16:creationId xmlns:a16="http://schemas.microsoft.com/office/drawing/2014/main" id="{0E138D5E-0743-4446-80C2-E6BD8A5B06F1}"/>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03" name="Rectangle 7">
              <a:extLst>
                <a:ext uri="{FF2B5EF4-FFF2-40B4-BE49-F238E27FC236}">
                  <a16:creationId xmlns:a16="http://schemas.microsoft.com/office/drawing/2014/main" id="{D0F2E756-72A7-4C43-9246-736927C60BAD}"/>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04" name="Freeform 8">
              <a:extLst>
                <a:ext uri="{FF2B5EF4-FFF2-40B4-BE49-F238E27FC236}">
                  <a16:creationId xmlns:a16="http://schemas.microsoft.com/office/drawing/2014/main" id="{9946EE31-1E25-4D67-9030-8B67DC8C0BB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05" name="Rectangle 9">
              <a:extLst>
                <a:ext uri="{FF2B5EF4-FFF2-40B4-BE49-F238E27FC236}">
                  <a16:creationId xmlns:a16="http://schemas.microsoft.com/office/drawing/2014/main" id="{422B76C9-D3BD-4BC3-AF59-D79BDE6D74B8}"/>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09" name="Rectangle 10">
              <a:extLst>
                <a:ext uri="{FF2B5EF4-FFF2-40B4-BE49-F238E27FC236}">
                  <a16:creationId xmlns:a16="http://schemas.microsoft.com/office/drawing/2014/main" id="{1D39ABA6-2EC9-450D-BB4E-1F1E0E02A857}"/>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10" name="Freeform 11">
              <a:extLst>
                <a:ext uri="{FF2B5EF4-FFF2-40B4-BE49-F238E27FC236}">
                  <a16:creationId xmlns:a16="http://schemas.microsoft.com/office/drawing/2014/main" id="{8807D78B-681F-4E2A-931E-57CEABE53F9F}"/>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11" name="Freeform 12">
              <a:extLst>
                <a:ext uri="{FF2B5EF4-FFF2-40B4-BE49-F238E27FC236}">
                  <a16:creationId xmlns:a16="http://schemas.microsoft.com/office/drawing/2014/main" id="{69549E37-C278-4114-8F0A-D90A2FF051C3}"/>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12" name="Freeform 13">
              <a:extLst>
                <a:ext uri="{FF2B5EF4-FFF2-40B4-BE49-F238E27FC236}">
                  <a16:creationId xmlns:a16="http://schemas.microsoft.com/office/drawing/2014/main" id="{F73A2B5E-F55A-424B-B1E6-50E990F99F77}"/>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13" name="Freeform 14">
              <a:extLst>
                <a:ext uri="{FF2B5EF4-FFF2-40B4-BE49-F238E27FC236}">
                  <a16:creationId xmlns:a16="http://schemas.microsoft.com/office/drawing/2014/main" id="{B8BFE521-ED4A-43E3-8F5B-07F9AB20444B}"/>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custDataLst>
      <p:tags r:id="rId1"/>
    </p:custDataLst>
    <p:extLst>
      <p:ext uri="{BB962C8B-B14F-4D97-AF65-F5344CB8AC3E}">
        <p14:creationId xmlns:p14="http://schemas.microsoft.com/office/powerpoint/2010/main" val="194543037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29">
            <a:extLst>
              <a:ext uri="{FF2B5EF4-FFF2-40B4-BE49-F238E27FC236}">
                <a16:creationId xmlns:a16="http://schemas.microsoft.com/office/drawing/2014/main" id="{12014C36-BBE0-42E6-8F85-7F0A7662B6D3}"/>
              </a:ext>
            </a:extLst>
          </p:cNvPr>
          <p:cNvSpPr/>
          <p:nvPr/>
        </p:nvSpPr>
        <p:spPr>
          <a:xfrm>
            <a:off x="16434693" y="10783046"/>
            <a:ext cx="14753697" cy="8288593"/>
          </a:xfrm>
          <a:prstGeom prst="roundRect">
            <a:avLst>
              <a:gd name="adj" fmla="val 11098"/>
            </a:avLst>
          </a:prstGeom>
          <a:solidFill>
            <a:schemeClr val="bg1"/>
          </a:solidFill>
          <a:ln w="25400" cap="flat" cmpd="sng" algn="ctr">
            <a:solidFill>
              <a:schemeClr val="tx1"/>
            </a:solidFill>
            <a:prstDash val="solid"/>
          </a:ln>
          <a:effectLst/>
        </p:spPr>
        <p:txBody>
          <a:bodyPr rtlCol="0" anchor="ctr"/>
          <a:lstStyle/>
          <a:p>
            <a:pPr algn="ctr" fontAlgn="auto">
              <a:spcBef>
                <a:spcPts val="0"/>
              </a:spcBef>
              <a:spcAft>
                <a:spcPts val="0"/>
              </a:spcAft>
              <a:defRPr/>
            </a:pPr>
            <a:endParaRPr lang="en-US" sz="4800" kern="0">
              <a:solidFill>
                <a:prstClr val="white"/>
              </a:solidFill>
              <a:latin typeface="Arial"/>
            </a:endParaRPr>
          </a:p>
        </p:txBody>
      </p:sp>
      <p:sp>
        <p:nvSpPr>
          <p:cNvPr id="61" name="Rounded Rectangle 29">
            <a:extLst>
              <a:ext uri="{FF2B5EF4-FFF2-40B4-BE49-F238E27FC236}">
                <a16:creationId xmlns:a16="http://schemas.microsoft.com/office/drawing/2014/main" id="{F6228BFD-2FC9-4528-AC25-F53ABCB85D52}"/>
              </a:ext>
            </a:extLst>
          </p:cNvPr>
          <p:cNvSpPr/>
          <p:nvPr/>
        </p:nvSpPr>
        <p:spPr>
          <a:xfrm>
            <a:off x="16436404" y="1368207"/>
            <a:ext cx="14751986" cy="7849456"/>
          </a:xfrm>
          <a:prstGeom prst="roundRect">
            <a:avLst>
              <a:gd name="adj" fmla="val 11098"/>
            </a:avLst>
          </a:prstGeom>
          <a:solidFill>
            <a:schemeClr val="bg1"/>
          </a:solidFill>
          <a:ln w="25400" cap="flat" cmpd="sng" algn="ctr">
            <a:solidFill>
              <a:srgbClr val="046A38"/>
            </a:solidFill>
            <a:prstDash val="solid"/>
          </a:ln>
          <a:effectLst/>
        </p:spPr>
        <p:txBody>
          <a:bodyPr rtlCol="0" anchor="ctr"/>
          <a:lstStyle/>
          <a:p>
            <a:pPr algn="ctr" fontAlgn="auto">
              <a:spcBef>
                <a:spcPts val="0"/>
              </a:spcBef>
              <a:spcAft>
                <a:spcPts val="0"/>
              </a:spcAft>
              <a:defRPr/>
            </a:pPr>
            <a:endParaRPr lang="en-US" sz="4800" kern="0">
              <a:solidFill>
                <a:prstClr val="white"/>
              </a:solidFill>
              <a:latin typeface="Arial"/>
            </a:endParaRPr>
          </a:p>
        </p:txBody>
      </p:sp>
      <p:sp>
        <p:nvSpPr>
          <p:cNvPr id="42" name="Rectangle 41">
            <a:extLst>
              <a:ext uri="{FF2B5EF4-FFF2-40B4-BE49-F238E27FC236}">
                <a16:creationId xmlns:a16="http://schemas.microsoft.com/office/drawing/2014/main" id="{FE5A507C-521F-4761-BA69-63C8D831673E}"/>
              </a:ext>
            </a:extLst>
          </p:cNvPr>
          <p:cNvSpPr/>
          <p:nvPr/>
        </p:nvSpPr>
        <p:spPr>
          <a:xfrm>
            <a:off x="834929" y="2056138"/>
            <a:ext cx="14751986" cy="738664"/>
          </a:xfrm>
          <a:prstGeom prst="rect">
            <a:avLst/>
          </a:prstGeom>
        </p:spPr>
        <p:txBody>
          <a:bodyPr wrap="square">
            <a:spAutoFit/>
          </a:bodyPr>
          <a:lstStyle/>
          <a:p>
            <a:pPr fontAlgn="auto">
              <a:spcBef>
                <a:spcPts val="0"/>
              </a:spcBef>
              <a:spcAft>
                <a:spcPts val="0"/>
              </a:spcAft>
              <a:defRPr/>
            </a:pPr>
            <a:r>
              <a:rPr lang="en-GB" sz="2100" b="1" kern="0" dirty="0">
                <a:solidFill>
                  <a:prstClr val="black"/>
                </a:solidFill>
                <a:latin typeface="+mj-lt"/>
                <a:ea typeface="Verdana" panose="020B0604030504040204" pitchFamily="34" charset="0"/>
                <a:cs typeface="Verdana" panose="020B0604030504040204" pitchFamily="34" charset="0"/>
              </a:rPr>
              <a:t>The agile manifesto states: </a:t>
            </a:r>
            <a:r>
              <a:rPr lang="en-GB" sz="2100" kern="0" dirty="0">
                <a:solidFill>
                  <a:prstClr val="black"/>
                </a:solidFill>
                <a:latin typeface="+mj-lt"/>
                <a:ea typeface="Verdana" panose="020B0604030504040204" pitchFamily="34" charset="0"/>
                <a:cs typeface="Verdana" panose="020B0604030504040204" pitchFamily="34" charset="0"/>
              </a:rPr>
              <a:t>We are uncovering better ways of developing software by doing it and helping others do it. Through this work we have come to value:</a:t>
            </a:r>
          </a:p>
        </p:txBody>
      </p:sp>
      <p:grpSp>
        <p:nvGrpSpPr>
          <p:cNvPr id="43" name="Group 42">
            <a:extLst>
              <a:ext uri="{FF2B5EF4-FFF2-40B4-BE49-F238E27FC236}">
                <a16:creationId xmlns:a16="http://schemas.microsoft.com/office/drawing/2014/main" id="{AEA99A89-5FBC-465E-838F-B3B6990D4BC2}"/>
              </a:ext>
            </a:extLst>
          </p:cNvPr>
          <p:cNvGrpSpPr/>
          <p:nvPr/>
        </p:nvGrpSpPr>
        <p:grpSpPr>
          <a:xfrm>
            <a:off x="1393452" y="3029852"/>
            <a:ext cx="13165899" cy="5640094"/>
            <a:chOff x="590221" y="1025449"/>
            <a:chExt cx="5221334" cy="2236750"/>
          </a:xfrm>
        </p:grpSpPr>
        <p:sp>
          <p:nvSpPr>
            <p:cNvPr id="47" name="Rectangle 8">
              <a:extLst>
                <a:ext uri="{FF2B5EF4-FFF2-40B4-BE49-F238E27FC236}">
                  <a16:creationId xmlns:a16="http://schemas.microsoft.com/office/drawing/2014/main" id="{240DCFE4-C9D0-42FC-8526-4632481BAD7C}"/>
                </a:ext>
              </a:extLst>
            </p:cNvPr>
            <p:cNvSpPr>
              <a:spLocks/>
            </p:cNvSpPr>
            <p:nvPr/>
          </p:nvSpPr>
          <p:spPr bwMode="auto">
            <a:xfrm>
              <a:off x="590221" y="1025449"/>
              <a:ext cx="2377440" cy="365760"/>
            </a:xfrm>
            <a:prstGeom prst="rect">
              <a:avLst/>
            </a:prstGeom>
            <a:solidFill>
              <a:srgbClr val="62B5E5"/>
            </a:solidFill>
            <a:ln>
              <a:noFill/>
            </a:ln>
          </p:spPr>
          <p:txBody>
            <a:bodyPr lIns="0" tIns="0" rIns="0" bIns="0" anchor="ctr"/>
            <a:lstStyle/>
            <a:p>
              <a:pPr algn="ctr" fontAlgn="auto">
                <a:spcBef>
                  <a:spcPts val="0"/>
                </a:spcBef>
                <a:spcAft>
                  <a:spcPts val="0"/>
                </a:spcAft>
                <a:defRPr/>
              </a:pPr>
              <a:r>
                <a:rPr lang="en-US" sz="2800" b="1" kern="0">
                  <a:solidFill>
                    <a:srgbClr val="FFFEFD"/>
                  </a:solidFill>
                  <a:latin typeface="+mj-lt"/>
                  <a:ea typeface="Verdana" panose="020B0604030504040204" pitchFamily="34" charset="0"/>
                  <a:cs typeface="Verdana" panose="020B0604030504040204" pitchFamily="34" charset="0"/>
                  <a:sym typeface="Frutiger Next Pro Bold" charset="0"/>
                </a:rPr>
                <a:t>Individuals and interactions</a:t>
              </a:r>
              <a:endParaRPr lang="en-US" sz="2800" b="1" kern="0">
                <a:solidFill>
                  <a:srgbClr val="FFFEFD"/>
                </a:solidFill>
                <a:latin typeface="+mj-lt"/>
                <a:ea typeface="Verdana" panose="020B0604030504040204" pitchFamily="34" charset="0"/>
                <a:cs typeface="Verdana" panose="020B0604030504040204" pitchFamily="34" charset="0"/>
                <a:sym typeface="Frutiger Next Pro Medium" charset="0"/>
              </a:endParaRPr>
            </a:p>
          </p:txBody>
        </p:sp>
        <p:sp>
          <p:nvSpPr>
            <p:cNvPr id="48" name="Rectangle 8">
              <a:extLst>
                <a:ext uri="{FF2B5EF4-FFF2-40B4-BE49-F238E27FC236}">
                  <a16:creationId xmlns:a16="http://schemas.microsoft.com/office/drawing/2014/main" id="{E3104ADF-46C0-48D5-AD0A-16459CE516F5}"/>
                </a:ext>
              </a:extLst>
            </p:cNvPr>
            <p:cNvSpPr>
              <a:spLocks/>
            </p:cNvSpPr>
            <p:nvPr/>
          </p:nvSpPr>
          <p:spPr bwMode="auto">
            <a:xfrm>
              <a:off x="3434115" y="1025449"/>
              <a:ext cx="2377440" cy="365760"/>
            </a:xfrm>
            <a:prstGeom prst="rect">
              <a:avLst/>
            </a:prstGeom>
            <a:solidFill>
              <a:srgbClr val="86BC25"/>
            </a:solidFill>
            <a:ln>
              <a:noFill/>
            </a:ln>
          </p:spPr>
          <p:txBody>
            <a:bodyPr lIns="0" tIns="0" rIns="0" bIns="0" anchor="ctr"/>
            <a:lstStyle/>
            <a:p>
              <a:pPr algn="ctr" fontAlgn="auto">
                <a:spcBef>
                  <a:spcPts val="0"/>
                </a:spcBef>
                <a:spcAft>
                  <a:spcPts val="0"/>
                </a:spcAft>
                <a:defRPr/>
              </a:pPr>
              <a:r>
                <a:rPr lang="en-US" sz="2800" i="1" kern="0">
                  <a:solidFill>
                    <a:prstClr val="white"/>
                  </a:solidFill>
                  <a:latin typeface="+mj-lt"/>
                  <a:ea typeface="Verdana" panose="020B0604030504040204" pitchFamily="34" charset="0"/>
                  <a:cs typeface="Verdana" panose="020B0604030504040204" pitchFamily="34" charset="0"/>
                  <a:sym typeface="Frutiger Next Pro Bold" charset="0"/>
                </a:rPr>
                <a:t>Process and tools</a:t>
              </a:r>
              <a:endParaRPr lang="en-US" sz="2800" i="1" kern="0">
                <a:solidFill>
                  <a:prstClr val="white"/>
                </a:solidFill>
                <a:latin typeface="+mj-lt"/>
                <a:ea typeface="Verdana" panose="020B0604030504040204" pitchFamily="34" charset="0"/>
                <a:cs typeface="Verdana" panose="020B0604030504040204" pitchFamily="34" charset="0"/>
                <a:sym typeface="Frutiger Next Pro Medium" charset="0"/>
              </a:endParaRPr>
            </a:p>
          </p:txBody>
        </p:sp>
        <p:sp>
          <p:nvSpPr>
            <p:cNvPr id="49" name="TextBox 48">
              <a:extLst>
                <a:ext uri="{FF2B5EF4-FFF2-40B4-BE49-F238E27FC236}">
                  <a16:creationId xmlns:a16="http://schemas.microsoft.com/office/drawing/2014/main" id="{97B07834-64F4-4812-B123-CBCF03AA790F}"/>
                </a:ext>
              </a:extLst>
            </p:cNvPr>
            <p:cNvSpPr txBox="1"/>
            <p:nvPr/>
          </p:nvSpPr>
          <p:spPr>
            <a:xfrm>
              <a:off x="2874890" y="1082261"/>
              <a:ext cx="640081" cy="179330"/>
            </a:xfrm>
            <a:prstGeom prst="rect">
              <a:avLst/>
            </a:prstGeom>
            <a:noFill/>
          </p:spPr>
          <p:txBody>
            <a:bodyPr wrap="square" lIns="82058" tIns="41029" rIns="82058" bIns="41029" rtlCol="0">
              <a:spAutoFit/>
            </a:bodyPr>
            <a:lstStyle/>
            <a:p>
              <a:pPr algn="ctr" fontAlgn="auto">
                <a:spcBef>
                  <a:spcPts val="0"/>
                </a:spcBef>
                <a:spcAft>
                  <a:spcPts val="0"/>
                </a:spcAft>
                <a:defRPr/>
              </a:pPr>
              <a:r>
                <a:rPr lang="en-US" sz="2400" kern="0">
                  <a:solidFill>
                    <a:srgbClr val="000000"/>
                  </a:solidFill>
                  <a:latin typeface="+mj-lt"/>
                  <a:ea typeface="Verdana" panose="020B0604030504040204" pitchFamily="34" charset="0"/>
                  <a:cs typeface="Verdana" panose="020B0604030504040204" pitchFamily="34" charset="0"/>
                </a:rPr>
                <a:t>over</a:t>
              </a:r>
            </a:p>
          </p:txBody>
        </p:sp>
        <p:sp>
          <p:nvSpPr>
            <p:cNvPr id="50" name="Rectangle 8">
              <a:extLst>
                <a:ext uri="{FF2B5EF4-FFF2-40B4-BE49-F238E27FC236}">
                  <a16:creationId xmlns:a16="http://schemas.microsoft.com/office/drawing/2014/main" id="{7B5D2A77-D77B-4DA8-9159-B81A85E008E3}"/>
                </a:ext>
              </a:extLst>
            </p:cNvPr>
            <p:cNvSpPr>
              <a:spLocks/>
            </p:cNvSpPr>
            <p:nvPr/>
          </p:nvSpPr>
          <p:spPr bwMode="auto">
            <a:xfrm>
              <a:off x="3434115" y="1649112"/>
              <a:ext cx="2377440" cy="365760"/>
            </a:xfrm>
            <a:prstGeom prst="rect">
              <a:avLst/>
            </a:prstGeom>
            <a:solidFill>
              <a:srgbClr val="86BC25"/>
            </a:solidFill>
            <a:ln>
              <a:noFill/>
            </a:ln>
          </p:spPr>
          <p:txBody>
            <a:bodyPr lIns="0" tIns="0" rIns="0" bIns="0" anchor="ctr"/>
            <a:lstStyle/>
            <a:p>
              <a:pPr algn="ctr" fontAlgn="auto">
                <a:spcBef>
                  <a:spcPts val="0"/>
                </a:spcBef>
                <a:spcAft>
                  <a:spcPts val="0"/>
                </a:spcAft>
                <a:defRPr/>
              </a:pPr>
              <a:r>
                <a:rPr lang="en-US" sz="2800" i="1" kern="0">
                  <a:solidFill>
                    <a:prstClr val="white"/>
                  </a:solidFill>
                  <a:latin typeface="+mj-lt"/>
                  <a:ea typeface="Verdana" panose="020B0604030504040204" pitchFamily="34" charset="0"/>
                  <a:cs typeface="Verdana" panose="020B0604030504040204" pitchFamily="34" charset="0"/>
                  <a:sym typeface="Frutiger Next Pro Bold" charset="0"/>
                </a:rPr>
                <a:t>Comprehensive documentation</a:t>
              </a:r>
              <a:endParaRPr lang="en-US" sz="2800" i="1" kern="0">
                <a:solidFill>
                  <a:prstClr val="white"/>
                </a:solidFill>
                <a:latin typeface="+mj-lt"/>
                <a:ea typeface="Verdana" panose="020B0604030504040204" pitchFamily="34" charset="0"/>
                <a:cs typeface="Verdana" panose="020B0604030504040204" pitchFamily="34" charset="0"/>
                <a:sym typeface="Frutiger Next Pro Medium" charset="0"/>
              </a:endParaRPr>
            </a:p>
          </p:txBody>
        </p:sp>
        <p:sp>
          <p:nvSpPr>
            <p:cNvPr id="51" name="TextBox 50">
              <a:extLst>
                <a:ext uri="{FF2B5EF4-FFF2-40B4-BE49-F238E27FC236}">
                  <a16:creationId xmlns:a16="http://schemas.microsoft.com/office/drawing/2014/main" id="{1BC5EFDF-064F-49FD-8702-D1272963BF44}"/>
                </a:ext>
              </a:extLst>
            </p:cNvPr>
            <p:cNvSpPr txBox="1"/>
            <p:nvPr/>
          </p:nvSpPr>
          <p:spPr>
            <a:xfrm>
              <a:off x="2874890" y="1705925"/>
              <a:ext cx="640081" cy="179330"/>
            </a:xfrm>
            <a:prstGeom prst="rect">
              <a:avLst/>
            </a:prstGeom>
            <a:noFill/>
          </p:spPr>
          <p:txBody>
            <a:bodyPr wrap="square" lIns="82058" tIns="41029" rIns="82058" bIns="41029" rtlCol="0">
              <a:spAutoFit/>
            </a:bodyPr>
            <a:lstStyle/>
            <a:p>
              <a:pPr algn="ctr" fontAlgn="auto">
                <a:spcBef>
                  <a:spcPts val="0"/>
                </a:spcBef>
                <a:spcAft>
                  <a:spcPts val="0"/>
                </a:spcAft>
                <a:defRPr/>
              </a:pPr>
              <a:r>
                <a:rPr lang="en-US" sz="2400" kern="0">
                  <a:solidFill>
                    <a:srgbClr val="000000"/>
                  </a:solidFill>
                  <a:latin typeface="+mj-lt"/>
                  <a:ea typeface="Verdana" panose="020B0604030504040204" pitchFamily="34" charset="0"/>
                  <a:cs typeface="Verdana" panose="020B0604030504040204" pitchFamily="34" charset="0"/>
                </a:rPr>
                <a:t>over</a:t>
              </a:r>
            </a:p>
          </p:txBody>
        </p:sp>
        <p:sp>
          <p:nvSpPr>
            <p:cNvPr id="52" name="Rectangle 51">
              <a:extLst>
                <a:ext uri="{FF2B5EF4-FFF2-40B4-BE49-F238E27FC236}">
                  <a16:creationId xmlns:a16="http://schemas.microsoft.com/office/drawing/2014/main" id="{363A2BA7-8E19-49ED-A98A-456469CD093E}"/>
                </a:ext>
              </a:extLst>
            </p:cNvPr>
            <p:cNvSpPr>
              <a:spLocks/>
            </p:cNvSpPr>
            <p:nvPr/>
          </p:nvSpPr>
          <p:spPr bwMode="auto">
            <a:xfrm>
              <a:off x="590221" y="1649112"/>
              <a:ext cx="2377440" cy="365760"/>
            </a:xfrm>
            <a:prstGeom prst="rect">
              <a:avLst/>
            </a:prstGeom>
            <a:solidFill>
              <a:srgbClr val="62B5E5"/>
            </a:solidFill>
            <a:ln>
              <a:noFill/>
            </a:ln>
          </p:spPr>
          <p:txBody>
            <a:bodyPr lIns="0" tIns="0" rIns="0" bIns="0" anchor="ctr"/>
            <a:lstStyle/>
            <a:p>
              <a:pPr algn="ctr" fontAlgn="auto">
                <a:spcBef>
                  <a:spcPts val="0"/>
                </a:spcBef>
                <a:spcAft>
                  <a:spcPts val="0"/>
                </a:spcAft>
                <a:defRPr/>
              </a:pPr>
              <a:r>
                <a:rPr lang="en-US" sz="2800" b="1" kern="0">
                  <a:solidFill>
                    <a:srgbClr val="FFFEFD"/>
                  </a:solidFill>
                  <a:latin typeface="+mj-lt"/>
                  <a:ea typeface="Verdana" panose="020B0604030504040204" pitchFamily="34" charset="0"/>
                  <a:cs typeface="Verdana" panose="020B0604030504040204" pitchFamily="34" charset="0"/>
                  <a:sym typeface="Frutiger Next Pro Bold" charset="0"/>
                </a:rPr>
                <a:t>Working software</a:t>
              </a:r>
              <a:endParaRPr lang="en-US" sz="2800" b="1" kern="0">
                <a:solidFill>
                  <a:srgbClr val="FFFEFD"/>
                </a:solidFill>
                <a:latin typeface="+mj-lt"/>
                <a:ea typeface="Verdana" panose="020B0604030504040204" pitchFamily="34" charset="0"/>
                <a:cs typeface="Verdana" panose="020B0604030504040204" pitchFamily="34" charset="0"/>
                <a:sym typeface="Frutiger Next Pro Medium" charset="0"/>
              </a:endParaRPr>
            </a:p>
          </p:txBody>
        </p:sp>
        <p:sp>
          <p:nvSpPr>
            <p:cNvPr id="53" name="Rectangle 8">
              <a:extLst>
                <a:ext uri="{FF2B5EF4-FFF2-40B4-BE49-F238E27FC236}">
                  <a16:creationId xmlns:a16="http://schemas.microsoft.com/office/drawing/2014/main" id="{7D36ED53-C616-4526-BE8A-77F714983A0C}"/>
                </a:ext>
              </a:extLst>
            </p:cNvPr>
            <p:cNvSpPr>
              <a:spLocks/>
            </p:cNvSpPr>
            <p:nvPr/>
          </p:nvSpPr>
          <p:spPr bwMode="auto">
            <a:xfrm>
              <a:off x="3434115" y="2272776"/>
              <a:ext cx="2377440" cy="365760"/>
            </a:xfrm>
            <a:prstGeom prst="rect">
              <a:avLst/>
            </a:prstGeom>
            <a:solidFill>
              <a:srgbClr val="86BC25"/>
            </a:solidFill>
            <a:ln>
              <a:noFill/>
            </a:ln>
          </p:spPr>
          <p:txBody>
            <a:bodyPr lIns="0" tIns="0" rIns="0" bIns="0" anchor="ctr"/>
            <a:lstStyle/>
            <a:p>
              <a:pPr algn="ctr" fontAlgn="auto">
                <a:spcBef>
                  <a:spcPts val="0"/>
                </a:spcBef>
                <a:spcAft>
                  <a:spcPts val="0"/>
                </a:spcAft>
                <a:defRPr/>
              </a:pPr>
              <a:r>
                <a:rPr lang="en-US" sz="2800" i="1" kern="0">
                  <a:solidFill>
                    <a:prstClr val="white"/>
                  </a:solidFill>
                  <a:latin typeface="+mj-lt"/>
                  <a:ea typeface="Verdana" panose="020B0604030504040204" pitchFamily="34" charset="0"/>
                  <a:cs typeface="Verdana" panose="020B0604030504040204" pitchFamily="34" charset="0"/>
                  <a:sym typeface="Frutiger Next Pro Bold" charset="0"/>
                </a:rPr>
                <a:t>Contract negotiation</a:t>
              </a:r>
              <a:endParaRPr lang="en-US" sz="2800" i="1" kern="0">
                <a:solidFill>
                  <a:prstClr val="white"/>
                </a:solidFill>
                <a:latin typeface="+mj-lt"/>
                <a:ea typeface="Verdana" panose="020B0604030504040204" pitchFamily="34" charset="0"/>
                <a:cs typeface="Verdana" panose="020B0604030504040204" pitchFamily="34" charset="0"/>
                <a:sym typeface="Frutiger Next Pro Medium" charset="0"/>
              </a:endParaRPr>
            </a:p>
          </p:txBody>
        </p:sp>
        <p:sp>
          <p:nvSpPr>
            <p:cNvPr id="54" name="TextBox 53">
              <a:extLst>
                <a:ext uri="{FF2B5EF4-FFF2-40B4-BE49-F238E27FC236}">
                  <a16:creationId xmlns:a16="http://schemas.microsoft.com/office/drawing/2014/main" id="{DB9B05F4-9378-4357-969F-3CE19F11CFB1}"/>
                </a:ext>
              </a:extLst>
            </p:cNvPr>
            <p:cNvSpPr txBox="1"/>
            <p:nvPr/>
          </p:nvSpPr>
          <p:spPr>
            <a:xfrm>
              <a:off x="2874890" y="2329588"/>
              <a:ext cx="640081" cy="179330"/>
            </a:xfrm>
            <a:prstGeom prst="rect">
              <a:avLst/>
            </a:prstGeom>
            <a:noFill/>
          </p:spPr>
          <p:txBody>
            <a:bodyPr wrap="square" lIns="82058" tIns="41029" rIns="82058" bIns="41029" rtlCol="0">
              <a:spAutoFit/>
            </a:bodyPr>
            <a:lstStyle/>
            <a:p>
              <a:pPr algn="ctr" fontAlgn="auto">
                <a:spcBef>
                  <a:spcPts val="0"/>
                </a:spcBef>
                <a:spcAft>
                  <a:spcPts val="0"/>
                </a:spcAft>
                <a:defRPr/>
              </a:pPr>
              <a:r>
                <a:rPr lang="en-US" sz="2400" kern="0">
                  <a:solidFill>
                    <a:srgbClr val="000000"/>
                  </a:solidFill>
                  <a:latin typeface="+mj-lt"/>
                  <a:ea typeface="Verdana" panose="020B0604030504040204" pitchFamily="34" charset="0"/>
                  <a:cs typeface="Verdana" panose="020B0604030504040204" pitchFamily="34" charset="0"/>
                </a:rPr>
                <a:t>over</a:t>
              </a:r>
            </a:p>
          </p:txBody>
        </p:sp>
        <p:sp>
          <p:nvSpPr>
            <p:cNvPr id="55" name="Rectangle 8">
              <a:extLst>
                <a:ext uri="{FF2B5EF4-FFF2-40B4-BE49-F238E27FC236}">
                  <a16:creationId xmlns:a16="http://schemas.microsoft.com/office/drawing/2014/main" id="{A44B297B-FDAB-48EB-8CED-86A6F46DF96E}"/>
                </a:ext>
              </a:extLst>
            </p:cNvPr>
            <p:cNvSpPr>
              <a:spLocks/>
            </p:cNvSpPr>
            <p:nvPr/>
          </p:nvSpPr>
          <p:spPr bwMode="auto">
            <a:xfrm>
              <a:off x="590221" y="2272774"/>
              <a:ext cx="2377440" cy="365760"/>
            </a:xfrm>
            <a:prstGeom prst="rect">
              <a:avLst/>
            </a:prstGeom>
            <a:solidFill>
              <a:srgbClr val="62B5E5"/>
            </a:solidFill>
            <a:ln>
              <a:noFill/>
            </a:ln>
          </p:spPr>
          <p:txBody>
            <a:bodyPr lIns="0" tIns="0" rIns="0" bIns="0" anchor="ctr"/>
            <a:lstStyle/>
            <a:p>
              <a:pPr algn="ctr" fontAlgn="auto">
                <a:spcBef>
                  <a:spcPts val="0"/>
                </a:spcBef>
                <a:spcAft>
                  <a:spcPts val="0"/>
                </a:spcAft>
                <a:defRPr/>
              </a:pPr>
              <a:r>
                <a:rPr lang="en-US" sz="2800" b="1" kern="0">
                  <a:solidFill>
                    <a:srgbClr val="FFFEFD"/>
                  </a:solidFill>
                  <a:latin typeface="+mj-lt"/>
                  <a:ea typeface="Verdana" panose="020B0604030504040204" pitchFamily="34" charset="0"/>
                  <a:cs typeface="Verdana" panose="020B0604030504040204" pitchFamily="34" charset="0"/>
                  <a:sym typeface="Frutiger Next Pro Bold" charset="0"/>
                </a:rPr>
                <a:t>Customer collaboration</a:t>
              </a:r>
              <a:endParaRPr lang="en-US" sz="2800" b="1" kern="0">
                <a:solidFill>
                  <a:srgbClr val="FFFEFD"/>
                </a:solidFill>
                <a:latin typeface="+mj-lt"/>
                <a:ea typeface="Verdana" panose="020B0604030504040204" pitchFamily="34" charset="0"/>
                <a:cs typeface="Verdana" panose="020B0604030504040204" pitchFamily="34" charset="0"/>
                <a:sym typeface="Frutiger Next Pro Medium" charset="0"/>
              </a:endParaRPr>
            </a:p>
          </p:txBody>
        </p:sp>
        <p:sp>
          <p:nvSpPr>
            <p:cNvPr id="56" name="Rectangle 8">
              <a:extLst>
                <a:ext uri="{FF2B5EF4-FFF2-40B4-BE49-F238E27FC236}">
                  <a16:creationId xmlns:a16="http://schemas.microsoft.com/office/drawing/2014/main" id="{9664586A-2131-4F8C-B914-46F718690AA4}"/>
                </a:ext>
              </a:extLst>
            </p:cNvPr>
            <p:cNvSpPr>
              <a:spLocks/>
            </p:cNvSpPr>
            <p:nvPr/>
          </p:nvSpPr>
          <p:spPr bwMode="auto">
            <a:xfrm>
              <a:off x="3434115" y="2896439"/>
              <a:ext cx="2377440" cy="365760"/>
            </a:xfrm>
            <a:prstGeom prst="rect">
              <a:avLst/>
            </a:prstGeom>
            <a:solidFill>
              <a:srgbClr val="86BC25"/>
            </a:solidFill>
            <a:ln>
              <a:noFill/>
            </a:ln>
          </p:spPr>
          <p:txBody>
            <a:bodyPr lIns="0" tIns="0" rIns="0" bIns="0" anchor="ctr"/>
            <a:lstStyle/>
            <a:p>
              <a:pPr algn="ctr" fontAlgn="auto">
                <a:spcBef>
                  <a:spcPts val="0"/>
                </a:spcBef>
                <a:spcAft>
                  <a:spcPts val="0"/>
                </a:spcAft>
                <a:defRPr/>
              </a:pPr>
              <a:r>
                <a:rPr lang="en-US" sz="2800" i="1" kern="0">
                  <a:solidFill>
                    <a:prstClr val="white"/>
                  </a:solidFill>
                  <a:latin typeface="+mj-lt"/>
                  <a:ea typeface="Verdana" panose="020B0604030504040204" pitchFamily="34" charset="0"/>
                  <a:cs typeface="Verdana" panose="020B0604030504040204" pitchFamily="34" charset="0"/>
                  <a:sym typeface="Frutiger Next Pro Bold" charset="0"/>
                </a:rPr>
                <a:t>Following a plan</a:t>
              </a:r>
              <a:endParaRPr lang="en-US" sz="2800" i="1" kern="0">
                <a:solidFill>
                  <a:prstClr val="white"/>
                </a:solidFill>
                <a:latin typeface="+mj-lt"/>
                <a:ea typeface="Verdana" panose="020B0604030504040204" pitchFamily="34" charset="0"/>
                <a:cs typeface="Verdana" panose="020B0604030504040204" pitchFamily="34" charset="0"/>
                <a:sym typeface="Frutiger Next Pro Medium" charset="0"/>
              </a:endParaRPr>
            </a:p>
          </p:txBody>
        </p:sp>
        <p:sp>
          <p:nvSpPr>
            <p:cNvPr id="57" name="TextBox 56">
              <a:extLst>
                <a:ext uri="{FF2B5EF4-FFF2-40B4-BE49-F238E27FC236}">
                  <a16:creationId xmlns:a16="http://schemas.microsoft.com/office/drawing/2014/main" id="{796FEBC9-6F3E-4A24-8BEE-248E29DBEAB8}"/>
                </a:ext>
              </a:extLst>
            </p:cNvPr>
            <p:cNvSpPr txBox="1"/>
            <p:nvPr/>
          </p:nvSpPr>
          <p:spPr>
            <a:xfrm>
              <a:off x="2874890" y="2953252"/>
              <a:ext cx="640081" cy="179330"/>
            </a:xfrm>
            <a:prstGeom prst="rect">
              <a:avLst/>
            </a:prstGeom>
            <a:noFill/>
          </p:spPr>
          <p:txBody>
            <a:bodyPr wrap="square" lIns="82058" tIns="41029" rIns="82058" bIns="41029" rtlCol="0">
              <a:spAutoFit/>
            </a:bodyPr>
            <a:lstStyle/>
            <a:p>
              <a:pPr algn="ctr" fontAlgn="auto">
                <a:spcBef>
                  <a:spcPts val="0"/>
                </a:spcBef>
                <a:spcAft>
                  <a:spcPts val="0"/>
                </a:spcAft>
                <a:defRPr/>
              </a:pPr>
              <a:r>
                <a:rPr lang="en-US" sz="2400" kern="0">
                  <a:solidFill>
                    <a:srgbClr val="000000"/>
                  </a:solidFill>
                  <a:latin typeface="+mj-lt"/>
                  <a:ea typeface="Verdana" panose="020B0604030504040204" pitchFamily="34" charset="0"/>
                  <a:cs typeface="Verdana" panose="020B0604030504040204" pitchFamily="34" charset="0"/>
                </a:rPr>
                <a:t>over</a:t>
              </a:r>
            </a:p>
          </p:txBody>
        </p:sp>
        <p:sp>
          <p:nvSpPr>
            <p:cNvPr id="58" name="Rectangle 8">
              <a:extLst>
                <a:ext uri="{FF2B5EF4-FFF2-40B4-BE49-F238E27FC236}">
                  <a16:creationId xmlns:a16="http://schemas.microsoft.com/office/drawing/2014/main" id="{25ABFE73-29A0-43F4-BB0E-2AC1476524DA}"/>
                </a:ext>
              </a:extLst>
            </p:cNvPr>
            <p:cNvSpPr>
              <a:spLocks/>
            </p:cNvSpPr>
            <p:nvPr/>
          </p:nvSpPr>
          <p:spPr bwMode="auto">
            <a:xfrm>
              <a:off x="590221" y="2896437"/>
              <a:ext cx="2377440" cy="365760"/>
            </a:xfrm>
            <a:prstGeom prst="rect">
              <a:avLst/>
            </a:prstGeom>
            <a:solidFill>
              <a:srgbClr val="62B5E5"/>
            </a:solidFill>
            <a:ln>
              <a:noFill/>
            </a:ln>
          </p:spPr>
          <p:txBody>
            <a:bodyPr lIns="0" tIns="0" rIns="0" bIns="0" anchor="ctr"/>
            <a:lstStyle/>
            <a:p>
              <a:pPr algn="ctr" fontAlgn="auto">
                <a:spcBef>
                  <a:spcPts val="0"/>
                </a:spcBef>
                <a:spcAft>
                  <a:spcPts val="0"/>
                </a:spcAft>
                <a:defRPr/>
              </a:pPr>
              <a:r>
                <a:rPr lang="en-US" sz="2800" b="1" kern="0">
                  <a:solidFill>
                    <a:srgbClr val="FFFEFD"/>
                  </a:solidFill>
                  <a:latin typeface="+mj-lt"/>
                  <a:ea typeface="Verdana" panose="020B0604030504040204" pitchFamily="34" charset="0"/>
                  <a:cs typeface="Verdana" panose="020B0604030504040204" pitchFamily="34" charset="0"/>
                  <a:sym typeface="Frutiger Next Pro Bold" charset="0"/>
                </a:rPr>
                <a:t>Responding to change</a:t>
              </a:r>
              <a:endParaRPr lang="en-US" sz="2800" b="1" kern="0">
                <a:solidFill>
                  <a:srgbClr val="FFFEFD"/>
                </a:solidFill>
                <a:latin typeface="+mj-lt"/>
                <a:ea typeface="Verdana" panose="020B0604030504040204" pitchFamily="34" charset="0"/>
                <a:cs typeface="Verdana" panose="020B0604030504040204" pitchFamily="34" charset="0"/>
                <a:sym typeface="Frutiger Next Pro Medium" charset="0"/>
              </a:endParaRPr>
            </a:p>
          </p:txBody>
        </p:sp>
      </p:grpSp>
      <p:sp>
        <p:nvSpPr>
          <p:cNvPr id="44" name="Rounded Rectangle 29">
            <a:extLst>
              <a:ext uri="{FF2B5EF4-FFF2-40B4-BE49-F238E27FC236}">
                <a16:creationId xmlns:a16="http://schemas.microsoft.com/office/drawing/2014/main" id="{F7176B89-171A-4E0C-84F0-5EBBB305D328}"/>
              </a:ext>
            </a:extLst>
          </p:cNvPr>
          <p:cNvSpPr/>
          <p:nvPr/>
        </p:nvSpPr>
        <p:spPr>
          <a:xfrm>
            <a:off x="600409" y="1368207"/>
            <a:ext cx="14751986" cy="7840646"/>
          </a:xfrm>
          <a:prstGeom prst="roundRect">
            <a:avLst>
              <a:gd name="adj" fmla="val 11098"/>
            </a:avLst>
          </a:prstGeom>
          <a:noFill/>
          <a:ln w="25400" cap="flat" cmpd="sng" algn="ctr">
            <a:solidFill>
              <a:srgbClr val="0097A9"/>
            </a:solidFill>
            <a:prstDash val="solid"/>
          </a:ln>
          <a:effectLst/>
        </p:spPr>
        <p:txBody>
          <a:bodyPr rtlCol="0" anchor="ctr"/>
          <a:lstStyle/>
          <a:p>
            <a:pPr algn="ctr" fontAlgn="auto">
              <a:spcBef>
                <a:spcPts val="0"/>
              </a:spcBef>
              <a:spcAft>
                <a:spcPts val="0"/>
              </a:spcAft>
              <a:defRPr/>
            </a:pPr>
            <a:endParaRPr lang="en-US" sz="4800" kern="0">
              <a:solidFill>
                <a:prstClr val="white"/>
              </a:solidFill>
              <a:latin typeface="+mj-lt"/>
            </a:endParaRPr>
          </a:p>
        </p:txBody>
      </p:sp>
      <p:sp>
        <p:nvSpPr>
          <p:cNvPr id="45" name="Title 1">
            <a:extLst>
              <a:ext uri="{FF2B5EF4-FFF2-40B4-BE49-F238E27FC236}">
                <a16:creationId xmlns:a16="http://schemas.microsoft.com/office/drawing/2014/main" id="{E0484A93-B547-4352-84BC-B6CA3ACE10CE}"/>
              </a:ext>
            </a:extLst>
          </p:cNvPr>
          <p:cNvSpPr txBox="1">
            <a:spLocks/>
          </p:cNvSpPr>
          <p:nvPr/>
        </p:nvSpPr>
        <p:spPr>
          <a:xfrm>
            <a:off x="2771826" y="764227"/>
            <a:ext cx="9931288" cy="922285"/>
          </a:xfrm>
          <a:prstGeom prst="rect">
            <a:avLst/>
          </a:prstGeom>
          <a:solidFill>
            <a:sysClr val="window" lastClr="FFFFFF"/>
          </a:solidFill>
        </p:spPr>
        <p:txBody>
          <a:bodyPr vert="horz" lIns="0" tIns="0" rIns="0" bIns="0" rtlCol="0" anchor="ctr" anchorCtr="0">
            <a:noAutofit/>
          </a:bodyPr>
          <a:lstStyle>
            <a:lvl1pPr algn="l" defTabSz="1121764" rtl="0" eaLnBrk="1" latinLnBrk="0" hangingPunct="1">
              <a:spcBef>
                <a:spcPct val="0"/>
              </a:spcBef>
              <a:buNone/>
              <a:defRPr sz="3700" kern="1200">
                <a:solidFill>
                  <a:schemeClr val="accent2"/>
                </a:solidFill>
                <a:latin typeface="+mj-lt"/>
                <a:ea typeface="+mj-ea"/>
                <a:cs typeface="+mj-cs"/>
              </a:defRPr>
            </a:lvl1pPr>
          </a:lstStyle>
          <a:p>
            <a:pPr algn="ctr" fontAlgn="auto">
              <a:spcAft>
                <a:spcPts val="0"/>
              </a:spcAft>
              <a:defRPr/>
            </a:pPr>
            <a:r>
              <a:rPr lang="en-US" sz="3200" b="1" dirty="0">
                <a:solidFill>
                  <a:srgbClr val="0097A9"/>
                </a:solidFill>
                <a:ea typeface="Verdana" panose="020B0604030504040204" pitchFamily="34" charset="0"/>
                <a:cs typeface="Verdana" panose="020B0604030504040204" pitchFamily="34" charset="0"/>
              </a:rPr>
              <a:t>Manifesto for agile software development</a:t>
            </a:r>
          </a:p>
        </p:txBody>
      </p:sp>
      <p:sp>
        <p:nvSpPr>
          <p:cNvPr id="46" name="Rectangle 45">
            <a:extLst>
              <a:ext uri="{FF2B5EF4-FFF2-40B4-BE49-F238E27FC236}">
                <a16:creationId xmlns:a16="http://schemas.microsoft.com/office/drawing/2014/main" id="{BDD8A034-AC3E-4A6A-A593-8FB84E15C450}"/>
              </a:ext>
            </a:extLst>
          </p:cNvPr>
          <p:cNvSpPr/>
          <p:nvPr/>
        </p:nvSpPr>
        <p:spPr>
          <a:xfrm>
            <a:off x="3469780" y="8878813"/>
            <a:ext cx="9013241" cy="892551"/>
          </a:xfrm>
          <a:prstGeom prst="rect">
            <a:avLst/>
          </a:prstGeom>
          <a:solidFill>
            <a:sysClr val="window" lastClr="FFFFFF"/>
          </a:solidFill>
          <a:ln w="38100">
            <a:noFill/>
          </a:ln>
        </p:spPr>
        <p:txBody>
          <a:bodyPr wrap="square" rtlCol="0" anchor="ctr">
            <a:spAutoFit/>
          </a:bodyPr>
          <a:lstStyle/>
          <a:p>
            <a:pPr algn="ctr" fontAlgn="auto">
              <a:spcBef>
                <a:spcPts val="0"/>
              </a:spcBef>
              <a:spcAft>
                <a:spcPts val="0"/>
              </a:spcAft>
              <a:defRPr/>
            </a:pPr>
            <a:r>
              <a:rPr lang="en-US" sz="2400" kern="0" dirty="0">
                <a:solidFill>
                  <a:srgbClr val="0097A9"/>
                </a:solidFill>
                <a:latin typeface="+mj-lt"/>
                <a:ea typeface="Verdana" panose="020B0604030504040204" pitchFamily="34" charset="0"/>
                <a:cs typeface="Verdana" panose="020B0604030504040204" pitchFamily="34" charset="0"/>
                <a:sym typeface="Frutiger Next Pro Light" charset="0"/>
              </a:rPr>
              <a:t>While there is value in the items on the right, </a:t>
            </a:r>
          </a:p>
          <a:p>
            <a:pPr algn="ctr" fontAlgn="auto">
              <a:spcBef>
                <a:spcPts val="0"/>
              </a:spcBef>
              <a:spcAft>
                <a:spcPts val="0"/>
              </a:spcAft>
              <a:defRPr/>
            </a:pPr>
            <a:r>
              <a:rPr lang="en-US" sz="2400" kern="0" dirty="0">
                <a:solidFill>
                  <a:srgbClr val="0097A9"/>
                </a:solidFill>
                <a:latin typeface="+mj-lt"/>
                <a:ea typeface="Verdana" panose="020B0604030504040204" pitchFamily="34" charset="0"/>
                <a:cs typeface="Verdana" panose="020B0604030504040204" pitchFamily="34" charset="0"/>
                <a:sym typeface="Frutiger Next Pro Light" charset="0"/>
              </a:rPr>
              <a:t>we value the items on the left more.</a:t>
            </a:r>
            <a:r>
              <a:rPr lang="en-US" sz="2800" kern="0" dirty="0">
                <a:solidFill>
                  <a:srgbClr val="0097A9"/>
                </a:solidFill>
                <a:latin typeface="+mj-lt"/>
                <a:ea typeface="Verdana" panose="020B0604030504040204" pitchFamily="34" charset="0"/>
                <a:cs typeface="Verdana" panose="020B0604030504040204" pitchFamily="34" charset="0"/>
                <a:sym typeface="Frutiger Next Pro Light" charset="0"/>
              </a:rPr>
              <a:t> </a:t>
            </a:r>
            <a:r>
              <a:rPr lang="en-US" sz="1800" kern="0" dirty="0">
                <a:solidFill>
                  <a:srgbClr val="0097A9"/>
                </a:solidFill>
                <a:latin typeface="+mj-lt"/>
                <a:ea typeface="Verdana" panose="020B0604030504040204" pitchFamily="34" charset="0"/>
                <a:cs typeface="Verdana" panose="020B0604030504040204" pitchFamily="34" charset="0"/>
                <a:sym typeface="Frutiger Next Pro Light" charset="0"/>
              </a:rPr>
              <a:t>– agilemanifesto.org</a:t>
            </a:r>
            <a:endParaRPr lang="en-US" sz="2800" kern="0" dirty="0">
              <a:solidFill>
                <a:srgbClr val="0097A9"/>
              </a:solidFill>
              <a:latin typeface="+mj-lt"/>
              <a:ea typeface="Verdana" panose="020B0604030504040204" pitchFamily="34" charset="0"/>
              <a:cs typeface="Verdana" panose="020B0604030504040204" pitchFamily="34" charset="0"/>
              <a:sym typeface="Frutiger Next Pro Light" charset="0"/>
            </a:endParaRPr>
          </a:p>
        </p:txBody>
      </p:sp>
      <p:graphicFrame>
        <p:nvGraphicFramePr>
          <p:cNvPr id="59" name="Table 58">
            <a:extLst>
              <a:ext uri="{FF2B5EF4-FFF2-40B4-BE49-F238E27FC236}">
                <a16:creationId xmlns:a16="http://schemas.microsoft.com/office/drawing/2014/main" id="{A10D1376-3A0D-4D70-8883-E4B9AB14C3F2}"/>
              </a:ext>
            </a:extLst>
          </p:cNvPr>
          <p:cNvGraphicFramePr>
            <a:graphicFrameLocks noGrp="1"/>
          </p:cNvGraphicFramePr>
          <p:nvPr>
            <p:extLst>
              <p:ext uri="{D42A27DB-BD31-4B8C-83A1-F6EECF244321}">
                <p14:modId xmlns:p14="http://schemas.microsoft.com/office/powerpoint/2010/main" val="3140515013"/>
              </p:ext>
            </p:extLst>
          </p:nvPr>
        </p:nvGraphicFramePr>
        <p:xfrm>
          <a:off x="16649335" y="1787872"/>
          <a:ext cx="14313552" cy="7088695"/>
        </p:xfrm>
        <a:graphic>
          <a:graphicData uri="http://schemas.openxmlformats.org/drawingml/2006/table">
            <a:tbl>
              <a:tblPr firstRow="1" bandRow="1">
                <a:tableStyleId>{5C22544A-7EE6-4342-B048-85BDC9FD1C3A}</a:tableStyleId>
              </a:tblPr>
              <a:tblGrid>
                <a:gridCol w="1622002">
                  <a:extLst>
                    <a:ext uri="{9D8B030D-6E8A-4147-A177-3AD203B41FA5}">
                      <a16:colId xmlns:a16="http://schemas.microsoft.com/office/drawing/2014/main" val="20000"/>
                    </a:ext>
                  </a:extLst>
                </a:gridCol>
                <a:gridCol w="5534774">
                  <a:extLst>
                    <a:ext uri="{9D8B030D-6E8A-4147-A177-3AD203B41FA5}">
                      <a16:colId xmlns:a16="http://schemas.microsoft.com/office/drawing/2014/main" val="20001"/>
                    </a:ext>
                  </a:extLst>
                </a:gridCol>
                <a:gridCol w="1501026">
                  <a:extLst>
                    <a:ext uri="{9D8B030D-6E8A-4147-A177-3AD203B41FA5}">
                      <a16:colId xmlns:a16="http://schemas.microsoft.com/office/drawing/2014/main" val="20002"/>
                    </a:ext>
                  </a:extLst>
                </a:gridCol>
                <a:gridCol w="5655750">
                  <a:extLst>
                    <a:ext uri="{9D8B030D-6E8A-4147-A177-3AD203B41FA5}">
                      <a16:colId xmlns:a16="http://schemas.microsoft.com/office/drawing/2014/main" val="20003"/>
                    </a:ext>
                  </a:extLst>
                </a:gridCol>
              </a:tblGrid>
              <a:tr h="1098556">
                <a:tc>
                  <a:txBody>
                    <a:bodyPr/>
                    <a:lstStyle/>
                    <a:p>
                      <a:pPr algn="ctr"/>
                      <a:r>
                        <a:rPr lang="en-US" sz="1600" b="1">
                          <a:solidFill>
                            <a:srgbClr val="046A38"/>
                          </a:solidFill>
                        </a:rPr>
                        <a:t>Satisfy the </a:t>
                      </a:r>
                    </a:p>
                    <a:p>
                      <a:pPr algn="ctr"/>
                      <a:r>
                        <a:rPr lang="en-US" sz="1600" b="1">
                          <a:solidFill>
                            <a:srgbClr val="046A38"/>
                          </a:solidFill>
                        </a:rPr>
                        <a:t>customer</a:t>
                      </a:r>
                    </a:p>
                  </a:txBody>
                  <a:tcPr marL="116318" marR="116318" marT="58159" marB="58159" anchor="ctr">
                    <a:lnL w="12700" cmpd="sng">
                      <a:noFill/>
                    </a:lnL>
                    <a:lnR w="12700" cmpd="sng">
                      <a:noFill/>
                    </a:lnR>
                    <a:lnT w="12700" cmpd="sng">
                      <a:noFill/>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a:solidFill>
                            <a:schemeClr val="tx1"/>
                          </a:solidFill>
                        </a:rPr>
                        <a:t>Our highest priority is to satisfy the customer</a:t>
                      </a:r>
                      <a:r>
                        <a:rPr lang="en-US" sz="1800" b="0" baseline="0">
                          <a:solidFill>
                            <a:schemeClr val="tx1"/>
                          </a:solidFill>
                        </a:rPr>
                        <a:t> </a:t>
                      </a:r>
                      <a:r>
                        <a:rPr lang="en-US" sz="1800" b="0">
                          <a:solidFill>
                            <a:schemeClr val="tx1"/>
                          </a:solidFill>
                        </a:rPr>
                        <a:t>through </a:t>
                      </a:r>
                      <a:r>
                        <a:rPr lang="en-US" sz="1800" b="1">
                          <a:solidFill>
                            <a:schemeClr val="tx1"/>
                          </a:solidFill>
                        </a:rPr>
                        <a:t>early and continuous delivery of valuable software</a:t>
                      </a:r>
                      <a:r>
                        <a:rPr lang="en-US" sz="1800" b="0">
                          <a:solidFill>
                            <a:schemeClr val="tx1"/>
                          </a:solidFill>
                        </a:rPr>
                        <a:t>.</a:t>
                      </a:r>
                    </a:p>
                  </a:txBody>
                  <a:tcPr marL="116318" marR="116318" marT="58159" marB="58159" anchor="ctr">
                    <a:lnL w="12700" cmpd="sng">
                      <a:noFill/>
                    </a:lnL>
                    <a:lnR w="12700" cap="flat" cmpd="sng" algn="ctr">
                      <a:solidFill>
                        <a:schemeClr val="bg1">
                          <a:lumMod val="75000"/>
                        </a:schemeClr>
                      </a:solidFill>
                      <a:prstDash val="sysDash"/>
                      <a:round/>
                      <a:headEnd type="none" w="med" len="med"/>
                      <a:tailEnd type="none" w="med" len="med"/>
                    </a:lnR>
                    <a:lnT w="12700" cmpd="sng">
                      <a:noFill/>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a:solidFill>
                            <a:srgbClr val="046A38"/>
                          </a:solidFill>
                        </a:rPr>
                        <a:t>Working software</a:t>
                      </a:r>
                    </a:p>
                    <a:p>
                      <a:pPr algn="ctr"/>
                      <a:r>
                        <a:rPr lang="en-US" sz="1600" b="1">
                          <a:solidFill>
                            <a:srgbClr val="046A38"/>
                          </a:solidFill>
                        </a:rPr>
                        <a:t> is primary</a:t>
                      </a:r>
                    </a:p>
                  </a:txBody>
                  <a:tcPr marL="116318" marR="116318" marT="58159" marB="58159" anchor="ctr">
                    <a:lnL w="12700" cap="flat" cmpd="sng" algn="ctr">
                      <a:solidFill>
                        <a:schemeClr val="bg1">
                          <a:lumMod val="75000"/>
                        </a:schemeClr>
                      </a:solidFill>
                      <a:prstDash val="sysDash"/>
                      <a:round/>
                      <a:headEnd type="none" w="med" len="med"/>
                      <a:tailEnd type="none" w="med" len="med"/>
                    </a:lnL>
                    <a:lnR w="12700" cmpd="sng">
                      <a:noFill/>
                    </a:lnR>
                    <a:lnT w="12700" cmpd="sng">
                      <a:noFill/>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r>
                        <a:rPr lang="en-US" sz="1800" b="1">
                          <a:solidFill>
                            <a:schemeClr val="tx1"/>
                          </a:solidFill>
                        </a:rPr>
                        <a:t>Working software </a:t>
                      </a:r>
                      <a:r>
                        <a:rPr lang="en-US" sz="1800" b="0">
                          <a:solidFill>
                            <a:schemeClr val="tx1"/>
                          </a:solidFill>
                        </a:rPr>
                        <a:t>is the primary measure of progress.</a:t>
                      </a:r>
                    </a:p>
                  </a:txBody>
                  <a:tcPr marL="116318" marR="116318" marT="58159" marB="58159" anchor="ctr">
                    <a:lnL w="12700" cmpd="sng">
                      <a:noFill/>
                    </a:lnL>
                    <a:lnR w="12700" cmpd="sng">
                      <a:noFill/>
                    </a:lnR>
                    <a:lnT w="12700" cmpd="sng">
                      <a:noFill/>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225995">
                <a:tc>
                  <a:txBody>
                    <a:bodyPr/>
                    <a:lstStyle/>
                    <a:p>
                      <a:pPr algn="ctr"/>
                      <a:r>
                        <a:rPr lang="en-US" sz="1600" b="1" dirty="0">
                          <a:solidFill>
                            <a:srgbClr val="046A38"/>
                          </a:solidFill>
                        </a:rPr>
                        <a:t>Welcome </a:t>
                      </a:r>
                    </a:p>
                    <a:p>
                      <a:pPr algn="ctr"/>
                      <a:r>
                        <a:rPr lang="en-US" sz="1600" b="1" dirty="0">
                          <a:solidFill>
                            <a:srgbClr val="046A38"/>
                          </a:solidFill>
                        </a:rPr>
                        <a:t>Change</a:t>
                      </a:r>
                    </a:p>
                  </a:txBody>
                  <a:tcPr marL="116318" marR="116318" marT="58159" marB="58159"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1" dirty="0">
                          <a:solidFill>
                            <a:schemeClr val="tx1"/>
                          </a:solidFill>
                        </a:rPr>
                        <a:t>Welcome changing requirements</a:t>
                      </a:r>
                      <a:r>
                        <a:rPr lang="en-US" sz="1800" dirty="0">
                          <a:solidFill>
                            <a:schemeClr val="tx1"/>
                          </a:solidFill>
                        </a:rPr>
                        <a:t>, even late in development. Agile processes harness change</a:t>
                      </a:r>
                      <a:r>
                        <a:rPr lang="en-US" sz="1800" baseline="0" dirty="0">
                          <a:solidFill>
                            <a:schemeClr val="tx1"/>
                          </a:solidFill>
                        </a:rPr>
                        <a:t> </a:t>
                      </a:r>
                      <a:r>
                        <a:rPr lang="en-US" sz="1800" dirty="0">
                          <a:solidFill>
                            <a:schemeClr val="tx1"/>
                          </a:solidFill>
                        </a:rPr>
                        <a:t>for the customer's competitive advantage.</a:t>
                      </a:r>
                    </a:p>
                  </a:txBody>
                  <a:tcPr marL="116318" marR="116318" marT="58159" marB="58159" anchor="ctr">
                    <a:lnL w="12700" cmpd="sng">
                      <a:noFill/>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a:solidFill>
                            <a:srgbClr val="046A38"/>
                          </a:solidFill>
                        </a:rPr>
                        <a:t>Maintain a </a:t>
                      </a:r>
                    </a:p>
                    <a:p>
                      <a:pPr algn="ctr"/>
                      <a:r>
                        <a:rPr lang="en-US" sz="1600" b="1">
                          <a:solidFill>
                            <a:srgbClr val="046A38"/>
                          </a:solidFill>
                        </a:rPr>
                        <a:t>constant pace</a:t>
                      </a:r>
                    </a:p>
                  </a:txBody>
                  <a:tcPr marL="116318" marR="116318" marT="58159" marB="58159" anchor="ctr">
                    <a:lnL w="12700" cap="flat" cmpd="sng" algn="ctr">
                      <a:solidFill>
                        <a:schemeClr val="bg1">
                          <a:lumMod val="75000"/>
                        </a:schemeClr>
                      </a:solidFill>
                      <a:prstDash val="sysDash"/>
                      <a:round/>
                      <a:headEnd type="none" w="med" len="med"/>
                      <a:tailEnd type="none" w="med" len="med"/>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r>
                        <a:rPr lang="en-US" sz="1800">
                          <a:solidFill>
                            <a:schemeClr val="tx1"/>
                          </a:solidFill>
                        </a:rPr>
                        <a:t>Agile processes promote </a:t>
                      </a:r>
                      <a:r>
                        <a:rPr lang="en-US" sz="1800" b="1">
                          <a:solidFill>
                            <a:schemeClr val="tx1"/>
                          </a:solidFill>
                        </a:rPr>
                        <a:t>sustainable development</a:t>
                      </a:r>
                      <a:r>
                        <a:rPr lang="en-US" sz="1800">
                          <a:solidFill>
                            <a:schemeClr val="tx1"/>
                          </a:solidFill>
                        </a:rPr>
                        <a:t>. The sponsors, developers, and users should be able to maintain a constant pace indefinitely.</a:t>
                      </a:r>
                    </a:p>
                  </a:txBody>
                  <a:tcPr marL="116318" marR="116318" marT="58159" marB="58159"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98556">
                <a:tc>
                  <a:txBody>
                    <a:bodyPr/>
                    <a:lstStyle/>
                    <a:p>
                      <a:pPr algn="ctr"/>
                      <a:r>
                        <a:rPr lang="en-US" sz="1600" b="1">
                          <a:solidFill>
                            <a:srgbClr val="046A38"/>
                          </a:solidFill>
                        </a:rPr>
                        <a:t>Deliver frequently</a:t>
                      </a:r>
                    </a:p>
                  </a:txBody>
                  <a:tcPr marL="116318" marR="116318" marT="58159" marB="58159"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1">
                          <a:solidFill>
                            <a:schemeClr val="tx1"/>
                          </a:solidFill>
                        </a:rPr>
                        <a:t>Deliver working software frequently</a:t>
                      </a:r>
                      <a:r>
                        <a:rPr lang="en-US" sz="1800">
                          <a:solidFill>
                            <a:schemeClr val="tx1"/>
                          </a:solidFill>
                        </a:rPr>
                        <a:t>, from a</a:t>
                      </a:r>
                      <a:r>
                        <a:rPr lang="en-US" sz="1800" baseline="0">
                          <a:solidFill>
                            <a:schemeClr val="tx1"/>
                          </a:solidFill>
                        </a:rPr>
                        <a:t> </a:t>
                      </a:r>
                      <a:r>
                        <a:rPr lang="en-US" sz="1800">
                          <a:solidFill>
                            <a:schemeClr val="tx1"/>
                          </a:solidFill>
                        </a:rPr>
                        <a:t>couple of weeks to a couple of months, with a</a:t>
                      </a:r>
                      <a:r>
                        <a:rPr lang="en-US" sz="1800" baseline="0">
                          <a:solidFill>
                            <a:schemeClr val="tx1"/>
                          </a:solidFill>
                        </a:rPr>
                        <a:t> </a:t>
                      </a:r>
                      <a:r>
                        <a:rPr lang="en-US" sz="1800">
                          <a:solidFill>
                            <a:schemeClr val="tx1"/>
                          </a:solidFill>
                        </a:rPr>
                        <a:t>preference to the shorter timescale.</a:t>
                      </a:r>
                    </a:p>
                  </a:txBody>
                  <a:tcPr marL="116318" marR="116318" marT="58159" marB="58159" anchor="ctr">
                    <a:lnL w="12700" cmpd="sng">
                      <a:noFill/>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spc="-90" baseline="0">
                          <a:solidFill>
                            <a:srgbClr val="046A38"/>
                          </a:solidFill>
                        </a:rPr>
                        <a:t>Focus on technical excellence</a:t>
                      </a:r>
                    </a:p>
                  </a:txBody>
                  <a:tcPr marL="116318" marR="116318" marT="58159" marB="58159" anchor="ctr">
                    <a:lnL w="12700" cap="flat" cmpd="sng" algn="ctr">
                      <a:solidFill>
                        <a:schemeClr val="bg1">
                          <a:lumMod val="75000"/>
                        </a:schemeClr>
                      </a:solidFill>
                      <a:prstDash val="sysDash"/>
                      <a:round/>
                      <a:headEnd type="none" w="med" len="med"/>
                      <a:tailEnd type="none" w="med" len="med"/>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r>
                        <a:rPr lang="en-US" sz="1800" b="1">
                          <a:solidFill>
                            <a:schemeClr val="tx1"/>
                          </a:solidFill>
                        </a:rPr>
                        <a:t>Continuous attention to technical excellence and good design</a:t>
                      </a:r>
                      <a:r>
                        <a:rPr lang="en-US" sz="1800">
                          <a:solidFill>
                            <a:schemeClr val="tx1"/>
                          </a:solidFill>
                        </a:rPr>
                        <a:t> enhances agility.</a:t>
                      </a:r>
                    </a:p>
                  </a:txBody>
                  <a:tcPr marL="116318" marR="116318" marT="58159" marB="58159"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98556">
                <a:tc>
                  <a:txBody>
                    <a:bodyPr/>
                    <a:lstStyle/>
                    <a:p>
                      <a:pPr algn="ctr"/>
                      <a:r>
                        <a:rPr lang="en-US" sz="1600" b="1">
                          <a:solidFill>
                            <a:srgbClr val="046A38"/>
                          </a:solidFill>
                        </a:rPr>
                        <a:t>Work with business people</a:t>
                      </a:r>
                    </a:p>
                  </a:txBody>
                  <a:tcPr marL="116318" marR="116318" marT="58159" marB="58159"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rPr>
                        <a:t>Business people and developers </a:t>
                      </a:r>
                      <a:r>
                        <a:rPr lang="en-US" sz="1800" b="0">
                          <a:solidFill>
                            <a:schemeClr val="tx1"/>
                          </a:solidFill>
                        </a:rPr>
                        <a:t>must</a:t>
                      </a:r>
                      <a:r>
                        <a:rPr lang="en-US" sz="1800" b="1">
                          <a:solidFill>
                            <a:schemeClr val="tx1"/>
                          </a:solidFill>
                        </a:rPr>
                        <a:t> work together daily throughout the project</a:t>
                      </a:r>
                      <a:r>
                        <a:rPr lang="en-US" sz="1800">
                          <a:solidFill>
                            <a:schemeClr val="tx1"/>
                          </a:solidFill>
                        </a:rPr>
                        <a:t>.</a:t>
                      </a:r>
                    </a:p>
                  </a:txBody>
                  <a:tcPr marL="116318" marR="116318" marT="58159" marB="58159" anchor="ctr">
                    <a:lnL w="12700" cmpd="sng">
                      <a:noFill/>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a:solidFill>
                            <a:srgbClr val="046A38"/>
                          </a:solidFill>
                        </a:rPr>
                        <a:t>Keep it simple</a:t>
                      </a:r>
                    </a:p>
                  </a:txBody>
                  <a:tcPr marL="116318" marR="116318" marT="58159" marB="58159" anchor="ctr">
                    <a:lnL w="12700" cap="flat" cmpd="sng" algn="ctr">
                      <a:solidFill>
                        <a:schemeClr val="bg1">
                          <a:lumMod val="75000"/>
                        </a:schemeClr>
                      </a:solidFill>
                      <a:prstDash val="sysDash"/>
                      <a:round/>
                      <a:headEnd type="none" w="med" len="med"/>
                      <a:tailEnd type="none" w="med" len="med"/>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r>
                        <a:rPr lang="en-US" sz="1800" b="1">
                          <a:solidFill>
                            <a:schemeClr val="tx1"/>
                          </a:solidFill>
                        </a:rPr>
                        <a:t>Simplicity-</a:t>
                      </a:r>
                      <a:r>
                        <a:rPr lang="en-US" sz="1800">
                          <a:solidFill>
                            <a:schemeClr val="tx1"/>
                          </a:solidFill>
                        </a:rPr>
                        <a:t>-the art of maximizing the amount of work not done--is essential.</a:t>
                      </a:r>
                    </a:p>
                  </a:txBody>
                  <a:tcPr marL="116318" marR="116318" marT="58159" marB="58159"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225995">
                <a:tc>
                  <a:txBody>
                    <a:bodyPr/>
                    <a:lstStyle/>
                    <a:p>
                      <a:pPr algn="ctr"/>
                      <a:r>
                        <a:rPr lang="en-US" sz="1600" b="1">
                          <a:solidFill>
                            <a:srgbClr val="046A38"/>
                          </a:solidFill>
                        </a:rPr>
                        <a:t>Support motivated people</a:t>
                      </a:r>
                    </a:p>
                  </a:txBody>
                  <a:tcPr marL="116318" marR="116318" marT="58159" marB="58159"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1">
                          <a:solidFill>
                            <a:schemeClr val="tx1"/>
                          </a:solidFill>
                        </a:rPr>
                        <a:t>Build projects around motivated individuals</a:t>
                      </a:r>
                      <a:r>
                        <a:rPr lang="en-US" sz="1800">
                          <a:solidFill>
                            <a:schemeClr val="tx1"/>
                          </a:solidFill>
                        </a:rPr>
                        <a:t>.</a:t>
                      </a:r>
                      <a:r>
                        <a:rPr lang="en-US" sz="1800" baseline="0">
                          <a:solidFill>
                            <a:schemeClr val="tx1"/>
                          </a:solidFill>
                        </a:rPr>
                        <a:t> </a:t>
                      </a:r>
                      <a:r>
                        <a:rPr lang="en-US" sz="1800">
                          <a:solidFill>
                            <a:schemeClr val="tx1"/>
                          </a:solidFill>
                        </a:rPr>
                        <a:t>Give them the environment and support they need, and trust them to get the job done.</a:t>
                      </a:r>
                    </a:p>
                  </a:txBody>
                  <a:tcPr marL="116318" marR="116318" marT="58159" marB="58159" anchor="ctr">
                    <a:lnL w="12700" cmpd="sng">
                      <a:noFill/>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a:solidFill>
                            <a:srgbClr val="046A38"/>
                          </a:solidFill>
                        </a:rPr>
                        <a:t>Teams should self-organize</a:t>
                      </a:r>
                    </a:p>
                  </a:txBody>
                  <a:tcPr marL="116318" marR="116318" marT="58159" marB="58159" anchor="ctr">
                    <a:lnL w="12700" cap="flat" cmpd="sng" algn="ctr">
                      <a:solidFill>
                        <a:schemeClr val="bg1">
                          <a:lumMod val="75000"/>
                        </a:schemeClr>
                      </a:solidFill>
                      <a:prstDash val="sysDash"/>
                      <a:round/>
                      <a:headEnd type="none" w="med" len="med"/>
                      <a:tailEnd type="none" w="med" len="med"/>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r>
                        <a:rPr lang="en-US" sz="1800">
                          <a:solidFill>
                            <a:schemeClr val="tx1"/>
                          </a:solidFill>
                        </a:rPr>
                        <a:t>The best architectures, requirements, and designs emerge from </a:t>
                      </a:r>
                      <a:r>
                        <a:rPr lang="en-US" sz="1800" b="1">
                          <a:solidFill>
                            <a:schemeClr val="tx1"/>
                          </a:solidFill>
                        </a:rPr>
                        <a:t>self-organizing teams</a:t>
                      </a:r>
                      <a:r>
                        <a:rPr lang="en-US" sz="1800">
                          <a:solidFill>
                            <a:schemeClr val="tx1"/>
                          </a:solidFill>
                        </a:rPr>
                        <a:t>.</a:t>
                      </a:r>
                    </a:p>
                  </a:txBody>
                  <a:tcPr marL="116318" marR="116318" marT="58159" marB="58159"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225995">
                <a:tc>
                  <a:txBody>
                    <a:bodyPr/>
                    <a:lstStyle/>
                    <a:p>
                      <a:pPr algn="ctr"/>
                      <a:r>
                        <a:rPr lang="en-US" sz="1600" b="1" spc="-100" baseline="0">
                          <a:solidFill>
                            <a:srgbClr val="046A38"/>
                          </a:solidFill>
                        </a:rPr>
                        <a:t>Use face-to-face conversation</a:t>
                      </a:r>
                    </a:p>
                  </a:txBody>
                  <a:tcPr marL="116318" marR="116318" marT="58159" marB="58159"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r>
                        <a:rPr lang="en-US" sz="1800">
                          <a:solidFill>
                            <a:schemeClr val="tx1"/>
                          </a:solidFill>
                        </a:rPr>
                        <a:t>The most efficient and effective method of conveying information to and within a development team is </a:t>
                      </a:r>
                      <a:r>
                        <a:rPr lang="en-US" sz="1800" b="1">
                          <a:solidFill>
                            <a:schemeClr val="tx1"/>
                          </a:solidFill>
                        </a:rPr>
                        <a:t>face-to-face conversation</a:t>
                      </a:r>
                      <a:r>
                        <a:rPr lang="en-US" sz="1800">
                          <a:solidFill>
                            <a:schemeClr val="tx1"/>
                          </a:solidFill>
                        </a:rPr>
                        <a:t>.</a:t>
                      </a:r>
                    </a:p>
                  </a:txBody>
                  <a:tcPr marL="116318" marR="116318" marT="58159" marB="58159" anchor="ctr">
                    <a:lnL w="12700" cmpd="sng">
                      <a:noFill/>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a:solidFill>
                            <a:srgbClr val="046A38"/>
                          </a:solidFill>
                        </a:rPr>
                        <a:t>Reflect and adjust</a:t>
                      </a:r>
                    </a:p>
                  </a:txBody>
                  <a:tcPr marL="116318" marR="116318" marT="58159" marB="58159" anchor="ctr">
                    <a:lnL w="12700" cap="flat" cmpd="sng" algn="ctr">
                      <a:solidFill>
                        <a:schemeClr val="bg1">
                          <a:lumMod val="75000"/>
                        </a:schemeClr>
                      </a:solidFill>
                      <a:prstDash val="sysDash"/>
                      <a:round/>
                      <a:headEnd type="none" w="med" len="med"/>
                      <a:tailEnd type="none" w="med" len="med"/>
                    </a:lnL>
                    <a:lnR w="12700" cmpd="sng">
                      <a:noFill/>
                    </a:lnR>
                    <a:lnT w="12700" cap="flat" cmpd="sng" algn="ctr">
                      <a:solidFill>
                        <a:schemeClr val="bg1">
                          <a:lumMod val="75000"/>
                        </a:schemeClr>
                      </a:solidFill>
                      <a:prstDash val="sysDash"/>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800" dirty="0">
                          <a:solidFill>
                            <a:schemeClr val="tx1"/>
                          </a:solidFill>
                        </a:rPr>
                        <a:t>At regular intervals, the </a:t>
                      </a:r>
                      <a:r>
                        <a:rPr lang="en-US" sz="1800" b="1" dirty="0">
                          <a:solidFill>
                            <a:schemeClr val="tx1"/>
                          </a:solidFill>
                        </a:rPr>
                        <a:t>team reflects on how to become more effective,</a:t>
                      </a:r>
                      <a:r>
                        <a:rPr lang="en-US" sz="1800" dirty="0">
                          <a:solidFill>
                            <a:schemeClr val="tx1"/>
                          </a:solidFill>
                        </a:rPr>
                        <a:t> then tunes and adjusts its behavior accordingly.</a:t>
                      </a:r>
                    </a:p>
                  </a:txBody>
                  <a:tcPr marL="116318" marR="116318" marT="58159" marB="58159"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62" name="Title 1">
            <a:extLst>
              <a:ext uri="{FF2B5EF4-FFF2-40B4-BE49-F238E27FC236}">
                <a16:creationId xmlns:a16="http://schemas.microsoft.com/office/drawing/2014/main" id="{A504A963-8224-4463-A63F-9ED6F1E39B52}"/>
              </a:ext>
            </a:extLst>
          </p:cNvPr>
          <p:cNvSpPr txBox="1">
            <a:spLocks/>
          </p:cNvSpPr>
          <p:nvPr/>
        </p:nvSpPr>
        <p:spPr>
          <a:xfrm>
            <a:off x="18913701" y="10241727"/>
            <a:ext cx="9683994" cy="922285"/>
          </a:xfrm>
          <a:prstGeom prst="rect">
            <a:avLst/>
          </a:prstGeom>
          <a:solidFill>
            <a:sysClr val="window" lastClr="FFFFFF"/>
          </a:solidFill>
        </p:spPr>
        <p:txBody>
          <a:bodyPr vert="horz" lIns="0" tIns="0" rIns="0" bIns="0" rtlCol="0" anchor="ctr" anchorCtr="0">
            <a:noAutofit/>
          </a:bodyPr>
          <a:lstStyle>
            <a:lvl1pPr algn="l" defTabSz="1121764" rtl="0" eaLnBrk="1" latinLnBrk="0" hangingPunct="1">
              <a:spcBef>
                <a:spcPct val="0"/>
              </a:spcBef>
              <a:buNone/>
              <a:defRPr sz="3700" kern="1200">
                <a:solidFill>
                  <a:schemeClr val="accent2"/>
                </a:solidFill>
                <a:latin typeface="+mj-lt"/>
                <a:ea typeface="+mj-ea"/>
                <a:cs typeface="+mj-cs"/>
              </a:defRPr>
            </a:lvl1pPr>
          </a:lstStyle>
          <a:p>
            <a:pPr algn="ctr" defTabSz="914400"/>
            <a:r>
              <a:rPr lang="en-US" sz="3200" b="1">
                <a:solidFill>
                  <a:prstClr val="black"/>
                </a:solidFill>
                <a:ea typeface="+mn-ea"/>
                <a:cs typeface="+mn-cs"/>
              </a:rPr>
              <a:t>Decomposing business requirements</a:t>
            </a:r>
          </a:p>
        </p:txBody>
      </p:sp>
      <p:sp>
        <p:nvSpPr>
          <p:cNvPr id="64" name="Rounded Rectangle 29">
            <a:extLst>
              <a:ext uri="{FF2B5EF4-FFF2-40B4-BE49-F238E27FC236}">
                <a16:creationId xmlns:a16="http://schemas.microsoft.com/office/drawing/2014/main" id="{2F8C55C8-FEDC-4EBA-B38E-60B8ADA1BFA4}"/>
              </a:ext>
            </a:extLst>
          </p:cNvPr>
          <p:cNvSpPr/>
          <p:nvPr/>
        </p:nvSpPr>
        <p:spPr>
          <a:xfrm>
            <a:off x="600409" y="10783046"/>
            <a:ext cx="14751986" cy="4970584"/>
          </a:xfrm>
          <a:prstGeom prst="roundRect">
            <a:avLst>
              <a:gd name="adj" fmla="val 11098"/>
            </a:avLst>
          </a:prstGeom>
          <a:solidFill>
            <a:schemeClr val="bg1"/>
          </a:solidFill>
          <a:ln w="25400" cap="flat" cmpd="sng" algn="ctr">
            <a:solidFill>
              <a:srgbClr val="012169"/>
            </a:solidFill>
            <a:prstDash val="solid"/>
          </a:ln>
          <a:effectLst/>
        </p:spPr>
        <p:txBody>
          <a:bodyPr rtlCol="0" anchor="ctr"/>
          <a:lstStyle/>
          <a:p>
            <a:pPr algn="ctr" fontAlgn="auto">
              <a:spcBef>
                <a:spcPts val="0"/>
              </a:spcBef>
              <a:spcAft>
                <a:spcPts val="0"/>
              </a:spcAft>
              <a:defRPr/>
            </a:pPr>
            <a:endParaRPr lang="en-US" sz="4800" kern="0">
              <a:solidFill>
                <a:prstClr val="white"/>
              </a:solidFill>
              <a:latin typeface="Arial"/>
            </a:endParaRPr>
          </a:p>
        </p:txBody>
      </p:sp>
      <p:sp>
        <p:nvSpPr>
          <p:cNvPr id="69" name="Rectangle 68">
            <a:extLst>
              <a:ext uri="{FF2B5EF4-FFF2-40B4-BE49-F238E27FC236}">
                <a16:creationId xmlns:a16="http://schemas.microsoft.com/office/drawing/2014/main" id="{0E87A25D-4573-4451-A825-2AB378520C4F}"/>
              </a:ext>
            </a:extLst>
          </p:cNvPr>
          <p:cNvSpPr/>
          <p:nvPr/>
        </p:nvSpPr>
        <p:spPr>
          <a:xfrm>
            <a:off x="1490898" y="10982851"/>
            <a:ext cx="4533318" cy="523220"/>
          </a:xfrm>
          <a:prstGeom prst="rect">
            <a:avLst/>
          </a:prstGeom>
          <a:solidFill>
            <a:schemeClr val="tx1">
              <a:lumMod val="65000"/>
              <a:lumOff val="35000"/>
            </a:schemeClr>
          </a:solidFill>
        </p:spPr>
        <p:txBody>
          <a:bodyPr wrap="square">
            <a:spAutoFit/>
          </a:bodyPr>
          <a:lstStyle/>
          <a:p>
            <a:pPr algn="ctr">
              <a:spcBef>
                <a:spcPts val="0"/>
              </a:spcBef>
              <a:spcAft>
                <a:spcPts val="0"/>
              </a:spcAft>
            </a:pPr>
            <a:r>
              <a:rPr lang="en-US" sz="2800" b="1" kern="0">
                <a:solidFill>
                  <a:schemeClr val="bg1"/>
                </a:solidFill>
                <a:latin typeface="Verdana" panose="020B0604030504040204" pitchFamily="34" charset="0"/>
                <a:ea typeface="Verdana" panose="020B0604030504040204" pitchFamily="34" charset="0"/>
                <a:cs typeface="Verdana" panose="020B0604030504040204" pitchFamily="34" charset="0"/>
              </a:rPr>
              <a:t>Iterative</a:t>
            </a:r>
            <a:endParaRPr lang="en-US" sz="2000" b="1" kern="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70" name="Rectangle 69">
            <a:extLst>
              <a:ext uri="{FF2B5EF4-FFF2-40B4-BE49-F238E27FC236}">
                <a16:creationId xmlns:a16="http://schemas.microsoft.com/office/drawing/2014/main" id="{26F605F1-C94F-4BC9-86DF-8D7B6F7D5CC4}"/>
              </a:ext>
            </a:extLst>
          </p:cNvPr>
          <p:cNvSpPr/>
          <p:nvPr/>
        </p:nvSpPr>
        <p:spPr>
          <a:xfrm>
            <a:off x="9822366" y="10982851"/>
            <a:ext cx="4533318" cy="523220"/>
          </a:xfrm>
          <a:prstGeom prst="rect">
            <a:avLst/>
          </a:prstGeom>
          <a:solidFill>
            <a:schemeClr val="tx1">
              <a:lumMod val="65000"/>
              <a:lumOff val="35000"/>
            </a:schemeClr>
          </a:solidFill>
        </p:spPr>
        <p:txBody>
          <a:bodyPr wrap="square">
            <a:spAutoFit/>
          </a:bodyPr>
          <a:lstStyle/>
          <a:p>
            <a:pPr algn="ctr">
              <a:spcBef>
                <a:spcPts val="0"/>
              </a:spcBef>
              <a:spcAft>
                <a:spcPts val="0"/>
              </a:spcAft>
            </a:pPr>
            <a:r>
              <a:rPr lang="en-US" sz="2800" b="1" kern="0">
                <a:solidFill>
                  <a:schemeClr val="bg1"/>
                </a:solidFill>
                <a:latin typeface="Verdana" panose="020B0604030504040204" pitchFamily="34" charset="0"/>
                <a:ea typeface="Verdana" panose="020B0604030504040204" pitchFamily="34" charset="0"/>
                <a:cs typeface="Verdana" panose="020B0604030504040204" pitchFamily="34" charset="0"/>
              </a:rPr>
              <a:t>Incremental</a:t>
            </a:r>
            <a:endParaRPr lang="en-US" sz="2000" b="1" kern="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73" name="Rectangle 72">
            <a:extLst>
              <a:ext uri="{FF2B5EF4-FFF2-40B4-BE49-F238E27FC236}">
                <a16:creationId xmlns:a16="http://schemas.microsoft.com/office/drawing/2014/main" id="{2EB7F4A5-3FB1-44CE-B15B-534723886667}"/>
              </a:ext>
            </a:extLst>
          </p:cNvPr>
          <p:cNvSpPr/>
          <p:nvPr/>
        </p:nvSpPr>
        <p:spPr>
          <a:xfrm>
            <a:off x="10327114" y="15361613"/>
            <a:ext cx="4752000" cy="307777"/>
          </a:xfrm>
          <a:prstGeom prst="rect">
            <a:avLst/>
          </a:prstGeom>
        </p:spPr>
        <p:txBody>
          <a:bodyPr wrap="square">
            <a:spAutoFit/>
          </a:bodyPr>
          <a:lstStyle/>
          <a:p>
            <a:pPr algn="r">
              <a:spcAft>
                <a:spcPts val="0"/>
              </a:spcAft>
            </a:pPr>
            <a:r>
              <a:rPr lang="en-US" sz="1400" u="sng">
                <a:solidFill>
                  <a:srgbClr val="000000"/>
                </a:solidFill>
                <a:latin typeface="Verdana" panose="020B0604030504040204" pitchFamily="34" charset="0"/>
                <a:ea typeface="Calibri" panose="020F0502020204030204" pitchFamily="34" charset="0"/>
                <a:cs typeface="Arial" panose="020B0604020202020204" pitchFamily="34" charset="0"/>
                <a:hlinkClick r:id="rId3"/>
              </a:rPr>
              <a:t>Mountaingoatsoftware.com</a:t>
            </a:r>
            <a:endParaRPr lang="en-US" sz="1400">
              <a:solidFill>
                <a:srgbClr val="000000"/>
              </a:solidFill>
              <a:latin typeface="Verdana" panose="020B0604030504040204" pitchFamily="34" charset="0"/>
              <a:ea typeface="Calibri" panose="020F0502020204030204" pitchFamily="34" charset="0"/>
              <a:cs typeface="Arial" panose="020B0604020202020204" pitchFamily="34" charset="0"/>
            </a:endParaRPr>
          </a:p>
        </p:txBody>
      </p:sp>
      <p:sp>
        <p:nvSpPr>
          <p:cNvPr id="74" name="Rounded Rectangle 29">
            <a:extLst>
              <a:ext uri="{FF2B5EF4-FFF2-40B4-BE49-F238E27FC236}">
                <a16:creationId xmlns:a16="http://schemas.microsoft.com/office/drawing/2014/main" id="{A2E8C50B-C998-4704-9ACD-FCD61AD7D253}"/>
              </a:ext>
            </a:extLst>
          </p:cNvPr>
          <p:cNvSpPr/>
          <p:nvPr/>
        </p:nvSpPr>
        <p:spPr>
          <a:xfrm>
            <a:off x="600409" y="16517280"/>
            <a:ext cx="14753697" cy="2554359"/>
          </a:xfrm>
          <a:prstGeom prst="roundRect">
            <a:avLst>
              <a:gd name="adj" fmla="val 11098"/>
            </a:avLst>
          </a:prstGeom>
          <a:solidFill>
            <a:schemeClr val="bg1"/>
          </a:solidFill>
          <a:ln w="25400" cap="flat" cmpd="sng" algn="ctr">
            <a:solidFill>
              <a:srgbClr val="62B5E5"/>
            </a:solidFill>
            <a:prstDash val="solid"/>
          </a:ln>
          <a:effectLst/>
        </p:spPr>
        <p:txBody>
          <a:bodyPr rtlCol="0" anchor="ctr"/>
          <a:lstStyle/>
          <a:p>
            <a:pPr algn="ctr" fontAlgn="auto">
              <a:spcBef>
                <a:spcPts val="0"/>
              </a:spcBef>
              <a:spcAft>
                <a:spcPts val="0"/>
              </a:spcAft>
              <a:defRPr/>
            </a:pPr>
            <a:endParaRPr lang="en-US" sz="4800" kern="0">
              <a:solidFill>
                <a:prstClr val="white"/>
              </a:solidFill>
              <a:latin typeface="Arial"/>
            </a:endParaRPr>
          </a:p>
        </p:txBody>
      </p:sp>
      <p:sp>
        <p:nvSpPr>
          <p:cNvPr id="75" name="Rectangle 74">
            <a:extLst>
              <a:ext uri="{FF2B5EF4-FFF2-40B4-BE49-F238E27FC236}">
                <a16:creationId xmlns:a16="http://schemas.microsoft.com/office/drawing/2014/main" id="{FF2F8C25-91C3-49AD-AB70-E349FDAD2849}"/>
              </a:ext>
            </a:extLst>
          </p:cNvPr>
          <p:cNvSpPr/>
          <p:nvPr/>
        </p:nvSpPr>
        <p:spPr>
          <a:xfrm>
            <a:off x="2632167" y="17909614"/>
            <a:ext cx="12720227" cy="1051122"/>
          </a:xfrm>
          <a:prstGeom prst="rect">
            <a:avLst/>
          </a:prstGeom>
        </p:spPr>
        <p:txBody>
          <a:bodyPr wrap="square">
            <a:spAutoFit/>
          </a:bodyPr>
          <a:lstStyle/>
          <a:p>
            <a:pPr marL="228600">
              <a:lnSpc>
                <a:spcPct val="107000"/>
              </a:lnSpc>
              <a:spcAft>
                <a:spcPts val="800"/>
              </a:spcAft>
            </a:pPr>
            <a:r>
              <a:rPr lang="en-US" sz="2000" i="1">
                <a:latin typeface="Verdana" panose="020B0604030504040204" pitchFamily="34" charset="0"/>
                <a:ea typeface="Calibri" panose="020F0502020204030204" pitchFamily="34" charset="0"/>
                <a:cs typeface="Arial" panose="020B0604020202020204" pitchFamily="34" charset="0"/>
              </a:rPr>
              <a:t>Decisions are made based on observation and experimentation rather than on detailed upfront planning. Empirical process control relies on the three main ideas of transparency, inspection, and adaptation.</a:t>
            </a:r>
          </a:p>
        </p:txBody>
      </p:sp>
      <p:sp>
        <p:nvSpPr>
          <p:cNvPr id="76" name="Rectangle 75">
            <a:extLst>
              <a:ext uri="{FF2B5EF4-FFF2-40B4-BE49-F238E27FC236}">
                <a16:creationId xmlns:a16="http://schemas.microsoft.com/office/drawing/2014/main" id="{7FD73C4F-A6DF-4F23-9049-C95E7E3AF5E6}"/>
              </a:ext>
            </a:extLst>
          </p:cNvPr>
          <p:cNvSpPr/>
          <p:nvPr/>
        </p:nvSpPr>
        <p:spPr>
          <a:xfrm>
            <a:off x="5320199" y="16199556"/>
            <a:ext cx="5108655" cy="572657"/>
          </a:xfrm>
          <a:prstGeom prst="rect">
            <a:avLst/>
          </a:prstGeom>
          <a:solidFill>
            <a:schemeClr val="bg1"/>
          </a:solidFill>
        </p:spPr>
        <p:txBody>
          <a:bodyPr wrap="square" anchor="ctr">
            <a:spAutoFit/>
          </a:bodyPr>
          <a:lstStyle/>
          <a:p>
            <a:pPr algn="ctr">
              <a:lnSpc>
                <a:spcPct val="107000"/>
              </a:lnSpc>
              <a:spcBef>
                <a:spcPts val="1200"/>
              </a:spcBef>
              <a:spcAft>
                <a:spcPts val="0"/>
              </a:spcAft>
            </a:pPr>
            <a:r>
              <a:rPr lang="en-US" sz="3200" b="1" kern="0">
                <a:solidFill>
                  <a:srgbClr val="62B5E5"/>
                </a:solidFill>
                <a:latin typeface="+mj-lt"/>
                <a:ea typeface="Times New Roman" panose="02020603050405020304" pitchFamily="18" charset="0"/>
                <a:cs typeface="Times New Roman" panose="02020603050405020304" pitchFamily="18" charset="0"/>
              </a:rPr>
              <a:t>Empirical behaviors</a:t>
            </a:r>
          </a:p>
        </p:txBody>
      </p:sp>
      <p:sp>
        <p:nvSpPr>
          <p:cNvPr id="77" name="Rectangle 76">
            <a:extLst>
              <a:ext uri="{FF2B5EF4-FFF2-40B4-BE49-F238E27FC236}">
                <a16:creationId xmlns:a16="http://schemas.microsoft.com/office/drawing/2014/main" id="{B4419629-DB69-4409-A49D-F375735D4490}"/>
              </a:ext>
            </a:extLst>
          </p:cNvPr>
          <p:cNvSpPr/>
          <p:nvPr/>
        </p:nvSpPr>
        <p:spPr>
          <a:xfrm>
            <a:off x="10346112" y="18673264"/>
            <a:ext cx="4752000" cy="307777"/>
          </a:xfrm>
          <a:prstGeom prst="rect">
            <a:avLst/>
          </a:prstGeom>
        </p:spPr>
        <p:txBody>
          <a:bodyPr wrap="square">
            <a:spAutoFit/>
          </a:bodyPr>
          <a:lstStyle/>
          <a:p>
            <a:pPr algn="r">
              <a:spcAft>
                <a:spcPts val="0"/>
              </a:spcAft>
            </a:pPr>
            <a:r>
              <a:rPr lang="en-US" sz="1400" u="sng">
                <a:solidFill>
                  <a:srgbClr val="000000"/>
                </a:solidFill>
                <a:latin typeface="Verdana" panose="020B0604030504040204" pitchFamily="34" charset="0"/>
                <a:ea typeface="Calibri" panose="020F0502020204030204" pitchFamily="34" charset="0"/>
                <a:cs typeface="Arial" panose="020B0604020202020204" pitchFamily="34" charset="0"/>
                <a:hlinkClick r:id="rId4"/>
              </a:rPr>
              <a:t>Scrumstudy.com</a:t>
            </a:r>
            <a:r>
              <a:rPr lang="en-US" sz="1400" u="sng">
                <a:solidFill>
                  <a:srgbClr val="000000"/>
                </a:solidFill>
                <a:latin typeface="Verdana" panose="020B0604030504040204" pitchFamily="34" charset="0"/>
                <a:ea typeface="Calibri" panose="020F0502020204030204" pitchFamily="34" charset="0"/>
                <a:cs typeface="Arial" panose="020B0604020202020204" pitchFamily="34" charset="0"/>
              </a:rPr>
              <a:t> </a:t>
            </a:r>
            <a:endParaRPr lang="en-US" sz="1400">
              <a:solidFill>
                <a:srgbClr val="000000"/>
              </a:solidFill>
              <a:latin typeface="Verdana" panose="020B0604030504040204" pitchFamily="34" charset="0"/>
              <a:ea typeface="Calibri" panose="020F050202020403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6A55D519-726E-40A8-B3D6-4D4FB725B307}"/>
              </a:ext>
            </a:extLst>
          </p:cNvPr>
          <p:cNvGrpSpPr/>
          <p:nvPr/>
        </p:nvGrpSpPr>
        <p:grpSpPr>
          <a:xfrm>
            <a:off x="16979026" y="11452897"/>
            <a:ext cx="14027699" cy="7233632"/>
            <a:chOff x="16307874" y="9730490"/>
            <a:chExt cx="14027699" cy="7233632"/>
          </a:xfrm>
        </p:grpSpPr>
        <p:sp>
          <p:nvSpPr>
            <p:cNvPr id="35" name="Rectangle 34">
              <a:extLst>
                <a:ext uri="{FF2B5EF4-FFF2-40B4-BE49-F238E27FC236}">
                  <a16:creationId xmlns:a16="http://schemas.microsoft.com/office/drawing/2014/main" id="{F83CDBB4-559D-4980-9D52-A550C17A00F1}"/>
                </a:ext>
              </a:extLst>
            </p:cNvPr>
            <p:cNvSpPr/>
            <p:nvPr/>
          </p:nvSpPr>
          <p:spPr>
            <a:xfrm rot="10800000">
              <a:off x="16307874" y="9730491"/>
              <a:ext cx="13740765" cy="1511749"/>
            </a:xfrm>
            <a:prstGeom prst="rect">
              <a:avLst/>
            </a:prstGeom>
            <a:solidFill>
              <a:srgbClr val="81BC00">
                <a:alpha val="50000"/>
              </a:srgbClr>
            </a:solidFill>
            <a:ln w="12700" cap="flat" cmpd="sng" algn="ctr">
              <a:noFill/>
              <a:prstDash val="solid"/>
              <a:miter lim="800000"/>
            </a:ln>
            <a:effectLst/>
          </p:spPr>
          <p:txBody>
            <a:bodyPr rtlCol="0" anchor="ctr"/>
            <a:lstStyle/>
            <a:p>
              <a:pPr algn="ctr" fontAlgn="auto">
                <a:spcBef>
                  <a:spcPts val="0"/>
                </a:spcBef>
                <a:spcAft>
                  <a:spcPts val="0"/>
                </a:spcAft>
                <a:defRPr/>
              </a:pPr>
              <a:endParaRPr lang="en-US" sz="1100" kern="0">
                <a:solidFill>
                  <a:prstClr val="white"/>
                </a:solidFill>
                <a:latin typeface="Verdana"/>
              </a:endParaRPr>
            </a:p>
          </p:txBody>
        </p:sp>
        <p:sp>
          <p:nvSpPr>
            <p:cNvPr id="36" name="Rectangle 35">
              <a:extLst>
                <a:ext uri="{FF2B5EF4-FFF2-40B4-BE49-F238E27FC236}">
                  <a16:creationId xmlns:a16="http://schemas.microsoft.com/office/drawing/2014/main" id="{3487AB32-E591-4A31-A5A7-6A607AD4CDBD}"/>
                </a:ext>
              </a:extLst>
            </p:cNvPr>
            <p:cNvSpPr/>
            <p:nvPr/>
          </p:nvSpPr>
          <p:spPr>
            <a:xfrm rot="10800000">
              <a:off x="16307875" y="11242240"/>
              <a:ext cx="13740763" cy="1511749"/>
            </a:xfrm>
            <a:prstGeom prst="rect">
              <a:avLst/>
            </a:prstGeom>
            <a:solidFill>
              <a:srgbClr val="648EA6"/>
            </a:solidFill>
            <a:ln w="12700" cap="flat" cmpd="sng" algn="ctr">
              <a:noFill/>
              <a:prstDash val="solid"/>
              <a:miter lim="800000"/>
            </a:ln>
            <a:effectLst/>
          </p:spPr>
          <p:txBody>
            <a:bodyPr rtlCol="0" anchor="ctr"/>
            <a:lstStyle/>
            <a:p>
              <a:pPr algn="ctr" fontAlgn="auto">
                <a:spcBef>
                  <a:spcPts val="0"/>
                </a:spcBef>
                <a:spcAft>
                  <a:spcPts val="0"/>
                </a:spcAft>
                <a:defRPr/>
              </a:pPr>
              <a:endParaRPr lang="en-US" sz="1100" kern="0">
                <a:solidFill>
                  <a:prstClr val="white"/>
                </a:solidFill>
                <a:latin typeface="Verdana"/>
              </a:endParaRPr>
            </a:p>
          </p:txBody>
        </p:sp>
        <p:sp>
          <p:nvSpPr>
            <p:cNvPr id="37" name="Rectangle 36">
              <a:extLst>
                <a:ext uri="{FF2B5EF4-FFF2-40B4-BE49-F238E27FC236}">
                  <a16:creationId xmlns:a16="http://schemas.microsoft.com/office/drawing/2014/main" id="{7AC399AA-3B27-4E65-BF18-E87218364BE0}"/>
                </a:ext>
              </a:extLst>
            </p:cNvPr>
            <p:cNvSpPr/>
            <p:nvPr/>
          </p:nvSpPr>
          <p:spPr>
            <a:xfrm rot="10800000">
              <a:off x="16307874" y="12753988"/>
              <a:ext cx="13740762" cy="1511749"/>
            </a:xfrm>
            <a:prstGeom prst="rect">
              <a:avLst/>
            </a:prstGeom>
            <a:solidFill>
              <a:srgbClr val="616161"/>
            </a:solidFill>
            <a:ln w="12700" cap="flat" cmpd="sng" algn="ctr">
              <a:noFill/>
              <a:prstDash val="solid"/>
              <a:miter lim="800000"/>
            </a:ln>
            <a:effectLst/>
          </p:spPr>
          <p:txBody>
            <a:bodyPr rtlCol="0" anchor="ctr"/>
            <a:lstStyle/>
            <a:p>
              <a:pPr algn="ctr" fontAlgn="auto">
                <a:spcBef>
                  <a:spcPts val="0"/>
                </a:spcBef>
                <a:spcAft>
                  <a:spcPts val="0"/>
                </a:spcAft>
                <a:defRPr/>
              </a:pPr>
              <a:endParaRPr lang="en-US" sz="1100" kern="0">
                <a:solidFill>
                  <a:prstClr val="white"/>
                </a:solidFill>
                <a:latin typeface="Verdana"/>
              </a:endParaRPr>
            </a:p>
          </p:txBody>
        </p:sp>
        <p:sp>
          <p:nvSpPr>
            <p:cNvPr id="38" name="Rectangle 37">
              <a:extLst>
                <a:ext uri="{FF2B5EF4-FFF2-40B4-BE49-F238E27FC236}">
                  <a16:creationId xmlns:a16="http://schemas.microsoft.com/office/drawing/2014/main" id="{9DA5C272-D77A-4923-A036-02417898BEC5}"/>
                </a:ext>
              </a:extLst>
            </p:cNvPr>
            <p:cNvSpPr/>
            <p:nvPr/>
          </p:nvSpPr>
          <p:spPr>
            <a:xfrm rot="10800000">
              <a:off x="16307876" y="14265738"/>
              <a:ext cx="13740760" cy="1511749"/>
            </a:xfrm>
            <a:prstGeom prst="rect">
              <a:avLst/>
            </a:prstGeom>
            <a:solidFill>
              <a:srgbClr val="8D8D8D"/>
            </a:solidFill>
            <a:ln w="12700" cap="flat" cmpd="sng" algn="ctr">
              <a:noFill/>
              <a:prstDash val="solid"/>
              <a:miter lim="800000"/>
            </a:ln>
            <a:effectLst/>
          </p:spPr>
          <p:txBody>
            <a:bodyPr rtlCol="0" anchor="ctr"/>
            <a:lstStyle/>
            <a:p>
              <a:pPr algn="ctr" fontAlgn="auto">
                <a:spcBef>
                  <a:spcPts val="0"/>
                </a:spcBef>
                <a:spcAft>
                  <a:spcPts val="0"/>
                </a:spcAft>
                <a:defRPr/>
              </a:pPr>
              <a:endParaRPr lang="en-US" sz="1100" kern="0">
                <a:solidFill>
                  <a:prstClr val="white"/>
                </a:solidFill>
                <a:latin typeface="Verdana"/>
              </a:endParaRPr>
            </a:p>
          </p:txBody>
        </p:sp>
        <p:sp>
          <p:nvSpPr>
            <p:cNvPr id="39" name="Trapezoid 38">
              <a:extLst>
                <a:ext uri="{FF2B5EF4-FFF2-40B4-BE49-F238E27FC236}">
                  <a16:creationId xmlns:a16="http://schemas.microsoft.com/office/drawing/2014/main" id="{4388971A-FEA9-4252-966B-E726CD60C5EF}"/>
                </a:ext>
              </a:extLst>
            </p:cNvPr>
            <p:cNvSpPr/>
            <p:nvPr/>
          </p:nvSpPr>
          <p:spPr bwMode="gray">
            <a:xfrm rot="10800000">
              <a:off x="19393485" y="9730490"/>
              <a:ext cx="7486313" cy="1511749"/>
            </a:xfrm>
            <a:prstGeom prst="trapezoid">
              <a:avLst>
                <a:gd name="adj" fmla="val 59447"/>
              </a:avLst>
            </a:prstGeom>
            <a:solidFill>
              <a:schemeClr val="accent1"/>
            </a:solidFill>
            <a:ln w="19050" algn="ctr">
              <a:noFill/>
              <a:miter lim="800000"/>
              <a:headEnd/>
              <a:tailEnd/>
            </a:ln>
            <a:effectLst>
              <a:outerShdw blurRad="50800" dist="38100" dir="2700000" algn="tl" rotWithShape="0">
                <a:prstClr val="black">
                  <a:alpha val="40000"/>
                </a:prstClr>
              </a:outerShdw>
            </a:effectLst>
          </p:spPr>
          <p:txBody>
            <a:bodyPr wrap="square" lIns="88900" tIns="88900" rIns="88900" bIns="88900" rtlCol="0" anchor="ctr"/>
            <a:lstStyle/>
            <a:p>
              <a:pPr algn="ctr">
                <a:lnSpc>
                  <a:spcPct val="106000"/>
                </a:lnSpc>
                <a:buFont typeface="Wingdings 2" pitchFamily="18" charset="2"/>
                <a:buNone/>
              </a:pPr>
              <a:endParaRPr lang="en-US" sz="1050" b="1">
                <a:solidFill>
                  <a:schemeClr val="bg1"/>
                </a:solidFill>
              </a:endParaRPr>
            </a:p>
          </p:txBody>
        </p:sp>
        <p:sp>
          <p:nvSpPr>
            <p:cNvPr id="40" name="Trapezoid 39">
              <a:extLst>
                <a:ext uri="{FF2B5EF4-FFF2-40B4-BE49-F238E27FC236}">
                  <a16:creationId xmlns:a16="http://schemas.microsoft.com/office/drawing/2014/main" id="{F9E8BAE8-6C8F-4196-BBCB-B03A1A4A060C}"/>
                </a:ext>
              </a:extLst>
            </p:cNvPr>
            <p:cNvSpPr/>
            <p:nvPr/>
          </p:nvSpPr>
          <p:spPr bwMode="gray">
            <a:xfrm rot="10800000">
              <a:off x="20305937" y="11242237"/>
              <a:ext cx="5673476" cy="1511748"/>
            </a:xfrm>
            <a:prstGeom prst="trapezoid">
              <a:avLst>
                <a:gd name="adj" fmla="val 63241"/>
              </a:avLst>
            </a:prstGeom>
            <a:solidFill>
              <a:schemeClr val="accent3"/>
            </a:solidFill>
            <a:ln w="19050" algn="ctr">
              <a:noFill/>
              <a:miter lim="800000"/>
              <a:headEnd/>
              <a:tailEnd/>
            </a:ln>
            <a:effectLst>
              <a:outerShdw blurRad="50800" dist="38100" dir="2700000" algn="tl" rotWithShape="0">
                <a:prstClr val="black">
                  <a:alpha val="40000"/>
                </a:prstClr>
              </a:outerShdw>
            </a:effectLst>
          </p:spPr>
          <p:txBody>
            <a:bodyPr wrap="square" lIns="88900" tIns="88900" rIns="88900" bIns="88900" rtlCol="0" anchor="ctr"/>
            <a:lstStyle/>
            <a:p>
              <a:pPr algn="ctr">
                <a:lnSpc>
                  <a:spcPct val="106000"/>
                </a:lnSpc>
                <a:buFont typeface="Wingdings 2" pitchFamily="18" charset="2"/>
                <a:buNone/>
              </a:pPr>
              <a:endParaRPr lang="en-US" sz="1050" b="1">
                <a:solidFill>
                  <a:schemeClr val="bg1"/>
                </a:solidFill>
              </a:endParaRPr>
            </a:p>
          </p:txBody>
        </p:sp>
        <p:sp>
          <p:nvSpPr>
            <p:cNvPr id="60" name="Trapezoid 59">
              <a:extLst>
                <a:ext uri="{FF2B5EF4-FFF2-40B4-BE49-F238E27FC236}">
                  <a16:creationId xmlns:a16="http://schemas.microsoft.com/office/drawing/2014/main" id="{7C30EDE1-473D-4671-AB34-EDFC4E72C13E}"/>
                </a:ext>
              </a:extLst>
            </p:cNvPr>
            <p:cNvSpPr/>
            <p:nvPr/>
          </p:nvSpPr>
          <p:spPr bwMode="gray">
            <a:xfrm rot="10800000">
              <a:off x="21267162" y="12753984"/>
              <a:ext cx="3762679" cy="1511745"/>
            </a:xfrm>
            <a:prstGeom prst="trapezoid">
              <a:avLst>
                <a:gd name="adj" fmla="val 63921"/>
              </a:avLst>
            </a:prstGeom>
            <a:solidFill>
              <a:schemeClr val="accent6"/>
            </a:solidFill>
            <a:ln w="19050" algn="ctr">
              <a:noFill/>
              <a:miter lim="800000"/>
              <a:headEnd/>
              <a:tailEnd/>
            </a:ln>
            <a:effectLst>
              <a:outerShdw blurRad="50800" dist="38100" dir="2700000" algn="tl" rotWithShape="0">
                <a:prstClr val="black">
                  <a:alpha val="40000"/>
                </a:prstClr>
              </a:outerShdw>
            </a:effectLst>
          </p:spPr>
          <p:txBody>
            <a:bodyPr wrap="square" lIns="88900" tIns="88900" rIns="88900" bIns="88900" rtlCol="0" anchor="ctr"/>
            <a:lstStyle/>
            <a:p>
              <a:pPr algn="ctr">
                <a:lnSpc>
                  <a:spcPct val="106000"/>
                </a:lnSpc>
                <a:buFont typeface="Wingdings 2" pitchFamily="18" charset="2"/>
                <a:buNone/>
              </a:pPr>
              <a:endParaRPr lang="en-US" sz="1050" b="1">
                <a:solidFill>
                  <a:schemeClr val="bg1"/>
                </a:solidFill>
              </a:endParaRPr>
            </a:p>
          </p:txBody>
        </p:sp>
        <p:sp>
          <p:nvSpPr>
            <p:cNvPr id="63" name="Trapezoid 62">
              <a:extLst>
                <a:ext uri="{FF2B5EF4-FFF2-40B4-BE49-F238E27FC236}">
                  <a16:creationId xmlns:a16="http://schemas.microsoft.com/office/drawing/2014/main" id="{6F20C3EB-4BBC-4FAB-8439-9A9D9A68B216}"/>
                </a:ext>
              </a:extLst>
            </p:cNvPr>
            <p:cNvSpPr/>
            <p:nvPr/>
          </p:nvSpPr>
          <p:spPr bwMode="gray">
            <a:xfrm rot="10800000">
              <a:off x="22245804" y="14265729"/>
              <a:ext cx="1810725" cy="1511749"/>
            </a:xfrm>
            <a:prstGeom prst="trapezoid">
              <a:avLst>
                <a:gd name="adj" fmla="val 83853"/>
              </a:avLst>
            </a:prstGeom>
            <a:solidFill>
              <a:schemeClr val="accent6">
                <a:lumMod val="60000"/>
                <a:lumOff val="40000"/>
              </a:schemeClr>
            </a:solidFill>
            <a:ln w="19050" algn="ctr">
              <a:noFill/>
              <a:miter lim="800000"/>
              <a:headEnd/>
              <a:tailEnd/>
            </a:ln>
            <a:effectLst>
              <a:outerShdw blurRad="50800" dist="38100" dir="2700000" algn="tl" rotWithShape="0">
                <a:prstClr val="black">
                  <a:alpha val="40000"/>
                </a:prstClr>
              </a:outerShdw>
            </a:effectLst>
          </p:spPr>
          <p:txBody>
            <a:bodyPr wrap="square" lIns="88900" tIns="88900" rIns="88900" bIns="88900" rtlCol="0" anchor="ctr"/>
            <a:lstStyle/>
            <a:p>
              <a:pPr algn="ctr">
                <a:lnSpc>
                  <a:spcPct val="106000"/>
                </a:lnSpc>
                <a:buFont typeface="Wingdings 2" pitchFamily="18" charset="2"/>
                <a:buNone/>
              </a:pPr>
              <a:endParaRPr lang="en-US" sz="1050" b="1">
                <a:solidFill>
                  <a:schemeClr val="bg1"/>
                </a:solidFill>
              </a:endParaRPr>
            </a:p>
          </p:txBody>
        </p:sp>
        <p:sp>
          <p:nvSpPr>
            <p:cNvPr id="66" name="Rectangle 65">
              <a:extLst>
                <a:ext uri="{FF2B5EF4-FFF2-40B4-BE49-F238E27FC236}">
                  <a16:creationId xmlns:a16="http://schemas.microsoft.com/office/drawing/2014/main" id="{337B94BA-CAC2-4B2C-BCF5-4790118532F6}"/>
                </a:ext>
              </a:extLst>
            </p:cNvPr>
            <p:cNvSpPr/>
            <p:nvPr/>
          </p:nvSpPr>
          <p:spPr>
            <a:xfrm>
              <a:off x="16328970" y="11574944"/>
              <a:ext cx="3823759" cy="830997"/>
            </a:xfrm>
            <a:prstGeom prst="rect">
              <a:avLst/>
            </a:prstGeom>
          </p:spPr>
          <p:txBody>
            <a:bodyPr wrap="square">
              <a:spAutoFit/>
            </a:bodyPr>
            <a:lstStyle/>
            <a:p>
              <a:pPr defTabSz="1219170" fontAlgn="auto">
                <a:spcBef>
                  <a:spcPts val="0"/>
                </a:spcBef>
                <a:spcAft>
                  <a:spcPts val="0"/>
                </a:spcAft>
                <a:defRPr/>
              </a:pPr>
              <a:r>
                <a:rPr lang="en-US" sz="1600">
                  <a:solidFill>
                    <a:prstClr val="black"/>
                  </a:solidFill>
                  <a:latin typeface="Verdana" panose="020B0604030504040204" pitchFamily="34" charset="0"/>
                </a:rPr>
                <a:t>Feature represent </a:t>
              </a:r>
              <a:r>
                <a:rPr lang="en-US" sz="1600">
                  <a:solidFill>
                    <a:prstClr val="black"/>
                  </a:solidFill>
                  <a:latin typeface="Verdana"/>
                </a:rPr>
                <a:t>a distinct element of functionality which can provide capabilities to the business</a:t>
              </a:r>
              <a:endParaRPr lang="en-US" sz="1600">
                <a:solidFill>
                  <a:prstClr val="black"/>
                </a:solidFill>
                <a:latin typeface="Verdana" panose="020B0604030504040204" pitchFamily="34" charset="0"/>
              </a:endParaRPr>
            </a:p>
          </p:txBody>
        </p:sp>
        <p:sp>
          <p:nvSpPr>
            <p:cNvPr id="68" name="Rectangle 67">
              <a:extLst>
                <a:ext uri="{FF2B5EF4-FFF2-40B4-BE49-F238E27FC236}">
                  <a16:creationId xmlns:a16="http://schemas.microsoft.com/office/drawing/2014/main" id="{E432D031-1F35-4E1F-BC19-F7EE88384ACE}"/>
                </a:ext>
              </a:extLst>
            </p:cNvPr>
            <p:cNvSpPr/>
            <p:nvPr/>
          </p:nvSpPr>
          <p:spPr>
            <a:xfrm>
              <a:off x="16328970" y="13033785"/>
              <a:ext cx="4167980" cy="830997"/>
            </a:xfrm>
            <a:prstGeom prst="rect">
              <a:avLst/>
            </a:prstGeom>
          </p:spPr>
          <p:txBody>
            <a:bodyPr wrap="square">
              <a:spAutoFit/>
            </a:bodyPr>
            <a:lstStyle/>
            <a:p>
              <a:pPr defTabSz="1219170" fontAlgn="auto">
                <a:spcBef>
                  <a:spcPts val="0"/>
                </a:spcBef>
                <a:spcAft>
                  <a:spcPts val="0"/>
                </a:spcAft>
                <a:defRPr/>
              </a:pPr>
              <a:r>
                <a:rPr lang="en-US" sz="1600">
                  <a:solidFill>
                    <a:prstClr val="black"/>
                  </a:solidFill>
                  <a:latin typeface="Verdana" panose="020B0604030504040204" pitchFamily="34" charset="0"/>
                </a:rPr>
                <a:t>User stories are descriptions of desired functionality, told from the perspective of the user</a:t>
              </a:r>
              <a:endParaRPr lang="en-US" sz="1600" i="1">
                <a:solidFill>
                  <a:prstClr val="black"/>
                </a:solidFill>
                <a:latin typeface="Verdana" panose="020B0604030504040204" pitchFamily="34" charset="0"/>
                <a:cs typeface="Verdana" panose="020B0604030504040204" pitchFamily="34" charset="0"/>
              </a:endParaRPr>
            </a:p>
          </p:txBody>
        </p:sp>
        <p:sp>
          <p:nvSpPr>
            <p:cNvPr id="72" name="Rectangle 71">
              <a:extLst>
                <a:ext uri="{FF2B5EF4-FFF2-40B4-BE49-F238E27FC236}">
                  <a16:creationId xmlns:a16="http://schemas.microsoft.com/office/drawing/2014/main" id="{E4A98FA6-1E9B-4A15-8271-9ADC06AA435D}"/>
                </a:ext>
              </a:extLst>
            </p:cNvPr>
            <p:cNvSpPr/>
            <p:nvPr/>
          </p:nvSpPr>
          <p:spPr>
            <a:xfrm>
              <a:off x="16328970" y="14624279"/>
              <a:ext cx="5799669" cy="830997"/>
            </a:xfrm>
            <a:prstGeom prst="rect">
              <a:avLst/>
            </a:prstGeom>
          </p:spPr>
          <p:txBody>
            <a:bodyPr wrap="square">
              <a:spAutoFit/>
            </a:bodyPr>
            <a:lstStyle/>
            <a:p>
              <a:pPr defTabSz="1219170" fontAlgn="auto">
                <a:spcBef>
                  <a:spcPts val="0"/>
                </a:spcBef>
                <a:spcAft>
                  <a:spcPts val="0"/>
                </a:spcAft>
                <a:defRPr/>
              </a:pPr>
              <a:r>
                <a:rPr lang="en-US" sz="1600">
                  <a:solidFill>
                    <a:prstClr val="black"/>
                  </a:solidFill>
                  <a:latin typeface="Verdana" panose="020B0604030504040204" pitchFamily="34" charset="0"/>
                </a:rPr>
                <a:t>Tasks are further decomposition of user stories which are activities that are required in order to help a user story meet the definition of done. </a:t>
              </a:r>
            </a:p>
          </p:txBody>
        </p:sp>
        <p:sp>
          <p:nvSpPr>
            <p:cNvPr id="78" name="Rectangle 77">
              <a:extLst>
                <a:ext uri="{FF2B5EF4-FFF2-40B4-BE49-F238E27FC236}">
                  <a16:creationId xmlns:a16="http://schemas.microsoft.com/office/drawing/2014/main" id="{650F0048-3B47-4AA9-A236-7DF5FB1BF8D3}"/>
                </a:ext>
              </a:extLst>
            </p:cNvPr>
            <p:cNvSpPr/>
            <p:nvPr/>
          </p:nvSpPr>
          <p:spPr>
            <a:xfrm>
              <a:off x="16328970" y="10031038"/>
              <a:ext cx="3823759" cy="1077218"/>
            </a:xfrm>
            <a:prstGeom prst="rect">
              <a:avLst/>
            </a:prstGeom>
          </p:spPr>
          <p:txBody>
            <a:bodyPr wrap="square">
              <a:spAutoFit/>
            </a:bodyPr>
            <a:lstStyle/>
            <a:p>
              <a:pPr defTabSz="1219170" fontAlgn="auto">
                <a:spcBef>
                  <a:spcPts val="0"/>
                </a:spcBef>
                <a:spcAft>
                  <a:spcPts val="0"/>
                </a:spcAft>
                <a:defRPr/>
              </a:pPr>
              <a:r>
                <a:rPr lang="en-US" sz="1600">
                  <a:solidFill>
                    <a:prstClr val="black"/>
                  </a:solidFill>
                  <a:latin typeface="Verdana" panose="020B0604030504040204" pitchFamily="34" charset="0"/>
                </a:rPr>
                <a:t>An epic is a large body of work that can be broken down into a number of related groups of functionality</a:t>
              </a:r>
            </a:p>
          </p:txBody>
        </p:sp>
        <p:sp>
          <p:nvSpPr>
            <p:cNvPr id="79" name="Rectangle 78">
              <a:extLst>
                <a:ext uri="{FF2B5EF4-FFF2-40B4-BE49-F238E27FC236}">
                  <a16:creationId xmlns:a16="http://schemas.microsoft.com/office/drawing/2014/main" id="{C45581D1-0463-41B5-96A2-51FD03B16C1F}"/>
                </a:ext>
              </a:extLst>
            </p:cNvPr>
            <p:cNvSpPr/>
            <p:nvPr/>
          </p:nvSpPr>
          <p:spPr>
            <a:xfrm>
              <a:off x="24124404" y="14624279"/>
              <a:ext cx="5973775" cy="830997"/>
            </a:xfrm>
            <a:prstGeom prst="rect">
              <a:avLst/>
            </a:prstGeom>
          </p:spPr>
          <p:txBody>
            <a:bodyPr wrap="square">
              <a:spAutoFit/>
            </a:bodyPr>
            <a:lstStyle/>
            <a:p>
              <a:pPr marL="0" lvl="1">
                <a:buClr>
                  <a:srgbClr val="53565A"/>
                </a:buClr>
                <a:defRPr/>
              </a:pPr>
              <a:r>
                <a:rPr lang="en-US" sz="1600">
                  <a:solidFill>
                    <a:prstClr val="black"/>
                  </a:solidFill>
                  <a:latin typeface="Verdana" panose="020B0604030504040204" pitchFamily="34" charset="0"/>
                  <a:cs typeface="Verdana" panose="020B0604030504040204" pitchFamily="34" charset="0"/>
                </a:rPr>
                <a:t>(1) Configure solution</a:t>
              </a:r>
            </a:p>
            <a:p>
              <a:pPr marL="0" lvl="1">
                <a:buClr>
                  <a:srgbClr val="53565A"/>
                </a:buClr>
                <a:defRPr/>
              </a:pPr>
              <a:r>
                <a:rPr lang="en-US" sz="1600">
                  <a:solidFill>
                    <a:prstClr val="black"/>
                  </a:solidFill>
                  <a:latin typeface="Verdana" panose="020B0604030504040204" pitchFamily="34" charset="0"/>
                  <a:cs typeface="Verdana" panose="020B0604030504040204" pitchFamily="34" charset="0"/>
                </a:rPr>
                <a:t>(2) Conduct unit test of configuration changes</a:t>
              </a:r>
            </a:p>
            <a:p>
              <a:pPr marL="0" lvl="1">
                <a:buClr>
                  <a:srgbClr val="53565A"/>
                </a:buClr>
                <a:defRPr/>
              </a:pPr>
              <a:r>
                <a:rPr lang="en-US" sz="1600">
                  <a:solidFill>
                    <a:prstClr val="black"/>
                  </a:solidFill>
                  <a:latin typeface="Verdana" panose="020B0604030504040204" pitchFamily="34" charset="0"/>
                  <a:cs typeface="Verdana" panose="020B0604030504040204" pitchFamily="34" charset="0"/>
                </a:rPr>
                <a:t>(3) Conduct peer review…..(etc.)</a:t>
              </a:r>
            </a:p>
          </p:txBody>
        </p:sp>
        <p:sp>
          <p:nvSpPr>
            <p:cNvPr id="80" name="Rectangle 79">
              <a:extLst>
                <a:ext uri="{FF2B5EF4-FFF2-40B4-BE49-F238E27FC236}">
                  <a16:creationId xmlns:a16="http://schemas.microsoft.com/office/drawing/2014/main" id="{0B6022B2-0F6D-4282-9DD0-DB79D8D5FE96}"/>
                </a:ext>
              </a:extLst>
            </p:cNvPr>
            <p:cNvSpPr/>
            <p:nvPr/>
          </p:nvSpPr>
          <p:spPr>
            <a:xfrm>
              <a:off x="26768050" y="9891435"/>
              <a:ext cx="3218379" cy="1323439"/>
            </a:xfrm>
            <a:prstGeom prst="rect">
              <a:avLst/>
            </a:prstGeom>
          </p:spPr>
          <p:txBody>
            <a:bodyPr wrap="square">
              <a:spAutoFit/>
            </a:bodyPr>
            <a:lstStyle/>
            <a:p>
              <a:pPr defTabSz="1219170" fontAlgn="auto">
                <a:spcBef>
                  <a:spcPts val="0"/>
                </a:spcBef>
                <a:spcAft>
                  <a:spcPts val="0"/>
                </a:spcAft>
                <a:defRPr/>
              </a:pPr>
              <a:r>
                <a:rPr lang="en-US" sz="1600">
                  <a:solidFill>
                    <a:prstClr val="black"/>
                  </a:solidFill>
                  <a:latin typeface="Verdana"/>
                </a:rPr>
                <a:t>Allow the customer to manage its own account via the web  (might by IP5 “Process” (L2) on ERP projects)</a:t>
              </a:r>
              <a:endParaRPr lang="en-US" sz="1600" i="1">
                <a:solidFill>
                  <a:prstClr val="black"/>
                </a:solidFill>
                <a:latin typeface="Verdana"/>
              </a:endParaRPr>
            </a:p>
          </p:txBody>
        </p:sp>
        <p:sp>
          <p:nvSpPr>
            <p:cNvPr id="81" name="Rectangle 80">
              <a:extLst>
                <a:ext uri="{FF2B5EF4-FFF2-40B4-BE49-F238E27FC236}">
                  <a16:creationId xmlns:a16="http://schemas.microsoft.com/office/drawing/2014/main" id="{3CE7B67C-ED8B-4D0E-872D-7586E578C698}"/>
                </a:ext>
              </a:extLst>
            </p:cNvPr>
            <p:cNvSpPr/>
            <p:nvPr/>
          </p:nvSpPr>
          <p:spPr>
            <a:xfrm>
              <a:off x="25789280" y="11459499"/>
              <a:ext cx="3607421" cy="1077218"/>
            </a:xfrm>
            <a:prstGeom prst="rect">
              <a:avLst/>
            </a:prstGeom>
          </p:spPr>
          <p:txBody>
            <a:bodyPr wrap="square">
              <a:spAutoFit/>
            </a:bodyPr>
            <a:lstStyle/>
            <a:p>
              <a:pPr defTabSz="1219170" fontAlgn="auto">
                <a:spcBef>
                  <a:spcPts val="0"/>
                </a:spcBef>
                <a:spcAft>
                  <a:spcPts val="0"/>
                </a:spcAft>
                <a:defRPr/>
              </a:pPr>
              <a:r>
                <a:rPr lang="en-US" sz="1600">
                  <a:solidFill>
                    <a:prstClr val="black"/>
                  </a:solidFill>
                  <a:latin typeface="Verdana"/>
                </a:rPr>
                <a:t>As a customer I want to change my account information via the web portal  (might be IP5 “Sub-process” (L3) on ERP projects)</a:t>
              </a:r>
              <a:endParaRPr lang="en-US" sz="1600" i="1">
                <a:solidFill>
                  <a:prstClr val="black"/>
                </a:solidFill>
                <a:latin typeface="Verdana"/>
              </a:endParaRPr>
            </a:p>
          </p:txBody>
        </p:sp>
        <p:sp>
          <p:nvSpPr>
            <p:cNvPr id="82" name="Rectangle 81">
              <a:extLst>
                <a:ext uri="{FF2B5EF4-FFF2-40B4-BE49-F238E27FC236}">
                  <a16:creationId xmlns:a16="http://schemas.microsoft.com/office/drawing/2014/main" id="{FFBE1791-BAB7-4F0A-88A9-0271945C6D1F}"/>
                </a:ext>
              </a:extLst>
            </p:cNvPr>
            <p:cNvSpPr/>
            <p:nvPr/>
          </p:nvSpPr>
          <p:spPr>
            <a:xfrm>
              <a:off x="24953139" y="13033785"/>
              <a:ext cx="5382434" cy="830997"/>
            </a:xfrm>
            <a:prstGeom prst="rect">
              <a:avLst/>
            </a:prstGeom>
          </p:spPr>
          <p:txBody>
            <a:bodyPr wrap="square">
              <a:spAutoFit/>
            </a:bodyPr>
            <a:lstStyle/>
            <a:p>
              <a:pPr defTabSz="1219170" fontAlgn="auto">
                <a:spcBef>
                  <a:spcPts val="0"/>
                </a:spcBef>
                <a:spcAft>
                  <a:spcPts val="0"/>
                </a:spcAft>
                <a:defRPr/>
              </a:pPr>
              <a:r>
                <a:rPr lang="en-US" sz="1600">
                  <a:latin typeface="Verdana"/>
                </a:rPr>
                <a:t>As a customer, </a:t>
              </a:r>
              <a:br>
                <a:rPr lang="en-US" sz="1600">
                  <a:latin typeface="Verdana"/>
                </a:rPr>
              </a:br>
              <a:r>
                <a:rPr lang="en-US" sz="1600">
                  <a:latin typeface="Verdana"/>
                </a:rPr>
                <a:t>I want to be able to modify my ship-to address</a:t>
              </a:r>
              <a:br>
                <a:rPr lang="en-US" sz="1600">
                  <a:latin typeface="Verdana"/>
                </a:rPr>
              </a:br>
              <a:r>
                <a:rPr lang="en-US" sz="1600">
                  <a:latin typeface="Verdana"/>
                </a:rPr>
                <a:t>so that new orders are delivered correctly.</a:t>
              </a:r>
              <a:endParaRPr lang="en-US" sz="1600" i="1">
                <a:latin typeface="Verdana"/>
              </a:endParaRPr>
            </a:p>
          </p:txBody>
        </p:sp>
        <p:sp>
          <p:nvSpPr>
            <p:cNvPr id="83" name="TextBox 82">
              <a:extLst>
                <a:ext uri="{FF2B5EF4-FFF2-40B4-BE49-F238E27FC236}">
                  <a16:creationId xmlns:a16="http://schemas.microsoft.com/office/drawing/2014/main" id="{BCE6E8D3-C4DB-4EDB-B363-F1FE994B5232}"/>
                </a:ext>
              </a:extLst>
            </p:cNvPr>
            <p:cNvSpPr txBox="1"/>
            <p:nvPr/>
          </p:nvSpPr>
          <p:spPr bwMode="gray">
            <a:xfrm>
              <a:off x="22789884" y="10324751"/>
              <a:ext cx="652423" cy="327654"/>
            </a:xfrm>
            <a:prstGeom prst="rect">
              <a:avLst/>
            </a:prstGeom>
            <a:noFill/>
            <a:ln w="9525">
              <a:noFill/>
              <a:miter lim="800000"/>
              <a:headEnd/>
              <a:tailEnd/>
            </a:ln>
          </p:spPr>
          <p:txBody>
            <a:bodyPr wrap="none" lIns="0" tIns="0" rIns="0" bIns="0" rtlCol="0">
              <a:spAutoFit/>
            </a:bodyPr>
            <a:lstStyle/>
            <a:p>
              <a:pPr algn="ctr" eaLnBrk="0" hangingPunct="0">
                <a:lnSpc>
                  <a:spcPct val="106000"/>
                </a:lnSpc>
                <a:defRPr/>
              </a:pPr>
              <a:r>
                <a:rPr lang="en-US" sz="2200" b="1" kern="0">
                  <a:solidFill>
                    <a:prstClr val="white"/>
                  </a:solidFill>
                  <a:latin typeface="Verdana"/>
                  <a:cs typeface="Verdana" panose="020B0604030504040204" pitchFamily="34" charset="0"/>
                </a:rPr>
                <a:t>Epic</a:t>
              </a:r>
            </a:p>
          </p:txBody>
        </p:sp>
        <p:sp>
          <p:nvSpPr>
            <p:cNvPr id="84" name="TextBox 83">
              <a:extLst>
                <a:ext uri="{FF2B5EF4-FFF2-40B4-BE49-F238E27FC236}">
                  <a16:creationId xmlns:a16="http://schemas.microsoft.com/office/drawing/2014/main" id="{917A4161-3447-4A14-80F2-B83A28FAD381}"/>
                </a:ext>
              </a:extLst>
            </p:cNvPr>
            <p:cNvSpPr txBox="1"/>
            <p:nvPr/>
          </p:nvSpPr>
          <p:spPr bwMode="gray">
            <a:xfrm>
              <a:off x="22477009" y="11801798"/>
              <a:ext cx="1215076" cy="327654"/>
            </a:xfrm>
            <a:prstGeom prst="rect">
              <a:avLst/>
            </a:prstGeom>
            <a:noFill/>
            <a:ln w="9525">
              <a:noFill/>
              <a:miter lim="800000"/>
              <a:headEnd/>
              <a:tailEnd/>
            </a:ln>
          </p:spPr>
          <p:txBody>
            <a:bodyPr wrap="none" lIns="0" tIns="0" rIns="0" bIns="0" rtlCol="0">
              <a:spAutoFit/>
            </a:bodyPr>
            <a:lstStyle/>
            <a:p>
              <a:pPr algn="ctr" eaLnBrk="0" hangingPunct="0">
                <a:lnSpc>
                  <a:spcPct val="106000"/>
                </a:lnSpc>
                <a:defRPr/>
              </a:pPr>
              <a:r>
                <a:rPr lang="en-US" sz="2200" b="1" kern="0">
                  <a:solidFill>
                    <a:prstClr val="white"/>
                  </a:solidFill>
                  <a:latin typeface="Verdana"/>
                  <a:cs typeface="Verdana" panose="020B0604030504040204" pitchFamily="34" charset="0"/>
                </a:rPr>
                <a:t>Feature</a:t>
              </a:r>
            </a:p>
          </p:txBody>
        </p:sp>
        <p:sp>
          <p:nvSpPr>
            <p:cNvPr id="85" name="TextBox 84">
              <a:extLst>
                <a:ext uri="{FF2B5EF4-FFF2-40B4-BE49-F238E27FC236}">
                  <a16:creationId xmlns:a16="http://schemas.microsoft.com/office/drawing/2014/main" id="{B6AF364F-3501-4F75-83B2-CA77611040A1}"/>
                </a:ext>
              </a:extLst>
            </p:cNvPr>
            <p:cNvSpPr txBox="1"/>
            <p:nvPr/>
          </p:nvSpPr>
          <p:spPr bwMode="gray">
            <a:xfrm>
              <a:off x="22278426" y="13312410"/>
              <a:ext cx="1631857" cy="327654"/>
            </a:xfrm>
            <a:prstGeom prst="rect">
              <a:avLst/>
            </a:prstGeom>
            <a:noFill/>
            <a:ln w="9525">
              <a:noFill/>
              <a:miter lim="800000"/>
              <a:headEnd/>
              <a:tailEnd/>
            </a:ln>
          </p:spPr>
          <p:txBody>
            <a:bodyPr wrap="none" lIns="0" tIns="0" rIns="0" bIns="0" rtlCol="0">
              <a:spAutoFit/>
            </a:bodyPr>
            <a:lstStyle/>
            <a:p>
              <a:pPr algn="ctr" eaLnBrk="0" hangingPunct="0">
                <a:lnSpc>
                  <a:spcPct val="106000"/>
                </a:lnSpc>
                <a:defRPr/>
              </a:pPr>
              <a:r>
                <a:rPr lang="en-US" sz="2200" b="1" kern="0">
                  <a:solidFill>
                    <a:prstClr val="white"/>
                  </a:solidFill>
                  <a:latin typeface="Verdana"/>
                  <a:cs typeface="Verdana" panose="020B0604030504040204" pitchFamily="34" charset="0"/>
                </a:rPr>
                <a:t>User story</a:t>
              </a:r>
            </a:p>
          </p:txBody>
        </p:sp>
        <p:sp>
          <p:nvSpPr>
            <p:cNvPr id="86" name="TextBox 85">
              <a:extLst>
                <a:ext uri="{FF2B5EF4-FFF2-40B4-BE49-F238E27FC236}">
                  <a16:creationId xmlns:a16="http://schemas.microsoft.com/office/drawing/2014/main" id="{1295BFD4-8455-443B-8390-B777CD3EC4E3}"/>
                </a:ext>
              </a:extLst>
            </p:cNvPr>
            <p:cNvSpPr txBox="1"/>
            <p:nvPr/>
          </p:nvSpPr>
          <p:spPr bwMode="gray">
            <a:xfrm>
              <a:off x="22730494" y="14716341"/>
              <a:ext cx="737381" cy="327654"/>
            </a:xfrm>
            <a:prstGeom prst="rect">
              <a:avLst/>
            </a:prstGeom>
            <a:noFill/>
            <a:ln w="9525">
              <a:noFill/>
              <a:miter lim="800000"/>
              <a:headEnd/>
              <a:tailEnd/>
            </a:ln>
          </p:spPr>
          <p:txBody>
            <a:bodyPr wrap="none" lIns="0" tIns="0" rIns="0" bIns="0" rtlCol="0">
              <a:spAutoFit/>
            </a:bodyPr>
            <a:lstStyle/>
            <a:p>
              <a:pPr algn="ctr" eaLnBrk="0" hangingPunct="0">
                <a:lnSpc>
                  <a:spcPct val="106000"/>
                </a:lnSpc>
                <a:defRPr/>
              </a:pPr>
              <a:r>
                <a:rPr lang="en-US" sz="2200" b="1" kern="0">
                  <a:solidFill>
                    <a:prstClr val="white"/>
                  </a:solidFill>
                  <a:latin typeface="Verdana"/>
                  <a:cs typeface="Verdana" panose="020B0604030504040204" pitchFamily="34" charset="0"/>
                </a:rPr>
                <a:t>Task</a:t>
              </a:r>
            </a:p>
          </p:txBody>
        </p:sp>
        <p:sp>
          <p:nvSpPr>
            <p:cNvPr id="87" name="Rectangle 86">
              <a:extLst>
                <a:ext uri="{FF2B5EF4-FFF2-40B4-BE49-F238E27FC236}">
                  <a16:creationId xmlns:a16="http://schemas.microsoft.com/office/drawing/2014/main" id="{AAA90A37-4F38-48F6-BA73-AB23716BF8BF}"/>
                </a:ext>
              </a:extLst>
            </p:cNvPr>
            <p:cNvSpPr/>
            <p:nvPr/>
          </p:nvSpPr>
          <p:spPr bwMode="gray">
            <a:xfrm>
              <a:off x="16307874" y="16052721"/>
              <a:ext cx="13678555" cy="911401"/>
            </a:xfrm>
            <a:prstGeom prst="rect">
              <a:avLst/>
            </a:prstGeom>
            <a:solidFill>
              <a:schemeClr val="accent1">
                <a:lumMod val="50000"/>
              </a:schemeClr>
            </a:solidFill>
            <a:ln w="19050" algn="ctr">
              <a:noFill/>
              <a:miter lim="800000"/>
              <a:headEnd/>
              <a:tailEnd/>
            </a:ln>
          </p:spPr>
          <p:txBody>
            <a:bodyPr wrap="square" lIns="88900" tIns="88900" rIns="88900" bIns="88900" rtlCol="0" anchor="ctr"/>
            <a:lstStyle/>
            <a:p>
              <a:pPr algn="ctr">
                <a:lnSpc>
                  <a:spcPct val="106000"/>
                </a:lnSpc>
              </a:pPr>
              <a:r>
                <a:rPr lang="en-US" sz="2000">
                  <a:solidFill>
                    <a:schemeClr val="bg1"/>
                  </a:solidFill>
                  <a:latin typeface="+mj-lt"/>
                </a:rPr>
                <a:t>Epics and features are simply ways of grouping user stories into a hierarchy so that they can </a:t>
              </a:r>
              <a:br>
                <a:rPr lang="en-US" sz="2000">
                  <a:solidFill>
                    <a:schemeClr val="bg1"/>
                  </a:solidFill>
                  <a:latin typeface="+mj-lt"/>
                </a:rPr>
              </a:br>
              <a:r>
                <a:rPr lang="en-US" sz="2000">
                  <a:solidFill>
                    <a:schemeClr val="bg1"/>
                  </a:solidFill>
                  <a:latin typeface="+mj-lt"/>
                </a:rPr>
                <a:t>be discussed simply – don’t get hung-up on rigid definitions. </a:t>
              </a:r>
            </a:p>
          </p:txBody>
        </p:sp>
      </p:grpSp>
      <p:sp>
        <p:nvSpPr>
          <p:cNvPr id="90" name="Title 1">
            <a:extLst>
              <a:ext uri="{FF2B5EF4-FFF2-40B4-BE49-F238E27FC236}">
                <a16:creationId xmlns:a16="http://schemas.microsoft.com/office/drawing/2014/main" id="{A736D1AF-E1BD-4995-82D2-CD05E558DF3F}"/>
              </a:ext>
            </a:extLst>
          </p:cNvPr>
          <p:cNvSpPr txBox="1">
            <a:spLocks/>
          </p:cNvSpPr>
          <p:nvPr/>
        </p:nvSpPr>
        <p:spPr>
          <a:xfrm>
            <a:off x="20483616" y="764227"/>
            <a:ext cx="6614298" cy="922285"/>
          </a:xfrm>
          <a:prstGeom prst="rect">
            <a:avLst/>
          </a:prstGeom>
          <a:solidFill>
            <a:sysClr val="window" lastClr="FFFFFF"/>
          </a:solidFill>
        </p:spPr>
        <p:txBody>
          <a:bodyPr vert="horz" lIns="0" tIns="0" rIns="0" bIns="0" rtlCol="0" anchor="ctr" anchorCtr="0">
            <a:noAutofit/>
          </a:bodyPr>
          <a:lstStyle>
            <a:lvl1pPr algn="l" defTabSz="1121764" rtl="0" eaLnBrk="1" latinLnBrk="0" hangingPunct="1">
              <a:spcBef>
                <a:spcPct val="0"/>
              </a:spcBef>
              <a:buNone/>
              <a:defRPr sz="3700" kern="1200">
                <a:solidFill>
                  <a:schemeClr val="accent2"/>
                </a:solidFill>
                <a:latin typeface="+mj-lt"/>
                <a:ea typeface="+mj-ea"/>
                <a:cs typeface="+mj-cs"/>
              </a:defRPr>
            </a:lvl1pPr>
          </a:lstStyle>
          <a:p>
            <a:pPr algn="ctr" fontAlgn="auto">
              <a:spcAft>
                <a:spcPts val="0"/>
              </a:spcAft>
            </a:pPr>
            <a:r>
              <a:rPr lang="en-US" sz="3200" b="1">
                <a:solidFill>
                  <a:srgbClr val="046A38"/>
                </a:solidFill>
                <a:ea typeface="Verdana" panose="020B0604030504040204" pitchFamily="34" charset="0"/>
                <a:cs typeface="Verdana" panose="020B0604030504040204" pitchFamily="34" charset="0"/>
              </a:rPr>
              <a:t>Agile guiding principles</a:t>
            </a:r>
          </a:p>
        </p:txBody>
      </p:sp>
      <p:sp>
        <p:nvSpPr>
          <p:cNvPr id="65" name="Rectangle 64">
            <a:extLst>
              <a:ext uri="{FF2B5EF4-FFF2-40B4-BE49-F238E27FC236}">
                <a16:creationId xmlns:a16="http://schemas.microsoft.com/office/drawing/2014/main" id="{121E5A68-18EC-471C-8FFD-4D09932D458C}"/>
              </a:ext>
            </a:extLst>
          </p:cNvPr>
          <p:cNvSpPr/>
          <p:nvPr/>
        </p:nvSpPr>
        <p:spPr>
          <a:xfrm>
            <a:off x="961930" y="11606586"/>
            <a:ext cx="5667972" cy="2697726"/>
          </a:xfrm>
          <a:prstGeom prst="rect">
            <a:avLst/>
          </a:prstGeom>
        </p:spPr>
        <p:txBody>
          <a:bodyPr wrap="square">
            <a:spAutoFit/>
          </a:bodyPr>
          <a:lstStyle/>
          <a:p>
            <a:pPr algn="just">
              <a:lnSpc>
                <a:spcPct val="107000"/>
              </a:lnSpc>
              <a:spcAft>
                <a:spcPts val="800"/>
              </a:spcAft>
            </a:pPr>
            <a:r>
              <a:rPr lang="en-US" sz="2000">
                <a:latin typeface="Verdana" panose="020B0604030504040204" pitchFamily="34" charset="0"/>
                <a:ea typeface="Calibri" panose="020F0502020204030204" pitchFamily="34" charset="0"/>
                <a:cs typeface="Arial" panose="020B0604020202020204" pitchFamily="34" charset="0"/>
              </a:rPr>
              <a:t>An </a:t>
            </a:r>
            <a:r>
              <a:rPr lang="en-US" sz="2000" b="1">
                <a:latin typeface="Verdana" panose="020B0604030504040204" pitchFamily="34" charset="0"/>
                <a:ea typeface="Calibri" panose="020F0502020204030204" pitchFamily="34" charset="0"/>
                <a:cs typeface="Arial" panose="020B0604020202020204" pitchFamily="34" charset="0"/>
              </a:rPr>
              <a:t>iterative</a:t>
            </a:r>
            <a:r>
              <a:rPr lang="en-US" sz="2000">
                <a:latin typeface="Verdana" panose="020B0604030504040204" pitchFamily="34" charset="0"/>
                <a:ea typeface="Calibri" panose="020F0502020204030204" pitchFamily="34" charset="0"/>
                <a:cs typeface="Arial" panose="020B0604020202020204" pitchFamily="34" charset="0"/>
              </a:rPr>
              <a:t> process is one that makes progress through successive refinement. The first iteration of a product may be incomplete or weak in some areas. The team then iteratively refines those areas until the product is satisfactory. With each iteration, the product is improved through the addition of greater detail.</a:t>
            </a:r>
          </a:p>
        </p:txBody>
      </p:sp>
      <p:sp>
        <p:nvSpPr>
          <p:cNvPr id="67" name="Rectangle 66">
            <a:extLst>
              <a:ext uri="{FF2B5EF4-FFF2-40B4-BE49-F238E27FC236}">
                <a16:creationId xmlns:a16="http://schemas.microsoft.com/office/drawing/2014/main" id="{6CBAFFED-8511-411E-A50E-4D60F5142A3C}"/>
              </a:ext>
            </a:extLst>
          </p:cNvPr>
          <p:cNvSpPr/>
          <p:nvPr/>
        </p:nvSpPr>
        <p:spPr>
          <a:xfrm>
            <a:off x="9411645" y="11606586"/>
            <a:ext cx="5370288" cy="2554545"/>
          </a:xfrm>
          <a:prstGeom prst="rect">
            <a:avLst/>
          </a:prstGeom>
        </p:spPr>
        <p:txBody>
          <a:bodyPr wrap="square">
            <a:spAutoFit/>
          </a:bodyPr>
          <a:lstStyle/>
          <a:p>
            <a:pPr algn="just"/>
            <a:r>
              <a:rPr lang="en-US" sz="2000">
                <a:latin typeface="Verdana" panose="020B0604030504040204" pitchFamily="34" charset="0"/>
                <a:ea typeface="Calibri" panose="020F0502020204030204" pitchFamily="34" charset="0"/>
                <a:cs typeface="Arial" panose="020B0604020202020204" pitchFamily="34" charset="0"/>
              </a:rPr>
              <a:t>An </a:t>
            </a:r>
            <a:r>
              <a:rPr lang="en-US" sz="2000" b="1">
                <a:latin typeface="Verdana" panose="020B0604030504040204" pitchFamily="34" charset="0"/>
                <a:ea typeface="Calibri" panose="020F0502020204030204" pitchFamily="34" charset="0"/>
                <a:cs typeface="Arial" panose="020B0604020202020204" pitchFamily="34" charset="0"/>
              </a:rPr>
              <a:t>incremental</a:t>
            </a:r>
            <a:r>
              <a:rPr lang="en-US" sz="2000">
                <a:latin typeface="Verdana" panose="020B0604030504040204" pitchFamily="34" charset="0"/>
                <a:ea typeface="Calibri" panose="020F0502020204030204" pitchFamily="34" charset="0"/>
                <a:cs typeface="Arial" panose="020B0604020202020204" pitchFamily="34" charset="0"/>
              </a:rPr>
              <a:t> process is one in which a product is built and delivered in pieces. Each piece, or increment, represents a complete subset of functionality. The increment may be either small or large. New increments are created until the product is complete</a:t>
            </a:r>
            <a:endParaRPr lang="en-US" sz="2000"/>
          </a:p>
        </p:txBody>
      </p:sp>
      <p:sp>
        <p:nvSpPr>
          <p:cNvPr id="71" name="Rectangle 70">
            <a:extLst>
              <a:ext uri="{FF2B5EF4-FFF2-40B4-BE49-F238E27FC236}">
                <a16:creationId xmlns:a16="http://schemas.microsoft.com/office/drawing/2014/main" id="{10AD5568-6343-443B-843E-F6FBEF93E738}"/>
              </a:ext>
            </a:extLst>
          </p:cNvPr>
          <p:cNvSpPr/>
          <p:nvPr/>
        </p:nvSpPr>
        <p:spPr>
          <a:xfrm>
            <a:off x="834929" y="14427197"/>
            <a:ext cx="14269572" cy="955198"/>
          </a:xfrm>
          <a:prstGeom prst="rect">
            <a:avLst/>
          </a:prstGeom>
          <a:solidFill>
            <a:srgbClr val="80CCCC"/>
          </a:solidFill>
        </p:spPr>
        <p:txBody>
          <a:bodyPr wrap="square">
            <a:spAutoFit/>
          </a:bodyPr>
          <a:lstStyle/>
          <a:p>
            <a:pPr marL="228600">
              <a:lnSpc>
                <a:spcPct val="107000"/>
              </a:lnSpc>
              <a:spcAft>
                <a:spcPts val="800"/>
              </a:spcAft>
            </a:pPr>
            <a:r>
              <a:rPr lang="en-US" sz="1800" b="1" dirty="0">
                <a:latin typeface="Verdana" panose="020B0604030504040204" pitchFamily="34" charset="0"/>
                <a:ea typeface="Calibri" panose="020F0502020204030204" pitchFamily="34" charset="0"/>
                <a:cs typeface="Arial" panose="020B0604020202020204" pitchFamily="34" charset="0"/>
              </a:rPr>
              <a:t>Scrum and agile are both incremental and iterative</a:t>
            </a:r>
            <a:r>
              <a:rPr lang="en-US" sz="1800" dirty="0">
                <a:latin typeface="Verdana" panose="020B0604030504040204" pitchFamily="34" charset="0"/>
                <a:ea typeface="Calibri" panose="020F0502020204030204" pitchFamily="34" charset="0"/>
                <a:cs typeface="Arial" panose="020B0604020202020204" pitchFamily="34" charset="0"/>
              </a:rPr>
              <a:t>. They are iterative in that they plan for the work of one iteration to be improved upon in subsequent iterations. They are incremental because completed work is delivered throughout the project.</a:t>
            </a:r>
          </a:p>
        </p:txBody>
      </p:sp>
      <p:sp>
        <p:nvSpPr>
          <p:cNvPr id="175" name="Freeform 223">
            <a:extLst>
              <a:ext uri="{FF2B5EF4-FFF2-40B4-BE49-F238E27FC236}">
                <a16:creationId xmlns:a16="http://schemas.microsoft.com/office/drawing/2014/main" id="{DA0EBAA4-AEDB-4316-97F0-4FAFE4065842}"/>
              </a:ext>
            </a:extLst>
          </p:cNvPr>
          <p:cNvSpPr>
            <a:spLocks noChangeAspect="1" noEditPoints="1"/>
          </p:cNvSpPr>
          <p:nvPr/>
        </p:nvSpPr>
        <p:spPr bwMode="auto">
          <a:xfrm>
            <a:off x="6706102" y="11520201"/>
            <a:ext cx="2331658" cy="2331658"/>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39 w 512"/>
              <a:gd name="T11" fmla="*/ 267 h 512"/>
              <a:gd name="T12" fmla="*/ 128 w 512"/>
              <a:gd name="T13" fmla="*/ 256 h 512"/>
              <a:gd name="T14" fmla="*/ 256 w 512"/>
              <a:gd name="T15" fmla="*/ 128 h 512"/>
              <a:gd name="T16" fmla="*/ 331 w 512"/>
              <a:gd name="T17" fmla="*/ 153 h 512"/>
              <a:gd name="T18" fmla="*/ 331 w 512"/>
              <a:gd name="T19" fmla="*/ 128 h 512"/>
              <a:gd name="T20" fmla="*/ 341 w 512"/>
              <a:gd name="T21" fmla="*/ 118 h 512"/>
              <a:gd name="T22" fmla="*/ 352 w 512"/>
              <a:gd name="T23" fmla="*/ 128 h 512"/>
              <a:gd name="T24" fmla="*/ 352 w 512"/>
              <a:gd name="T25" fmla="*/ 182 h 512"/>
              <a:gd name="T26" fmla="*/ 341 w 512"/>
              <a:gd name="T27" fmla="*/ 192 h 512"/>
              <a:gd name="T28" fmla="*/ 288 w 512"/>
              <a:gd name="T29" fmla="*/ 192 h 512"/>
              <a:gd name="T30" fmla="*/ 277 w 512"/>
              <a:gd name="T31" fmla="*/ 182 h 512"/>
              <a:gd name="T32" fmla="*/ 288 w 512"/>
              <a:gd name="T33" fmla="*/ 171 h 512"/>
              <a:gd name="T34" fmla="*/ 320 w 512"/>
              <a:gd name="T35" fmla="*/ 171 h 512"/>
              <a:gd name="T36" fmla="*/ 256 w 512"/>
              <a:gd name="T37" fmla="*/ 150 h 512"/>
              <a:gd name="T38" fmla="*/ 149 w 512"/>
              <a:gd name="T39" fmla="*/ 256 h 512"/>
              <a:gd name="T40" fmla="*/ 139 w 512"/>
              <a:gd name="T41" fmla="*/ 267 h 512"/>
              <a:gd name="T42" fmla="*/ 256 w 512"/>
              <a:gd name="T43" fmla="*/ 384 h 512"/>
              <a:gd name="T44" fmla="*/ 181 w 512"/>
              <a:gd name="T45" fmla="*/ 360 h 512"/>
              <a:gd name="T46" fmla="*/ 181 w 512"/>
              <a:gd name="T47" fmla="*/ 384 h 512"/>
              <a:gd name="T48" fmla="*/ 171 w 512"/>
              <a:gd name="T49" fmla="*/ 395 h 512"/>
              <a:gd name="T50" fmla="*/ 160 w 512"/>
              <a:gd name="T51" fmla="*/ 384 h 512"/>
              <a:gd name="T52" fmla="*/ 160 w 512"/>
              <a:gd name="T53" fmla="*/ 331 h 512"/>
              <a:gd name="T54" fmla="*/ 171 w 512"/>
              <a:gd name="T55" fmla="*/ 320 h 512"/>
              <a:gd name="T56" fmla="*/ 224 w 512"/>
              <a:gd name="T57" fmla="*/ 320 h 512"/>
              <a:gd name="T58" fmla="*/ 235 w 512"/>
              <a:gd name="T59" fmla="*/ 331 h 512"/>
              <a:gd name="T60" fmla="*/ 224 w 512"/>
              <a:gd name="T61" fmla="*/ 342 h 512"/>
              <a:gd name="T62" fmla="*/ 192 w 512"/>
              <a:gd name="T63" fmla="*/ 342 h 512"/>
              <a:gd name="T64" fmla="*/ 256 w 512"/>
              <a:gd name="T65" fmla="*/ 363 h 512"/>
              <a:gd name="T66" fmla="*/ 363 w 512"/>
              <a:gd name="T67" fmla="*/ 256 h 512"/>
              <a:gd name="T68" fmla="*/ 373 w 512"/>
              <a:gd name="T69" fmla="*/ 246 h 512"/>
              <a:gd name="T70" fmla="*/ 384 w 512"/>
              <a:gd name="T71" fmla="*/ 256 h 512"/>
              <a:gd name="T72" fmla="*/ 256 w 512"/>
              <a:gd name="T73" fmla="*/ 38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2" h="512">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moveTo>
                  <a:pt x="139" y="267"/>
                </a:moveTo>
                <a:cubicBezTo>
                  <a:pt x="133" y="267"/>
                  <a:pt x="128" y="262"/>
                  <a:pt x="128" y="256"/>
                </a:cubicBezTo>
                <a:cubicBezTo>
                  <a:pt x="128" y="186"/>
                  <a:pt x="185" y="128"/>
                  <a:pt x="256" y="128"/>
                </a:cubicBezTo>
                <a:cubicBezTo>
                  <a:pt x="283" y="128"/>
                  <a:pt x="309" y="137"/>
                  <a:pt x="331" y="153"/>
                </a:cubicBezTo>
                <a:cubicBezTo>
                  <a:pt x="331" y="128"/>
                  <a:pt x="331" y="128"/>
                  <a:pt x="331" y="128"/>
                </a:cubicBezTo>
                <a:cubicBezTo>
                  <a:pt x="331" y="122"/>
                  <a:pt x="335" y="118"/>
                  <a:pt x="341" y="118"/>
                </a:cubicBezTo>
                <a:cubicBezTo>
                  <a:pt x="347" y="118"/>
                  <a:pt x="352" y="122"/>
                  <a:pt x="352" y="128"/>
                </a:cubicBezTo>
                <a:cubicBezTo>
                  <a:pt x="352" y="182"/>
                  <a:pt x="352" y="182"/>
                  <a:pt x="352" y="182"/>
                </a:cubicBezTo>
                <a:cubicBezTo>
                  <a:pt x="352" y="188"/>
                  <a:pt x="347" y="192"/>
                  <a:pt x="341" y="192"/>
                </a:cubicBezTo>
                <a:cubicBezTo>
                  <a:pt x="288" y="192"/>
                  <a:pt x="288" y="192"/>
                  <a:pt x="288" y="192"/>
                </a:cubicBezTo>
                <a:cubicBezTo>
                  <a:pt x="282" y="192"/>
                  <a:pt x="277" y="188"/>
                  <a:pt x="277" y="182"/>
                </a:cubicBezTo>
                <a:cubicBezTo>
                  <a:pt x="277" y="176"/>
                  <a:pt x="282" y="171"/>
                  <a:pt x="288" y="171"/>
                </a:cubicBezTo>
                <a:cubicBezTo>
                  <a:pt x="320" y="171"/>
                  <a:pt x="320" y="171"/>
                  <a:pt x="320" y="171"/>
                </a:cubicBezTo>
                <a:cubicBezTo>
                  <a:pt x="302" y="157"/>
                  <a:pt x="279" y="150"/>
                  <a:pt x="256" y="150"/>
                </a:cubicBezTo>
                <a:cubicBezTo>
                  <a:pt x="197" y="150"/>
                  <a:pt x="149" y="198"/>
                  <a:pt x="149" y="256"/>
                </a:cubicBezTo>
                <a:cubicBezTo>
                  <a:pt x="149" y="262"/>
                  <a:pt x="145" y="267"/>
                  <a:pt x="139" y="267"/>
                </a:cubicBezTo>
                <a:close/>
                <a:moveTo>
                  <a:pt x="256" y="384"/>
                </a:moveTo>
                <a:cubicBezTo>
                  <a:pt x="229" y="384"/>
                  <a:pt x="203" y="376"/>
                  <a:pt x="181" y="360"/>
                </a:cubicBezTo>
                <a:cubicBezTo>
                  <a:pt x="181" y="384"/>
                  <a:pt x="181" y="384"/>
                  <a:pt x="181" y="384"/>
                </a:cubicBezTo>
                <a:cubicBezTo>
                  <a:pt x="181" y="390"/>
                  <a:pt x="177" y="395"/>
                  <a:pt x="171" y="395"/>
                </a:cubicBezTo>
                <a:cubicBezTo>
                  <a:pt x="165" y="395"/>
                  <a:pt x="160" y="390"/>
                  <a:pt x="160" y="384"/>
                </a:cubicBezTo>
                <a:cubicBezTo>
                  <a:pt x="160" y="331"/>
                  <a:pt x="160" y="331"/>
                  <a:pt x="160" y="331"/>
                </a:cubicBezTo>
                <a:cubicBezTo>
                  <a:pt x="160" y="325"/>
                  <a:pt x="165" y="320"/>
                  <a:pt x="171" y="320"/>
                </a:cubicBezTo>
                <a:cubicBezTo>
                  <a:pt x="224" y="320"/>
                  <a:pt x="224" y="320"/>
                  <a:pt x="224" y="320"/>
                </a:cubicBezTo>
                <a:cubicBezTo>
                  <a:pt x="230" y="320"/>
                  <a:pt x="235" y="325"/>
                  <a:pt x="235" y="331"/>
                </a:cubicBezTo>
                <a:cubicBezTo>
                  <a:pt x="235" y="337"/>
                  <a:pt x="230" y="342"/>
                  <a:pt x="224" y="342"/>
                </a:cubicBezTo>
                <a:cubicBezTo>
                  <a:pt x="192" y="342"/>
                  <a:pt x="192" y="342"/>
                  <a:pt x="192" y="342"/>
                </a:cubicBezTo>
                <a:cubicBezTo>
                  <a:pt x="210" y="355"/>
                  <a:pt x="233" y="363"/>
                  <a:pt x="256" y="363"/>
                </a:cubicBezTo>
                <a:cubicBezTo>
                  <a:pt x="315" y="363"/>
                  <a:pt x="363" y="315"/>
                  <a:pt x="363" y="256"/>
                </a:cubicBezTo>
                <a:cubicBezTo>
                  <a:pt x="363" y="250"/>
                  <a:pt x="367" y="246"/>
                  <a:pt x="373" y="246"/>
                </a:cubicBezTo>
                <a:cubicBezTo>
                  <a:pt x="379" y="246"/>
                  <a:pt x="384" y="250"/>
                  <a:pt x="384" y="256"/>
                </a:cubicBezTo>
                <a:cubicBezTo>
                  <a:pt x="384" y="327"/>
                  <a:pt x="327" y="384"/>
                  <a:pt x="256" y="384"/>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544">
            <a:extLst>
              <a:ext uri="{FF2B5EF4-FFF2-40B4-BE49-F238E27FC236}">
                <a16:creationId xmlns:a16="http://schemas.microsoft.com/office/drawing/2014/main" id="{D49B6CFD-B0C2-46C4-B32F-1A6FEEF01AE1}"/>
              </a:ext>
            </a:extLst>
          </p:cNvPr>
          <p:cNvSpPr>
            <a:spLocks noChangeAspect="1" noEditPoints="1"/>
          </p:cNvSpPr>
          <p:nvPr/>
        </p:nvSpPr>
        <p:spPr bwMode="auto">
          <a:xfrm>
            <a:off x="869988" y="16864128"/>
            <a:ext cx="1847812" cy="1853246"/>
          </a:xfrm>
          <a:custGeom>
            <a:avLst/>
            <a:gdLst>
              <a:gd name="T0" fmla="*/ 266 w 512"/>
              <a:gd name="T1" fmla="*/ 256 h 512"/>
              <a:gd name="T2" fmla="*/ 256 w 512"/>
              <a:gd name="T3" fmla="*/ 266 h 512"/>
              <a:gd name="T4" fmla="*/ 245 w 512"/>
              <a:gd name="T5" fmla="*/ 256 h 512"/>
              <a:gd name="T6" fmla="*/ 256 w 512"/>
              <a:gd name="T7" fmla="*/ 245 h 512"/>
              <a:gd name="T8" fmla="*/ 266 w 512"/>
              <a:gd name="T9" fmla="*/ 256 h 512"/>
              <a:gd name="T10" fmla="*/ 256 w 512"/>
              <a:gd name="T11" fmla="*/ 160 h 512"/>
              <a:gd name="T12" fmla="*/ 245 w 512"/>
              <a:gd name="T13" fmla="*/ 170 h 512"/>
              <a:gd name="T14" fmla="*/ 256 w 512"/>
              <a:gd name="T15" fmla="*/ 181 h 512"/>
              <a:gd name="T16" fmla="*/ 266 w 512"/>
              <a:gd name="T17" fmla="*/ 170 h 512"/>
              <a:gd name="T18" fmla="*/ 256 w 512"/>
              <a:gd name="T19" fmla="*/ 160 h 512"/>
              <a:gd name="T20" fmla="*/ 256 w 512"/>
              <a:gd name="T21" fmla="*/ 330 h 512"/>
              <a:gd name="T22" fmla="*/ 245 w 512"/>
              <a:gd name="T23" fmla="*/ 341 h 512"/>
              <a:gd name="T24" fmla="*/ 256 w 512"/>
              <a:gd name="T25" fmla="*/ 352 h 512"/>
              <a:gd name="T26" fmla="*/ 266 w 512"/>
              <a:gd name="T27" fmla="*/ 341 h 512"/>
              <a:gd name="T28" fmla="*/ 256 w 512"/>
              <a:gd name="T29" fmla="*/ 330 h 512"/>
              <a:gd name="T30" fmla="*/ 512 w 512"/>
              <a:gd name="T31" fmla="*/ 256 h 512"/>
              <a:gd name="T32" fmla="*/ 256 w 512"/>
              <a:gd name="T33" fmla="*/ 512 h 512"/>
              <a:gd name="T34" fmla="*/ 0 w 512"/>
              <a:gd name="T35" fmla="*/ 256 h 512"/>
              <a:gd name="T36" fmla="*/ 256 w 512"/>
              <a:gd name="T37" fmla="*/ 0 h 512"/>
              <a:gd name="T38" fmla="*/ 512 w 512"/>
              <a:gd name="T39" fmla="*/ 256 h 512"/>
              <a:gd name="T40" fmla="*/ 330 w 512"/>
              <a:gd name="T41" fmla="*/ 138 h 512"/>
              <a:gd name="T42" fmla="*/ 288 w 512"/>
              <a:gd name="T43" fmla="*/ 96 h 512"/>
              <a:gd name="T44" fmla="*/ 224 w 512"/>
              <a:gd name="T45" fmla="*/ 96 h 512"/>
              <a:gd name="T46" fmla="*/ 181 w 512"/>
              <a:gd name="T47" fmla="*/ 138 h 512"/>
              <a:gd name="T48" fmla="*/ 181 w 512"/>
              <a:gd name="T49" fmla="*/ 373 h 512"/>
              <a:gd name="T50" fmla="*/ 224 w 512"/>
              <a:gd name="T51" fmla="*/ 416 h 512"/>
              <a:gd name="T52" fmla="*/ 288 w 512"/>
              <a:gd name="T53" fmla="*/ 416 h 512"/>
              <a:gd name="T54" fmla="*/ 330 w 512"/>
              <a:gd name="T55" fmla="*/ 373 h 512"/>
              <a:gd name="T56" fmla="*/ 330 w 512"/>
              <a:gd name="T57" fmla="*/ 138 h 512"/>
              <a:gd name="T58" fmla="*/ 309 w 512"/>
              <a:gd name="T59" fmla="*/ 138 h 512"/>
              <a:gd name="T60" fmla="*/ 309 w 512"/>
              <a:gd name="T61" fmla="*/ 373 h 512"/>
              <a:gd name="T62" fmla="*/ 288 w 512"/>
              <a:gd name="T63" fmla="*/ 394 h 512"/>
              <a:gd name="T64" fmla="*/ 224 w 512"/>
              <a:gd name="T65" fmla="*/ 394 h 512"/>
              <a:gd name="T66" fmla="*/ 202 w 512"/>
              <a:gd name="T67" fmla="*/ 373 h 512"/>
              <a:gd name="T68" fmla="*/ 202 w 512"/>
              <a:gd name="T69" fmla="*/ 138 h 512"/>
              <a:gd name="T70" fmla="*/ 224 w 512"/>
              <a:gd name="T71" fmla="*/ 117 h 512"/>
              <a:gd name="T72" fmla="*/ 288 w 512"/>
              <a:gd name="T73" fmla="*/ 117 h 512"/>
              <a:gd name="T74" fmla="*/ 309 w 512"/>
              <a:gd name="T75" fmla="*/ 138 h 512"/>
              <a:gd name="T76" fmla="*/ 288 w 512"/>
              <a:gd name="T77" fmla="*/ 341 h 512"/>
              <a:gd name="T78" fmla="*/ 256 w 512"/>
              <a:gd name="T79" fmla="*/ 309 h 512"/>
              <a:gd name="T80" fmla="*/ 224 w 512"/>
              <a:gd name="T81" fmla="*/ 341 h 512"/>
              <a:gd name="T82" fmla="*/ 256 w 512"/>
              <a:gd name="T83" fmla="*/ 373 h 512"/>
              <a:gd name="T84" fmla="*/ 288 w 512"/>
              <a:gd name="T85" fmla="*/ 341 h 512"/>
              <a:gd name="T86" fmla="*/ 288 w 512"/>
              <a:gd name="T87" fmla="*/ 256 h 512"/>
              <a:gd name="T88" fmla="*/ 256 w 512"/>
              <a:gd name="T89" fmla="*/ 224 h 512"/>
              <a:gd name="T90" fmla="*/ 224 w 512"/>
              <a:gd name="T91" fmla="*/ 256 h 512"/>
              <a:gd name="T92" fmla="*/ 256 w 512"/>
              <a:gd name="T93" fmla="*/ 288 h 512"/>
              <a:gd name="T94" fmla="*/ 288 w 512"/>
              <a:gd name="T95" fmla="*/ 256 h 512"/>
              <a:gd name="T96" fmla="*/ 288 w 512"/>
              <a:gd name="T97" fmla="*/ 170 h 512"/>
              <a:gd name="T98" fmla="*/ 256 w 512"/>
              <a:gd name="T99" fmla="*/ 138 h 512"/>
              <a:gd name="T100" fmla="*/ 224 w 512"/>
              <a:gd name="T101" fmla="*/ 170 h 512"/>
              <a:gd name="T102" fmla="*/ 256 w 512"/>
              <a:gd name="T103" fmla="*/ 202 h 512"/>
              <a:gd name="T104" fmla="*/ 288 w 512"/>
              <a:gd name="T105"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266" y="256"/>
                </a:moveTo>
                <a:cubicBezTo>
                  <a:pt x="266" y="262"/>
                  <a:pt x="262" y="266"/>
                  <a:pt x="256" y="266"/>
                </a:cubicBezTo>
                <a:cubicBezTo>
                  <a:pt x="250" y="266"/>
                  <a:pt x="245" y="262"/>
                  <a:pt x="245" y="256"/>
                </a:cubicBezTo>
                <a:cubicBezTo>
                  <a:pt x="245" y="250"/>
                  <a:pt x="250" y="245"/>
                  <a:pt x="256" y="245"/>
                </a:cubicBezTo>
                <a:cubicBezTo>
                  <a:pt x="262" y="245"/>
                  <a:pt x="266" y="250"/>
                  <a:pt x="266" y="256"/>
                </a:cubicBezTo>
                <a:close/>
                <a:moveTo>
                  <a:pt x="256" y="160"/>
                </a:moveTo>
                <a:cubicBezTo>
                  <a:pt x="250" y="160"/>
                  <a:pt x="245" y="164"/>
                  <a:pt x="245" y="170"/>
                </a:cubicBezTo>
                <a:cubicBezTo>
                  <a:pt x="245" y="176"/>
                  <a:pt x="250" y="181"/>
                  <a:pt x="256" y="181"/>
                </a:cubicBezTo>
                <a:cubicBezTo>
                  <a:pt x="262" y="181"/>
                  <a:pt x="266" y="176"/>
                  <a:pt x="266" y="170"/>
                </a:cubicBezTo>
                <a:cubicBezTo>
                  <a:pt x="266" y="164"/>
                  <a:pt x="262" y="160"/>
                  <a:pt x="256" y="160"/>
                </a:cubicBezTo>
                <a:close/>
                <a:moveTo>
                  <a:pt x="256" y="330"/>
                </a:moveTo>
                <a:cubicBezTo>
                  <a:pt x="250" y="330"/>
                  <a:pt x="245" y="335"/>
                  <a:pt x="245" y="341"/>
                </a:cubicBezTo>
                <a:cubicBezTo>
                  <a:pt x="245" y="347"/>
                  <a:pt x="250" y="352"/>
                  <a:pt x="256" y="352"/>
                </a:cubicBezTo>
                <a:cubicBezTo>
                  <a:pt x="262" y="352"/>
                  <a:pt x="266" y="347"/>
                  <a:pt x="266" y="341"/>
                </a:cubicBezTo>
                <a:cubicBezTo>
                  <a:pt x="266" y="335"/>
                  <a:pt x="262" y="330"/>
                  <a:pt x="256" y="33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30" y="138"/>
                </a:moveTo>
                <a:cubicBezTo>
                  <a:pt x="330" y="115"/>
                  <a:pt x="311" y="96"/>
                  <a:pt x="288" y="96"/>
                </a:cubicBezTo>
                <a:cubicBezTo>
                  <a:pt x="224" y="96"/>
                  <a:pt x="224" y="96"/>
                  <a:pt x="224" y="96"/>
                </a:cubicBezTo>
                <a:cubicBezTo>
                  <a:pt x="200" y="96"/>
                  <a:pt x="181" y="115"/>
                  <a:pt x="181" y="138"/>
                </a:cubicBezTo>
                <a:cubicBezTo>
                  <a:pt x="181" y="373"/>
                  <a:pt x="181" y="373"/>
                  <a:pt x="181" y="373"/>
                </a:cubicBezTo>
                <a:cubicBezTo>
                  <a:pt x="181" y="397"/>
                  <a:pt x="200" y="416"/>
                  <a:pt x="224" y="416"/>
                </a:cubicBezTo>
                <a:cubicBezTo>
                  <a:pt x="288" y="416"/>
                  <a:pt x="288" y="416"/>
                  <a:pt x="288" y="416"/>
                </a:cubicBezTo>
                <a:cubicBezTo>
                  <a:pt x="311" y="416"/>
                  <a:pt x="330" y="397"/>
                  <a:pt x="330" y="373"/>
                </a:cubicBezTo>
                <a:lnTo>
                  <a:pt x="330" y="138"/>
                </a:lnTo>
                <a:close/>
                <a:moveTo>
                  <a:pt x="309" y="138"/>
                </a:moveTo>
                <a:cubicBezTo>
                  <a:pt x="309" y="373"/>
                  <a:pt x="309" y="373"/>
                  <a:pt x="309" y="373"/>
                </a:cubicBezTo>
                <a:cubicBezTo>
                  <a:pt x="309" y="385"/>
                  <a:pt x="299" y="394"/>
                  <a:pt x="288" y="394"/>
                </a:cubicBezTo>
                <a:cubicBezTo>
                  <a:pt x="224" y="394"/>
                  <a:pt x="224" y="394"/>
                  <a:pt x="224" y="394"/>
                </a:cubicBezTo>
                <a:cubicBezTo>
                  <a:pt x="212" y="394"/>
                  <a:pt x="202" y="385"/>
                  <a:pt x="202" y="373"/>
                </a:cubicBezTo>
                <a:cubicBezTo>
                  <a:pt x="202" y="138"/>
                  <a:pt x="202" y="138"/>
                  <a:pt x="202" y="138"/>
                </a:cubicBezTo>
                <a:cubicBezTo>
                  <a:pt x="202" y="127"/>
                  <a:pt x="212" y="117"/>
                  <a:pt x="224" y="117"/>
                </a:cubicBezTo>
                <a:cubicBezTo>
                  <a:pt x="288" y="117"/>
                  <a:pt x="288" y="117"/>
                  <a:pt x="288" y="117"/>
                </a:cubicBezTo>
                <a:cubicBezTo>
                  <a:pt x="299" y="117"/>
                  <a:pt x="309" y="127"/>
                  <a:pt x="309" y="138"/>
                </a:cubicBezTo>
                <a:close/>
                <a:moveTo>
                  <a:pt x="288" y="341"/>
                </a:moveTo>
                <a:cubicBezTo>
                  <a:pt x="288" y="323"/>
                  <a:pt x="273" y="309"/>
                  <a:pt x="256" y="309"/>
                </a:cubicBezTo>
                <a:cubicBezTo>
                  <a:pt x="238" y="309"/>
                  <a:pt x="224" y="323"/>
                  <a:pt x="224" y="341"/>
                </a:cubicBezTo>
                <a:cubicBezTo>
                  <a:pt x="224" y="359"/>
                  <a:pt x="238" y="373"/>
                  <a:pt x="256" y="373"/>
                </a:cubicBezTo>
                <a:cubicBezTo>
                  <a:pt x="273" y="373"/>
                  <a:pt x="288" y="359"/>
                  <a:pt x="288" y="341"/>
                </a:cubicBezTo>
                <a:close/>
                <a:moveTo>
                  <a:pt x="288" y="256"/>
                </a:moveTo>
                <a:cubicBezTo>
                  <a:pt x="288" y="238"/>
                  <a:pt x="273" y="224"/>
                  <a:pt x="256" y="224"/>
                </a:cubicBezTo>
                <a:cubicBezTo>
                  <a:pt x="238" y="224"/>
                  <a:pt x="224" y="238"/>
                  <a:pt x="224" y="256"/>
                </a:cubicBezTo>
                <a:cubicBezTo>
                  <a:pt x="224" y="273"/>
                  <a:pt x="238" y="288"/>
                  <a:pt x="256" y="288"/>
                </a:cubicBezTo>
                <a:cubicBezTo>
                  <a:pt x="273" y="288"/>
                  <a:pt x="288" y="273"/>
                  <a:pt x="288" y="256"/>
                </a:cubicBezTo>
                <a:close/>
                <a:moveTo>
                  <a:pt x="288" y="170"/>
                </a:moveTo>
                <a:cubicBezTo>
                  <a:pt x="288" y="153"/>
                  <a:pt x="273" y="138"/>
                  <a:pt x="256" y="138"/>
                </a:cubicBezTo>
                <a:cubicBezTo>
                  <a:pt x="238" y="138"/>
                  <a:pt x="224" y="153"/>
                  <a:pt x="224" y="170"/>
                </a:cubicBezTo>
                <a:cubicBezTo>
                  <a:pt x="224" y="188"/>
                  <a:pt x="238" y="202"/>
                  <a:pt x="256" y="202"/>
                </a:cubicBezTo>
                <a:cubicBezTo>
                  <a:pt x="273" y="202"/>
                  <a:pt x="288" y="188"/>
                  <a:pt x="288" y="170"/>
                </a:cubicBezTo>
                <a:close/>
              </a:path>
            </a:pathLst>
          </a:custGeom>
          <a:solidFill>
            <a:srgbClr val="62B5E5"/>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21BE3576-8E02-44B8-91C0-2CFF23AE1102}"/>
              </a:ext>
            </a:extLst>
          </p:cNvPr>
          <p:cNvSpPr/>
          <p:nvPr/>
        </p:nvSpPr>
        <p:spPr>
          <a:xfrm>
            <a:off x="2987379" y="16889599"/>
            <a:ext cx="3568031" cy="707886"/>
          </a:xfrm>
          <a:prstGeom prst="rect">
            <a:avLst/>
          </a:prstGeom>
        </p:spPr>
        <p:txBody>
          <a:bodyPr wrap="square">
            <a:spAutoFit/>
          </a:bodyPr>
          <a:lstStyle/>
          <a:p>
            <a:pPr marL="0" marR="0">
              <a:spcBef>
                <a:spcPts val="0"/>
              </a:spcBef>
              <a:spcAft>
                <a:spcPts val="0"/>
              </a:spcAft>
            </a:pPr>
            <a:r>
              <a:rPr lang="en-US" sz="2000" b="1" err="1">
                <a:solidFill>
                  <a:srgbClr val="000000"/>
                </a:solidFill>
                <a:latin typeface="+mj-lt"/>
              </a:rPr>
              <a:t>em·pir·i·cal</a:t>
            </a:r>
            <a:endParaRPr lang="en-US" sz="2000" b="1">
              <a:solidFill>
                <a:srgbClr val="000000"/>
              </a:solidFill>
              <a:latin typeface="+mj-lt"/>
            </a:endParaRPr>
          </a:p>
          <a:p>
            <a:pPr marL="0" marR="0">
              <a:spcBef>
                <a:spcPts val="0"/>
              </a:spcBef>
              <a:spcAft>
                <a:spcPts val="0"/>
              </a:spcAft>
            </a:pPr>
            <a:r>
              <a:rPr lang="en-US" sz="2000">
                <a:solidFill>
                  <a:srgbClr val="000000"/>
                </a:solidFill>
                <a:latin typeface="+mj-lt"/>
              </a:rPr>
              <a:t>/</a:t>
            </a:r>
            <a:r>
              <a:rPr lang="en-US" sz="2000" err="1">
                <a:solidFill>
                  <a:srgbClr val="000000"/>
                </a:solidFill>
                <a:latin typeface="+mj-lt"/>
              </a:rPr>
              <a:t>əmˈpirik</a:t>
            </a:r>
            <a:r>
              <a:rPr lang="en-US" sz="2000">
                <a:solidFill>
                  <a:srgbClr val="000000"/>
                </a:solidFill>
                <a:latin typeface="+mj-lt"/>
              </a:rPr>
              <a:t>(ə)l/</a:t>
            </a:r>
            <a:endParaRPr lang="en-US" sz="2000" b="0">
              <a:solidFill>
                <a:srgbClr val="000000"/>
              </a:solidFill>
              <a:effectLst/>
              <a:latin typeface="+mj-lt"/>
            </a:endParaRPr>
          </a:p>
        </p:txBody>
      </p:sp>
      <p:sp>
        <p:nvSpPr>
          <p:cNvPr id="4" name="Rectangle 3">
            <a:extLst>
              <a:ext uri="{FF2B5EF4-FFF2-40B4-BE49-F238E27FC236}">
                <a16:creationId xmlns:a16="http://schemas.microsoft.com/office/drawing/2014/main" id="{83E32F3A-ED0C-400E-B7F9-290C3CCD08CF}"/>
              </a:ext>
            </a:extLst>
          </p:cNvPr>
          <p:cNvSpPr/>
          <p:nvPr/>
        </p:nvSpPr>
        <p:spPr>
          <a:xfrm>
            <a:off x="5320199" y="16922424"/>
            <a:ext cx="9777912" cy="707886"/>
          </a:xfrm>
          <a:prstGeom prst="rect">
            <a:avLst/>
          </a:prstGeom>
        </p:spPr>
        <p:txBody>
          <a:bodyPr wrap="square">
            <a:spAutoFit/>
          </a:bodyPr>
          <a:lstStyle/>
          <a:p>
            <a:pPr marL="0" marR="0">
              <a:spcBef>
                <a:spcPts val="0"/>
              </a:spcBef>
              <a:spcAft>
                <a:spcPts val="0"/>
              </a:spcAft>
            </a:pPr>
            <a:r>
              <a:rPr lang="en-US" sz="2000">
                <a:latin typeface="Verdana" panose="020B0604030504040204" pitchFamily="34" charset="0"/>
                <a:cs typeface="Arial" panose="020B0604020202020204" pitchFamily="34" charset="0"/>
              </a:rPr>
              <a:t>based on, concerned with, or verifiable by observation or experience rather than theory or pure logic.</a:t>
            </a:r>
          </a:p>
        </p:txBody>
      </p:sp>
      <p:sp>
        <p:nvSpPr>
          <p:cNvPr id="93" name="Title 1">
            <a:extLst>
              <a:ext uri="{FF2B5EF4-FFF2-40B4-BE49-F238E27FC236}">
                <a16:creationId xmlns:a16="http://schemas.microsoft.com/office/drawing/2014/main" id="{3864C4F2-4D75-4701-84B0-B4B411DF23C3}"/>
              </a:ext>
            </a:extLst>
          </p:cNvPr>
          <p:cNvSpPr txBox="1">
            <a:spLocks/>
          </p:cNvSpPr>
          <p:nvPr/>
        </p:nvSpPr>
        <p:spPr bwMode="gray">
          <a:xfrm>
            <a:off x="0" y="8618"/>
            <a:ext cx="31680150" cy="653136"/>
          </a:xfrm>
          <a:prstGeom prst="rect">
            <a:avLst/>
          </a:prstGeom>
          <a:solidFill>
            <a:schemeClr val="tx1"/>
          </a:solidFill>
          <a:ln>
            <a:noFill/>
          </a:ln>
        </p:spPr>
        <p:txBody>
          <a:bodyPr vert="horz" lIns="0" tIns="0" rIns="0" bIns="0" rtlCol="0" anchor="t" anchorCtr="0">
            <a:noAutofit/>
          </a:bodyPr>
          <a:lstStyle>
            <a:lvl1pPr algn="l" defTabSz="2687730" rtl="0" eaLnBrk="1" latinLnBrk="0" hangingPunct="1">
              <a:spcBef>
                <a:spcPct val="0"/>
              </a:spcBef>
              <a:buNone/>
              <a:defRPr sz="4409" kern="1200">
                <a:solidFill>
                  <a:schemeClr val="tx1"/>
                </a:solidFill>
                <a:latin typeface="+mj-lt"/>
                <a:ea typeface="+mj-ea"/>
                <a:cs typeface="+mj-cs"/>
              </a:defRPr>
            </a:lvl1pPr>
          </a:lstStyle>
          <a:p>
            <a:pPr marL="228600" fontAlgn="auto">
              <a:spcAft>
                <a:spcPts val="0"/>
              </a:spcAft>
            </a:pPr>
            <a:r>
              <a:rPr lang="en-US" sz="3800" b="1">
                <a:solidFill>
                  <a:schemeClr val="bg1"/>
                </a:solidFill>
                <a:ea typeface="Verdana" panose="020B0604030504040204" pitchFamily="34" charset="0"/>
                <a:cs typeface="Verdana" panose="020B0604030504040204" pitchFamily="34" charset="0"/>
              </a:rPr>
              <a:t>Agile Quick Reference Guide</a:t>
            </a:r>
          </a:p>
        </p:txBody>
      </p:sp>
      <p:grpSp>
        <p:nvGrpSpPr>
          <p:cNvPr id="102" name="Group 101">
            <a:extLst>
              <a:ext uri="{FF2B5EF4-FFF2-40B4-BE49-F238E27FC236}">
                <a16:creationId xmlns:a16="http://schemas.microsoft.com/office/drawing/2014/main" id="{05037137-A5FF-40D6-96D2-F0454532B199}"/>
              </a:ext>
            </a:extLst>
          </p:cNvPr>
          <p:cNvGrpSpPr>
            <a:grpSpLocks noChangeAspect="1"/>
          </p:cNvGrpSpPr>
          <p:nvPr/>
        </p:nvGrpSpPr>
        <p:grpSpPr>
          <a:xfrm>
            <a:off x="29194946" y="100117"/>
            <a:ext cx="2282004" cy="427618"/>
            <a:chOff x="398463" y="404813"/>
            <a:chExt cx="1627187" cy="307976"/>
          </a:xfrm>
          <a:solidFill>
            <a:schemeClr val="tx1"/>
          </a:solidFill>
        </p:grpSpPr>
        <p:sp>
          <p:nvSpPr>
            <p:cNvPr id="103" name="Oval 5">
              <a:extLst>
                <a:ext uri="{FF2B5EF4-FFF2-40B4-BE49-F238E27FC236}">
                  <a16:creationId xmlns:a16="http://schemas.microsoft.com/office/drawing/2014/main" id="{E3FB3985-48E9-4EAD-8035-4DECB42D0E60}"/>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04" name="Freeform 6">
              <a:extLst>
                <a:ext uri="{FF2B5EF4-FFF2-40B4-BE49-F238E27FC236}">
                  <a16:creationId xmlns:a16="http://schemas.microsoft.com/office/drawing/2014/main" id="{6CBC95EA-378A-406D-97CD-90C9A54C2004}"/>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05" name="Rectangle 7">
              <a:extLst>
                <a:ext uri="{FF2B5EF4-FFF2-40B4-BE49-F238E27FC236}">
                  <a16:creationId xmlns:a16="http://schemas.microsoft.com/office/drawing/2014/main" id="{7624B54D-AF5D-463E-B5DE-29EEF0211B95}"/>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06" name="Freeform 8">
              <a:extLst>
                <a:ext uri="{FF2B5EF4-FFF2-40B4-BE49-F238E27FC236}">
                  <a16:creationId xmlns:a16="http://schemas.microsoft.com/office/drawing/2014/main" id="{DE258155-CC9E-44D2-A560-CD3CD1A01E27}"/>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07" name="Rectangle 9">
              <a:extLst>
                <a:ext uri="{FF2B5EF4-FFF2-40B4-BE49-F238E27FC236}">
                  <a16:creationId xmlns:a16="http://schemas.microsoft.com/office/drawing/2014/main" id="{6B9A3729-BBE9-4565-8345-925BA42D6719}"/>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08" name="Rectangle 10">
              <a:extLst>
                <a:ext uri="{FF2B5EF4-FFF2-40B4-BE49-F238E27FC236}">
                  <a16:creationId xmlns:a16="http://schemas.microsoft.com/office/drawing/2014/main" id="{81F7DFCB-D310-4084-B38C-9FF7317D9F5C}"/>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09" name="Freeform 11">
              <a:extLst>
                <a:ext uri="{FF2B5EF4-FFF2-40B4-BE49-F238E27FC236}">
                  <a16:creationId xmlns:a16="http://schemas.microsoft.com/office/drawing/2014/main" id="{B67B76A8-C2A9-428C-BCB0-247D6956C79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10" name="Freeform 12">
              <a:extLst>
                <a:ext uri="{FF2B5EF4-FFF2-40B4-BE49-F238E27FC236}">
                  <a16:creationId xmlns:a16="http://schemas.microsoft.com/office/drawing/2014/main" id="{A2C160A1-18AF-42F7-9E8E-D5ACE2B6D780}"/>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11" name="Freeform 13">
              <a:extLst>
                <a:ext uri="{FF2B5EF4-FFF2-40B4-BE49-F238E27FC236}">
                  <a16:creationId xmlns:a16="http://schemas.microsoft.com/office/drawing/2014/main" id="{65395F43-C90C-470D-896C-D18E64EAF0D3}"/>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12" name="Freeform 14">
              <a:extLst>
                <a:ext uri="{FF2B5EF4-FFF2-40B4-BE49-F238E27FC236}">
                  <a16:creationId xmlns:a16="http://schemas.microsoft.com/office/drawing/2014/main" id="{187B0FDB-BC45-42F9-B386-EBC344AC362D}"/>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custDataLst>
      <p:tags r:id="rId1"/>
    </p:custDataLst>
    <p:extLst>
      <p:ext uri="{BB962C8B-B14F-4D97-AF65-F5344CB8AC3E}">
        <p14:creationId xmlns:p14="http://schemas.microsoft.com/office/powerpoint/2010/main" val="350435410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CS" val="1,2"/>
  <p:tag name="NP_IDX" val="16"/>
  <p:tag name="THINKCELLUNDODONOTDELETE" val="577"/>
  <p:tag name="THINKCELLPRESENTATIONDONOTDELETE" val="&lt;?xml version=&quot;1.0&quot; encoding=&quot;UTF-16&quot; standalone=&quot;yes&quot;?&gt;&#10;&lt;root reqver=&quot;17839&quot;&gt;&lt;version val=&quot;21174&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6&quot;&gt;&lt;elem m_fUsage=&quot;4.68559000000000040000E+000&quot;&gt;&lt;m_ppcolschidx val=&quot;0&quot;/&gt;&lt;m_rgb r=&quot;c8&quot; g=&quot;c8&quot; b=&quot;c8&quot;/&gt;&lt;/elem&gt;&lt;elem m_fUsage=&quot;2.60916775045618450000E+000&quot;&gt;&lt;m_ppcolschidx val=&quot;0&quot;/&gt;&lt;m_rgb r=&quot;b8&quot; g=&quot;cd&quot; b=&quot;e7&quot;/&gt;&lt;/elem&gt;&lt;elem m_fUsage=&quot;6.02865022932900120000E-001&quot;&gt;&lt;m_ppcolschidx val=&quot;0&quot;/&gt;&lt;m_rgb r=&quot;50&quot; g=&quot;85&quot; b=&quot;c5&quot;/&gt;&lt;/elem&gt;&lt;elem m_fUsage=&quot;3.16866452293664890000E-001&quot;&gt;&lt;m_ppcolschidx val=&quot;0&quot;/&gt;&lt;m_rgb r=&quot;c9&quot; g=&quot;14&quot; b=&quot;22&quot;/&gt;&lt;/elem&gt;&lt;elem m_fUsage=&quot;2.28767924549610120000E-001&quot;&gt;&lt;m_ppcolschidx val=&quot;0&quot;/&gt;&lt;m_rgb r=&quot;ff&quot; g=&quot;0&quot; b=&quot;0&quot;/&gt;&lt;/elem&gt;&lt;elem m_fUsage=&quot;2.05891132094649100000E-001&quot;&gt;&lt;m_ppcolschidx val=&quot;0&quot;/&gt;&lt;m_rgb r=&quot;95&quot; g=&quot;d8&quot; b=&quot;8d&quot;/&gt;&lt;/elem&gt;&lt;/m_vecMRU&gt;&lt;/m_mruColor&gt;&lt;m_mapectfillschemeMRU&gt;&lt;key val=&quot;0&quot;/&gt;&lt;elem&gt;&lt;m_nPartnerID val=&quot;536&quot;/&gt;&lt;m_nIndex val=&quot;1&quot;/&gt;&lt;/elem&gt;&lt;/m_mapectfillschemeMRU&gt;&lt;m_eweekdayFirstOfWeek val=&quot;2&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ARTICULATE_SLIDE_COUNT" val="3"/>
  <p:tag name="ARTICULATE_SLIDE_THUMBNAIL_REFRESH" val="1"/>
  <p:tag name="MMPROD_UIDATA" val="&lt;database version=&quot;11.0&quot;&gt;&lt;object type=&quot;1&quot; unique_id=&quot;10001&quot;&gt;&lt;object type=&quot;2&quot; unique_id=&quot;661827&quot;&gt;&lt;object type=&quot;3&quot; unique_id=&quot;661828&quot;&gt;&lt;property id=&quot;20148&quot; value=&quot;5&quot;/&gt;&lt;property id=&quot;20300&quot; value=&quot;Slide 1 - &amp;quot;Agile Framework &amp;quot;&quot;/&gt;&lt;property id=&quot;20307&quot; value=&quot;965&quot;/&gt;&lt;/object&gt;&lt;object type=&quot;3&quot; unique_id=&quot;661829&quot;&gt;&lt;property id=&quot;20148&quot; value=&quot;5&quot;/&gt;&lt;property id=&quot;20300&quot; value=&quot;Slide 2 - &amp;quot;Agile Quick Reference Guide&amp;quot;&quot;/&gt;&lt;property id=&quot;20307&quot; value=&quot;800&quot;/&gt;&lt;/object&gt;&lt;object type=&quot;3&quot; unique_id=&quot;661830&quot;&gt;&lt;property id=&quot;20148&quot; value=&quot;5&quot;/&gt;&lt;property id=&quot;20300&quot; value=&quot;Slide 3&quot;/&gt;&lt;property id=&quot;20307&quot; value=&quot;794&quot;/&gt;&lt;/object&gt;&lt;/object&gt;&lt;object type=&quot;8&quot; unique_id=&quot;661835&quot;&gt;&lt;/object&gt;&lt;/object&gt;&lt;/database&gt;"/>
  <p:tag name="MMPROD_NEXTUNIQUEID" val="10012"/>
  <p:tag name="SECTOMILLISECCONVERTED"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loitte 16_9 onscreen">
  <a:themeElements>
    <a:clrScheme name="Deloitte colors">
      <a:dk1>
        <a:sysClr val="windowText" lastClr="000000"/>
      </a:dk1>
      <a:lt1>
        <a:sysClr val="window" lastClr="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extLst>
    <a:ext uri="{05A4C25C-085E-4340-85A3-A5531E510DB2}">
      <thm15:themeFamily xmlns:thm15="http://schemas.microsoft.com/office/thememl/2012/main" name="Deloitte 16_9 onscreen" id="{5BF5B43D-7990-4CDA-BE48-497BCBC1470C}" vid="{BE4EDB12-465C-4398-86A0-E4F2803CBF90}"/>
    </a:ext>
  </a:extLst>
</a:theme>
</file>

<file path=ppt/theme/theme2.xml><?xml version="1.0" encoding="utf-8"?>
<a:theme xmlns:a="http://schemas.openxmlformats.org/drawingml/2006/main" name="1_Deloitte_Brand_16_9">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Onscreen_US.pptx" id="{0BF597E4-B4CD-499D-97DF-6B2296AA0E4D}" vid="{07CB1E8F-7112-4875-AA8F-A9DAAED8B231}"/>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New Document" ma:contentTypeID="0x0101002880177DFDC248C38C745E1D664A5FC5009468A19E74275348838589BEFD6A9573" ma:contentTypeVersion="465" ma:contentTypeDescription="Create a new Document" ma:contentTypeScope="" ma:versionID="aeeed5dbca77bfd49f4af07ab5d9ef94">
  <xsd:schema xmlns:xsd="http://www.w3.org/2001/XMLSchema" xmlns:xs="http://www.w3.org/2001/XMLSchema" xmlns:p="http://schemas.microsoft.com/office/2006/metadata/properties" xmlns:ns1="http://schemas.microsoft.com/sharepoint/v3" xmlns:ns2="513ae4d5-443f-4bc1-9f25-8f68dc5aa0c0" xmlns:ns3="7AF0C9C1-571A-469E-93FE-640E88AEF1EC" xmlns:ns4="a3273937-55e7-450c-ac1f-0f7de532f690" xmlns:ns5="994E32D3-2E21-4611-87E1-D68FC0813440" xmlns:ns6="8DD08C88-CC4C-4D35-9129-A70DAA36BE5E" xmlns:ns7="83DDB362-4C05-4E52-A8D9-EF2F47978B8D" xmlns:ns8="7D1768DD-F29E-4DC2-9191-F2636B9FA92C" xmlns:ns9="0DBE4740-AD0E-4EAB-9055-8EB1C48284D9" xmlns:ns10="39C40E9B-856B-46A7-8793-65A6FC1828D8" xmlns:ns11="3A0186DE-B11E-4A29-9C82-428D45BCA71F" xmlns:ns12="546D9DE3-080E-4EC6-B7DD-508C11F603C7" xmlns:ns13="5A51C775-C49C-428B-8C1E-2F89178D00F4" targetNamespace="http://schemas.microsoft.com/office/2006/metadata/properties" ma:root="true" ma:fieldsID="0decc36a5c9104f5115239ea1cdcbfb2" ns1:_="" ns2:_="" ns3:_="" ns4:_="" ns5:_="" ns6:_="" ns7:_="" ns8:_="" ns9:_="" ns10:_="" ns11:_="" ns12:_="" ns13:_="">
    <xsd:import namespace="http://schemas.microsoft.com/sharepoint/v3"/>
    <xsd:import namespace="513ae4d5-443f-4bc1-9f25-8f68dc5aa0c0"/>
    <xsd:import namespace="7AF0C9C1-571A-469E-93FE-640E88AEF1EC"/>
    <xsd:import namespace="a3273937-55e7-450c-ac1f-0f7de532f690"/>
    <xsd:import namespace="994E32D3-2E21-4611-87E1-D68FC0813440"/>
    <xsd:import namespace="8DD08C88-CC4C-4D35-9129-A70DAA36BE5E"/>
    <xsd:import namespace="83DDB362-4C05-4E52-A8D9-EF2F47978B8D"/>
    <xsd:import namespace="7D1768DD-F29E-4DC2-9191-F2636B9FA92C"/>
    <xsd:import namespace="0DBE4740-AD0E-4EAB-9055-8EB1C48284D9"/>
    <xsd:import namespace="39C40E9B-856B-46A7-8793-65A6FC1828D8"/>
    <xsd:import namespace="3A0186DE-B11E-4A29-9C82-428D45BCA71F"/>
    <xsd:import namespace="546D9DE3-080E-4EC6-B7DD-508C11F603C7"/>
    <xsd:import namespace="5A51C775-C49C-428B-8C1E-2F89178D00F4"/>
    <xsd:element name="properties">
      <xsd:complexType>
        <xsd:sequence>
          <xsd:element name="documentManagement">
            <xsd:complexType>
              <xsd:all>
                <xsd:element ref="ns1:DescriptionHTML" minOccurs="0"/>
                <xsd:element ref="ns1:Author_selected" minOccurs="0"/>
                <xsd:element ref="ns3:Global_x0020_Internal_x0020_ServiceTaxHTField0" minOccurs="0"/>
                <xsd:element ref="ns4:TaxCatchAll" minOccurs="0"/>
                <xsd:element ref="ns4:TaxCatchAllLabel" minOccurs="0"/>
                <xsd:element ref="ns5:Geography_x0020_of_x0020_OriginTaxHTField0" minOccurs="0"/>
                <xsd:element ref="ns6:Local_x0020_Content_x0020_TypeTaxHTField0" minOccurs="0"/>
                <xsd:element ref="ns1:Client" minOccurs="0"/>
                <xsd:element ref="ns3:Local_x0020_Internal_x0020_ServiceTaxHTField0" minOccurs="0"/>
                <xsd:element ref="ns6:Global_x0020_Content_x0020_TypeTaxHTField0" minOccurs="0"/>
                <xsd:element ref="ns2:Abstract" minOccurs="0"/>
                <xsd:element ref="ns7:Primary_x0020_Global_x0020_IndustTaxHTField0" minOccurs="0"/>
                <xsd:element ref="ns8:Primary_x0020_Global_x0020_ClientTaxHTField0" minOccurs="0"/>
                <xsd:element ref="ns4:ClientLukup" minOccurs="0"/>
                <xsd:element ref="ns4:ClientID" minOccurs="0"/>
                <xsd:element ref="ns9:IPCO_x0020_DesignationTaxHTField0" minOccurs="0"/>
                <xsd:element ref="ns2:BusinessTitle"/>
                <xsd:element ref="ns10:KAM_x0020_LanguageTaxHTField0" minOccurs="0"/>
                <xsd:element ref="ns7:Primary_x0020_Local_x0020_IndustTaxHTField0" minOccurs="0"/>
                <xsd:element ref="ns1:Author_entered" minOccurs="0"/>
                <xsd:element ref="ns4:i67d27b5dd1e4ed29b03622e76ee750b" minOccurs="0"/>
                <xsd:element ref="ns11:Secondary_x0020_Global_x0020_ClieTaxHTField0" minOccurs="0"/>
                <xsd:element ref="ns12:Secondary_x0020_Local_x0020_InduTaxHTField0" minOccurs="0"/>
                <xsd:element ref="ns13:Applicable_x0020_GeographyTaxHTField0" minOccurs="0"/>
                <xsd:element ref="ns1:Contributor"/>
                <xsd:element ref="ns8:Primary_x0020_Local_x0020_ClientTaxHTField0" minOccurs="0"/>
                <xsd:element ref="ns12:Secondary_x0020_Global_x0020_InduTaxHTField0" minOccurs="0"/>
                <xsd:element ref="ns11:Secondary_x0020_Local_x0020_ClieTaxHTField0" minOccurs="0"/>
                <xsd:element ref="ns2:ContentDate"/>
                <xsd:element ref="ns2:KA_x0020_Resource" minOccurs="0"/>
                <xsd:element ref="ns2:Designated_x0020_QA" minOccurs="0"/>
                <xsd:element ref="ns2:KAMActivity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DescriptionHTML" ma:index="8" nillable="true" ma:displayName="KAM Description" ma:internalName="DescriptionHTML" ma:readOnly="false">
      <xsd:simpleType>
        <xsd:restriction base="dms:Unknown"/>
      </xsd:simpleType>
    </xsd:element>
    <xsd:element name="Author_selected" ma:index="10" nillable="true" ma:displayName="KAM Author" ma:list="UserInfo" ma:SharePointGroup="0" ma:internalName="Author_selected"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 ma:index="19" nillable="true" ma:displayName="Client (text)" ma:internalName="Client" ma:readOnly="false">
      <xsd:simpleType>
        <xsd:restriction base="dms:Text">
          <xsd:maxLength value="255"/>
        </xsd:restriction>
      </xsd:simpleType>
    </xsd:element>
    <xsd:element name="Author_entered" ma:index="38" nillable="true" ma:displayName="KAM Author (text)" ma:internalName="Author_entered" ma:readOnly="false">
      <xsd:simpleType>
        <xsd:restriction base="dms:Text">
          <xsd:maxLength value="255"/>
        </xsd:restriction>
      </xsd:simpleType>
    </xsd:element>
    <xsd:element name="Contributor" ma:index="47" ma:displayName="KAM Contributor" ma:list="UserInfo" ma:SharePointGroup="0" ma:internalName="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13ae4d5-443f-4bc1-9f25-8f68dc5aa0c0" elementFormDefault="qualified">
    <xsd:import namespace="http://schemas.microsoft.com/office/2006/documentManagement/types"/>
    <xsd:import namespace="http://schemas.microsoft.com/office/infopath/2007/PartnerControls"/>
    <xsd:element name="Abstract" ma:index="24" nillable="true" ma:displayName="Abstract" ma:internalName="Abstract">
      <xsd:simpleType>
        <xsd:restriction base="dms:Note">
          <xsd:maxLength value="150"/>
        </xsd:restriction>
      </xsd:simpleType>
    </xsd:element>
    <xsd:element name="BusinessTitle" ma:index="33" ma:displayName="Business Title" ma:indexed="true" ma:internalName="BusinessTitle" ma:readOnly="false">
      <xsd:simpleType>
        <xsd:restriction base="dms:Text"/>
      </xsd:simpleType>
    </xsd:element>
    <xsd:element name="ContentDate" ma:index="54" ma:displayName="Content Date" ma:format="DateOnly" ma:indexed="true" ma:internalName="ContentDate" ma:readOnly="false">
      <xsd:simpleType>
        <xsd:restriction base="dms:DateTime"/>
      </xsd:simpleType>
    </xsd:element>
    <xsd:element name="KA_x0020_Resource" ma:index="69" nillable="true" ma:displayName="KA Resource" ma:description="Identifies the details of the KA Resource alligned" ma:internalName="KA_x0020_Resource">
      <xsd:simpleType>
        <xsd:restriction base="dms:Text">
          <xsd:maxLength value="255"/>
        </xsd:restriction>
      </xsd:simpleType>
    </xsd:element>
    <xsd:element name="Designated_x0020_QA" ma:index="70" nillable="true" ma:displayName="Designated QA" ma:internalName="Designated_x0020_QA">
      <xsd:simpleType>
        <xsd:restriction base="dms:Text">
          <xsd:maxLength value="255"/>
        </xsd:restriction>
      </xsd:simpleType>
    </xsd:element>
    <xsd:element name="KAMActivityId" ma:index="71" nillable="true" ma:displayName="KAM Activity Id" ma:internalName="KAMActivityId">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AF0C9C1-571A-469E-93FE-640E88AEF1EC" elementFormDefault="qualified">
    <xsd:import namespace="http://schemas.microsoft.com/office/2006/documentManagement/types"/>
    <xsd:import namespace="http://schemas.microsoft.com/office/infopath/2007/PartnerControls"/>
    <xsd:element name="Global_x0020_Internal_x0020_ServiceTaxHTField0" ma:index="11" nillable="true" ma:taxonomy="true" ma:internalName="Global_x0020_Internal_x0020_ServiceTaxHTField" ma:taxonomyFieldName="Global_x0020_Internal_x0020_Service" ma:displayName="Global Internal Service" ma:readOnly="false" ma:default="" ma:fieldId="{78949fba-bdc1-4268-a377-2819f8f8cc22}" ma:taxonomyMulti="true" ma:sspId="155bb128-613e-4099-96fa-4403fd0cc87b" ma:termSetId="2d964c90-0fcb-4b60-9702-531635f17251" ma:anchorId="00000000-0000-0000-0000-000000000000" ma:open="false" ma:isKeyword="false">
      <xsd:complexType>
        <xsd:sequence>
          <xsd:element ref="pc:Terms" minOccurs="0" maxOccurs="1"/>
        </xsd:sequence>
      </xsd:complexType>
    </xsd:element>
    <xsd:element name="Local_x0020_Internal_x0020_ServiceTaxHTField0" ma:index="20" nillable="true" ma:taxonomy="true" ma:internalName="Local_x0020_Internal_x0020_ServiceTaxHTField" ma:taxonomyFieldName="Local_x0020_Internal_x0020_Service" ma:displayName="Local Internal Service" ma:readOnly="false" ma:default="" ma:fieldId="{3c6b9500-9e92-4dc8-ac80-766b07b1a639}" ma:taxonomyMulti="true" ma:sspId="155bb128-613e-4099-96fa-4403fd0cc87b" ma:termSetId="a6913820-b621-4796-b77e-fe7afb08f41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3273937-55e7-450c-ac1f-0f7de532f690" elementFormDefault="qualified">
    <xsd:import namespace="http://schemas.microsoft.com/office/2006/documentManagement/types"/>
    <xsd:import namespace="http://schemas.microsoft.com/office/infopath/2007/PartnerControls"/>
    <xsd:element name="TaxCatchAll" ma:index="12" nillable="true" ma:displayName="Taxonomy Catch All Column" ma:description="" ma:hidden="true" ma:list="{35e094c5-d8f1-4f15-bff1-bc665dc24d7d}" ma:internalName="TaxCatchAll" ma:showField="CatchAllData" ma:web="a3273937-55e7-450c-ac1f-0f7de532f690">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35e094c5-d8f1-4f15-bff1-bc665dc24d7d}" ma:internalName="TaxCatchAllLabel" ma:readOnly="true" ma:showField="CatchAllDataLabel" ma:web="a3273937-55e7-450c-ac1f-0f7de532f690">
      <xsd:complexType>
        <xsd:complexContent>
          <xsd:extension base="dms:MultiChoiceLookup">
            <xsd:sequence>
              <xsd:element name="Value" type="dms:Lookup" maxOccurs="unbounded" minOccurs="0" nillable="true"/>
            </xsd:sequence>
          </xsd:extension>
        </xsd:complexContent>
      </xsd:complexType>
    </xsd:element>
    <xsd:element name="ClientLukup" ma:index="29" nillable="true" ma:displayName="Client" ma:internalName="ClientLukup" ma:readOnly="false">
      <xsd:simpleType>
        <xsd:restriction base="dms:Text"/>
      </xsd:simpleType>
    </xsd:element>
    <xsd:element name="ClientID" ma:index="30" nillable="true" ma:displayName="ClientID" ma:internalName="ClientID" ma:readOnly="false">
      <xsd:simpleType>
        <xsd:restriction base="dms:Text"/>
      </xsd:simpleType>
    </xsd:element>
    <xsd:element name="i67d27b5dd1e4ed29b03622e76ee750b" ma:index="39" nillable="true" ma:taxonomy="true" ma:internalName="i67d27b5dd1e4ed29b03622e76ee750b" ma:taxonomyFieldName="Badge" ma:displayName="Badge" ma:fieldId="{267d27b5-dd1e-4ed2-9b03-622e76ee750b}" ma:taxonomyMulti="true" ma:sspId="6fbc8ed7-f359-45a5-bf77-267ed0eb5b96" ma:termSetId="7a48158d-64ca-4430-ad6d-4a8049ec2f5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94E32D3-2E21-4611-87E1-D68FC0813440" elementFormDefault="qualified">
    <xsd:import namespace="http://schemas.microsoft.com/office/2006/documentManagement/types"/>
    <xsd:import namespace="http://schemas.microsoft.com/office/infopath/2007/PartnerControls"/>
    <xsd:element name="Geography_x0020_of_x0020_OriginTaxHTField0" ma:index="15" ma:taxonomy="true" ma:internalName="Geography_x0020_of_x0020_OriginT" ma:taxonomyFieldName="Geography_x0020_of_x0020_Origin" ma:displayName="Geography of Origin" ma:indexed="true" ma:readOnly="false" ma:default="" ma:fieldId="{7a66e3fe-fcb6-4ce2-854d-45e09459c5a7}" ma:sspId="155bb128-613e-4099-96fa-4403fd0cc87b" ma:termSetId="e4340256-abf0-49e3-8918-ff7cf781b3ee"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Local_x0020_Content_x0020_TypeTaxHTField0" ma:index="17" ma:taxonomy="true" ma:internalName="Local_x0020_Content_x0020_TypeTa" ma:taxonomyFieldName="Local_x0020_Content_x0020_Type" ma:displayName="Local Content Type" ma:indexed="true" ma:readOnly="false" ma:default="" ma:fieldId="{2366867c-77cd-4933-afd3-42beb1b807cf}" ma:sspId="155bb128-613e-4099-96fa-4403fd0cc87b" ma:termSetId="71325c3c-855f-4016-ae90-48a98c58e6a3" ma:anchorId="00000000-0000-0000-0000-000000000000" ma:open="false" ma:isKeyword="false">
      <xsd:complexType>
        <xsd:sequence>
          <xsd:element ref="pc:Terms" minOccurs="0" maxOccurs="1"/>
        </xsd:sequence>
      </xsd:complexType>
    </xsd:element>
    <xsd:element name="Global_x0020_Content_x0020_TypeTaxHTField0" ma:index="22" ma:taxonomy="true" ma:internalName="Global_x0020_Content_x0020_TypeTa" ma:taxonomyFieldName="Global_x0020_Content_x0020_Type" ma:displayName="Global Content Type" ma:indexed="true" ma:readOnly="false" ma:default="" ma:fieldId="{fcc52b76-f36e-4614-8493-5412b2f37375}" ma:sspId="155bb128-613e-4099-96fa-4403fd0cc87b" ma:termSetId="c1d74e5f-813e-428a-9d1d-e00dfcad3136"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Primary_x0020_Global_x0020_IndustTaxHTField0" ma:index="25" nillable="true" ma:taxonomy="true" ma:internalName="Primary_x0020_Global_x0020_Indust0" ma:taxonomyFieldName="Primary_x0020_Global_x0020_Indust" ma:displayName="Primary Global Industry" ma:indexed="true" ma:readOnly="false" ma:default="" ma:fieldId="{9829ff8e-6819-48cd-ae85-b2213487d9e6}"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Primary_x0020_Local_x0020_IndustTaxHTField0" ma:index="36" nillable="true" ma:taxonomy="true" ma:internalName="Primary_x0020_Local_x0020_Indust0" ma:taxonomyFieldName="Primary_x0020_Local_x0020_Indust" ma:displayName="Primary Local Industry" ma:indexed="true" ma:readOnly="false" ma:default="" ma:fieldId="{6b32ec70-79ed-4643-bd98-fe19e9037b23}"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Primary_x0020_Global_x0020_ClientTaxHTField0" ma:index="27" nillable="true" ma:taxonomy="true" ma:internalName="Primary_x0020_Global_x0020_Client0" ma:taxonomyFieldName="Primary_x0020_Global_x0020_Client" ma:displayName="Primary Global Client Service" ma:indexed="true" ma:readOnly="false" ma:default="" ma:fieldId="{6fa21800-7e1f-46b0-9b6b-749847137ef7}"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Primary_x0020_Local_x0020_ClientTaxHTField0" ma:index="48" nillable="true" ma:taxonomy="true" ma:internalName="Primary_x0020_Local_x0020_Client0" ma:taxonomyFieldName="Primary_x0020_Local_x0020_Client" ma:displayName="Primary Local Client Service" ma:indexed="true" ma:readOnly="false" ma:default="" ma:fieldId="{d67f870b-bb8f-4192-92b2-8d437da53387}"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DBE4740-AD0E-4EAB-9055-8EB1C48284D9" elementFormDefault="qualified">
    <xsd:import namespace="http://schemas.microsoft.com/office/2006/documentManagement/types"/>
    <xsd:import namespace="http://schemas.microsoft.com/office/infopath/2007/PartnerControls"/>
    <xsd:element name="IPCO_x0020_DesignationTaxHTField0" ma:index="31" nillable="true" ma:taxonomy="true" ma:internalName="IPCO_x0020_DesignationTaxHTField" ma:taxonomyFieldName="IPCO_x0020_Designation" ma:displayName="IPCO Designation" ma:readOnly="false" ma:default="377;#May be edited and used internally or externally for any purpose (Category D)|f8400f62-65c9-4658-9900-b0ea185e4722" ma:fieldId="{310648f3-cc93-44e0-b643-60c4ef2fcc62}" ma:sspId="155bb128-613e-4099-96fa-4403fd0cc87b" ma:termSetId="4cc4a969-8de7-4bb8-953e-ed88518a96ac"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KAM_x0020_LanguageTaxHTField0" ma:index="34" ma:taxonomy="true" ma:internalName="KAM_x0020_LanguageTaxHTField0" ma:taxonomyFieldName="KAM_x0020_Language" ma:displayName="KAM Language" ma:readOnly="false" ma:default="1;#English (EN) (1787)|b169a262-1aaa-4ccb-9acf-78a36c1d9bab" ma:fieldId="{03648da4-bfa7-4bd1-96dc-f553c5e5b276}"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A0186DE-B11E-4A29-9C82-428D45BCA71F" elementFormDefault="qualified">
    <xsd:import namespace="http://schemas.microsoft.com/office/2006/documentManagement/types"/>
    <xsd:import namespace="http://schemas.microsoft.com/office/infopath/2007/PartnerControls"/>
    <xsd:element name="Secondary_x0020_Global_x0020_ClieTaxHTField0" ma:index="41" nillable="true" ma:taxonomy="true" ma:internalName="Secondary_x0020_Global_x0020_Clie0" ma:taxonomyFieldName="Secondary_x0020_Global_x0020_Clie" ma:displayName="Secondary Global Client Service" ma:readOnly="false" ma:default="" ma:fieldId="{936248a3-a03a-4130-81ab-4d29e233dc55}"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Secondary_x0020_Local_x0020_ClieTaxHTField0" ma:index="52" nillable="true" ma:taxonomy="true" ma:internalName="Secondary_x0020_Local_x0020_Clie0" ma:taxonomyFieldName="Secondary_x0020_Local_x0020_Clie" ma:displayName="Secondary Local Client Service" ma:readOnly="false" ma:default="" ma:fieldId="{28eebca6-6196-4823-bbf3-f044ece0fe5d}"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46D9DE3-080E-4EC6-B7DD-508C11F603C7" elementFormDefault="qualified">
    <xsd:import namespace="http://schemas.microsoft.com/office/2006/documentManagement/types"/>
    <xsd:import namespace="http://schemas.microsoft.com/office/infopath/2007/PartnerControls"/>
    <xsd:element name="Secondary_x0020_Local_x0020_InduTaxHTField0" ma:index="43" nillable="true" ma:taxonomy="true" ma:internalName="Secondary_x0020_Local_x0020_Indu0" ma:taxonomyFieldName="Secondary_x0020_Local_x0020_Indu" ma:displayName="Secondary Local Industry" ma:readOnly="false" ma:default="" ma:fieldId="{9d641368-8359-4fe4-aecd-cff6926473b4}"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element name="Secondary_x0020_Global_x0020_InduTaxHTField0" ma:index="50" nillable="true" ma:taxonomy="true" ma:internalName="Secondary_x0020_Global_x0020_Indu0" ma:taxonomyFieldName="Secondary_x0020_Global_x0020_Indu" ma:displayName="Secondary Global Industry" ma:readOnly="false" ma:default="" ma:fieldId="{a5fbaf9d-c649-4b58-88fb-19e85bd08591}"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Applicable_x0020_GeographyTaxHTField0" ma:index="45" ma:taxonomy="true" ma:internalName="Applicable_x0020_GeographyTaxHTF" ma:taxonomyFieldName="Applicable_x0020_Geography" ma:displayName="Applicable Geography" ma:readOnly="false" ma:default="" ma:fieldId="{c7b729d8-9a17-489c-8693-58538765e77f}" ma:taxonomyMulti="true" ma:sspId="155bb128-613e-4099-96fa-4403fd0cc87b" ma:termSetId="2da3d9cd-4380-47c9-85c9-ae2863040828"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Author_selected xmlns="http://schemas.microsoft.com/sharepoint/v3">
      <UserInfo>
        <DisplayName>Whippen, Reagan Sullivan</DisplayName>
        <AccountId>14609</AccountId>
        <AccountType/>
      </UserInfo>
      <UserInfo>
        <DisplayName>Robinson, Kimberly S</DisplayName>
        <AccountId>13319</AccountId>
        <AccountType/>
      </UserInfo>
      <UserInfo>
        <DisplayName>Kaur, Tarundeep</DisplayName>
        <AccountId>28063</AccountId>
        <AccountType/>
      </UserInfo>
      <UserInfo>
        <DisplayName>Plourde, Jennifer</DisplayName>
        <AccountId>71257</AccountId>
        <AccountType/>
      </UserInfo>
    </Author_selected>
    <Local_x0020_Internal_x0020_ServiceTaxHTField0 xmlns="7AF0C9C1-571A-469E-93FE-640E88AEF1EC">
      <Terms xmlns="http://schemas.microsoft.com/office/infopath/2007/PartnerControls"/>
    </Local_x0020_Internal_x0020_ServiceTaxHTField0>
    <Abstract xmlns="513ae4d5-443f-4bc1-9f25-8f68dc5aa0c0">The Agile Framework highlights the core elements of an Agile engagement, covering Discovery, Sprint Cycles, and Release.</Abstract>
    <DescriptionHTML xmlns="http://schemas.microsoft.com/sharepoint/v3" xsi:nil="true"/>
    <Global_x0020_Internal_x0020_ServiceTaxHTField0 xmlns="7AF0C9C1-571A-469E-93FE-640E88AEF1EC">
      <Terms xmlns="http://schemas.microsoft.com/office/infopath/2007/PartnerControls"/>
    </Global_x0020_Internal_x0020_ServiceTaxHTField0>
    <KA_x0020_Resource xmlns="513ae4d5-443f-4bc1-9f25-8f68dc5aa0c0" xsi:nil="true"/>
    <ContentDate xmlns="513ae4d5-443f-4bc1-9f25-8f68dc5aa0c0">2021-02-23T00:00:00+00:00</ContentDate>
    <KAMActivityId xmlns="513ae4d5-443f-4bc1-9f25-8f68dc5aa0c0" xsi:nil="true"/>
    <Local_x0020_Content_x0020_TypeTaxHTField0 xmlns="8DD08C88-CC4C-4D35-9129-A70DAA36BE5E">
      <Terms xmlns="http://schemas.microsoft.com/office/infopath/2007/PartnerControls">
        <TermInfo xmlns="http://schemas.microsoft.com/office/infopath/2007/PartnerControls">
          <TermName xmlns="http://schemas.microsoft.com/office/infopath/2007/PartnerControls">Global:Learning</TermName>
          <TermId xmlns="http://schemas.microsoft.com/office/infopath/2007/PartnerControls">be51e977-481d-43f9-a894-6171b00365f5</TermId>
        </TermInfo>
      </Terms>
    </Local_x0020_Content_x0020_TypeTaxHTField0>
    <Client xmlns="http://schemas.microsoft.com/sharepoint/v3" xsi:nil="true"/>
    <i67d27b5dd1e4ed29b03622e76ee750b xmlns="a3273937-55e7-450c-ac1f-0f7de532f690">
      <Terms xmlns="http://schemas.microsoft.com/office/infopath/2007/PartnerControls">
        <TermInfo xmlns="http://schemas.microsoft.com/office/infopath/2007/PartnerControls">
          <TermName xmlns="http://schemas.microsoft.com/office/infopath/2007/PartnerControls">Method Approved</TermName>
          <TermId xmlns="http://schemas.microsoft.com/office/infopath/2007/PartnerControls">b7167b70-a149-4f38-8563-4055027a9d85</TermId>
        </TermInfo>
        <TermInfo xmlns="http://schemas.microsoft.com/office/infopath/2007/PartnerControls">
          <TermName xmlns="http://schemas.microsoft.com/office/infopath/2007/PartnerControls">Top-viewed on KX</TermName>
          <TermId xmlns="http://schemas.microsoft.com/office/infopath/2007/PartnerControls">3953081a-e4c7-44a7-80db-aec9eb517304</TermId>
        </TermInfo>
      </Terms>
    </i67d27b5dd1e4ed29b03622e76ee750b>
    <Primary_x0020_Global_x0020_IndustTaxHTField0 xmlns="83DDB362-4C05-4E52-A8D9-EF2F47978B8D">
      <Terms xmlns="http://schemas.microsoft.com/office/infopath/2007/PartnerControls"/>
    </Primary_x0020_Global_x0020_IndustTaxHTField0>
    <ClientID xmlns="a3273937-55e7-450c-ac1f-0f7de532f690" xsi:nil="true"/>
    <IPCO_x0020_DesignationTaxHTField0 xmlns="0DBE4740-AD0E-4EAB-9055-8EB1C48284D9">
      <Terms xmlns="http://schemas.microsoft.com/office/infopath/2007/PartnerControls">
        <TermInfo xmlns="http://schemas.microsoft.com/office/infopath/2007/PartnerControls">
          <TermName xmlns="http://schemas.microsoft.com/office/infopath/2007/PartnerControls">May NOT be edited, may NOT be disclosed to third parties, may be used internally or to perform client engagements (Category A)</TermName>
          <TermId xmlns="http://schemas.microsoft.com/office/infopath/2007/PartnerControls">3d3b2210-8ec7-4911-988f-27b5a1e65ab1</TermId>
        </TermInfo>
      </Terms>
    </IPCO_x0020_DesignationTaxHTField0>
    <BusinessTitle xmlns="513ae4d5-443f-4bc1-9f25-8f68dc5aa0c0">Agile delivery framework and quick reference guide</BusinessTitle>
    <Primary_x0020_Local_x0020_IndustTaxHTField0 xmlns="83DDB362-4C05-4E52-A8D9-EF2F47978B8D">
      <Terms xmlns="http://schemas.microsoft.com/office/infopath/2007/PartnerControls"/>
    </Primary_x0020_Local_x0020_IndustTaxHTField0>
    <Author_entered xmlns="http://schemas.microsoft.com/sharepoint/v3" xsi:nil="true"/>
    <Contributor xmlns="http://schemas.microsoft.com/sharepoint/v3">
      <UserInfo>
        <DisplayName>Goldman, Roni</DisplayName>
        <AccountId>222651</AccountId>
        <AccountType/>
      </UserInfo>
    </Contributor>
    <Global_x0020_Content_x0020_TypeTaxHTField0 xmlns="8DD08C88-CC4C-4D35-9129-A70DAA36BE5E">
      <Terms xmlns="http://schemas.microsoft.com/office/infopath/2007/PartnerControls">
        <TermInfo xmlns="http://schemas.microsoft.com/office/infopath/2007/PartnerControls">
          <TermName xmlns="http://schemas.microsoft.com/office/infopath/2007/PartnerControls">Learning</TermName>
          <TermId xmlns="http://schemas.microsoft.com/office/infopath/2007/PartnerControls">be51e977-481d-43f9-a894-6171b00365f5</TermId>
        </TermInfo>
      </Terms>
    </Global_x0020_Content_x0020_TypeTaxHTField0>
    <Primary_x0020_Global_x0020_ClientTaxHTField0 xmlns="7D1768DD-F29E-4DC2-9191-F2636B9FA92C">
      <Terms xmlns="http://schemas.microsoft.com/office/infopath/2007/PartnerControls">
        <TermInfo xmlns="http://schemas.microsoft.com/office/infopath/2007/PartnerControls">
          <TermName xmlns="http://schemas.microsoft.com/office/infopath/2007/PartnerControls">Consulting</TermName>
          <TermId xmlns="http://schemas.microsoft.com/office/infopath/2007/PartnerControls">d7613191-e577-42d3-8929-dcd47fe5db18</TermId>
        </TermInfo>
      </Terms>
    </Primary_x0020_Global_x0020_ClientTaxHTField0>
    <Applicable_x0020_GeographyTaxHTField0 xmlns="5A51C775-C49C-428B-8C1E-2F89178D00F4">
      <Terms xmlns="http://schemas.microsoft.com/office/infopath/2007/PartnerControls">
        <TermInfo xmlns="http://schemas.microsoft.com/office/infopath/2007/PartnerControls">
          <TermName xmlns="http://schemas.microsoft.com/office/infopath/2007/PartnerControls">Global</TermName>
          <TermId xmlns="http://schemas.microsoft.com/office/infopath/2007/PartnerControls">f12aef73-b423-4016-a43f-15722d3a0a5e</TermId>
        </TermInfo>
      </Terms>
    </Applicable_x0020_GeographyTaxHTField0>
    <Designated_x0020_QA xmlns="513ae4d5-443f-4bc1-9f25-8f68dc5aa0c0" xsi:nil="true"/>
    <KAM_x0020_LanguageTaxHTField0 xmlns="39C40E9B-856B-46A7-8793-65A6FC1828D8">
      <Terms xmlns="http://schemas.microsoft.com/office/infopath/2007/PartnerControls">
        <TermInfo xmlns="http://schemas.microsoft.com/office/infopath/2007/PartnerControls">
          <TermName xmlns="http://schemas.microsoft.com/office/infopath/2007/PartnerControls">English (EN) (1787)</TermName>
          <TermId xmlns="http://schemas.microsoft.com/office/infopath/2007/PartnerControls">b169a262-1aaa-4ccb-9acf-78a36c1d9bab</TermId>
        </TermInfo>
      </Terms>
    </KAM_x0020_LanguageTaxHTField0>
    <Secondary_x0020_Local_x0020_InduTaxHTField0 xmlns="546D9DE3-080E-4EC6-B7DD-508C11F603C7">
      <Terms xmlns="http://schemas.microsoft.com/office/infopath/2007/PartnerControls"/>
    </Secondary_x0020_Local_x0020_InduTaxHTField0>
    <TaxCatchAll xmlns="a3273937-55e7-450c-ac1f-0f7de532f690">
      <Value>16</Value>
      <Value>542</Value>
      <Value>19307</Value>
      <Value>19319</Value>
      <Value>4599</Value>
      <Value>24</Value>
      <Value>515</Value>
      <Value>19316</Value>
      <Value>376</Value>
      <Value>375</Value>
      <Value>17544</Value>
    </TaxCatchAll>
    <ClientLukup xmlns="a3273937-55e7-450c-ac1f-0f7de532f690" xsi:nil="true"/>
    <Geography_x0020_of_x0020_OriginTaxHTField0 xmlns="994E32D3-2E21-4611-87E1-D68FC0813440">
      <Terms xmlns="http://schemas.microsoft.com/office/infopath/2007/PartnerControls">
        <TermInfo xmlns="http://schemas.microsoft.com/office/infopath/2007/PartnerControls">
          <TermName xmlns="http://schemas.microsoft.com/office/infopath/2007/PartnerControls">Americas (Region):United States:United States (US)</TermName>
          <TermId xmlns="http://schemas.microsoft.com/office/infopath/2007/PartnerControls">8cb0099f-1dbf-4b3c-9b7f-d98051a79fa3</TermId>
        </TermInfo>
      </Terms>
    </Geography_x0020_of_x0020_OriginTaxHTField0>
    <Secondary_x0020_Global_x0020_ClieTaxHTField0 xmlns="3A0186DE-B11E-4A29-9C82-428D45BCA71F">
      <Terms xmlns="http://schemas.microsoft.com/office/infopath/2007/PartnerControls"/>
    </Secondary_x0020_Global_x0020_ClieTaxHTField0>
    <Primary_x0020_Local_x0020_ClientTaxHTField0 xmlns="7D1768DD-F29E-4DC2-9191-F2636B9FA92C">
      <Terms xmlns="http://schemas.microsoft.com/office/infopath/2007/PartnerControls">
        <TermInfo xmlns="http://schemas.microsoft.com/office/infopath/2007/PartnerControls">
          <TermName xmlns="http://schemas.microsoft.com/office/infopath/2007/PartnerControls">Global:Consulting</TermName>
          <TermId xmlns="http://schemas.microsoft.com/office/infopath/2007/PartnerControls">d7613191-e577-42d3-8929-dcd47fe5db18</TermId>
        </TermInfo>
      </Terms>
    </Primary_x0020_Local_x0020_ClientTaxHTField0>
    <Secondary_x0020_Global_x0020_InduTaxHTField0 xmlns="546D9DE3-080E-4EC6-B7DD-508C11F603C7">
      <Terms xmlns="http://schemas.microsoft.com/office/infopath/2007/PartnerControls"/>
    </Secondary_x0020_Global_x0020_InduTaxHTField0>
    <Secondary_x0020_Local_x0020_ClieTaxHTField0 xmlns="3A0186DE-B11E-4A29-9C82-428D45BCA71F">
      <Terms xmlns="http://schemas.microsoft.com/office/infopath/2007/PartnerControls"/>
    </Secondary_x0020_Local_x0020_ClieTaxHTField0>
  </documentManagement>
</p:properties>
</file>

<file path=customXml/itemProps1.xml><?xml version="1.0" encoding="utf-8"?>
<ds:datastoreItem xmlns:ds="http://schemas.openxmlformats.org/officeDocument/2006/customXml" ds:itemID="{0739138B-619A-49A9-A4AE-6F8B050045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13ae4d5-443f-4bc1-9f25-8f68dc5aa0c0"/>
    <ds:schemaRef ds:uri="7AF0C9C1-571A-469E-93FE-640E88AEF1EC"/>
    <ds:schemaRef ds:uri="a3273937-55e7-450c-ac1f-0f7de532f690"/>
    <ds:schemaRef ds:uri="994E32D3-2E21-4611-87E1-D68FC0813440"/>
    <ds:schemaRef ds:uri="8DD08C88-CC4C-4D35-9129-A70DAA36BE5E"/>
    <ds:schemaRef ds:uri="83DDB362-4C05-4E52-A8D9-EF2F47978B8D"/>
    <ds:schemaRef ds:uri="7D1768DD-F29E-4DC2-9191-F2636B9FA92C"/>
    <ds:schemaRef ds:uri="0DBE4740-AD0E-4EAB-9055-8EB1C48284D9"/>
    <ds:schemaRef ds:uri="39C40E9B-856B-46A7-8793-65A6FC1828D8"/>
    <ds:schemaRef ds:uri="3A0186DE-B11E-4A29-9C82-428D45BCA71F"/>
    <ds:schemaRef ds:uri="546D9DE3-080E-4EC6-B7DD-508C11F603C7"/>
    <ds:schemaRef ds:uri="5A51C775-C49C-428B-8C1E-2F89178D00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47C18C6-2533-4F7C-9123-55722B6F795D}">
  <ds:schemaRefs>
    <ds:schemaRef ds:uri="http://schemas.microsoft.com/sharepoint/v3/contenttype/forms"/>
  </ds:schemaRefs>
</ds:datastoreItem>
</file>

<file path=customXml/itemProps3.xml><?xml version="1.0" encoding="utf-8"?>
<ds:datastoreItem xmlns:ds="http://schemas.openxmlformats.org/officeDocument/2006/customXml" ds:itemID="{3F849FFE-81F9-4B13-965E-086AA0CA6DBE}">
  <ds:schemaRefs>
    <ds:schemaRef ds:uri="http://schemas.microsoft.com/sharepoint/events"/>
  </ds:schemaRefs>
</ds:datastoreItem>
</file>

<file path=customXml/itemProps4.xml><?xml version="1.0" encoding="utf-8"?>
<ds:datastoreItem xmlns:ds="http://schemas.openxmlformats.org/officeDocument/2006/customXml" ds:itemID="{5A8FAA13-8CBA-4B8D-8E12-DD38A5F643D6}">
  <ds:schemaRefs>
    <ds:schemaRef ds:uri="http://purl.org/dc/elements/1.1/"/>
    <ds:schemaRef ds:uri="a3273937-55e7-450c-ac1f-0f7de532f690"/>
    <ds:schemaRef ds:uri="http://schemas.openxmlformats.org/package/2006/metadata/core-properties"/>
    <ds:schemaRef ds:uri="7D1768DD-F29E-4DC2-9191-F2636B9FA92C"/>
    <ds:schemaRef ds:uri="http://schemas.microsoft.com/sharepoint/v3"/>
    <ds:schemaRef ds:uri="83DDB362-4C05-4E52-A8D9-EF2F47978B8D"/>
    <ds:schemaRef ds:uri="http://schemas.microsoft.com/office/2006/documentManagement/types"/>
    <ds:schemaRef ds:uri="http://schemas.microsoft.com/office/2006/metadata/properties"/>
    <ds:schemaRef ds:uri="7AF0C9C1-571A-469E-93FE-640E88AEF1EC"/>
    <ds:schemaRef ds:uri="513ae4d5-443f-4bc1-9f25-8f68dc5aa0c0"/>
    <ds:schemaRef ds:uri="http://schemas.microsoft.com/office/infopath/2007/PartnerControls"/>
    <ds:schemaRef ds:uri="http://purl.org/dc/terms/"/>
    <ds:schemaRef ds:uri="39C40E9B-856B-46A7-8793-65A6FC1828D8"/>
    <ds:schemaRef ds:uri="5A51C775-C49C-428B-8C1E-2F89178D00F4"/>
    <ds:schemaRef ds:uri="546D9DE3-080E-4EC6-B7DD-508C11F603C7"/>
    <ds:schemaRef ds:uri="0DBE4740-AD0E-4EAB-9055-8EB1C48284D9"/>
    <ds:schemaRef ds:uri="3A0186DE-B11E-4A29-9C82-428D45BCA71F"/>
    <ds:schemaRef ds:uri="http://purl.org/dc/dcmitype/"/>
    <ds:schemaRef ds:uri="http://www.w3.org/XML/1998/namespace"/>
    <ds:schemaRef ds:uri="8DD08C88-CC4C-4D35-9129-A70DAA36BE5E"/>
    <ds:schemaRef ds:uri="994E32D3-2E21-4611-87E1-D68FC0813440"/>
  </ds:schemaRefs>
</ds:datastoreItem>
</file>

<file path=docProps/app.xml><?xml version="1.0" encoding="utf-8"?>
<Properties xmlns="http://schemas.openxmlformats.org/officeDocument/2006/extended-properties" xmlns:vt="http://schemas.openxmlformats.org/officeDocument/2006/docPropsVTypes">
  <Template>American Express_CF_NY5130</Template>
  <TotalTime>1221</TotalTime>
  <Words>4844</Words>
  <Application>Microsoft Office PowerPoint</Application>
  <PresentationFormat>Custom</PresentationFormat>
  <Paragraphs>513</Paragraphs>
  <Slides>4</Slides>
  <Notes>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vt:i4>
      </vt:variant>
    </vt:vector>
  </HeadingPairs>
  <TitlesOfParts>
    <vt:vector size="13" baseType="lpstr">
      <vt:lpstr>Arial</vt:lpstr>
      <vt:lpstr>Calibri</vt:lpstr>
      <vt:lpstr>Courier New</vt:lpstr>
      <vt:lpstr>Verdana</vt:lpstr>
      <vt:lpstr>Wingdings</vt:lpstr>
      <vt:lpstr>Wingdings 2</vt:lpstr>
      <vt:lpstr>Deloitte 16_9 onscreen</vt:lpstr>
      <vt:lpstr>1_Deloitte_Brand_16_9</vt:lpstr>
      <vt:lpstr>think-cell Slide</vt:lpstr>
      <vt:lpstr>Deloitte Agile Framework </vt:lpstr>
      <vt:lpstr>PowerPoint Presentation</vt:lpstr>
      <vt:lpstr>Agile Quick Reference Guide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subject>Agile</dc:subject>
  <dc:creator>Mulla, Iftekhar (US - Hyderabad)</dc:creator>
  <cp:keywords>Agile</cp:keywords>
  <cp:lastModifiedBy>Martens, Haley</cp:lastModifiedBy>
  <cp:revision>30</cp:revision>
  <cp:lastPrinted>2018-01-26T15:40:21Z</cp:lastPrinted>
  <dcterms:created xsi:type="dcterms:W3CDTF">2012-12-21T06:00:29Z</dcterms:created>
  <dcterms:modified xsi:type="dcterms:W3CDTF">2021-02-22T16:01:42Z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VGCompatibilityCheck Run By">
    <vt:lpwstr>Saranya S</vt:lpwstr>
  </property>
  <property fmtid="{D5CDD505-2E9C-101B-9397-08002B2CF9AE}" pid="10" name="VGCompatibilityCheck Run On ">
    <vt:lpwstr>12/21/2012 10:37:51 AM</vt:lpwstr>
  </property>
  <property fmtid="{D5CDD505-2E9C-101B-9397-08002B2CF9AE}" pid="11" name="DocID">
    <vt:lpwstr>Doc ID</vt:lpwstr>
  </property>
  <property fmtid="{D5CDD505-2E9C-101B-9397-08002B2CF9AE}" pid="12" name="Office2010WasSaved">
    <vt:lpwstr>1</vt:lpwstr>
  </property>
  <property fmtid="{D5CDD505-2E9C-101B-9397-08002B2CF9AE}" pid="13" name="AXPAuthor">
    <vt:lpwstr>Nechama A. Basser</vt:lpwstr>
  </property>
  <property fmtid="{D5CDD505-2E9C-101B-9397-08002B2CF9AE}" pid="14" name="AXPDataClassification">
    <vt:lpwstr>AXP Internal</vt:lpwstr>
  </property>
  <property fmtid="{D5CDD505-2E9C-101B-9397-08002B2CF9AE}" pid="15" name="AXPDataClassificationForSearch">
    <vt:lpwstr>AXPInternal_UniqueSearchString</vt:lpwstr>
  </property>
  <property fmtid="{D5CDD505-2E9C-101B-9397-08002B2CF9AE}" pid="16" name="AXPLastAuthor">
    <vt:lpwstr>Nechama A Basser</vt:lpwstr>
  </property>
  <property fmtid="{D5CDD505-2E9C-101B-9397-08002B2CF9AE}" pid="17" name="ArticulateGUID">
    <vt:lpwstr>A917B864-5496-4F51-B13C-AD1B23507977</vt:lpwstr>
  </property>
  <property fmtid="{D5CDD505-2E9C-101B-9397-08002B2CF9AE}" pid="18" name="ArticulatePath">
    <vt:lpwstr>RPO -  Agile One Pager v01</vt:lpwstr>
  </property>
  <property fmtid="{D5CDD505-2E9C-101B-9397-08002B2CF9AE}" pid="19" name="ContentTypeId">
    <vt:lpwstr>0x0101002880177DFDC248C38C745E1D664A5FC5009468A19E74275348838589BEFD6A9573</vt:lpwstr>
  </property>
  <property fmtid="{D5CDD505-2E9C-101B-9397-08002B2CF9AE}" pid="20" name="VGCompatibilityCheck Run On">
    <vt:lpwstr>12/21/2012 10:37:51 AM</vt:lpwstr>
  </property>
  <property fmtid="{D5CDD505-2E9C-101B-9397-08002B2CF9AE}" pid="21" name="Local Content Type">
    <vt:lpwstr>515;#Global:Learning|be51e977-481d-43f9-a894-6171b00365f5</vt:lpwstr>
  </property>
  <property fmtid="{D5CDD505-2E9C-101B-9397-08002B2CF9AE}" pid="22" name="Primary Local Client">
    <vt:lpwstr>19319;#Global:Consulting|d7613191-e577-42d3-8929-dcd47fe5db18</vt:lpwstr>
  </property>
  <property fmtid="{D5CDD505-2E9C-101B-9397-08002B2CF9AE}" pid="23" name="Badge">
    <vt:lpwstr>4599;#Method Approved|b7167b70-a149-4f38-8563-4055027a9d85;#17544;#Top-viewed on KX|3953081a-e4c7-44a7-80db-aec9eb517304</vt:lpwstr>
  </property>
  <property fmtid="{D5CDD505-2E9C-101B-9397-08002B2CF9AE}" pid="24" name="Applicable Geography">
    <vt:lpwstr>375;#Global|f12aef73-b423-4016-a43f-15722d3a0a5e</vt:lpwstr>
  </property>
  <property fmtid="{D5CDD505-2E9C-101B-9397-08002B2CF9AE}" pid="25" name="Secondary Local Indu">
    <vt:lpwstr/>
  </property>
  <property fmtid="{D5CDD505-2E9C-101B-9397-08002B2CF9AE}" pid="26" name="Primary Local Indust">
    <vt:lpwstr/>
  </property>
  <property fmtid="{D5CDD505-2E9C-101B-9397-08002B2CF9AE}" pid="27" name="Geography of Origin">
    <vt:lpwstr>19316;#Americas (Region):United States:United States (US)|8cb0099f-1dbf-4b3c-9b7f-d98051a79fa3</vt:lpwstr>
  </property>
  <property fmtid="{D5CDD505-2E9C-101B-9397-08002B2CF9AE}" pid="28" name="KAM Language">
    <vt:lpwstr>19307;#English (EN) (1787)|b169a262-1aaa-4ccb-9acf-78a36c1d9bab</vt:lpwstr>
  </property>
  <property fmtid="{D5CDD505-2E9C-101B-9397-08002B2CF9AE}" pid="29" name="Primary Global Client">
    <vt:lpwstr>24;#Consulting|d7613191-e577-42d3-8929-dcd47fe5db18</vt:lpwstr>
  </property>
  <property fmtid="{D5CDD505-2E9C-101B-9397-08002B2CF9AE}" pid="30" name="Secondary Global Clie">
    <vt:lpwstr/>
  </property>
  <property fmtid="{D5CDD505-2E9C-101B-9397-08002B2CF9AE}" pid="31" name="Primary Global Indust">
    <vt:lpwstr/>
  </property>
  <property fmtid="{D5CDD505-2E9C-101B-9397-08002B2CF9AE}" pid="32" name="Global Content Type">
    <vt:lpwstr>376;#Learning|be51e977-481d-43f9-a894-6171b00365f5</vt:lpwstr>
  </property>
  <property fmtid="{D5CDD505-2E9C-101B-9397-08002B2CF9AE}" pid="33" name="Local Internal Service">
    <vt:lpwstr/>
  </property>
  <property fmtid="{D5CDD505-2E9C-101B-9397-08002B2CF9AE}" pid="34" name="Global Internal Service">
    <vt:lpwstr/>
  </property>
  <property fmtid="{D5CDD505-2E9C-101B-9397-08002B2CF9AE}" pid="35" name="Secondary Local Clie">
    <vt:lpwstr/>
  </property>
  <property fmtid="{D5CDD505-2E9C-101B-9397-08002B2CF9AE}" pid="36" name="IPCO Designation">
    <vt:lpwstr>542;#May NOT be edited, may NOT be disclosed to third parties, may be used internally or to perform client engagements (Category A)|3d3b2210-8ec7-4911-988f-27b5a1e65ab1</vt:lpwstr>
  </property>
  <property fmtid="{D5CDD505-2E9C-101B-9397-08002B2CF9AE}" pid="37" name="Secondary Global Indu">
    <vt:lpwstr/>
  </property>
  <property fmtid="{D5CDD505-2E9C-101B-9397-08002B2CF9AE}" pid="38" name="_dlc_policyId">
    <vt:lpwstr/>
  </property>
  <property fmtid="{D5CDD505-2E9C-101B-9397-08002B2CF9AE}" pid="39" name="ItemRetentionFormula">
    <vt:lpwstr/>
  </property>
  <property fmtid="{D5CDD505-2E9C-101B-9397-08002B2CF9AE}" pid="40" name="Publishing Owning Te">
    <vt:lpwstr>16;#Consulting|7434a3af-136e-42a8-bb53-fcc906dbc283</vt:lpwstr>
  </property>
  <property fmtid="{D5CDD505-2E9C-101B-9397-08002B2CF9AE}" pid="41" name="Publishing Owning Te0">
    <vt:lpwstr>Consulting|7434a3af-136e-42a8-bb53-fcc906dbc283</vt:lpwstr>
  </property>
  <property fmtid="{D5CDD505-2E9C-101B-9397-08002B2CF9AE}" pid="42" name="_docset_NoMedatataSyncRequired">
    <vt:lpwstr>False</vt:lpwstr>
  </property>
  <property fmtid="{D5CDD505-2E9C-101B-9397-08002B2CF9AE}" pid="43" name="AuthorIds_UIVersion_512">
    <vt:lpwstr>14</vt:lpwstr>
  </property>
  <property fmtid="{D5CDD505-2E9C-101B-9397-08002B2CF9AE}" pid="44" name="AuthorIds_UIVersion_2048">
    <vt:lpwstr>12</vt:lpwstr>
  </property>
  <property fmtid="{D5CDD505-2E9C-101B-9397-08002B2CF9AE}" pid="45" name="AuthorIds_UIVersion_21504">
    <vt:lpwstr>12</vt:lpwstr>
  </property>
  <property fmtid="{D5CDD505-2E9C-101B-9397-08002B2CF9AE}" pid="46" name="KAMDisplayFormUrl">
    <vt:lpwstr>https://www.km.deloitteresources.com/sites/live/_layouts/dtts.dr.kamdocumentforms/displayformredirect.aspx?id=Agile framework and quick reference guide.pptx</vt:lpwstr>
  </property>
</Properties>
</file>