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44"/>
  </p:notesMasterIdLst>
  <p:handoutMasterIdLst>
    <p:handoutMasterId r:id="rId45"/>
  </p:handoutMasterIdLst>
  <p:sldIdLst>
    <p:sldId id="311" r:id="rId6"/>
    <p:sldId id="262" r:id="rId7"/>
    <p:sldId id="313" r:id="rId8"/>
    <p:sldId id="265" r:id="rId9"/>
    <p:sldId id="288" r:id="rId10"/>
    <p:sldId id="305" r:id="rId11"/>
    <p:sldId id="266" r:id="rId12"/>
    <p:sldId id="310" r:id="rId13"/>
    <p:sldId id="309" r:id="rId14"/>
    <p:sldId id="306" r:id="rId15"/>
    <p:sldId id="304" r:id="rId16"/>
    <p:sldId id="284" r:id="rId17"/>
    <p:sldId id="303" r:id="rId18"/>
    <p:sldId id="283" r:id="rId19"/>
    <p:sldId id="387" r:id="rId20"/>
    <p:sldId id="285" r:id="rId21"/>
    <p:sldId id="302" r:id="rId22"/>
    <p:sldId id="290" r:id="rId23"/>
    <p:sldId id="292" r:id="rId24"/>
    <p:sldId id="301" r:id="rId25"/>
    <p:sldId id="388" r:id="rId26"/>
    <p:sldId id="286" r:id="rId27"/>
    <p:sldId id="293" r:id="rId28"/>
    <p:sldId id="294" r:id="rId29"/>
    <p:sldId id="295" r:id="rId30"/>
    <p:sldId id="297" r:id="rId31"/>
    <p:sldId id="386" r:id="rId32"/>
    <p:sldId id="299" r:id="rId33"/>
    <p:sldId id="389" r:id="rId34"/>
    <p:sldId id="307" r:id="rId35"/>
    <p:sldId id="312" r:id="rId36"/>
    <p:sldId id="308" r:id="rId37"/>
    <p:sldId id="300" r:id="rId38"/>
    <p:sldId id="393" r:id="rId39"/>
    <p:sldId id="390" r:id="rId40"/>
    <p:sldId id="391" r:id="rId41"/>
    <p:sldId id="392" r:id="rId42"/>
    <p:sldId id="259"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7541" autoAdjust="0"/>
    <p:restoredTop sz="96433" autoAdjust="0"/>
  </p:normalViewPr>
  <p:slideViewPr>
    <p:cSldViewPr snapToGrid="0">
      <p:cViewPr varScale="1">
        <p:scale>
          <a:sx n="111" d="100"/>
          <a:sy n="111" d="100"/>
        </p:scale>
        <p:origin x="147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7/14/2021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7/14/2021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137228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10</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62109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11</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840084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96699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947763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14</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73571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7835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10469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17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29232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21</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3300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269942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00395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244231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29</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2279271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72071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1284922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999568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38</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135040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3</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13247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4</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89502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5</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339593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6</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00300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7</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1744046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8</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052215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2741447C-A424-4BD5-AB48-F21B879A72A2}" type="slidenum">
              <a:rPr lang="en-US" smtClean="0">
                <a:solidFill>
                  <a:srgbClr val="000000"/>
                </a:solidFill>
              </a:rPr>
              <a:pPr>
                <a:defRPr/>
              </a:pPr>
              <a:t>9</a:t>
            </a:fld>
            <a:endParaRPr lang="en-US" dirty="0">
              <a:solidFill>
                <a:srgbClr val="000000"/>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endParaRPr lang="en-GB" dirty="0"/>
          </a:p>
        </p:txBody>
      </p:sp>
    </p:spTree>
    <p:extLst>
      <p:ext uri="{BB962C8B-B14F-4D97-AF65-F5344CB8AC3E}">
        <p14:creationId xmlns:p14="http://schemas.microsoft.com/office/powerpoint/2010/main" val="4165769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3731470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5.xml"/><Relationship Id="rId1" Type="http://schemas.openxmlformats.org/officeDocument/2006/relationships/tags" Target="../tags/tag9.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5.xml"/><Relationship Id="rId1" Type="http://schemas.openxmlformats.org/officeDocument/2006/relationships/tags" Target="../tags/tag10.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ags" Target="../tags/tag1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tags" Target="../tags/tag1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5.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5.xml"/><Relationship Id="rId1" Type="http://schemas.openxmlformats.org/officeDocument/2006/relationships/tags" Target="../tags/tag15.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tags" Target="../tags/tag16.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5.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5.xml"/><Relationship Id="rId1" Type="http://schemas.openxmlformats.org/officeDocument/2006/relationships/tags" Target="../tags/tag18.xml"/><Relationship Id="rId4" Type="http://schemas.openxmlformats.org/officeDocument/2006/relationships/image" Target="../media/image25.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ags" Target="../tags/tag19.xml"/><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hyperlink" Target="http://not-real-xssattackexamples.com/" TargetMode="External"/><Relationship Id="rId2" Type="http://schemas.openxmlformats.org/officeDocument/2006/relationships/image" Target="../media/image29.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5.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5.xml"/><Relationship Id="rId1" Type="http://schemas.openxmlformats.org/officeDocument/2006/relationships/tags" Target="../tags/tag2.xml"/><Relationship Id="rId5" Type="http://schemas.openxmlformats.org/officeDocument/2006/relationships/image" Target="../media/image9.jpeg"/><Relationship Id="rId4" Type="http://schemas.openxmlformats.org/officeDocument/2006/relationships/image" Target="../media/image8.jp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5.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5.xml"/><Relationship Id="rId1" Type="http://schemas.openxmlformats.org/officeDocument/2006/relationships/tags" Target="../tags/tag2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5.xml"/><Relationship Id="rId1" Type="http://schemas.openxmlformats.org/officeDocument/2006/relationships/tags" Target="../tags/tag2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5.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5.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5.xml"/><Relationship Id="rId1" Type="http://schemas.openxmlformats.org/officeDocument/2006/relationships/tags" Target="../tags/tag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5.xml"/><Relationship Id="rId1" Type="http://schemas.openxmlformats.org/officeDocument/2006/relationships/tags" Target="../tags/tag5.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5.xml"/><Relationship Id="rId1" Type="http://schemas.openxmlformats.org/officeDocument/2006/relationships/tags" Target="../tags/tag6.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5.xml"/><Relationship Id="rId1" Type="http://schemas.openxmlformats.org/officeDocument/2006/relationships/tags" Target="../tags/tag7.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5.xml"/><Relationship Id="rId1" Type="http://schemas.openxmlformats.org/officeDocument/2006/relationships/tags" Target="../tags/tag8.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153225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62897" y="1270453"/>
            <a:ext cx="4741455" cy="3139321"/>
          </a:xfrm>
          <a:prstGeom prst="rect">
            <a:avLst/>
          </a:prstGeom>
          <a:noFill/>
        </p:spPr>
        <p:txBody>
          <a:bodyPr wrap="square" rtlCol="0">
            <a:spAutoFit/>
          </a:bodyPr>
          <a:lstStyle/>
          <a:p>
            <a:r>
              <a:rPr lang="en-US" b="1" dirty="0">
                <a:solidFill>
                  <a:srgbClr val="0070C0"/>
                </a:solidFill>
              </a:rPr>
              <a:t>Rootkits</a:t>
            </a:r>
          </a:p>
          <a:p>
            <a:endParaRPr lang="en-US" b="1" i="1" dirty="0"/>
          </a:p>
          <a:p>
            <a:r>
              <a:rPr lang="en-US" dirty="0"/>
              <a:t>Software programs that can hide specific things from the operating system. Processes or services can be running in a system, and they do not show up in the Task Manager display. </a:t>
            </a:r>
          </a:p>
          <a:p>
            <a:endParaRPr lang="en-US" dirty="0"/>
          </a:p>
          <a:p>
            <a:r>
              <a:rPr lang="en-US" dirty="0"/>
              <a:t>The rootkit manipulates function calls to the operating system and modifies the information that would normally appear. </a:t>
            </a:r>
            <a:endParaRPr lang="en-US" i="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08" y="1621151"/>
            <a:ext cx="5789940" cy="4346993"/>
          </a:xfrm>
          <a:prstGeom prst="rect">
            <a:avLst/>
          </a:prstGeom>
        </p:spPr>
      </p:pic>
    </p:spTree>
    <p:custDataLst>
      <p:tags r:id="rId1"/>
    </p:custDataLst>
    <p:extLst>
      <p:ext uri="{BB962C8B-B14F-4D97-AF65-F5344CB8AC3E}">
        <p14:creationId xmlns:p14="http://schemas.microsoft.com/office/powerpoint/2010/main" val="173964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56152" y="1264197"/>
            <a:ext cx="4702772" cy="4247317"/>
          </a:xfrm>
          <a:prstGeom prst="rect">
            <a:avLst/>
          </a:prstGeom>
          <a:noFill/>
        </p:spPr>
        <p:txBody>
          <a:bodyPr wrap="square" rtlCol="0">
            <a:spAutoFit/>
          </a:bodyPr>
          <a:lstStyle/>
          <a:p>
            <a:r>
              <a:rPr lang="en-US" b="1" dirty="0">
                <a:solidFill>
                  <a:srgbClr val="0070C0"/>
                </a:solidFill>
              </a:rPr>
              <a:t>Types of Viruses  </a:t>
            </a:r>
          </a:p>
          <a:p>
            <a:endParaRPr lang="en-US" b="1" i="1" dirty="0"/>
          </a:p>
          <a:p>
            <a:r>
              <a:rPr lang="en-US" b="1" i="1" u="sng" dirty="0"/>
              <a:t>Macro Virus </a:t>
            </a:r>
            <a:r>
              <a:rPr lang="en-US" dirty="0"/>
              <a:t>– Exploits the underlying interpreted programming language of certain applications, like Microsoft Office products, like Word or Excel that use the VBA language to add functionality to their documents. </a:t>
            </a:r>
          </a:p>
          <a:p>
            <a:endParaRPr lang="en-US" dirty="0"/>
          </a:p>
          <a:p>
            <a:r>
              <a:rPr lang="en-US" b="1" i="1" u="sng" dirty="0"/>
              <a:t>Multipartite Virus </a:t>
            </a:r>
            <a:r>
              <a:rPr lang="en-US" dirty="0"/>
              <a:t>– Attacks your system in multiple ways. The virus will attack the boot sector, all executable files, and destroy application files. This multi-prong attack then makes it hard to stop. </a:t>
            </a:r>
          </a:p>
          <a:p>
            <a:endParaRPr lang="en-US" dirty="0"/>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761" y="1498492"/>
            <a:ext cx="5430087" cy="4076821"/>
          </a:xfrm>
          <a:prstGeom prst="rect">
            <a:avLst/>
          </a:prstGeom>
        </p:spPr>
      </p:pic>
    </p:spTree>
    <p:custDataLst>
      <p:tags r:id="rId1"/>
    </p:custDataLst>
    <p:extLst>
      <p:ext uri="{BB962C8B-B14F-4D97-AF65-F5344CB8AC3E}">
        <p14:creationId xmlns:p14="http://schemas.microsoft.com/office/powerpoint/2010/main" val="199940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56982" y="1270453"/>
            <a:ext cx="5062280" cy="4524315"/>
          </a:xfrm>
          <a:prstGeom prst="rect">
            <a:avLst/>
          </a:prstGeom>
          <a:noFill/>
        </p:spPr>
        <p:txBody>
          <a:bodyPr wrap="square" rtlCol="0">
            <a:spAutoFit/>
          </a:bodyPr>
          <a:lstStyle/>
          <a:p>
            <a:r>
              <a:rPr lang="en-US" b="1" dirty="0">
                <a:solidFill>
                  <a:srgbClr val="0070C0"/>
                </a:solidFill>
              </a:rPr>
              <a:t>Types of Viruses  </a:t>
            </a:r>
          </a:p>
          <a:p>
            <a:endParaRPr lang="en-US" b="1" i="1" dirty="0"/>
          </a:p>
          <a:p>
            <a:r>
              <a:rPr lang="en-US" b="1" i="1" u="sng" dirty="0"/>
              <a:t>Retrovirus</a:t>
            </a:r>
            <a:r>
              <a:rPr lang="en-US" i="1" dirty="0"/>
              <a:t> </a:t>
            </a:r>
            <a:r>
              <a:rPr lang="en-US" dirty="0"/>
              <a:t>– These virus programs will attack or bypass the installed antivirus program on a computer, trying to destroy the antivirus definition database file. This leaves the computer open to any other viruses to be placed on the computer.  </a:t>
            </a:r>
          </a:p>
          <a:p>
            <a:endParaRPr lang="en-US" dirty="0"/>
          </a:p>
          <a:p>
            <a:r>
              <a:rPr lang="en-US" b="1" i="1" u="sng" dirty="0"/>
              <a:t>Phage Virus</a:t>
            </a:r>
            <a:r>
              <a:rPr lang="en-US" b="1" dirty="0"/>
              <a:t> </a:t>
            </a:r>
            <a:r>
              <a:rPr lang="en-US" i="1" dirty="0"/>
              <a:t>– </a:t>
            </a:r>
            <a:r>
              <a:rPr lang="en-US" dirty="0"/>
              <a:t>Will modify host file programs, by modifying the beginning bytes of the executable code, making the executable file corrupt and not able to run. This virus continues to propagate until all of the executable files have been corrupted, making the system crash. </a:t>
            </a:r>
          </a:p>
          <a:p>
            <a:endParaRPr lang="en-US" dirty="0"/>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9292" y="2055446"/>
            <a:ext cx="4942796" cy="2310220"/>
          </a:xfrm>
          <a:prstGeom prst="rect">
            <a:avLst/>
          </a:prstGeom>
        </p:spPr>
      </p:pic>
    </p:spTree>
    <p:custDataLst>
      <p:tags r:id="rId1"/>
    </p:custDataLst>
    <p:extLst>
      <p:ext uri="{BB962C8B-B14F-4D97-AF65-F5344CB8AC3E}">
        <p14:creationId xmlns:p14="http://schemas.microsoft.com/office/powerpoint/2010/main" val="361680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56152" y="1270453"/>
            <a:ext cx="4694956" cy="4247317"/>
          </a:xfrm>
          <a:prstGeom prst="rect">
            <a:avLst/>
          </a:prstGeom>
          <a:noFill/>
        </p:spPr>
        <p:txBody>
          <a:bodyPr wrap="square" rtlCol="0">
            <a:spAutoFit/>
          </a:bodyPr>
          <a:lstStyle/>
          <a:p>
            <a:r>
              <a:rPr lang="en-US" b="1" dirty="0">
                <a:solidFill>
                  <a:srgbClr val="0070C0"/>
                </a:solidFill>
              </a:rPr>
              <a:t>Types of Viruses  </a:t>
            </a:r>
          </a:p>
          <a:p>
            <a:endParaRPr lang="en-US" b="1" i="1" dirty="0"/>
          </a:p>
          <a:p>
            <a:r>
              <a:rPr lang="en-US" b="1" i="1" u="sng" dirty="0"/>
              <a:t>Stealth Virus </a:t>
            </a:r>
            <a:r>
              <a:rPr lang="en-US" dirty="0"/>
              <a:t>– Attempts to avoid detection by masking itself from other applications. </a:t>
            </a:r>
          </a:p>
          <a:p>
            <a:endParaRPr lang="en-US" dirty="0"/>
          </a:p>
          <a:p>
            <a:r>
              <a:rPr lang="en-US" dirty="0"/>
              <a:t>It may attach itself to the boot sector of the hard drive. If antivirus programs detect the virus, the virus will temporarily move itself away from the infected file and copy itself to another drive and replace the original file that it infected with a clean file. </a:t>
            </a:r>
          </a:p>
          <a:p>
            <a:endParaRPr lang="en-US" dirty="0"/>
          </a:p>
          <a:p>
            <a:r>
              <a:rPr lang="en-US" dirty="0"/>
              <a:t>The </a:t>
            </a:r>
            <a:r>
              <a:rPr lang="en-US" i="1" dirty="0"/>
              <a:t>Stealth Virus </a:t>
            </a:r>
            <a:r>
              <a:rPr lang="en-US" dirty="0"/>
              <a:t>can avoid detection by concealing the size of the file it has infected. </a:t>
            </a:r>
          </a:p>
          <a:p>
            <a:endParaRPr lang="en-US" dirty="0"/>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984" y="2111633"/>
            <a:ext cx="5769864" cy="2715768"/>
          </a:xfrm>
          <a:prstGeom prst="rect">
            <a:avLst/>
          </a:prstGeom>
        </p:spPr>
      </p:pic>
    </p:spTree>
    <p:custDataLst>
      <p:tags r:id="rId1"/>
    </p:custDataLst>
    <p:extLst>
      <p:ext uri="{BB962C8B-B14F-4D97-AF65-F5344CB8AC3E}">
        <p14:creationId xmlns:p14="http://schemas.microsoft.com/office/powerpoint/2010/main" val="125236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56982" y="1270453"/>
            <a:ext cx="5123401" cy="4801314"/>
          </a:xfrm>
          <a:prstGeom prst="rect">
            <a:avLst/>
          </a:prstGeom>
          <a:noFill/>
        </p:spPr>
        <p:txBody>
          <a:bodyPr wrap="square" rtlCol="0">
            <a:spAutoFit/>
          </a:bodyPr>
          <a:lstStyle/>
          <a:p>
            <a:r>
              <a:rPr lang="en-US" b="1" dirty="0">
                <a:solidFill>
                  <a:srgbClr val="0070C0"/>
                </a:solidFill>
              </a:rPr>
              <a:t>Types of Viruses  </a:t>
            </a:r>
          </a:p>
          <a:p>
            <a:endParaRPr lang="en-US" b="1" i="1" dirty="0"/>
          </a:p>
          <a:p>
            <a:r>
              <a:rPr lang="en-US" b="1" i="1" u="sng" dirty="0"/>
              <a:t>Polymorphic Virus </a:t>
            </a:r>
            <a:r>
              <a:rPr lang="en-US" dirty="0"/>
              <a:t>– A complex virus that uses a polymorphic engine as it replicates, so that each new copy of the virus mutates with a different signature, but with the same destructive code. This makes the virus difficult to detect and track. The payload of the virus is encrypted, with the wrapper code of the virus providing decryption, and the ability to change itself on each new version. </a:t>
            </a:r>
          </a:p>
          <a:p>
            <a:endParaRPr lang="en-US" dirty="0"/>
          </a:p>
          <a:p>
            <a:r>
              <a:rPr lang="en-US" dirty="0"/>
              <a:t>Functionality remains the same, while the code changes. </a:t>
            </a:r>
          </a:p>
          <a:p>
            <a:r>
              <a:rPr lang="en-US" dirty="0"/>
              <a:t>For example: 1+3 and 6-2 have the same result, while the actions performed to get the result are different.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527" y="2763332"/>
            <a:ext cx="5428622" cy="2667780"/>
          </a:xfrm>
          <a:prstGeom prst="rect">
            <a:avLst/>
          </a:prstGeom>
        </p:spPr>
      </p:pic>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spTree>
    <p:custDataLst>
      <p:tags r:id="rId1"/>
    </p:custDataLst>
    <p:extLst>
      <p:ext uri="{BB962C8B-B14F-4D97-AF65-F5344CB8AC3E}">
        <p14:creationId xmlns:p14="http://schemas.microsoft.com/office/powerpoint/2010/main" val="242962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7977987" cy="2646878"/>
          </a:xfrm>
          <a:prstGeom prst="rect">
            <a:avLst/>
          </a:prstGeom>
        </p:spPr>
        <p:txBody>
          <a:bodyPr wrap="square">
            <a:spAutoFit/>
          </a:bodyPr>
          <a:lstStyle/>
          <a:p>
            <a:pPr algn="ctr"/>
            <a:r>
              <a:rPr lang="en-US" sz="2000" b="1" dirty="0">
                <a:latin typeface="Times New Roman" panose="02020603050405020304" pitchFamily="18" charset="0"/>
              </a:rPr>
              <a:t>Knowledge Check 1</a:t>
            </a:r>
          </a:p>
          <a:p>
            <a:endParaRPr lang="en-US" sz="2000" b="1" dirty="0">
              <a:latin typeface="Times New Roman" panose="02020603050405020304" pitchFamily="18" charset="0"/>
            </a:endParaRPr>
          </a:p>
          <a:p>
            <a:r>
              <a:rPr lang="en-US" dirty="0"/>
              <a:t>Malware that changes its binary pattern on specific dates at specific times to avoid detection is known as a (n):</a:t>
            </a:r>
          </a:p>
          <a:p>
            <a:endParaRPr lang="en-US" dirty="0"/>
          </a:p>
          <a:p>
            <a:r>
              <a:rPr lang="en-US" dirty="0"/>
              <a:t>A. armored virus</a:t>
            </a:r>
          </a:p>
          <a:p>
            <a:r>
              <a:rPr lang="en-US" dirty="0"/>
              <a:t>B. logic bomb</a:t>
            </a:r>
          </a:p>
          <a:p>
            <a:r>
              <a:rPr lang="en-US" dirty="0"/>
              <a:t>C. polymorphic virus</a:t>
            </a:r>
          </a:p>
          <a:p>
            <a:r>
              <a:rPr lang="en-US" dirty="0"/>
              <a:t>D. Trojan</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60684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62897" y="1270453"/>
            <a:ext cx="4990287" cy="4524315"/>
          </a:xfrm>
          <a:prstGeom prst="rect">
            <a:avLst/>
          </a:prstGeom>
          <a:noFill/>
        </p:spPr>
        <p:txBody>
          <a:bodyPr wrap="square" rtlCol="0">
            <a:spAutoFit/>
          </a:bodyPr>
          <a:lstStyle/>
          <a:p>
            <a:r>
              <a:rPr lang="en-US" b="1" i="1" dirty="0"/>
              <a:t>Adware – </a:t>
            </a:r>
            <a:r>
              <a:rPr lang="en-US" dirty="0"/>
              <a:t>The primary purpose of this software is to display unwanted advertising to your screen and generate revenue for the creator. While the software is not malicious, it is annoying, diverts attention, and takes up computer resources. </a:t>
            </a:r>
          </a:p>
          <a:p>
            <a:endParaRPr lang="en-US" i="1" dirty="0"/>
          </a:p>
          <a:p>
            <a:r>
              <a:rPr lang="en-US" b="1" i="1" dirty="0"/>
              <a:t>Spyware – </a:t>
            </a:r>
            <a:r>
              <a:rPr lang="en-US" dirty="0"/>
              <a:t>an application that covertly gathers information about a user’s internet usage and then exploits this information. Activity on the infected computer is reported to the originator without the knowledge of the user. Mostly the information is centered around what websites are visited and what information is clicked on, to forward this information over to marketers to target web site-based ads. </a:t>
            </a:r>
            <a:endParaRPr lang="en-US"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848" y="1270453"/>
            <a:ext cx="5715000" cy="5054600"/>
          </a:xfrm>
          <a:prstGeom prst="rect">
            <a:avLst/>
          </a:prstGeom>
        </p:spPr>
      </p:pic>
    </p:spTree>
    <p:custDataLst>
      <p:tags r:id="rId1"/>
    </p:custDataLst>
    <p:extLst>
      <p:ext uri="{BB962C8B-B14F-4D97-AF65-F5344CB8AC3E}">
        <p14:creationId xmlns:p14="http://schemas.microsoft.com/office/powerpoint/2010/main" val="270075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56152" y="1270453"/>
            <a:ext cx="4294719" cy="3385542"/>
          </a:xfrm>
          <a:prstGeom prst="rect">
            <a:avLst/>
          </a:prstGeom>
          <a:noFill/>
        </p:spPr>
        <p:txBody>
          <a:bodyPr wrap="square" rtlCol="0">
            <a:spAutoFit/>
          </a:bodyPr>
          <a:lstStyle/>
          <a:p>
            <a:r>
              <a:rPr lang="en-US" b="1" dirty="0">
                <a:solidFill>
                  <a:srgbClr val="0070C0"/>
                </a:solidFill>
              </a:rPr>
              <a:t>Keylogger</a:t>
            </a:r>
          </a:p>
          <a:p>
            <a:endParaRPr lang="en-US" b="1" dirty="0">
              <a:solidFill>
                <a:srgbClr val="0070C0"/>
              </a:solidFill>
            </a:endParaRPr>
          </a:p>
          <a:p>
            <a:r>
              <a:rPr lang="en-US" dirty="0"/>
              <a:t>A software program that records keystrokes pressed into a log file and then allows the log file to be viewed by the keylogger source. </a:t>
            </a:r>
          </a:p>
          <a:p>
            <a:endParaRPr lang="en-US" dirty="0"/>
          </a:p>
          <a:p>
            <a:r>
              <a:rPr lang="en-US" dirty="0"/>
              <a:t>This would reveal all user id and password information entered into the system and to all web sites. </a:t>
            </a:r>
          </a:p>
          <a:p>
            <a:endParaRPr lang="en-US" sz="1600" i="1" dirty="0"/>
          </a:p>
          <a:p>
            <a:endParaRPr lang="en-US"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908" y="1375507"/>
            <a:ext cx="5789940" cy="4802554"/>
          </a:xfrm>
          <a:prstGeom prst="rect">
            <a:avLst/>
          </a:prstGeom>
        </p:spPr>
      </p:pic>
    </p:spTree>
    <p:custDataLst>
      <p:tags r:id="rId1"/>
    </p:custDataLst>
    <p:extLst>
      <p:ext uri="{BB962C8B-B14F-4D97-AF65-F5344CB8AC3E}">
        <p14:creationId xmlns:p14="http://schemas.microsoft.com/office/powerpoint/2010/main" val="424621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982" y="1270453"/>
            <a:ext cx="4598479" cy="3416320"/>
          </a:xfrm>
          <a:prstGeom prst="rect">
            <a:avLst/>
          </a:prstGeom>
          <a:noFill/>
        </p:spPr>
        <p:txBody>
          <a:bodyPr wrap="square" rtlCol="0">
            <a:spAutoFit/>
          </a:bodyPr>
          <a:lstStyle/>
          <a:p>
            <a:r>
              <a:rPr lang="en-US" b="1" dirty="0">
                <a:solidFill>
                  <a:srgbClr val="0070C0"/>
                </a:solidFill>
              </a:rPr>
              <a:t>Botnets</a:t>
            </a:r>
          </a:p>
          <a:p>
            <a:endParaRPr lang="en-US" b="1" i="1" dirty="0"/>
          </a:p>
          <a:p>
            <a:r>
              <a:rPr lang="en-US" dirty="0"/>
              <a:t>A collection of computers controlled by a hacker at a command-and-control computer. </a:t>
            </a:r>
          </a:p>
          <a:p>
            <a:endParaRPr lang="en-US" dirty="0"/>
          </a:p>
          <a:p>
            <a:r>
              <a:rPr lang="en-US" dirty="0"/>
              <a:t>Botnets are used in </a:t>
            </a:r>
            <a:r>
              <a:rPr lang="en-US" dirty="0" err="1"/>
              <a:t>DDoS</a:t>
            </a:r>
            <a:r>
              <a:rPr lang="en-US" dirty="0"/>
              <a:t> attacks and as conduits for hackers to attack systems and mask their location. The computers that run as bots are called </a:t>
            </a:r>
            <a:r>
              <a:rPr lang="en-US" i="1" dirty="0"/>
              <a:t>zombies</a:t>
            </a:r>
            <a:r>
              <a:rPr lang="en-US" dirty="0"/>
              <a:t>.  </a:t>
            </a:r>
          </a:p>
          <a:p>
            <a:endParaRPr lang="en-US" i="1" dirty="0"/>
          </a:p>
          <a:p>
            <a:endParaRPr lang="en-US"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9539" y="1769731"/>
            <a:ext cx="4889647" cy="4107304"/>
          </a:xfrm>
          <a:prstGeom prst="rect">
            <a:avLst/>
          </a:prstGeom>
        </p:spPr>
      </p:pic>
      <p:sp>
        <p:nvSpPr>
          <p:cNvPr id="5" name="Rectangle 4"/>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7"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Tree>
    <p:extLst>
      <p:ext uri="{BB962C8B-B14F-4D97-AF65-F5344CB8AC3E}">
        <p14:creationId xmlns:p14="http://schemas.microsoft.com/office/powerpoint/2010/main" val="252796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7"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10" name="TextBox 9"/>
          <p:cNvSpPr txBox="1"/>
          <p:nvPr/>
        </p:nvSpPr>
        <p:spPr>
          <a:xfrm>
            <a:off x="556982" y="1270453"/>
            <a:ext cx="5218587" cy="3693319"/>
          </a:xfrm>
          <a:prstGeom prst="rect">
            <a:avLst/>
          </a:prstGeom>
          <a:noFill/>
        </p:spPr>
        <p:txBody>
          <a:bodyPr wrap="square" rtlCol="0">
            <a:spAutoFit/>
          </a:bodyPr>
          <a:lstStyle/>
          <a:p>
            <a:r>
              <a:rPr lang="en-US" b="1" i="1" dirty="0"/>
              <a:t>RAT – </a:t>
            </a:r>
            <a:r>
              <a:rPr lang="en-US" dirty="0"/>
              <a:t>A </a:t>
            </a:r>
            <a:r>
              <a:rPr lang="en-US" i="1" dirty="0"/>
              <a:t>remote administration tool </a:t>
            </a:r>
            <a:r>
              <a:rPr lang="en-US" dirty="0"/>
              <a:t>(RAT) allows a remote user to access the system for the purpose of administering it. These tools can be compromised to allow attackers to remotely administer another computer or application. </a:t>
            </a:r>
          </a:p>
          <a:p>
            <a:endParaRPr lang="en-US" i="1" dirty="0"/>
          </a:p>
          <a:p>
            <a:r>
              <a:rPr lang="en-US" b="1" i="1" dirty="0"/>
              <a:t>Logic Bomb – </a:t>
            </a:r>
            <a:r>
              <a:rPr lang="en-US" dirty="0"/>
              <a:t>Programs or code snippets that execute when a certain predefined event occurs. This technique can be used by a virus or worm to execute its payload at a predefined time or when other conditions are met.  </a:t>
            </a:r>
            <a:endParaRPr lang="en-US" i="1" dirty="0"/>
          </a:p>
          <a:p>
            <a:endParaRPr lang="en-US" i="1" dirty="0"/>
          </a:p>
          <a:p>
            <a:endParaRPr lang="en-US"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504" y="1498492"/>
            <a:ext cx="4622608" cy="3472093"/>
          </a:xfrm>
          <a:prstGeom prst="rect">
            <a:avLst/>
          </a:prstGeom>
        </p:spPr>
      </p:pic>
    </p:spTree>
    <p:extLst>
      <p:ext uri="{BB962C8B-B14F-4D97-AF65-F5344CB8AC3E}">
        <p14:creationId xmlns:p14="http://schemas.microsoft.com/office/powerpoint/2010/main" val="3070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TextBox 8"/>
          <p:cNvSpPr txBox="1"/>
          <p:nvPr/>
        </p:nvSpPr>
        <p:spPr>
          <a:xfrm>
            <a:off x="6510587" y="2682828"/>
            <a:ext cx="5125262" cy="2308324"/>
          </a:xfrm>
          <a:prstGeom prst="rect">
            <a:avLst/>
          </a:prstGeom>
          <a:noFill/>
        </p:spPr>
        <p:txBody>
          <a:bodyPr wrap="square" rtlCol="0">
            <a:spAutoFit/>
          </a:bodyPr>
          <a:lstStyle/>
          <a:p>
            <a:pPr eaLnBrk="0" hangingPunct="0"/>
            <a:r>
              <a:rPr lang="en-US" b="1" u="sng" dirty="0"/>
              <a:t>Session 2</a:t>
            </a:r>
          </a:p>
          <a:p>
            <a:pPr eaLnBrk="0" hangingPunct="0"/>
            <a:r>
              <a:rPr lang="en-US" dirty="0"/>
              <a:t>Includes Objectives from Domain 1</a:t>
            </a:r>
          </a:p>
          <a:p>
            <a:pPr eaLnBrk="0" hangingPunct="0"/>
            <a:r>
              <a:rPr lang="en-US" dirty="0"/>
              <a:t>Objective 1.2 – </a:t>
            </a:r>
            <a:r>
              <a:rPr lang="en-US" i="1" dirty="0"/>
              <a:t>Given a scenario, analyze potential indicators of compromise and determine the type of malware.</a:t>
            </a:r>
          </a:p>
          <a:p>
            <a:pPr eaLnBrk="0" hangingPunct="0"/>
            <a:r>
              <a:rPr lang="en-US" dirty="0"/>
              <a:t>Objective 1.4 – </a:t>
            </a:r>
            <a:r>
              <a:rPr lang="en-US" i="1" dirty="0"/>
              <a:t>Given a scenario, analyze potential indicators associated with network attacks.  </a:t>
            </a:r>
            <a:endParaRPr lang="en-US" b="1" i="1" dirty="0"/>
          </a:p>
        </p:txBody>
      </p:sp>
      <p:sp>
        <p:nvSpPr>
          <p:cNvPr id="10" name="Rectangle 9"/>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sp>
        <p:nvSpPr>
          <p:cNvPr id="11" name="TextBox 10"/>
          <p:cNvSpPr txBox="1"/>
          <p:nvPr/>
        </p:nvSpPr>
        <p:spPr>
          <a:xfrm>
            <a:off x="732387" y="1706621"/>
            <a:ext cx="10513433" cy="923330"/>
          </a:xfrm>
          <a:prstGeom prst="rect">
            <a:avLst/>
          </a:prstGeom>
          <a:noFill/>
        </p:spPr>
        <p:txBody>
          <a:bodyPr wrap="square" rtlCol="0">
            <a:spAutoFit/>
          </a:bodyPr>
          <a:lstStyle/>
          <a:p>
            <a:pPr eaLnBrk="0" hangingPunct="0"/>
            <a:r>
              <a:rPr lang="en-US" b="1" dirty="0"/>
              <a:t>EXAM OBJECTIVES (DOMAINS)</a:t>
            </a:r>
            <a:endParaRPr lang="en-US" dirty="0"/>
          </a:p>
          <a:p>
            <a:pPr eaLnBrk="0" hangingPunct="0"/>
            <a:r>
              <a:rPr lang="en-US" dirty="0"/>
              <a:t>The table below lists the domains measured by this examination and the extent to which they are represented:</a:t>
            </a:r>
            <a:endParaRPr lang="en-US" b="1" i="1" dirty="0"/>
          </a:p>
        </p:txBody>
      </p:sp>
      <p:graphicFrame>
        <p:nvGraphicFramePr>
          <p:cNvPr id="12" name="Table 4">
            <a:extLst>
              <a:ext uri="{FF2B5EF4-FFF2-40B4-BE49-F238E27FC236}">
                <a16:creationId xmlns:a16="http://schemas.microsoft.com/office/drawing/2014/main" id="{D20592A1-2798-43C3-99C8-43022C5CB8E7}"/>
              </a:ext>
            </a:extLst>
          </p:cNvPr>
          <p:cNvGraphicFramePr>
            <a:graphicFrameLocks noGrp="1"/>
          </p:cNvGraphicFramePr>
          <p:nvPr>
            <p:extLst>
              <p:ext uri="{D42A27DB-BD31-4B8C-83A1-F6EECF244321}">
                <p14:modId xmlns:p14="http://schemas.microsoft.com/office/powerpoint/2010/main" val="4206986291"/>
              </p:ext>
            </p:extLst>
          </p:nvPr>
        </p:nvGraphicFramePr>
        <p:xfrm>
          <a:off x="732387" y="2737247"/>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custDataLst>
      <p:tags r:id="rId1"/>
    </p:custDataLst>
    <p:extLst>
      <p:ext uri="{BB962C8B-B14F-4D97-AF65-F5344CB8AC3E}">
        <p14:creationId xmlns:p14="http://schemas.microsoft.com/office/powerpoint/2010/main" val="193044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7"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10" name="TextBox 9"/>
          <p:cNvSpPr txBox="1"/>
          <p:nvPr/>
        </p:nvSpPr>
        <p:spPr>
          <a:xfrm>
            <a:off x="556982" y="1270453"/>
            <a:ext cx="4624618" cy="3416320"/>
          </a:xfrm>
          <a:prstGeom prst="rect">
            <a:avLst/>
          </a:prstGeom>
          <a:noFill/>
        </p:spPr>
        <p:txBody>
          <a:bodyPr wrap="square" rtlCol="0">
            <a:spAutoFit/>
          </a:bodyPr>
          <a:lstStyle/>
          <a:p>
            <a:r>
              <a:rPr lang="en-US" b="1" dirty="0">
                <a:solidFill>
                  <a:srgbClr val="0070C0"/>
                </a:solidFill>
              </a:rPr>
              <a:t>Backdoor </a:t>
            </a:r>
          </a:p>
          <a:p>
            <a:endParaRPr lang="en-US" b="1" dirty="0">
              <a:solidFill>
                <a:srgbClr val="0070C0"/>
              </a:solidFill>
            </a:endParaRPr>
          </a:p>
          <a:p>
            <a:r>
              <a:rPr lang="en-US" dirty="0"/>
              <a:t>This can be an intentional backdoor entrance routine inserted by a programmer to allow access to the applications functions without regular authentication. </a:t>
            </a:r>
          </a:p>
          <a:p>
            <a:endParaRPr lang="en-US" dirty="0"/>
          </a:p>
          <a:p>
            <a:r>
              <a:rPr lang="en-US" dirty="0"/>
              <a:t>Another meaning is for virus programs that create an opening in a system to allow access by an attacker that has planted the backdoor virus program. </a:t>
            </a:r>
            <a:endParaRPr lang="en-US" i="1" dirty="0"/>
          </a:p>
          <a:p>
            <a:endParaRPr lang="en-US"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145" y="1591029"/>
            <a:ext cx="5781579" cy="4191585"/>
          </a:xfrm>
          <a:prstGeom prst="rect">
            <a:avLst/>
          </a:prstGeom>
        </p:spPr>
      </p:pic>
    </p:spTree>
    <p:extLst>
      <p:ext uri="{BB962C8B-B14F-4D97-AF65-F5344CB8AC3E}">
        <p14:creationId xmlns:p14="http://schemas.microsoft.com/office/powerpoint/2010/main" val="83130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7977987" cy="2923877"/>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A senior incident response manager receives a call about some external IPs communicating with internal computers during off hours. </a:t>
            </a:r>
          </a:p>
          <a:p>
            <a:r>
              <a:rPr lang="en-US" dirty="0"/>
              <a:t>Which of the following types of malware is MOST likely causing this issue?</a:t>
            </a:r>
          </a:p>
          <a:p>
            <a:endParaRPr lang="en-US" dirty="0"/>
          </a:p>
          <a:p>
            <a:r>
              <a:rPr lang="en-US" dirty="0"/>
              <a:t>A. Botnet</a:t>
            </a:r>
          </a:p>
          <a:p>
            <a:r>
              <a:rPr lang="en-US" dirty="0"/>
              <a:t>B. Ransomware</a:t>
            </a:r>
          </a:p>
          <a:p>
            <a:r>
              <a:rPr lang="en-US" dirty="0"/>
              <a:t>C. Polymorphic malware</a:t>
            </a:r>
          </a:p>
          <a:p>
            <a:r>
              <a:rPr lang="en-US" dirty="0"/>
              <a:t>D. Armored virus</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12959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9" name="TextBox 8"/>
          <p:cNvSpPr txBox="1"/>
          <p:nvPr/>
        </p:nvSpPr>
        <p:spPr>
          <a:xfrm>
            <a:off x="556152" y="1258605"/>
            <a:ext cx="5009053" cy="4801314"/>
          </a:xfrm>
          <a:prstGeom prst="rect">
            <a:avLst/>
          </a:prstGeom>
          <a:noFill/>
        </p:spPr>
        <p:txBody>
          <a:bodyPr wrap="square" rtlCol="0">
            <a:spAutoFit/>
          </a:bodyPr>
          <a:lstStyle/>
          <a:p>
            <a:r>
              <a:rPr lang="en-US" b="1" dirty="0">
                <a:solidFill>
                  <a:srgbClr val="0070C0"/>
                </a:solidFill>
              </a:rPr>
              <a:t>Denial of Service (DoS) Attack</a:t>
            </a:r>
          </a:p>
          <a:p>
            <a:endParaRPr lang="en-US" b="1" i="1" dirty="0">
              <a:solidFill>
                <a:srgbClr val="0070C0"/>
              </a:solidFill>
            </a:endParaRPr>
          </a:p>
          <a:p>
            <a:r>
              <a:rPr lang="en-US" dirty="0"/>
              <a:t>An attack on the network website where the website is flooded with requests that the website is unable to process and causes the website to crash. </a:t>
            </a:r>
          </a:p>
          <a:p>
            <a:endParaRPr lang="en-US" i="1" dirty="0"/>
          </a:p>
          <a:p>
            <a:r>
              <a:rPr lang="en-US" b="1" dirty="0"/>
              <a:t>Distributed Denial of Service (</a:t>
            </a:r>
            <a:r>
              <a:rPr lang="en-US" b="1" dirty="0" err="1"/>
              <a:t>DDoS</a:t>
            </a:r>
            <a:r>
              <a:rPr lang="en-US" b="1" dirty="0"/>
              <a:t>) </a:t>
            </a:r>
            <a:r>
              <a:rPr lang="en-US" b="1" i="1" dirty="0"/>
              <a:t>– </a:t>
            </a:r>
            <a:r>
              <a:rPr lang="en-US" dirty="0"/>
              <a:t>a </a:t>
            </a:r>
            <a:r>
              <a:rPr lang="en-US" dirty="0" err="1"/>
              <a:t>DoS</a:t>
            </a:r>
            <a:r>
              <a:rPr lang="en-US" dirty="0"/>
              <a:t> attack that is launched from multiple computers linked together in a network of controlled computers (botnet). </a:t>
            </a:r>
          </a:p>
          <a:p>
            <a:endParaRPr lang="en-US" i="1" dirty="0"/>
          </a:p>
          <a:p>
            <a:r>
              <a:rPr lang="en-US" b="1" dirty="0"/>
              <a:t>Amplification</a:t>
            </a:r>
            <a:r>
              <a:rPr lang="en-US" b="1" dirty="0">
                <a:solidFill>
                  <a:srgbClr val="0070C0"/>
                </a:solidFill>
              </a:rPr>
              <a:t>  </a:t>
            </a:r>
          </a:p>
          <a:p>
            <a:r>
              <a:rPr lang="en-US" dirty="0"/>
              <a:t>This is part of a </a:t>
            </a:r>
            <a:r>
              <a:rPr lang="en-US" dirty="0" err="1"/>
              <a:t>DDoS</a:t>
            </a:r>
            <a:r>
              <a:rPr lang="en-US" dirty="0"/>
              <a:t> attack where individual requests are sent to a target computer that will generate multiple responses, and thereby amplify the effects of a </a:t>
            </a:r>
            <a:r>
              <a:rPr lang="en-US" dirty="0" err="1"/>
              <a:t>DDoS</a:t>
            </a:r>
            <a:r>
              <a:rPr lang="en-US" dirty="0"/>
              <a:t> attack. </a:t>
            </a:r>
            <a:endParaRPr lang="en-US"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172" y="1308444"/>
            <a:ext cx="6236676" cy="5117272"/>
          </a:xfrm>
          <a:prstGeom prst="rect">
            <a:avLst/>
          </a:prstGeom>
        </p:spPr>
      </p:pic>
    </p:spTree>
    <p:custDataLst>
      <p:tags r:id="rId1"/>
    </p:custDataLst>
    <p:extLst>
      <p:ext uri="{BB962C8B-B14F-4D97-AF65-F5344CB8AC3E}">
        <p14:creationId xmlns:p14="http://schemas.microsoft.com/office/powerpoint/2010/main" val="471972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9" name="TextBox 8"/>
          <p:cNvSpPr txBox="1"/>
          <p:nvPr/>
        </p:nvSpPr>
        <p:spPr>
          <a:xfrm>
            <a:off x="556152" y="1258605"/>
            <a:ext cx="3971681" cy="2862322"/>
          </a:xfrm>
          <a:prstGeom prst="rect">
            <a:avLst/>
          </a:prstGeom>
          <a:noFill/>
        </p:spPr>
        <p:txBody>
          <a:bodyPr wrap="square" rtlCol="0">
            <a:spAutoFit/>
          </a:bodyPr>
          <a:lstStyle/>
          <a:p>
            <a:r>
              <a:rPr lang="en-US" b="1" dirty="0">
                <a:solidFill>
                  <a:srgbClr val="0070C0"/>
                </a:solidFill>
              </a:rPr>
              <a:t>Man-in-the-Middle Attack</a:t>
            </a:r>
          </a:p>
          <a:p>
            <a:endParaRPr lang="en-US" dirty="0"/>
          </a:p>
          <a:p>
            <a:r>
              <a:rPr lang="en-US" dirty="0"/>
              <a:t>An attack where the attacker secretly relays and possibly alters the communication between two parties who believe that they are directly communicating with each other and are unaware of the man in the middle eavesdropping on their communication. </a:t>
            </a:r>
            <a:endParaRPr lang="en-US"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7011" y="1492417"/>
            <a:ext cx="6028837" cy="4039024"/>
          </a:xfrm>
          <a:prstGeom prst="rect">
            <a:avLst/>
          </a:prstGeom>
        </p:spPr>
      </p:pic>
    </p:spTree>
    <p:custDataLst>
      <p:tags r:id="rId1"/>
    </p:custDataLst>
    <p:extLst>
      <p:ext uri="{BB962C8B-B14F-4D97-AF65-F5344CB8AC3E}">
        <p14:creationId xmlns:p14="http://schemas.microsoft.com/office/powerpoint/2010/main" val="276169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982" y="1258605"/>
            <a:ext cx="4347942" cy="3139321"/>
          </a:xfrm>
          <a:prstGeom prst="rect">
            <a:avLst/>
          </a:prstGeom>
          <a:noFill/>
        </p:spPr>
        <p:txBody>
          <a:bodyPr wrap="square" rtlCol="0">
            <a:spAutoFit/>
          </a:bodyPr>
          <a:lstStyle/>
          <a:p>
            <a:r>
              <a:rPr lang="en-US" b="1" dirty="0">
                <a:solidFill>
                  <a:srgbClr val="0070C0"/>
                </a:solidFill>
              </a:rPr>
              <a:t>Buffer Overflow</a:t>
            </a:r>
          </a:p>
          <a:p>
            <a:endParaRPr lang="en-US" b="1" i="1" dirty="0">
              <a:solidFill>
                <a:schemeClr val="accent5"/>
              </a:solidFill>
            </a:endParaRPr>
          </a:p>
          <a:p>
            <a:r>
              <a:rPr lang="en-US" dirty="0"/>
              <a:t>Data written to a buffer exceeds the limit of the buffer size. </a:t>
            </a:r>
          </a:p>
          <a:p>
            <a:endParaRPr lang="en-US" dirty="0"/>
          </a:p>
          <a:p>
            <a:r>
              <a:rPr lang="en-US" dirty="0"/>
              <a:t>Programs should do buffer size error checking. </a:t>
            </a:r>
          </a:p>
          <a:p>
            <a:endParaRPr lang="en-US" dirty="0"/>
          </a:p>
          <a:p>
            <a:r>
              <a:rPr lang="en-US" dirty="0"/>
              <a:t>Buffer overflows can crash the system or allow hacker to execute malicious code.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793" y="1534111"/>
            <a:ext cx="5273039" cy="4203366"/>
          </a:xfrm>
          <a:prstGeom prst="rect">
            <a:avLst/>
          </a:prstGeom>
        </p:spPr>
      </p:pic>
      <p:sp>
        <p:nvSpPr>
          <p:cNvPr id="7" name="Rectangle 6"/>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Tree>
    <p:extLst>
      <p:ext uri="{BB962C8B-B14F-4D97-AF65-F5344CB8AC3E}">
        <p14:creationId xmlns:p14="http://schemas.microsoft.com/office/powerpoint/2010/main" val="11490553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11" name="TextBox 10"/>
          <p:cNvSpPr txBox="1"/>
          <p:nvPr/>
        </p:nvSpPr>
        <p:spPr>
          <a:xfrm>
            <a:off x="556982" y="1258605"/>
            <a:ext cx="4831883" cy="3970318"/>
          </a:xfrm>
          <a:prstGeom prst="rect">
            <a:avLst/>
          </a:prstGeom>
          <a:noFill/>
        </p:spPr>
        <p:txBody>
          <a:bodyPr wrap="square" rtlCol="0">
            <a:spAutoFit/>
          </a:bodyPr>
          <a:lstStyle/>
          <a:p>
            <a:r>
              <a:rPr lang="en-US" b="1" dirty="0">
                <a:solidFill>
                  <a:srgbClr val="0070C0"/>
                </a:solidFill>
              </a:rPr>
              <a:t>SQL Injection Attack  </a:t>
            </a:r>
          </a:p>
          <a:p>
            <a:endParaRPr lang="en-US" dirty="0"/>
          </a:p>
          <a:p>
            <a:r>
              <a:rPr lang="en-US" dirty="0"/>
              <a:t>The process of sending malicious SQL queries to the underlying database to manipulate the database for malicious purposes, for example; exfiltration of data. </a:t>
            </a:r>
          </a:p>
          <a:p>
            <a:endParaRPr lang="en-US" dirty="0"/>
          </a:p>
          <a:p>
            <a:r>
              <a:rPr lang="en-US" dirty="0"/>
              <a:t>SQL Injection can be attempted from User Input fields or URL access to web applications. </a:t>
            </a:r>
          </a:p>
          <a:p>
            <a:endParaRPr lang="en-US" dirty="0"/>
          </a:p>
          <a:p>
            <a:r>
              <a:rPr lang="en-US" dirty="0"/>
              <a:t>The way to defend against this type of attack is to always filter the data entered in an input field.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52" y="1474796"/>
            <a:ext cx="5799014" cy="4353805"/>
          </a:xfrm>
          <a:prstGeom prst="rect">
            <a:avLst/>
          </a:prstGeom>
        </p:spPr>
      </p:pic>
    </p:spTree>
    <p:extLst>
      <p:ext uri="{BB962C8B-B14F-4D97-AF65-F5344CB8AC3E}">
        <p14:creationId xmlns:p14="http://schemas.microsoft.com/office/powerpoint/2010/main" val="29392809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11" name="TextBox 10"/>
          <p:cNvSpPr txBox="1"/>
          <p:nvPr/>
        </p:nvSpPr>
        <p:spPr>
          <a:xfrm>
            <a:off x="556982" y="1258605"/>
            <a:ext cx="4786407" cy="3693319"/>
          </a:xfrm>
          <a:prstGeom prst="rect">
            <a:avLst/>
          </a:prstGeom>
          <a:noFill/>
        </p:spPr>
        <p:txBody>
          <a:bodyPr wrap="square" rtlCol="0">
            <a:spAutoFit/>
          </a:bodyPr>
          <a:lstStyle/>
          <a:p>
            <a:r>
              <a:rPr lang="en-US" b="1" dirty="0">
                <a:solidFill>
                  <a:srgbClr val="0070C0"/>
                </a:solidFill>
              </a:rPr>
              <a:t>LDAP Injection</a:t>
            </a:r>
          </a:p>
          <a:p>
            <a:endParaRPr lang="en-US" dirty="0"/>
          </a:p>
          <a:p>
            <a:r>
              <a:rPr lang="en-US" i="1" dirty="0"/>
              <a:t>Lightweight Directory Access Protocol Injection </a:t>
            </a:r>
            <a:r>
              <a:rPr lang="en-US" dirty="0"/>
              <a:t>can be used to attack the Active Directory in the same way as SQL Injection attacks a SQL database. </a:t>
            </a:r>
          </a:p>
          <a:p>
            <a:r>
              <a:rPr lang="en-US" dirty="0"/>
              <a:t>An LDAP query can enter the system through user input and retrieve information from the Active Directory database. </a:t>
            </a:r>
          </a:p>
          <a:p>
            <a:endParaRPr lang="en-US" dirty="0"/>
          </a:p>
          <a:p>
            <a:r>
              <a:rPr lang="en-US" dirty="0"/>
              <a:t>The way to defend against this type of attack is to always filter the data entered in an input field. </a:t>
            </a:r>
          </a:p>
        </p:txBody>
      </p:sp>
      <p:sp>
        <p:nvSpPr>
          <p:cNvPr id="12" name="TextBox 11"/>
          <p:cNvSpPr txBox="1"/>
          <p:nvPr/>
        </p:nvSpPr>
        <p:spPr>
          <a:xfrm>
            <a:off x="6496252" y="1644224"/>
            <a:ext cx="4561861" cy="3139321"/>
          </a:xfrm>
          <a:prstGeom prst="rect">
            <a:avLst/>
          </a:prstGeom>
          <a:noFill/>
        </p:spPr>
        <p:txBody>
          <a:bodyPr wrap="square" rtlCol="0">
            <a:spAutoFit/>
          </a:bodyPr>
          <a:lstStyle/>
          <a:p>
            <a:r>
              <a:rPr lang="en-US" b="1" dirty="0">
                <a:solidFill>
                  <a:srgbClr val="0070C0"/>
                </a:solidFill>
              </a:rPr>
              <a:t>XML Injection</a:t>
            </a:r>
          </a:p>
          <a:p>
            <a:endParaRPr lang="en-US" dirty="0"/>
          </a:p>
          <a:p>
            <a:r>
              <a:rPr lang="en-US" dirty="0"/>
              <a:t>A user can input XML through a data input field that can be used by the </a:t>
            </a:r>
            <a:r>
              <a:rPr lang="en-US" dirty="0" err="1"/>
              <a:t>Xpath</a:t>
            </a:r>
            <a:r>
              <a:rPr lang="en-US" dirty="0"/>
              <a:t> XML based engine in a website, and can return documents or information on documents to an attacker. </a:t>
            </a:r>
          </a:p>
          <a:p>
            <a:endParaRPr lang="en-US" dirty="0"/>
          </a:p>
          <a:p>
            <a:r>
              <a:rPr lang="en-US" dirty="0"/>
              <a:t>The way to defend against this type of attack is to always filter the data entered in an input field</a:t>
            </a:r>
            <a:r>
              <a:rPr lang="en-US" sz="1600" dirty="0"/>
              <a:t>. </a:t>
            </a:r>
            <a:endParaRPr lang="en-US" dirty="0"/>
          </a:p>
        </p:txBody>
      </p:sp>
    </p:spTree>
    <p:extLst>
      <p:ext uri="{BB962C8B-B14F-4D97-AF65-F5344CB8AC3E}">
        <p14:creationId xmlns:p14="http://schemas.microsoft.com/office/powerpoint/2010/main" val="419622885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8"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13" name="TextBox 12">
            <a:extLst>
              <a:ext uri="{FF2B5EF4-FFF2-40B4-BE49-F238E27FC236}">
                <a16:creationId xmlns:a16="http://schemas.microsoft.com/office/drawing/2014/main" id="{1286E820-B0D0-4F6C-9246-F8950F2A9E48}"/>
              </a:ext>
            </a:extLst>
          </p:cNvPr>
          <p:cNvSpPr txBox="1"/>
          <p:nvPr/>
        </p:nvSpPr>
        <p:spPr>
          <a:xfrm>
            <a:off x="556982" y="1258605"/>
            <a:ext cx="4831883" cy="4524315"/>
          </a:xfrm>
          <a:prstGeom prst="rect">
            <a:avLst/>
          </a:prstGeom>
          <a:noFill/>
        </p:spPr>
        <p:txBody>
          <a:bodyPr wrap="square" rtlCol="0">
            <a:spAutoFit/>
          </a:bodyPr>
          <a:lstStyle/>
          <a:p>
            <a:r>
              <a:rPr lang="en-US" sz="1600" b="1" dirty="0">
                <a:solidFill>
                  <a:srgbClr val="0070C0"/>
                </a:solidFill>
              </a:rPr>
              <a:t>Cross-Site Scripting  (XSS)</a:t>
            </a:r>
          </a:p>
          <a:p>
            <a:endParaRPr lang="en-US" sz="1600" dirty="0"/>
          </a:p>
          <a:p>
            <a:r>
              <a:rPr lang="en-US" sz="1600" dirty="0"/>
              <a:t>Exploitation of a vulnerability on a website to inject malicious code into a web application. </a:t>
            </a:r>
          </a:p>
          <a:p>
            <a:r>
              <a:rPr lang="en-US" sz="1600" dirty="0"/>
              <a:t>Using client-side scripting languages such as JavaScript without proper input or output validation on dynamic websites. </a:t>
            </a:r>
          </a:p>
          <a:p>
            <a:endParaRPr lang="en-US" sz="1600" dirty="0"/>
          </a:p>
          <a:p>
            <a:r>
              <a:rPr lang="en-US" sz="1600" dirty="0"/>
              <a:t>Keyword in the malicious script code is “&lt;/script&gt;”</a:t>
            </a:r>
          </a:p>
          <a:p>
            <a:endParaRPr lang="en-US" sz="1600" dirty="0"/>
          </a:p>
          <a:p>
            <a:r>
              <a:rPr lang="en-US" sz="1600" i="1" dirty="0" err="1"/>
              <a:t>Nonpersistent</a:t>
            </a:r>
            <a:r>
              <a:rPr lang="en-US" sz="1600" i="1" dirty="0"/>
              <a:t> XSS </a:t>
            </a:r>
            <a:r>
              <a:rPr lang="en-US" sz="1600" dirty="0"/>
              <a:t>– URL with rogue script. </a:t>
            </a:r>
          </a:p>
          <a:p>
            <a:endParaRPr lang="en-US" sz="1600" i="1" dirty="0"/>
          </a:p>
          <a:p>
            <a:r>
              <a:rPr lang="en-US" sz="1600" i="1" dirty="0"/>
              <a:t>Persistent XSS </a:t>
            </a:r>
            <a:r>
              <a:rPr lang="en-US" sz="1600" dirty="0"/>
              <a:t>– Websites that allow users to input data that is stored in a database or other location. </a:t>
            </a:r>
          </a:p>
          <a:p>
            <a:endParaRPr lang="en-US" sz="1600" dirty="0"/>
          </a:p>
          <a:p>
            <a:r>
              <a:rPr lang="en-US" sz="1600" i="1" dirty="0"/>
              <a:t>DOM (Document Object Model) based XSS </a:t>
            </a:r>
            <a:r>
              <a:rPr lang="en-US" sz="1600" dirty="0"/>
              <a:t>– local document attacked to modify original page client-side JavaScript.  </a:t>
            </a:r>
          </a:p>
        </p:txBody>
      </p:sp>
      <p:pic>
        <p:nvPicPr>
          <p:cNvPr id="14" name="Picture 13">
            <a:extLst>
              <a:ext uri="{FF2B5EF4-FFF2-40B4-BE49-F238E27FC236}">
                <a16:creationId xmlns:a16="http://schemas.microsoft.com/office/drawing/2014/main" id="{E6B7E624-053D-48F5-BB31-C46D2666F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759" y="1222087"/>
            <a:ext cx="5141875" cy="2956578"/>
          </a:xfrm>
          <a:prstGeom prst="rect">
            <a:avLst/>
          </a:prstGeom>
        </p:spPr>
      </p:pic>
      <p:sp>
        <p:nvSpPr>
          <p:cNvPr id="15" name="TextBox 14">
            <a:extLst>
              <a:ext uri="{FF2B5EF4-FFF2-40B4-BE49-F238E27FC236}">
                <a16:creationId xmlns:a16="http://schemas.microsoft.com/office/drawing/2014/main" id="{19BD36F9-73C0-4BBF-8ECA-EB76435B419C}"/>
              </a:ext>
            </a:extLst>
          </p:cNvPr>
          <p:cNvSpPr txBox="1"/>
          <p:nvPr/>
        </p:nvSpPr>
        <p:spPr>
          <a:xfrm>
            <a:off x="6048759" y="4829193"/>
            <a:ext cx="5315082" cy="1569660"/>
          </a:xfrm>
          <a:prstGeom prst="rect">
            <a:avLst/>
          </a:prstGeom>
          <a:noFill/>
        </p:spPr>
        <p:txBody>
          <a:bodyPr wrap="square" rtlCol="0">
            <a:spAutoFit/>
          </a:bodyPr>
          <a:lstStyle/>
          <a:p>
            <a:r>
              <a:rPr lang="en-US" sz="1600" i="1" dirty="0"/>
              <a:t>Example: </a:t>
            </a:r>
          </a:p>
          <a:p>
            <a:endParaRPr lang="en-US" sz="1600" i="1" dirty="0"/>
          </a:p>
          <a:p>
            <a:r>
              <a:rPr lang="en-US" sz="1600" i="1" dirty="0" err="1"/>
              <a:t>Index.php?name</a:t>
            </a:r>
            <a:r>
              <a:rPr lang="en-US" sz="1600" i="1" dirty="0"/>
              <a:t>=&lt;script&gt;</a:t>
            </a:r>
            <a:r>
              <a:rPr lang="en-US" sz="1600" i="1" dirty="0" err="1"/>
              <a:t>window.onload</a:t>
            </a:r>
            <a:r>
              <a:rPr lang="en-US" sz="1600" i="1" dirty="0"/>
              <a:t>=function(){</a:t>
            </a:r>
            <a:r>
              <a:rPr lang="en-US" sz="1600" i="1" dirty="0" err="1"/>
              <a:t>var</a:t>
            </a:r>
            <a:r>
              <a:rPr lang="en-US" sz="1600" i="1" dirty="0"/>
              <a:t> link=</a:t>
            </a:r>
            <a:r>
              <a:rPr lang="en-US" sz="1600" i="1" dirty="0" err="1"/>
              <a:t>document.getElements</a:t>
            </a:r>
            <a:r>
              <a:rPr lang="en-US" sz="1600" i="1" dirty="0" err="1">
                <a:sym typeface="Wingdings" panose="05000000000000000000" pitchFamily="2" charset="2"/>
              </a:rPr>
              <a:t>ByTagName</a:t>
            </a:r>
            <a:r>
              <a:rPr lang="en-US" sz="1600" i="1" dirty="0">
                <a:sym typeface="Wingdings" panose="05000000000000000000" pitchFamily="2" charset="2"/>
              </a:rPr>
              <a:t>(“a”);link[0].</a:t>
            </a:r>
            <a:r>
              <a:rPr lang="en-US" sz="1600" i="1" dirty="0" err="1">
                <a:sym typeface="Wingdings" panose="05000000000000000000" pitchFamily="2" charset="2"/>
              </a:rPr>
              <a:t>href</a:t>
            </a:r>
            <a:r>
              <a:rPr lang="en-US" sz="1600" i="1" dirty="0">
                <a:sym typeface="Wingdings" panose="05000000000000000000" pitchFamily="2" charset="2"/>
              </a:rPr>
              <a:t>=</a:t>
            </a:r>
            <a:r>
              <a:rPr lang="en-US" sz="1600" i="1" dirty="0">
                <a:sym typeface="Wingdings" panose="05000000000000000000" pitchFamily="2" charset="2"/>
                <a:hlinkClick r:id="rId3"/>
              </a:rPr>
              <a:t>http://not-real-xssattackexamples.com/</a:t>
            </a:r>
            <a:r>
              <a:rPr lang="en-US" sz="1600" i="1" dirty="0">
                <a:sym typeface="Wingdings" panose="05000000000000000000" pitchFamily="2" charset="2"/>
              </a:rPr>
              <a:t>;}&lt;/script&gt;</a:t>
            </a:r>
          </a:p>
          <a:p>
            <a:endParaRPr lang="en-US" sz="1600" i="1" dirty="0"/>
          </a:p>
        </p:txBody>
      </p:sp>
    </p:spTree>
    <p:extLst>
      <p:ext uri="{BB962C8B-B14F-4D97-AF65-F5344CB8AC3E}">
        <p14:creationId xmlns:p14="http://schemas.microsoft.com/office/powerpoint/2010/main" val="22177093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1"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14" name="TextBox 13"/>
          <p:cNvSpPr txBox="1"/>
          <p:nvPr/>
        </p:nvSpPr>
        <p:spPr>
          <a:xfrm>
            <a:off x="562897" y="1258605"/>
            <a:ext cx="4812409" cy="3693319"/>
          </a:xfrm>
          <a:prstGeom prst="rect">
            <a:avLst/>
          </a:prstGeom>
          <a:noFill/>
        </p:spPr>
        <p:txBody>
          <a:bodyPr wrap="square" rtlCol="0">
            <a:spAutoFit/>
          </a:bodyPr>
          <a:lstStyle/>
          <a:p>
            <a:r>
              <a:rPr lang="en-US" b="1" dirty="0">
                <a:solidFill>
                  <a:srgbClr val="0070C0"/>
                </a:solidFill>
              </a:rPr>
              <a:t>ARP Poisoning </a:t>
            </a:r>
          </a:p>
          <a:p>
            <a:endParaRPr lang="en-US" b="1" dirty="0">
              <a:solidFill>
                <a:srgbClr val="0070C0"/>
              </a:solidFill>
            </a:endParaRPr>
          </a:p>
          <a:p>
            <a:r>
              <a:rPr lang="en-US" dirty="0"/>
              <a:t>The MAC (Media Access Control) address of the data is spoofed. The network data packet then appears to come from a reliable network source when it did not. </a:t>
            </a:r>
          </a:p>
          <a:p>
            <a:endParaRPr lang="en-US" dirty="0"/>
          </a:p>
          <a:p>
            <a:r>
              <a:rPr lang="en-US" dirty="0"/>
              <a:t>The spoofed MAC address packet can fool the switch or router to sending data to an invalid source. </a:t>
            </a:r>
          </a:p>
          <a:p>
            <a:endParaRPr lang="en-US" dirty="0"/>
          </a:p>
          <a:p>
            <a:r>
              <a:rPr lang="en-US" dirty="0"/>
              <a:t>This is an attack at a OSI Layer 2 device. </a:t>
            </a:r>
          </a:p>
          <a:p>
            <a:endParaRPr lang="en-US" dirty="0">
              <a:solidFill>
                <a:srgbClr val="0070C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148" y="1610104"/>
            <a:ext cx="5428700" cy="2847758"/>
          </a:xfrm>
          <a:prstGeom prst="rect">
            <a:avLst/>
          </a:prstGeom>
        </p:spPr>
      </p:pic>
    </p:spTree>
    <p:extLst>
      <p:ext uri="{BB962C8B-B14F-4D97-AF65-F5344CB8AC3E}">
        <p14:creationId xmlns:p14="http://schemas.microsoft.com/office/powerpoint/2010/main" val="13897357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7977987" cy="2923877"/>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A web application is configured to target browsers and allow access to bank accounts to siphon money to a foreign account.</a:t>
            </a:r>
          </a:p>
          <a:p>
            <a:r>
              <a:rPr lang="en-US" dirty="0"/>
              <a:t>This is an example of which of the following attacks?</a:t>
            </a:r>
          </a:p>
          <a:p>
            <a:endParaRPr lang="en-US" dirty="0"/>
          </a:p>
          <a:p>
            <a:r>
              <a:rPr lang="en-US" dirty="0"/>
              <a:t>A. SQL injection</a:t>
            </a:r>
          </a:p>
          <a:p>
            <a:r>
              <a:rPr lang="en-US" dirty="0"/>
              <a:t>B. Header manipulation</a:t>
            </a:r>
          </a:p>
          <a:p>
            <a:r>
              <a:rPr lang="en-US" dirty="0"/>
              <a:t>C. Cross-site scripting</a:t>
            </a:r>
          </a:p>
          <a:p>
            <a:r>
              <a:rPr lang="en-US" dirty="0"/>
              <a:t>D. Flash cookie exploitation</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98874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7306655" y="2869982"/>
            <a:ext cx="3452223" cy="3477875"/>
          </a:xfrm>
          <a:prstGeom prst="rect">
            <a:avLst/>
          </a:prstGeom>
          <a:noFill/>
        </p:spPr>
        <p:txBody>
          <a:bodyPr wrap="square" rtlCol="0">
            <a:spAutoFit/>
          </a:bodyPr>
          <a:lstStyle/>
          <a:p>
            <a:r>
              <a:rPr lang="en-US" sz="2000" b="1" i="1" dirty="0">
                <a:solidFill>
                  <a:srgbClr val="0070C0"/>
                </a:solidFill>
              </a:rPr>
              <a:t>Saturday 04/03/2021</a:t>
            </a:r>
          </a:p>
          <a:p>
            <a:r>
              <a:rPr lang="en-US" b="1" dirty="0"/>
              <a:t>Facebook Data for 533 Million Users Online for Free.</a:t>
            </a:r>
          </a:p>
          <a:p>
            <a:endParaRPr lang="en-US" sz="2000" b="1" i="1" dirty="0">
              <a:solidFill>
                <a:srgbClr val="0070C0"/>
              </a:solidFill>
            </a:endParaRPr>
          </a:p>
          <a:p>
            <a:r>
              <a:rPr lang="en-US" dirty="0"/>
              <a:t>The leak includes personal information on 533 million Facebook users, such as phone numbers, Facebook IDs, full names, locations, birth dates, bios and in some cases email addresses. </a:t>
            </a:r>
          </a:p>
          <a:p>
            <a:endParaRPr lang="en-US" b="1" i="1" dirty="0"/>
          </a:p>
        </p:txBody>
      </p:sp>
      <p:pic>
        <p:nvPicPr>
          <p:cNvPr id="8" name="Picture 7" descr="A picture containing text, electronics, hand&#10;&#10;Description automatically generated">
            <a:extLst>
              <a:ext uri="{FF2B5EF4-FFF2-40B4-BE49-F238E27FC236}">
                <a16:creationId xmlns:a16="http://schemas.microsoft.com/office/drawing/2014/main" id="{F6963A06-BA2D-49D7-A251-D8CD8F47C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36" y="996830"/>
            <a:ext cx="2590800" cy="1762125"/>
          </a:xfrm>
          <a:prstGeom prst="rect">
            <a:avLst/>
          </a:prstGeom>
        </p:spPr>
      </p:pic>
      <p:pic>
        <p:nvPicPr>
          <p:cNvPr id="10" name="Picture 9">
            <a:extLst>
              <a:ext uri="{FF2B5EF4-FFF2-40B4-BE49-F238E27FC236}">
                <a16:creationId xmlns:a16="http://schemas.microsoft.com/office/drawing/2014/main" id="{FE92351F-CF35-44EE-86AC-3BE1B165CC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7499" y="1037681"/>
            <a:ext cx="2898305" cy="1629153"/>
          </a:xfrm>
          <a:prstGeom prst="rect">
            <a:avLst/>
          </a:prstGeom>
        </p:spPr>
      </p:pic>
      <p:sp>
        <p:nvSpPr>
          <p:cNvPr id="13" name="TextBox 12">
            <a:extLst>
              <a:ext uri="{FF2B5EF4-FFF2-40B4-BE49-F238E27FC236}">
                <a16:creationId xmlns:a16="http://schemas.microsoft.com/office/drawing/2014/main" id="{90E0A5CD-A395-40AE-B690-AB65F5BEFCD9}"/>
              </a:ext>
            </a:extLst>
          </p:cNvPr>
          <p:cNvSpPr txBox="1"/>
          <p:nvPr/>
        </p:nvSpPr>
        <p:spPr>
          <a:xfrm>
            <a:off x="1090122" y="2869982"/>
            <a:ext cx="4239524" cy="3477875"/>
          </a:xfrm>
          <a:prstGeom prst="rect">
            <a:avLst/>
          </a:prstGeom>
          <a:noFill/>
        </p:spPr>
        <p:txBody>
          <a:bodyPr wrap="square" rtlCol="0">
            <a:spAutoFit/>
          </a:bodyPr>
          <a:lstStyle/>
          <a:p>
            <a:r>
              <a:rPr lang="en-US" sz="2000" b="1" i="1" dirty="0">
                <a:solidFill>
                  <a:srgbClr val="0070C0"/>
                </a:solidFill>
              </a:rPr>
              <a:t>Friday 04/02/2021</a:t>
            </a:r>
          </a:p>
          <a:p>
            <a:r>
              <a:rPr lang="en-US" b="1" dirty="0"/>
              <a:t>Conti ransomware gang hits Broward County Schools with $40M demand.</a:t>
            </a:r>
          </a:p>
          <a:p>
            <a:endParaRPr lang="en-US" sz="2000" b="1" i="1" dirty="0">
              <a:solidFill>
                <a:srgbClr val="0070C0"/>
              </a:solidFill>
            </a:endParaRPr>
          </a:p>
          <a:p>
            <a:r>
              <a:rPr lang="en-US" dirty="0"/>
              <a:t>The Conti ransomware gang encrypted the systems at Broward County Public Schools several weeks ago and threatened to release sensitive student, teacher and employee personal data unless the district paid an enormous $40 million ransom.</a:t>
            </a:r>
            <a:endParaRPr lang="en-US" b="1" i="1" dirty="0"/>
          </a:p>
        </p:txBody>
      </p:sp>
    </p:spTree>
    <p:custDataLst>
      <p:tags r:id="rId1"/>
    </p:custDataLst>
    <p:extLst>
      <p:ext uri="{BB962C8B-B14F-4D97-AF65-F5344CB8AC3E}">
        <p14:creationId xmlns:p14="http://schemas.microsoft.com/office/powerpoint/2010/main" val="495518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1"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8" name="TextBox 7"/>
          <p:cNvSpPr txBox="1"/>
          <p:nvPr/>
        </p:nvSpPr>
        <p:spPr>
          <a:xfrm>
            <a:off x="556152" y="1258605"/>
            <a:ext cx="4789405" cy="3693319"/>
          </a:xfrm>
          <a:prstGeom prst="rect">
            <a:avLst/>
          </a:prstGeom>
          <a:noFill/>
        </p:spPr>
        <p:txBody>
          <a:bodyPr wrap="square" rtlCol="0">
            <a:spAutoFit/>
          </a:bodyPr>
          <a:lstStyle/>
          <a:p>
            <a:r>
              <a:rPr lang="en-US" b="1" dirty="0">
                <a:solidFill>
                  <a:srgbClr val="0070C0"/>
                </a:solidFill>
              </a:rPr>
              <a:t>DNS Poisoning </a:t>
            </a:r>
          </a:p>
          <a:p>
            <a:endParaRPr lang="en-US" b="1" dirty="0">
              <a:solidFill>
                <a:srgbClr val="0070C0"/>
              </a:solidFill>
            </a:endParaRPr>
          </a:p>
          <a:p>
            <a:r>
              <a:rPr lang="en-US" dirty="0"/>
              <a:t>In this attack, the DNS, Domain Name Server is poisoned with an invalid name server which will cause DNS to send requests for an IP address or name server to an invalid address. </a:t>
            </a:r>
          </a:p>
          <a:p>
            <a:endParaRPr lang="en-US" dirty="0"/>
          </a:p>
          <a:p>
            <a:r>
              <a:rPr lang="en-US" dirty="0"/>
              <a:t>This could reroute email or any other type of redirection. </a:t>
            </a:r>
          </a:p>
          <a:p>
            <a:endParaRPr lang="en-US" dirty="0"/>
          </a:p>
          <a:p>
            <a:r>
              <a:rPr lang="en-US" dirty="0"/>
              <a:t>Implementing Secure DNS (DNSSEC) can counter DNS Cache Poisoning attacks.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157" y="1602289"/>
            <a:ext cx="5353691" cy="4015268"/>
          </a:xfrm>
          <a:prstGeom prst="rect">
            <a:avLst/>
          </a:prstGeom>
        </p:spPr>
      </p:pic>
    </p:spTree>
    <p:extLst>
      <p:ext uri="{BB962C8B-B14F-4D97-AF65-F5344CB8AC3E}">
        <p14:creationId xmlns:p14="http://schemas.microsoft.com/office/powerpoint/2010/main" val="39743909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152" y="1258605"/>
            <a:ext cx="5767703" cy="4801314"/>
          </a:xfrm>
          <a:prstGeom prst="rect">
            <a:avLst/>
          </a:prstGeom>
          <a:noFill/>
        </p:spPr>
        <p:txBody>
          <a:bodyPr wrap="square" rtlCol="0">
            <a:spAutoFit/>
          </a:bodyPr>
          <a:lstStyle/>
          <a:p>
            <a:r>
              <a:rPr lang="en-US" b="1" i="1" dirty="0">
                <a:solidFill>
                  <a:srgbClr val="0070C0"/>
                </a:solidFill>
              </a:rPr>
              <a:t>Clickjacking </a:t>
            </a:r>
          </a:p>
          <a:p>
            <a:r>
              <a:rPr lang="en-US" dirty="0"/>
              <a:t>This hijacking attack will attempt to trick a user into clicking a link that says one thing, but the underlying link will go to totally different web page that will attempt to collect information or transmit some malware. </a:t>
            </a:r>
          </a:p>
          <a:p>
            <a:r>
              <a:rPr lang="en-US" dirty="0">
                <a:solidFill>
                  <a:srgbClr val="0070C0"/>
                </a:solidFill>
              </a:rPr>
              <a:t> </a:t>
            </a:r>
          </a:p>
          <a:p>
            <a:r>
              <a:rPr lang="en-US" b="1" i="1" dirty="0">
                <a:solidFill>
                  <a:srgbClr val="0070C0"/>
                </a:solidFill>
              </a:rPr>
              <a:t>Session Hijacking  </a:t>
            </a:r>
          </a:p>
          <a:p>
            <a:r>
              <a:rPr lang="en-US" dirty="0"/>
              <a:t>This attack begins with capturing the session cookie file that contains all the session data, including authentication, for a web session. </a:t>
            </a:r>
          </a:p>
          <a:p>
            <a:endParaRPr lang="en-US" dirty="0"/>
          </a:p>
          <a:p>
            <a:r>
              <a:rPr lang="en-US" dirty="0"/>
              <a:t>The attacker can then use the session data to authenticate, by impersonating the already authenticated user and establish a valid session with the host server. </a:t>
            </a:r>
          </a:p>
          <a:p>
            <a:endParaRPr lang="en-US" dirty="0"/>
          </a:p>
          <a:p>
            <a:r>
              <a:rPr lang="en-US" dirty="0"/>
              <a:t>Man-in-the-Middle attacks can use session hijacking.</a:t>
            </a:r>
          </a:p>
        </p:txBody>
      </p:sp>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7" name="TextBox 6"/>
          <p:cNvSpPr txBox="1"/>
          <p:nvPr/>
        </p:nvSpPr>
        <p:spPr>
          <a:xfrm>
            <a:off x="6554130" y="1258605"/>
            <a:ext cx="5021333" cy="2031325"/>
          </a:xfrm>
          <a:prstGeom prst="rect">
            <a:avLst/>
          </a:prstGeom>
          <a:noFill/>
        </p:spPr>
        <p:txBody>
          <a:bodyPr wrap="square" rtlCol="0">
            <a:spAutoFit/>
          </a:bodyPr>
          <a:lstStyle/>
          <a:p>
            <a:r>
              <a:rPr lang="en-US" b="1" i="1" dirty="0">
                <a:solidFill>
                  <a:srgbClr val="0070C0"/>
                </a:solidFill>
              </a:rPr>
              <a:t>Domain Hijacking   </a:t>
            </a:r>
          </a:p>
          <a:p>
            <a:r>
              <a:rPr lang="en-US" dirty="0"/>
              <a:t>The act of changing the registration information for a domain without the permission of its original registrant. The domain can then be used for phishing, spamming, or any other illegal activity. </a:t>
            </a:r>
          </a:p>
          <a:p>
            <a:endParaRPr lang="en-US" dirty="0"/>
          </a:p>
        </p:txBody>
      </p:sp>
    </p:spTree>
    <p:extLst>
      <p:ext uri="{BB962C8B-B14F-4D97-AF65-F5344CB8AC3E}">
        <p14:creationId xmlns:p14="http://schemas.microsoft.com/office/powerpoint/2010/main" val="2840625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sp>
        <p:nvSpPr>
          <p:cNvPr id="12" name="TextBox 11"/>
          <p:cNvSpPr txBox="1"/>
          <p:nvPr/>
        </p:nvSpPr>
        <p:spPr>
          <a:xfrm>
            <a:off x="562897" y="1258605"/>
            <a:ext cx="4779057" cy="4770537"/>
          </a:xfrm>
          <a:prstGeom prst="rect">
            <a:avLst/>
          </a:prstGeom>
          <a:noFill/>
        </p:spPr>
        <p:txBody>
          <a:bodyPr wrap="square" rtlCol="0">
            <a:spAutoFit/>
          </a:bodyPr>
          <a:lstStyle/>
          <a:p>
            <a:r>
              <a:rPr lang="en-US" sz="1600" b="1" i="1" dirty="0">
                <a:solidFill>
                  <a:srgbClr val="0070C0"/>
                </a:solidFill>
              </a:rPr>
              <a:t>Typo Squatting and URL Hijacking </a:t>
            </a:r>
          </a:p>
          <a:p>
            <a:endParaRPr lang="en-US" sz="1600" b="1" i="1" dirty="0">
              <a:solidFill>
                <a:srgbClr val="0070C0"/>
              </a:solidFill>
            </a:endParaRPr>
          </a:p>
          <a:p>
            <a:r>
              <a:rPr lang="en-US" sz="1600" dirty="0"/>
              <a:t>This type of attack is where an attacker will register a domain with a URL that is similar in spelling to a valid domain and set up a website that mimics the original web site. </a:t>
            </a:r>
          </a:p>
          <a:p>
            <a:endParaRPr lang="en-US" sz="1600" dirty="0"/>
          </a:p>
          <a:p>
            <a:r>
              <a:rPr lang="en-US" sz="1600" dirty="0"/>
              <a:t>If someone types in a URL and makes a small spelling error, then they will be taking to the invalid website, and may think that this is a valid site and begin entering information. </a:t>
            </a:r>
          </a:p>
          <a:p>
            <a:endParaRPr lang="en-US" sz="1600" dirty="0"/>
          </a:p>
          <a:p>
            <a:r>
              <a:rPr lang="en-US" sz="1600" dirty="0"/>
              <a:t>For example:  </a:t>
            </a:r>
            <a:r>
              <a:rPr lang="en-US" sz="1600" i="1" dirty="0"/>
              <a:t>RegionsBank.com</a:t>
            </a:r>
            <a:r>
              <a:rPr lang="en-US" sz="1600" dirty="0"/>
              <a:t> is a valid banking website. An attacker may set up a website called </a:t>
            </a:r>
            <a:r>
              <a:rPr lang="en-US" sz="1600" i="1" dirty="0"/>
              <a:t>RegionBank.com</a:t>
            </a:r>
            <a:r>
              <a:rPr lang="en-US" sz="1600" dirty="0"/>
              <a:t> and if someone forgets to enter the </a:t>
            </a:r>
            <a:r>
              <a:rPr lang="en-US" sz="1600" i="1" dirty="0"/>
              <a:t>s</a:t>
            </a:r>
            <a:r>
              <a:rPr lang="en-US" sz="1600" dirty="0"/>
              <a:t> in the right place, will be taken to the invalid site and think that they are on their banking web site and begin entering information. </a:t>
            </a:r>
          </a:p>
          <a:p>
            <a:r>
              <a:rPr lang="en-US" sz="16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800" y="1641231"/>
            <a:ext cx="5632048" cy="2862188"/>
          </a:xfrm>
          <a:prstGeom prst="rect">
            <a:avLst/>
          </a:prstGeom>
        </p:spPr>
      </p:pic>
    </p:spTree>
    <p:extLst>
      <p:ext uri="{BB962C8B-B14F-4D97-AF65-F5344CB8AC3E}">
        <p14:creationId xmlns:p14="http://schemas.microsoft.com/office/powerpoint/2010/main" val="1092342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982" y="1258605"/>
            <a:ext cx="4108693" cy="3539430"/>
          </a:xfrm>
          <a:prstGeom prst="rect">
            <a:avLst/>
          </a:prstGeom>
          <a:noFill/>
        </p:spPr>
        <p:txBody>
          <a:bodyPr wrap="square" rtlCol="0">
            <a:spAutoFit/>
          </a:bodyPr>
          <a:lstStyle/>
          <a:p>
            <a:r>
              <a:rPr lang="en-US" b="1" dirty="0">
                <a:solidFill>
                  <a:srgbClr val="0070C0"/>
                </a:solidFill>
              </a:rPr>
              <a:t>Driver Manipulation</a:t>
            </a:r>
          </a:p>
          <a:p>
            <a:endParaRPr lang="en-US" sz="1600" b="1" dirty="0"/>
          </a:p>
          <a:p>
            <a:r>
              <a:rPr lang="en-US" sz="1600" b="1" dirty="0"/>
              <a:t>Shimming  </a:t>
            </a:r>
          </a:p>
          <a:p>
            <a:r>
              <a:rPr lang="en-US" sz="1600" dirty="0"/>
              <a:t>A small library created to intercept API calls transparently and control the actions of the API. A shim library can intercept the API calls of a driver and cause the actions of the driver to be changed. </a:t>
            </a:r>
          </a:p>
          <a:p>
            <a:endParaRPr lang="en-US" sz="1600" dirty="0"/>
          </a:p>
          <a:p>
            <a:r>
              <a:rPr lang="en-US" sz="1600" b="1" dirty="0"/>
              <a:t>Refactoring  </a:t>
            </a:r>
          </a:p>
          <a:p>
            <a:r>
              <a:rPr lang="en-US" sz="1600" dirty="0"/>
              <a:t>Changing an applications source code without modifying its characteristics or its attributes, or its visible behavior. </a:t>
            </a:r>
          </a:p>
          <a:p>
            <a:endParaRPr lang="en-US" sz="1600" dirty="0"/>
          </a:p>
        </p:txBody>
      </p:sp>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pic>
        <p:nvPicPr>
          <p:cNvPr id="3" name="Picture 2">
            <a:extLst>
              <a:ext uri="{FF2B5EF4-FFF2-40B4-BE49-F238E27FC236}">
                <a16:creationId xmlns:a16="http://schemas.microsoft.com/office/drawing/2014/main" id="{64D9CA06-AD61-453B-9E22-79B17B5DB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238" y="1951547"/>
            <a:ext cx="4903719" cy="3681632"/>
          </a:xfrm>
          <a:prstGeom prst="rect">
            <a:avLst/>
          </a:prstGeom>
        </p:spPr>
      </p:pic>
    </p:spTree>
    <p:extLst>
      <p:ext uri="{BB962C8B-B14F-4D97-AF65-F5344CB8AC3E}">
        <p14:creationId xmlns:p14="http://schemas.microsoft.com/office/powerpoint/2010/main" val="4168470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6982" y="1258605"/>
            <a:ext cx="4613030" cy="2831544"/>
          </a:xfrm>
          <a:prstGeom prst="rect">
            <a:avLst/>
          </a:prstGeom>
          <a:noFill/>
        </p:spPr>
        <p:txBody>
          <a:bodyPr wrap="square" rtlCol="0">
            <a:spAutoFit/>
          </a:bodyPr>
          <a:lstStyle/>
          <a:p>
            <a:r>
              <a:rPr lang="en-US" b="1" dirty="0">
                <a:solidFill>
                  <a:srgbClr val="0070C0"/>
                </a:solidFill>
              </a:rPr>
              <a:t>Adversarial Artificial Intelligence Attacks</a:t>
            </a:r>
          </a:p>
          <a:p>
            <a:endParaRPr lang="en-US" sz="1600" b="1" dirty="0"/>
          </a:p>
          <a:p>
            <a:r>
              <a:rPr lang="en-US" sz="1600" dirty="0"/>
              <a:t>These attacks are on artificial intelligence or machine learning algorithms that controls devices like biometrics and image recognition. </a:t>
            </a:r>
          </a:p>
          <a:p>
            <a:endParaRPr lang="en-US" sz="1600" dirty="0"/>
          </a:p>
          <a:p>
            <a:r>
              <a:rPr lang="en-US" sz="1600" dirty="0"/>
              <a:t>With the insertion of an attacker’s malware perturbation, the AI algorithm is fooled by the design of the attacker.</a:t>
            </a:r>
          </a:p>
          <a:p>
            <a:endParaRPr lang="en-US" sz="1600" dirty="0"/>
          </a:p>
          <a:p>
            <a:endParaRPr lang="en-US" sz="1600" dirty="0"/>
          </a:p>
        </p:txBody>
      </p:sp>
      <p:sp>
        <p:nvSpPr>
          <p:cNvPr id="8" name="Rectangle 7"/>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9"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10"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3238372" y="789113"/>
            <a:ext cx="5716085"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Application and Service Attacks</a:t>
            </a:r>
            <a:endParaRPr lang="en-US" sz="2000" i="1" dirty="0"/>
          </a:p>
        </p:txBody>
      </p:sp>
      <p:pic>
        <p:nvPicPr>
          <p:cNvPr id="4" name="Picture 3" descr="Timeline&#10;&#10;Description automatically generated">
            <a:extLst>
              <a:ext uri="{FF2B5EF4-FFF2-40B4-BE49-F238E27FC236}">
                <a16:creationId xmlns:a16="http://schemas.microsoft.com/office/drawing/2014/main" id="{F38BD6DC-4DEC-4536-9C89-BC29E37D75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309" y="1474796"/>
            <a:ext cx="5994709" cy="3590414"/>
          </a:xfrm>
          <a:prstGeom prst="rect">
            <a:avLst/>
          </a:prstGeom>
        </p:spPr>
      </p:pic>
      <p:pic>
        <p:nvPicPr>
          <p:cNvPr id="7" name="Picture 6" descr="Qr code&#10;&#10;Description automatically generated">
            <a:extLst>
              <a:ext uri="{FF2B5EF4-FFF2-40B4-BE49-F238E27FC236}">
                <a16:creationId xmlns:a16="http://schemas.microsoft.com/office/drawing/2014/main" id="{A4DD28D9-4497-4DF2-9072-6865C63E3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8541" y="4652396"/>
            <a:ext cx="3251831" cy="1829155"/>
          </a:xfrm>
          <a:prstGeom prst="rect">
            <a:avLst/>
          </a:prstGeom>
        </p:spPr>
      </p:pic>
    </p:spTree>
    <p:extLst>
      <p:ext uri="{BB962C8B-B14F-4D97-AF65-F5344CB8AC3E}">
        <p14:creationId xmlns:p14="http://schemas.microsoft.com/office/powerpoint/2010/main" val="4180933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7977987" cy="3754874"/>
          </a:xfrm>
          <a:prstGeom prst="rect">
            <a:avLst/>
          </a:prstGeom>
        </p:spPr>
        <p:txBody>
          <a:bodyPr wrap="square">
            <a:spAutoFit/>
          </a:bodyPr>
          <a:lstStyle/>
          <a:p>
            <a:pPr algn="ctr"/>
            <a:r>
              <a:rPr lang="en-US" sz="2000" b="1" dirty="0">
                <a:latin typeface="Times New Roman" panose="02020603050405020304" pitchFamily="18" charset="0"/>
              </a:rPr>
              <a:t>Knowledge Check 4</a:t>
            </a:r>
          </a:p>
          <a:p>
            <a:endParaRPr lang="en-US" sz="2000" b="1" dirty="0">
              <a:latin typeface="Times New Roman" panose="02020603050405020304" pitchFamily="18" charset="0"/>
            </a:endParaRPr>
          </a:p>
          <a:p>
            <a:r>
              <a:rPr lang="en-US" dirty="0"/>
              <a:t>An attacker uses a network sniffer to capture the packets of a transaction that adds $20 to a gift card. The attacker then user a function of the sniffer to push those packets back onto the network again, adding another $20 to the gift card. This can be done many times.</a:t>
            </a:r>
          </a:p>
          <a:p>
            <a:r>
              <a:rPr lang="en-US" dirty="0"/>
              <a:t>Which of the following describes this type of attack?</a:t>
            </a:r>
          </a:p>
          <a:p>
            <a:endParaRPr lang="en-US" dirty="0"/>
          </a:p>
          <a:p>
            <a:r>
              <a:rPr lang="en-US" dirty="0"/>
              <a:t>A. Integer overflow attack</a:t>
            </a:r>
          </a:p>
          <a:p>
            <a:r>
              <a:rPr lang="en-US" dirty="0"/>
              <a:t>B. Smurf attack</a:t>
            </a:r>
          </a:p>
          <a:p>
            <a:r>
              <a:rPr lang="en-US" dirty="0"/>
              <a:t>C. Replay attack</a:t>
            </a:r>
          </a:p>
          <a:p>
            <a:r>
              <a:rPr lang="en-US" dirty="0"/>
              <a:t>D. Buffer overflow attack</a:t>
            </a:r>
          </a:p>
          <a:p>
            <a:r>
              <a:rPr lang="en-US" dirty="0"/>
              <a:t>E. Cross-site scripting attack</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91425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8128300" cy="3200876"/>
          </a:xfrm>
          <a:prstGeom prst="rect">
            <a:avLst/>
          </a:prstGeom>
        </p:spPr>
        <p:txBody>
          <a:bodyPr wrap="square">
            <a:spAutoFit/>
          </a:bodyPr>
          <a:lstStyle/>
          <a:p>
            <a:pPr algn="ctr"/>
            <a:r>
              <a:rPr lang="en-US" sz="2000" b="1" dirty="0">
                <a:latin typeface="Times New Roman" panose="02020603050405020304" pitchFamily="18" charset="0"/>
              </a:rPr>
              <a:t>Knowledge Check 5</a:t>
            </a:r>
          </a:p>
          <a:p>
            <a:endParaRPr lang="en-US" sz="2000" b="1" dirty="0">
              <a:latin typeface="Times New Roman" panose="02020603050405020304" pitchFamily="18" charset="0"/>
            </a:endParaRPr>
          </a:p>
          <a:p>
            <a:r>
              <a:rPr lang="en-US" dirty="0"/>
              <a:t>A security administrator wants to implement a logon script that will prevent MITM attacks on the local LAN.</a:t>
            </a:r>
          </a:p>
          <a:p>
            <a:r>
              <a:rPr lang="en-US" dirty="0"/>
              <a:t>Which of the following commands should the security administrator implement within the script to accomplish this task?</a:t>
            </a:r>
          </a:p>
          <a:p>
            <a:endParaRPr lang="en-US" dirty="0"/>
          </a:p>
          <a:p>
            <a:r>
              <a:rPr lang="en-US" dirty="0"/>
              <a:t>A. </a:t>
            </a:r>
            <a:r>
              <a:rPr lang="en-US" dirty="0" err="1"/>
              <a:t>arp</a:t>
            </a:r>
            <a:r>
              <a:rPr lang="en-US" dirty="0"/>
              <a:t> - s 192.168.1.1 00-3a-d1-fa-b1-06</a:t>
            </a:r>
          </a:p>
          <a:p>
            <a:r>
              <a:rPr lang="en-US" dirty="0"/>
              <a:t>B. dig - x@192.168.1.1 mypc.comptia.com</a:t>
            </a:r>
          </a:p>
          <a:p>
            <a:r>
              <a:rPr lang="fr-FR" dirty="0"/>
              <a:t>C. </a:t>
            </a:r>
            <a:r>
              <a:rPr lang="fr-FR" dirty="0" err="1"/>
              <a:t>nmap</a:t>
            </a:r>
            <a:r>
              <a:rPr lang="fr-FR" dirty="0"/>
              <a:t> - A - T4 192.168.1.1</a:t>
            </a:r>
          </a:p>
          <a:p>
            <a:r>
              <a:rPr lang="en-US" dirty="0"/>
              <a:t>D. </a:t>
            </a:r>
            <a:r>
              <a:rPr lang="en-US" dirty="0" err="1"/>
              <a:t>tcpdump</a:t>
            </a:r>
            <a:r>
              <a:rPr lang="en-US" dirty="0"/>
              <a:t> - </a:t>
            </a:r>
            <a:r>
              <a:rPr lang="en-US" dirty="0" err="1"/>
              <a:t>lnv</a:t>
            </a:r>
            <a:r>
              <a:rPr lang="en-US" dirty="0"/>
              <a:t> host 192.168.1.1 or either 00:3a:d1:fa:b1:06</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2343278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9" name="Rectangle 8">
            <a:extLst>
              <a:ext uri="{FF2B5EF4-FFF2-40B4-BE49-F238E27FC236}">
                <a16:creationId xmlns:a16="http://schemas.microsoft.com/office/drawing/2014/main" id="{1EE21F00-0D34-4DE3-BFDC-D0A70319D8B7}"/>
              </a:ext>
            </a:extLst>
          </p:cNvPr>
          <p:cNvSpPr/>
          <p:nvPr/>
        </p:nvSpPr>
        <p:spPr>
          <a:xfrm>
            <a:off x="2139106" y="1628365"/>
            <a:ext cx="8128300" cy="4308872"/>
          </a:xfrm>
          <a:prstGeom prst="rect">
            <a:avLst/>
          </a:prstGeom>
        </p:spPr>
        <p:txBody>
          <a:bodyPr wrap="square">
            <a:spAutoFit/>
          </a:bodyPr>
          <a:lstStyle/>
          <a:p>
            <a:pPr algn="ctr"/>
            <a:r>
              <a:rPr lang="en-US" sz="2000" b="1" dirty="0">
                <a:latin typeface="Times New Roman" panose="02020603050405020304" pitchFamily="18" charset="0"/>
              </a:rPr>
              <a:t>Knowledge Check 6</a:t>
            </a:r>
          </a:p>
          <a:p>
            <a:endParaRPr lang="en-US" sz="2000" b="1" dirty="0">
              <a:latin typeface="Times New Roman" panose="02020603050405020304" pitchFamily="18" charset="0"/>
            </a:endParaRPr>
          </a:p>
          <a:p>
            <a:r>
              <a:rPr lang="en-US" dirty="0"/>
              <a:t>A company’s user lockout policy is enabled after five unsuccessful login attempts. The help desk notices a user is repeatedly locked out over the course of a workweek. </a:t>
            </a:r>
          </a:p>
          <a:p>
            <a:r>
              <a:rPr lang="en-US" dirty="0"/>
              <a:t>Upon contacting the user, the help desk discovers the user is on vacation and does not have network access. </a:t>
            </a:r>
          </a:p>
          <a:p>
            <a:r>
              <a:rPr lang="en-US" dirty="0"/>
              <a:t>Which of the following types of attacks are MOST likely occurring? (Select two.)</a:t>
            </a:r>
          </a:p>
          <a:p>
            <a:endParaRPr lang="en-US" dirty="0"/>
          </a:p>
          <a:p>
            <a:r>
              <a:rPr lang="en-US" dirty="0"/>
              <a:t>A. Replay</a:t>
            </a:r>
          </a:p>
          <a:p>
            <a:r>
              <a:rPr lang="en-US" dirty="0"/>
              <a:t>B. Rainbow tables</a:t>
            </a:r>
          </a:p>
          <a:p>
            <a:r>
              <a:rPr lang="en-US" dirty="0"/>
              <a:t>C. Brute force</a:t>
            </a:r>
          </a:p>
          <a:p>
            <a:r>
              <a:rPr lang="en-US" dirty="0"/>
              <a:t>D. Pass the hash</a:t>
            </a:r>
          </a:p>
          <a:p>
            <a:r>
              <a:rPr lang="en-US" dirty="0"/>
              <a:t>E. Dictionary</a:t>
            </a:r>
            <a:endParaRPr lang="en-US" sz="2000"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3592206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TextBox 7">
            <a:extLst>
              <a:ext uri="{FF2B5EF4-FFF2-40B4-BE49-F238E27FC236}">
                <a16:creationId xmlns:a16="http://schemas.microsoft.com/office/drawing/2014/main" id="{53874991-5745-4491-974B-ED4C30034DDC}"/>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custDataLst>
      <p:tags r:id="rId1"/>
    </p:custDataLst>
    <p:extLst>
      <p:ext uri="{BB962C8B-B14F-4D97-AF65-F5344CB8AC3E}">
        <p14:creationId xmlns:p14="http://schemas.microsoft.com/office/powerpoint/2010/main" val="216971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45011" y="1059866"/>
            <a:ext cx="11090838" cy="5109091"/>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ARP Spoofing </a:t>
            </a:r>
            <a:r>
              <a:rPr lang="en-US" dirty="0"/>
              <a:t>– Also known as ARP poisoning, this is an attack on Level 2 device that spoofs or fakes the MAC address of a device on the network to direct traffic to the attacker’s device.  </a:t>
            </a:r>
          </a:p>
          <a:p>
            <a:endParaRPr lang="en-US" dirty="0"/>
          </a:p>
          <a:p>
            <a:r>
              <a:rPr lang="en-US" b="1" i="1" dirty="0"/>
              <a:t>Attack </a:t>
            </a:r>
            <a:r>
              <a:rPr lang="en-US" dirty="0"/>
              <a:t>– Any unauthorized intrusion into the normal operations of a computer or network. The attack is meant to gain access to the system or any of its resources.  </a:t>
            </a:r>
          </a:p>
          <a:p>
            <a:endParaRPr lang="en-US" b="1" i="1" dirty="0"/>
          </a:p>
          <a:p>
            <a:r>
              <a:rPr lang="en-US" b="1" i="1" dirty="0"/>
              <a:t>Denial-of-Service (</a:t>
            </a:r>
            <a:r>
              <a:rPr lang="en-US" b="1" i="1" dirty="0" err="1"/>
              <a:t>DoS</a:t>
            </a:r>
            <a:r>
              <a:rPr lang="en-US" b="1" i="1" dirty="0"/>
              <a:t>) </a:t>
            </a:r>
            <a:r>
              <a:rPr lang="en-US" dirty="0"/>
              <a:t>–</a:t>
            </a:r>
            <a:r>
              <a:rPr lang="en-US" b="1" i="1" dirty="0"/>
              <a:t> </a:t>
            </a:r>
            <a:r>
              <a:rPr lang="en-US" dirty="0"/>
              <a:t>A type of attack that prevents any users, including valid legitimate users, from being able to access and use a system. </a:t>
            </a:r>
          </a:p>
          <a:p>
            <a:r>
              <a:rPr lang="en-US" dirty="0"/>
              <a:t> </a:t>
            </a:r>
            <a:endParaRPr lang="en-US" b="1" i="1" dirty="0"/>
          </a:p>
          <a:p>
            <a:r>
              <a:rPr lang="en-US" b="1" i="1" dirty="0"/>
              <a:t>Logic Bomb </a:t>
            </a:r>
            <a:r>
              <a:rPr lang="en-US" dirty="0"/>
              <a:t>– Any code that is hidden within an application that causes something malicious within the system based on some criteria being met. This malicious code may be triggered to delete files after six months if a disgruntled programmer is fired. </a:t>
            </a:r>
          </a:p>
          <a:p>
            <a:endParaRPr lang="en-US" b="1" i="1" dirty="0"/>
          </a:p>
          <a:p>
            <a:r>
              <a:rPr lang="en-US" b="1" i="1" dirty="0"/>
              <a:t>Man-in-the-Middle </a:t>
            </a:r>
            <a:r>
              <a:rPr lang="en-US" dirty="0"/>
              <a:t>– An attack that occurs when network packets from a network device is intercepted by an attacker, and then re-transmitted to another network device, with the packets possibly being changed, but at least captured and recorded by the attacker.   </a:t>
            </a:r>
          </a:p>
        </p:txBody>
      </p:sp>
    </p:spTree>
    <p:custDataLst>
      <p:tags r:id="rId1"/>
    </p:custDataLst>
    <p:extLst>
      <p:ext uri="{BB962C8B-B14F-4D97-AF65-F5344CB8AC3E}">
        <p14:creationId xmlns:p14="http://schemas.microsoft.com/office/powerpoint/2010/main" val="35968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62897" y="1255725"/>
            <a:ext cx="4280741" cy="4801314"/>
          </a:xfrm>
          <a:prstGeom prst="rect">
            <a:avLst/>
          </a:prstGeom>
          <a:noFill/>
        </p:spPr>
        <p:txBody>
          <a:bodyPr wrap="square" rtlCol="0">
            <a:spAutoFit/>
          </a:bodyPr>
          <a:lstStyle/>
          <a:p>
            <a:r>
              <a:rPr lang="en-US" b="1" dirty="0">
                <a:solidFill>
                  <a:srgbClr val="0070C0"/>
                </a:solidFill>
              </a:rPr>
              <a:t>Ransomware </a:t>
            </a:r>
          </a:p>
          <a:p>
            <a:endParaRPr lang="en-US" b="1" i="1" dirty="0"/>
          </a:p>
          <a:p>
            <a:r>
              <a:rPr lang="en-US" dirty="0"/>
              <a:t>Software delivered by a Trojan, takes control of a system and demands that money be paid to release control of the system. </a:t>
            </a:r>
          </a:p>
          <a:p>
            <a:endParaRPr lang="en-US" dirty="0"/>
          </a:p>
          <a:p>
            <a:r>
              <a:rPr lang="en-US" dirty="0"/>
              <a:t>The typical method is to encrypt the entire hard drive of the system and offer the decryption key to the end user for a fee. </a:t>
            </a:r>
          </a:p>
          <a:p>
            <a:endParaRPr lang="en-US" dirty="0"/>
          </a:p>
          <a:p>
            <a:r>
              <a:rPr lang="en-US" dirty="0"/>
              <a:t>Organized crime or state actors use ransomware to raise money.</a:t>
            </a:r>
          </a:p>
          <a:p>
            <a:endParaRPr lang="en-US" dirty="0"/>
          </a:p>
          <a:p>
            <a:r>
              <a:rPr lang="en-US" i="1" dirty="0" err="1"/>
              <a:t>CryptoLocker</a:t>
            </a:r>
            <a:r>
              <a:rPr lang="en-US" dirty="0"/>
              <a:t> is the major ransomware virus being used now.  </a:t>
            </a:r>
            <a:endParaRPr lang="en-US" sz="16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425" y="1898710"/>
            <a:ext cx="6726423" cy="3520161"/>
          </a:xfrm>
          <a:prstGeom prst="rect">
            <a:avLst/>
          </a:prstGeom>
        </p:spPr>
      </p:pic>
    </p:spTree>
    <p:custDataLst>
      <p:tags r:id="rId1"/>
    </p:custDataLst>
    <p:extLst>
      <p:ext uri="{BB962C8B-B14F-4D97-AF65-F5344CB8AC3E}">
        <p14:creationId xmlns:p14="http://schemas.microsoft.com/office/powerpoint/2010/main" val="174672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56982" y="1270453"/>
            <a:ext cx="4741455" cy="2831544"/>
          </a:xfrm>
          <a:prstGeom prst="rect">
            <a:avLst/>
          </a:prstGeom>
          <a:noFill/>
        </p:spPr>
        <p:txBody>
          <a:bodyPr wrap="square" rtlCol="0">
            <a:spAutoFit/>
          </a:bodyPr>
          <a:lstStyle/>
          <a:p>
            <a:r>
              <a:rPr lang="en-US" b="1" dirty="0">
                <a:solidFill>
                  <a:srgbClr val="0070C0"/>
                </a:solidFill>
              </a:rPr>
              <a:t>Trojan</a:t>
            </a:r>
          </a:p>
          <a:p>
            <a:endParaRPr lang="en-US" b="1" i="1" dirty="0"/>
          </a:p>
          <a:p>
            <a:r>
              <a:rPr lang="en-US" dirty="0"/>
              <a:t>A program that enters a system or network impersonating another program. </a:t>
            </a:r>
          </a:p>
          <a:p>
            <a:endParaRPr lang="en-US" dirty="0"/>
          </a:p>
          <a:p>
            <a:r>
              <a:rPr lang="en-US" dirty="0"/>
              <a:t>The Trojan Horse may be included as an attachment or part of an installation program. The Trojan could create a backdoor or replace a valid program during installation. </a:t>
            </a:r>
          </a:p>
          <a:p>
            <a:endParaRPr lang="en-US" sz="1600" i="1"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8401" y="1606513"/>
            <a:ext cx="3839310" cy="4286739"/>
          </a:xfrm>
          <a:prstGeom prst="rect">
            <a:avLst/>
          </a:prstGeom>
        </p:spPr>
      </p:pic>
    </p:spTree>
    <p:custDataLst>
      <p:tags r:id="rId1"/>
    </p:custDataLst>
    <p:extLst>
      <p:ext uri="{BB962C8B-B14F-4D97-AF65-F5344CB8AC3E}">
        <p14:creationId xmlns:p14="http://schemas.microsoft.com/office/powerpoint/2010/main" val="185042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62897" y="1270453"/>
            <a:ext cx="4648064" cy="4524315"/>
          </a:xfrm>
          <a:prstGeom prst="rect">
            <a:avLst/>
          </a:prstGeom>
          <a:noFill/>
        </p:spPr>
        <p:txBody>
          <a:bodyPr wrap="square" rtlCol="0">
            <a:spAutoFit/>
          </a:bodyPr>
          <a:lstStyle/>
          <a:p>
            <a:r>
              <a:rPr lang="en-US" b="1" dirty="0">
                <a:solidFill>
                  <a:srgbClr val="0070C0"/>
                </a:solidFill>
              </a:rPr>
              <a:t>Types of Viruses  </a:t>
            </a:r>
          </a:p>
          <a:p>
            <a:endParaRPr lang="en-US" b="1" i="1" dirty="0"/>
          </a:p>
          <a:p>
            <a:r>
              <a:rPr lang="en-US" b="1" i="1" u="sng" dirty="0"/>
              <a:t>Companion Virus </a:t>
            </a:r>
            <a:r>
              <a:rPr lang="en-US" dirty="0"/>
              <a:t>– Viruses that attach themselves to legitimate programs and then create a program with a different filename extension. When the user executes the legitimate program, then the companion virus program is executed instead. </a:t>
            </a:r>
          </a:p>
          <a:p>
            <a:endParaRPr lang="en-US" dirty="0"/>
          </a:p>
          <a:p>
            <a:r>
              <a:rPr lang="en-US" b="1" i="1" u="sng" dirty="0"/>
              <a:t>Armored Virus </a:t>
            </a:r>
            <a:r>
              <a:rPr lang="en-US" dirty="0"/>
              <a:t>– Viruses that cover themselves with protective code to evade detection. The code is written in such a way as to make the tracing, disassembling, and understanding of the code more difficult. </a:t>
            </a:r>
          </a:p>
          <a:p>
            <a:endParaRPr lang="en-US" dirty="0"/>
          </a:p>
          <a:p>
            <a:endParaRPr lang="en-US" dirty="0"/>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898" y="1346810"/>
            <a:ext cx="6076950" cy="4695825"/>
          </a:xfrm>
          <a:prstGeom prst="rect">
            <a:avLst/>
          </a:prstGeom>
        </p:spPr>
      </p:pic>
    </p:spTree>
    <p:custDataLst>
      <p:tags r:id="rId1"/>
    </p:custDataLst>
    <p:extLst>
      <p:ext uri="{BB962C8B-B14F-4D97-AF65-F5344CB8AC3E}">
        <p14:creationId xmlns:p14="http://schemas.microsoft.com/office/powerpoint/2010/main" val="346218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Malware and Crypto-Malware</a:t>
            </a:r>
            <a:endParaRPr lang="en-US" sz="2000" i="1" dirty="0"/>
          </a:p>
        </p:txBody>
      </p:sp>
      <p:sp>
        <p:nvSpPr>
          <p:cNvPr id="8" name="TextBox 7"/>
          <p:cNvSpPr txBox="1"/>
          <p:nvPr/>
        </p:nvSpPr>
        <p:spPr>
          <a:xfrm>
            <a:off x="556982" y="1270453"/>
            <a:ext cx="5062280" cy="3908762"/>
          </a:xfrm>
          <a:prstGeom prst="rect">
            <a:avLst/>
          </a:prstGeom>
          <a:noFill/>
        </p:spPr>
        <p:txBody>
          <a:bodyPr wrap="square" rtlCol="0">
            <a:spAutoFit/>
          </a:bodyPr>
          <a:lstStyle/>
          <a:p>
            <a:r>
              <a:rPr lang="en-US" b="1" dirty="0">
                <a:solidFill>
                  <a:srgbClr val="0070C0"/>
                </a:solidFill>
              </a:rPr>
              <a:t>Worm</a:t>
            </a:r>
            <a:r>
              <a:rPr lang="en-US" sz="1600" b="1" dirty="0">
                <a:solidFill>
                  <a:srgbClr val="0070C0"/>
                </a:solidFill>
              </a:rPr>
              <a:t> </a:t>
            </a:r>
          </a:p>
          <a:p>
            <a:endParaRPr lang="en-US" sz="1600" b="1" i="1" dirty="0"/>
          </a:p>
          <a:p>
            <a:r>
              <a:rPr lang="en-US" dirty="0"/>
              <a:t>This program’s purpose is to replicate itself on a system, without any user intervention. It will reach out to uninfected systems and spread to those any way possible. </a:t>
            </a:r>
          </a:p>
          <a:p>
            <a:endParaRPr lang="en-US" dirty="0"/>
          </a:p>
          <a:p>
            <a:r>
              <a:rPr lang="en-US" i="1" dirty="0" err="1"/>
              <a:t>Conficke</a:t>
            </a:r>
            <a:r>
              <a:rPr lang="en-US" dirty="0" err="1"/>
              <a:t>r</a:t>
            </a:r>
            <a:r>
              <a:rPr lang="en-US" dirty="0"/>
              <a:t> is a worm that appeared in 2008, infected over 9 million computers all over the world, infecting government, businesses and individuals to create a botnet. One of the largest known worm infections, causing an estimated $9 billion in damage. </a:t>
            </a:r>
          </a:p>
          <a:p>
            <a:endParaRPr lang="en-US" sz="1600" i="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487" y="1659337"/>
            <a:ext cx="5202605" cy="3683445"/>
          </a:xfrm>
          <a:prstGeom prst="rect">
            <a:avLst/>
          </a:prstGeom>
        </p:spPr>
      </p:pic>
    </p:spTree>
    <p:custDataLst>
      <p:tags r:id="rId1"/>
    </p:custDataLst>
    <p:extLst>
      <p:ext uri="{BB962C8B-B14F-4D97-AF65-F5344CB8AC3E}">
        <p14:creationId xmlns:p14="http://schemas.microsoft.com/office/powerpoint/2010/main" val="155368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897" y="414311"/>
            <a:ext cx="11072951"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Threats, Attacks, and Vulnerabilities </a:t>
            </a:r>
            <a:endParaRPr lang="en-US" sz="2000" i="1" dirty="0"/>
          </a:p>
        </p:txBody>
      </p:sp>
      <p:sp>
        <p:nvSpPr>
          <p:cNvPr id="5"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2</a:t>
            </a:r>
          </a:p>
        </p:txBody>
      </p:sp>
      <p:sp>
        <p:nvSpPr>
          <p:cNvPr id="6" name="Rectangle 2"/>
          <p:cNvSpPr txBox="1">
            <a:spLocks noChangeArrowheads="1"/>
          </p:cNvSpPr>
          <p:nvPr/>
        </p:nvSpPr>
        <p:spPr bwMode="auto">
          <a:xfrm>
            <a:off x="556982" y="503540"/>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556982" y="1270453"/>
            <a:ext cx="5067143" cy="5078313"/>
          </a:xfrm>
          <a:prstGeom prst="rect">
            <a:avLst/>
          </a:prstGeom>
          <a:noFill/>
        </p:spPr>
        <p:txBody>
          <a:bodyPr wrap="square" rtlCol="0">
            <a:spAutoFit/>
          </a:bodyPr>
          <a:lstStyle/>
          <a:p>
            <a:r>
              <a:rPr lang="en-US" b="1" dirty="0">
                <a:solidFill>
                  <a:srgbClr val="0070C0"/>
                </a:solidFill>
              </a:rPr>
              <a:t>STUXNET </a:t>
            </a:r>
          </a:p>
          <a:p>
            <a:endParaRPr lang="en-US" b="1" i="1" dirty="0"/>
          </a:p>
          <a:p>
            <a:r>
              <a:rPr lang="en-US" dirty="0"/>
              <a:t>A virus created by the Israeli Defense Force and the US Government (NSA), created for cyberwarfare, intended to disrupt the nuclear efforts of Iran. Revealed in 2010. </a:t>
            </a:r>
          </a:p>
          <a:p>
            <a:endParaRPr lang="en-US" dirty="0"/>
          </a:p>
          <a:p>
            <a:r>
              <a:rPr lang="en-US" dirty="0"/>
              <a:t>Designed to attack Industrial Programmable Logic Controllers (PLC) that control the automation processes in industrial equipment. In this case, by Siemens industrial equipment. </a:t>
            </a:r>
          </a:p>
          <a:p>
            <a:endParaRPr lang="en-US" dirty="0"/>
          </a:p>
          <a:p>
            <a:r>
              <a:rPr lang="en-US" dirty="0"/>
              <a:t>Spread by infected USB drives, it altered the speed of the machines causing the centrifuge to malfunction and tear apart. </a:t>
            </a:r>
          </a:p>
          <a:p>
            <a:endParaRPr lang="en-US" dirty="0"/>
          </a:p>
          <a:p>
            <a:r>
              <a:rPr lang="en-US" dirty="0"/>
              <a:t>Stuxnet contained a worm, a link file, and a rootkit to hide its malicious files and processes</a:t>
            </a:r>
          </a:p>
        </p:txBody>
      </p:sp>
      <p:sp>
        <p:nvSpPr>
          <p:cNvPr id="7" name="Rectangle 6"/>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World of Viruses</a:t>
            </a:r>
            <a:endParaRPr lang="en-US" sz="2000" i="1"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267" y="1498492"/>
            <a:ext cx="5584565" cy="4188424"/>
          </a:xfrm>
          <a:prstGeom prst="rect">
            <a:avLst/>
          </a:prstGeom>
        </p:spPr>
      </p:pic>
    </p:spTree>
    <p:custDataLst>
      <p:tags r:id="rId1"/>
    </p:custDataLst>
    <p:extLst>
      <p:ext uri="{BB962C8B-B14F-4D97-AF65-F5344CB8AC3E}">
        <p14:creationId xmlns:p14="http://schemas.microsoft.com/office/powerpoint/2010/main" val="3631854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0.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5.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6.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7.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8.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19.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0.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1.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2.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2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3.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4.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5.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6.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7.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8.xml><?xml version="1.0" encoding="utf-8"?>
<p:tagLst xmlns:a="http://schemas.openxmlformats.org/drawingml/2006/main" xmlns:r="http://schemas.openxmlformats.org/officeDocument/2006/relationships" xmlns:p="http://schemas.openxmlformats.org/presentationml/2006/main">
  <p:tag name="BOILERPLATE" val="Boilerplate"/>
</p:tagLst>
</file>

<file path=ppt/tags/tag9.xml><?xml version="1.0" encoding="utf-8"?>
<p:tagLst xmlns:a="http://schemas.openxmlformats.org/drawingml/2006/main" xmlns:r="http://schemas.openxmlformats.org/officeDocument/2006/relationships" xmlns:p="http://schemas.openxmlformats.org/presentationml/2006/main">
  <p:tag name="BOILERPLATE" val="Boilerplate"/>
</p:tagLst>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D900AA-A679-4008-932B-960B8C15F708}">
  <ds:schemaRefs>
    <ds:schemaRef ds:uri="http://schemas.microsoft.com/sharepoint/v3/contenttype/forms"/>
  </ds:schemaRefs>
</ds:datastoreItem>
</file>

<file path=customXml/itemProps2.xml><?xml version="1.0" encoding="utf-8"?>
<ds:datastoreItem xmlns:ds="http://schemas.openxmlformats.org/officeDocument/2006/customXml" ds:itemID="{A38370C1-0133-4A19-BC09-38D5185786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C7B63E7-A6A7-472E-9227-DAD6CF3E159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77986</TotalTime>
  <Words>3597</Words>
  <Application>Microsoft Office PowerPoint</Application>
  <PresentationFormat>Widescreen</PresentationFormat>
  <Paragraphs>458</Paragraphs>
  <Slides>38</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639</cp:revision>
  <cp:lastPrinted>2016-08-23T16:25:56Z</cp:lastPrinted>
  <dcterms:created xsi:type="dcterms:W3CDTF">2015-01-28T22:26:41Z</dcterms:created>
  <dcterms:modified xsi:type="dcterms:W3CDTF">2021-07-14T16:17:51Z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2021-07-05T14:41:06Z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6f621665-9aaa-4b2c-b12b-0eed449c6d2e</vt:lpwstr>
  </property>
  <property fmtid="{D5CDD505-2E9C-101B-9397-08002B2CF9AE}" pid="9" name="MSIP_Label_ea60d57e-af5b-4752-ac57-3e4f28ca11dc_ContentBits">
    <vt:lpwstr>0</vt:lpwstr>
  </property>
</Properties>
</file>