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37"/>
  </p:notesMasterIdLst>
  <p:handoutMasterIdLst>
    <p:handoutMasterId r:id="rId38"/>
  </p:handoutMasterIdLst>
  <p:sldIdLst>
    <p:sldId id="371" r:id="rId6"/>
    <p:sldId id="340" r:id="rId7"/>
    <p:sldId id="341" r:id="rId8"/>
    <p:sldId id="380" r:id="rId9"/>
    <p:sldId id="350" r:id="rId10"/>
    <p:sldId id="381" r:id="rId11"/>
    <p:sldId id="352" r:id="rId12"/>
    <p:sldId id="353" r:id="rId13"/>
    <p:sldId id="351" r:id="rId14"/>
    <p:sldId id="382" r:id="rId15"/>
    <p:sldId id="383" r:id="rId16"/>
    <p:sldId id="384" r:id="rId17"/>
    <p:sldId id="385" r:id="rId18"/>
    <p:sldId id="413" r:id="rId19"/>
    <p:sldId id="342" r:id="rId20"/>
    <p:sldId id="373" r:id="rId21"/>
    <p:sldId id="374" r:id="rId22"/>
    <p:sldId id="372" r:id="rId23"/>
    <p:sldId id="354" r:id="rId24"/>
    <p:sldId id="355" r:id="rId25"/>
    <p:sldId id="358" r:id="rId26"/>
    <p:sldId id="359" r:id="rId27"/>
    <p:sldId id="360" r:id="rId28"/>
    <p:sldId id="361" r:id="rId29"/>
    <p:sldId id="343" r:id="rId30"/>
    <p:sldId id="375" r:id="rId31"/>
    <p:sldId id="349" r:id="rId32"/>
    <p:sldId id="376" r:id="rId33"/>
    <p:sldId id="357" r:id="rId34"/>
    <p:sldId id="379" r:id="rId35"/>
    <p:sldId id="339"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6980" autoAdjust="0"/>
    <p:restoredTop sz="96433" autoAdjust="0"/>
  </p:normalViewPr>
  <p:slideViewPr>
    <p:cSldViewPr snapToGrid="0">
      <p:cViewPr varScale="1">
        <p:scale>
          <a:sx n="115" d="100"/>
          <a:sy n="115" d="100"/>
        </p:scale>
        <p:origin x="130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7/13/2021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7/13/2021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3763361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10</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73821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11</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868107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12</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04010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792570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15</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795846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16</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033009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17</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33161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18</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799200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19</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19700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20</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86597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36131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21</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567780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652820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469620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24</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871494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25</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758642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26</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531479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27</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4133383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28</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122531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30</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68822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31</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75210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44034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4</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80171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5</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65512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6</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87400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7</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88242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8</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88398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9</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308455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6382303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5.xml"/><Relationship Id="rId1" Type="http://schemas.openxmlformats.org/officeDocument/2006/relationships/tags" Target="../tags/tag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5.xml"/><Relationship Id="rId1" Type="http://schemas.openxmlformats.org/officeDocument/2006/relationships/tags" Target="../tags/tag5.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5.xml"/><Relationship Id="rId1" Type="http://schemas.openxmlformats.org/officeDocument/2006/relationships/tags" Target="../tags/tag6.xml"/><Relationship Id="rId5" Type="http://schemas.openxmlformats.org/officeDocument/2006/relationships/image" Target="../media/image17.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5.xml"/><Relationship Id="rId1" Type="http://schemas.openxmlformats.org/officeDocument/2006/relationships/tags" Target="../tags/tag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5.xml"/><Relationship Id="rId1" Type="http://schemas.openxmlformats.org/officeDocument/2006/relationships/tags" Target="../tags/tag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5.xml"/><Relationship Id="rId1" Type="http://schemas.openxmlformats.org/officeDocument/2006/relationships/tags" Target="../tags/tag9.xml"/><Relationship Id="rId5" Type="http://schemas.openxmlformats.org/officeDocument/2006/relationships/image" Target="../media/image21.jpe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5.xml"/><Relationship Id="rId1" Type="http://schemas.openxmlformats.org/officeDocument/2006/relationships/tags" Target="../tags/tag10.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5.xml"/><Relationship Id="rId1" Type="http://schemas.openxmlformats.org/officeDocument/2006/relationships/tags" Target="../tags/tag11.xml"/><Relationship Id="rId5" Type="http://schemas.openxmlformats.org/officeDocument/2006/relationships/image" Target="../media/image24.jpe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5.xml"/><Relationship Id="rId1" Type="http://schemas.openxmlformats.org/officeDocument/2006/relationships/tags" Target="../tags/tag1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5.xml"/><Relationship Id="rId1" Type="http://schemas.openxmlformats.org/officeDocument/2006/relationships/tags" Target="../tags/tag13.xml"/><Relationship Id="rId5" Type="http://schemas.openxmlformats.org/officeDocument/2006/relationships/image" Target="../media/image29.jpg"/><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5.xml"/><Relationship Id="rId1" Type="http://schemas.openxmlformats.org/officeDocument/2006/relationships/tags" Target="../tags/tag14.xml"/><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5.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5.xml"/><Relationship Id="rId1" Type="http://schemas.openxmlformats.org/officeDocument/2006/relationships/tags" Target="../tags/tag16.xml"/><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5.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5.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5.xml"/><Relationship Id="rId1" Type="http://schemas.openxmlformats.org/officeDocument/2006/relationships/tags" Target="../tags/tag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hyperlink" Target="https://www.cisecurity.org/solarwinds/"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5.xml"/><Relationship Id="rId1" Type="http://schemas.openxmlformats.org/officeDocument/2006/relationships/tags" Target="../tags/tag3.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326902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0" y="1433118"/>
            <a:ext cx="4919721" cy="2062103"/>
          </a:xfrm>
          <a:prstGeom prst="rect">
            <a:avLst/>
          </a:prstGeom>
          <a:noFill/>
        </p:spPr>
        <p:txBody>
          <a:bodyPr wrap="square" rtlCol="0">
            <a:spAutoFit/>
          </a:bodyPr>
          <a:lstStyle/>
          <a:p>
            <a:r>
              <a:rPr lang="en-US" b="1" i="1" dirty="0">
                <a:solidFill>
                  <a:srgbClr val="0070C0"/>
                </a:solidFill>
              </a:rPr>
              <a:t> ping  </a:t>
            </a:r>
          </a:p>
          <a:p>
            <a:r>
              <a:rPr lang="en-US" sz="2000" b="1" i="1" dirty="0">
                <a:solidFill>
                  <a:srgbClr val="0070C0"/>
                </a:solidFill>
              </a:rPr>
              <a:t> </a:t>
            </a:r>
          </a:p>
          <a:p>
            <a:r>
              <a:rPr lang="en-US" dirty="0"/>
              <a:t>The </a:t>
            </a:r>
            <a:r>
              <a:rPr lang="en-US" i="1" dirty="0"/>
              <a:t>ping</a:t>
            </a:r>
            <a:r>
              <a:rPr lang="en-US" dirty="0"/>
              <a:t> command sends an ICMP (Internet Control Message Protocol) </a:t>
            </a:r>
            <a:r>
              <a:rPr lang="en-US" i="1" dirty="0"/>
              <a:t>echo request </a:t>
            </a:r>
            <a:r>
              <a:rPr lang="en-US" dirty="0"/>
              <a:t>packet to a target host and waits for an ICMP response to validate the host is available and listening on the network.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sp>
        <p:nvSpPr>
          <p:cNvPr id="8" name="TextBox 7"/>
          <p:cNvSpPr txBox="1"/>
          <p:nvPr/>
        </p:nvSpPr>
        <p:spPr>
          <a:xfrm>
            <a:off x="545010" y="3694612"/>
            <a:ext cx="4919721" cy="2308324"/>
          </a:xfrm>
          <a:prstGeom prst="rect">
            <a:avLst/>
          </a:prstGeom>
          <a:noFill/>
        </p:spPr>
        <p:txBody>
          <a:bodyPr wrap="square" rtlCol="0">
            <a:spAutoFit/>
          </a:bodyPr>
          <a:lstStyle/>
          <a:p>
            <a:r>
              <a:rPr lang="en-US" b="1" i="1" dirty="0">
                <a:solidFill>
                  <a:srgbClr val="0070C0"/>
                </a:solidFill>
              </a:rPr>
              <a:t> </a:t>
            </a:r>
            <a:r>
              <a:rPr lang="en-US" b="1" i="1" dirty="0" err="1">
                <a:solidFill>
                  <a:srgbClr val="0070C0"/>
                </a:solidFill>
              </a:rPr>
              <a:t>netstat</a:t>
            </a:r>
            <a:r>
              <a:rPr lang="en-US" b="1" i="1" dirty="0">
                <a:solidFill>
                  <a:srgbClr val="0070C0"/>
                </a:solidFill>
              </a:rPr>
              <a:t> </a:t>
            </a:r>
          </a:p>
          <a:p>
            <a:endParaRPr lang="en-US" b="1" i="1" dirty="0">
              <a:solidFill>
                <a:srgbClr val="0070C0"/>
              </a:solidFill>
            </a:endParaRPr>
          </a:p>
          <a:p>
            <a:r>
              <a:rPr lang="en-US" dirty="0"/>
              <a:t>The </a:t>
            </a:r>
            <a:r>
              <a:rPr lang="en-US" i="1" dirty="0" err="1"/>
              <a:t>netstat</a:t>
            </a:r>
            <a:r>
              <a:rPr lang="en-US" dirty="0"/>
              <a:t> command displays current network connections for the host. Including TCP connections, routing tables, and network interface statistics. Reports on connection protocol, local address, foreign address, and state of the TCP connection.</a:t>
            </a:r>
          </a:p>
        </p:txBody>
      </p:sp>
      <p:sp>
        <p:nvSpPr>
          <p:cNvPr id="13" name="TextBox 12"/>
          <p:cNvSpPr txBox="1"/>
          <p:nvPr/>
        </p:nvSpPr>
        <p:spPr>
          <a:xfrm>
            <a:off x="5967448" y="1394166"/>
            <a:ext cx="4919721" cy="2308324"/>
          </a:xfrm>
          <a:prstGeom prst="rect">
            <a:avLst/>
          </a:prstGeom>
          <a:noFill/>
        </p:spPr>
        <p:txBody>
          <a:bodyPr wrap="square" rtlCol="0">
            <a:spAutoFit/>
          </a:bodyPr>
          <a:lstStyle/>
          <a:p>
            <a:r>
              <a:rPr lang="en-US" b="1" i="1" dirty="0">
                <a:solidFill>
                  <a:srgbClr val="0070C0"/>
                </a:solidFill>
              </a:rPr>
              <a:t> </a:t>
            </a:r>
            <a:r>
              <a:rPr lang="en-US" b="1" i="1" dirty="0" err="1">
                <a:solidFill>
                  <a:srgbClr val="0070C0"/>
                </a:solidFill>
              </a:rPr>
              <a:t>tracert</a:t>
            </a:r>
            <a:r>
              <a:rPr lang="en-US" b="1" i="1" dirty="0">
                <a:solidFill>
                  <a:srgbClr val="0070C0"/>
                </a:solidFill>
              </a:rPr>
              <a:t> </a:t>
            </a:r>
          </a:p>
          <a:p>
            <a:endParaRPr lang="en-US" b="1" i="1" dirty="0">
              <a:solidFill>
                <a:srgbClr val="0070C0"/>
              </a:solidFill>
            </a:endParaRPr>
          </a:p>
          <a:p>
            <a:r>
              <a:rPr lang="en-US" dirty="0"/>
              <a:t>The </a:t>
            </a:r>
            <a:r>
              <a:rPr lang="en-US" i="1" dirty="0" err="1"/>
              <a:t>tracert</a:t>
            </a:r>
            <a:r>
              <a:rPr lang="en-US" dirty="0"/>
              <a:t> command will list the entire route of a network request from the source to the destination. IP addresses for each stop on the route along with the time to this point is displayed as output. </a:t>
            </a:r>
          </a:p>
          <a:p>
            <a:endParaRPr lang="en-US" dirty="0"/>
          </a:p>
        </p:txBody>
      </p:sp>
      <p:sp>
        <p:nvSpPr>
          <p:cNvPr id="14" name="TextBox 13"/>
          <p:cNvSpPr txBox="1"/>
          <p:nvPr/>
        </p:nvSpPr>
        <p:spPr>
          <a:xfrm>
            <a:off x="6084444" y="3656332"/>
            <a:ext cx="5169710" cy="2308324"/>
          </a:xfrm>
          <a:prstGeom prst="rect">
            <a:avLst/>
          </a:prstGeom>
          <a:noFill/>
        </p:spPr>
        <p:txBody>
          <a:bodyPr wrap="square" rtlCol="0">
            <a:spAutoFit/>
          </a:bodyPr>
          <a:lstStyle/>
          <a:p>
            <a:r>
              <a:rPr lang="en-US" b="1" i="1" dirty="0">
                <a:solidFill>
                  <a:srgbClr val="0070C0"/>
                </a:solidFill>
              </a:rPr>
              <a:t> </a:t>
            </a:r>
            <a:r>
              <a:rPr lang="en-US" b="1" i="1" dirty="0" err="1">
                <a:solidFill>
                  <a:srgbClr val="0070C0"/>
                </a:solidFill>
              </a:rPr>
              <a:t>nslookup</a:t>
            </a:r>
            <a:r>
              <a:rPr lang="en-US" b="1" i="1" dirty="0">
                <a:solidFill>
                  <a:srgbClr val="0070C0"/>
                </a:solidFill>
              </a:rPr>
              <a:t> </a:t>
            </a:r>
          </a:p>
          <a:p>
            <a:endParaRPr lang="en-US" b="1" i="1" dirty="0">
              <a:solidFill>
                <a:srgbClr val="0070C0"/>
              </a:solidFill>
            </a:endParaRPr>
          </a:p>
          <a:p>
            <a:r>
              <a:rPr lang="en-US" dirty="0"/>
              <a:t>The </a:t>
            </a:r>
            <a:r>
              <a:rPr lang="en-US" dirty="0" err="1"/>
              <a:t>nslookup</a:t>
            </a:r>
            <a:r>
              <a:rPr lang="en-US" dirty="0"/>
              <a:t> command will query the DNS (Domain Name Server) for a given </a:t>
            </a:r>
            <a:r>
              <a:rPr lang="en-US"/>
              <a:t>FQDN to determine </a:t>
            </a:r>
            <a:r>
              <a:rPr lang="en-US" dirty="0"/>
              <a:t>a valid IP address from the DNS server. For example: </a:t>
            </a:r>
          </a:p>
          <a:p>
            <a:r>
              <a:rPr lang="en-US" dirty="0"/>
              <a:t>&gt;</a:t>
            </a:r>
            <a:r>
              <a:rPr lang="en-US" dirty="0" err="1"/>
              <a:t>nslookup</a:t>
            </a:r>
            <a:r>
              <a:rPr lang="en-US" dirty="0"/>
              <a:t> microsoft.com</a:t>
            </a:r>
          </a:p>
          <a:p>
            <a:r>
              <a:rPr lang="en-US" dirty="0"/>
              <a:t>Will return a list of IP address for Microsoft.com</a:t>
            </a:r>
          </a:p>
        </p:txBody>
      </p:sp>
    </p:spTree>
    <p:extLst>
      <p:ext uri="{BB962C8B-B14F-4D97-AF65-F5344CB8AC3E}">
        <p14:creationId xmlns:p14="http://schemas.microsoft.com/office/powerpoint/2010/main" val="7772381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0" y="1433118"/>
            <a:ext cx="4919721" cy="1785104"/>
          </a:xfrm>
          <a:prstGeom prst="rect">
            <a:avLst/>
          </a:prstGeom>
          <a:noFill/>
        </p:spPr>
        <p:txBody>
          <a:bodyPr wrap="square" rtlCol="0">
            <a:spAutoFit/>
          </a:bodyPr>
          <a:lstStyle/>
          <a:p>
            <a:r>
              <a:rPr lang="en-US" b="1" i="1" dirty="0">
                <a:solidFill>
                  <a:srgbClr val="0070C0"/>
                </a:solidFill>
              </a:rPr>
              <a:t> </a:t>
            </a:r>
            <a:r>
              <a:rPr lang="en-US" b="1" i="1" dirty="0" err="1">
                <a:solidFill>
                  <a:srgbClr val="0070C0"/>
                </a:solidFill>
              </a:rPr>
              <a:t>arp</a:t>
            </a:r>
            <a:r>
              <a:rPr lang="en-US" b="1" i="1" dirty="0">
                <a:solidFill>
                  <a:srgbClr val="0070C0"/>
                </a:solidFill>
              </a:rPr>
              <a:t>  </a:t>
            </a:r>
          </a:p>
          <a:p>
            <a:r>
              <a:rPr lang="en-US" sz="2000" b="1" i="1" dirty="0">
                <a:solidFill>
                  <a:srgbClr val="0070C0"/>
                </a:solidFill>
              </a:rPr>
              <a:t> </a:t>
            </a:r>
          </a:p>
          <a:p>
            <a:r>
              <a:rPr lang="en-US" dirty="0"/>
              <a:t>The </a:t>
            </a:r>
            <a:r>
              <a:rPr lang="en-US" i="1" dirty="0" err="1"/>
              <a:t>arp</a:t>
            </a:r>
            <a:r>
              <a:rPr lang="en-US" dirty="0"/>
              <a:t> (Address Resolution Protocol) will map interface IP addresses with MAC addresses, showing IP address, MAC address and whether the interface is static or dynamic.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sp>
        <p:nvSpPr>
          <p:cNvPr id="8" name="TextBox 7"/>
          <p:cNvSpPr txBox="1"/>
          <p:nvPr/>
        </p:nvSpPr>
        <p:spPr>
          <a:xfrm>
            <a:off x="553838" y="3841956"/>
            <a:ext cx="4919721" cy="2308324"/>
          </a:xfrm>
          <a:prstGeom prst="rect">
            <a:avLst/>
          </a:prstGeom>
          <a:noFill/>
        </p:spPr>
        <p:txBody>
          <a:bodyPr wrap="square" rtlCol="0">
            <a:spAutoFit/>
          </a:bodyPr>
          <a:lstStyle/>
          <a:p>
            <a:r>
              <a:rPr lang="en-US" b="1" i="1" dirty="0">
                <a:solidFill>
                  <a:srgbClr val="0070C0"/>
                </a:solidFill>
              </a:rPr>
              <a:t> ipconfig</a:t>
            </a:r>
          </a:p>
          <a:p>
            <a:endParaRPr lang="en-US" b="1" i="1" dirty="0">
              <a:solidFill>
                <a:srgbClr val="0070C0"/>
              </a:solidFill>
            </a:endParaRPr>
          </a:p>
          <a:p>
            <a:r>
              <a:rPr lang="en-US" dirty="0"/>
              <a:t>The ipconfig command is a very basic network command that displays detailed information about each network interface. The command: </a:t>
            </a:r>
            <a:r>
              <a:rPr lang="en-US" i="1" dirty="0"/>
              <a:t>ipconfig/all</a:t>
            </a:r>
            <a:r>
              <a:rPr lang="en-US" dirty="0"/>
              <a:t> </a:t>
            </a:r>
          </a:p>
          <a:p>
            <a:r>
              <a:rPr lang="en-US" dirty="0"/>
              <a:t>Will show all information about all network interfaces. </a:t>
            </a:r>
          </a:p>
        </p:txBody>
      </p:sp>
      <p:sp>
        <p:nvSpPr>
          <p:cNvPr id="14" name="TextBox 13"/>
          <p:cNvSpPr txBox="1"/>
          <p:nvPr/>
        </p:nvSpPr>
        <p:spPr>
          <a:xfrm>
            <a:off x="5979162" y="1433118"/>
            <a:ext cx="5352056" cy="2308324"/>
          </a:xfrm>
          <a:prstGeom prst="rect">
            <a:avLst/>
          </a:prstGeom>
          <a:noFill/>
        </p:spPr>
        <p:txBody>
          <a:bodyPr wrap="square" rtlCol="0">
            <a:spAutoFit/>
          </a:bodyPr>
          <a:lstStyle/>
          <a:p>
            <a:r>
              <a:rPr lang="en-US" b="1" i="1" dirty="0">
                <a:solidFill>
                  <a:srgbClr val="0070C0"/>
                </a:solidFill>
              </a:rPr>
              <a:t> </a:t>
            </a:r>
            <a:r>
              <a:rPr lang="en-US" b="1" i="1" dirty="0" err="1">
                <a:solidFill>
                  <a:srgbClr val="0070C0"/>
                </a:solidFill>
              </a:rPr>
              <a:t>netcat</a:t>
            </a:r>
            <a:r>
              <a:rPr lang="en-US" b="1" i="1" dirty="0">
                <a:solidFill>
                  <a:srgbClr val="0070C0"/>
                </a:solidFill>
              </a:rPr>
              <a:t> </a:t>
            </a:r>
          </a:p>
          <a:p>
            <a:endParaRPr lang="en-US" b="1" i="1" dirty="0">
              <a:solidFill>
                <a:srgbClr val="0070C0"/>
              </a:solidFill>
            </a:endParaRPr>
          </a:p>
          <a:p>
            <a:r>
              <a:rPr lang="en-US" dirty="0"/>
              <a:t>A freeware download, this network tool has multiple features for reading from and writing to network connections using TCP or UDP. Some of its features include port scanning, transferring files, port listening and can be used as a backdoor. This tool is another favorite of hackers and attackers. </a:t>
            </a:r>
          </a:p>
        </p:txBody>
      </p:sp>
    </p:spTree>
    <p:extLst>
      <p:ext uri="{BB962C8B-B14F-4D97-AF65-F5344CB8AC3E}">
        <p14:creationId xmlns:p14="http://schemas.microsoft.com/office/powerpoint/2010/main" val="17144367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sp>
        <p:nvSpPr>
          <p:cNvPr id="13" name="TextBox 12"/>
          <p:cNvSpPr txBox="1"/>
          <p:nvPr/>
        </p:nvSpPr>
        <p:spPr>
          <a:xfrm>
            <a:off x="483282" y="1425428"/>
            <a:ext cx="5018749" cy="4247317"/>
          </a:xfrm>
          <a:prstGeom prst="rect">
            <a:avLst/>
          </a:prstGeom>
          <a:noFill/>
        </p:spPr>
        <p:txBody>
          <a:bodyPr wrap="square" rtlCol="0">
            <a:spAutoFit/>
          </a:bodyPr>
          <a:lstStyle/>
          <a:p>
            <a:r>
              <a:rPr lang="en-US" b="1" i="1" dirty="0">
                <a:solidFill>
                  <a:srgbClr val="0070C0"/>
                </a:solidFill>
              </a:rPr>
              <a:t> </a:t>
            </a:r>
            <a:r>
              <a:rPr lang="en-US" b="1" i="1" dirty="0" err="1">
                <a:solidFill>
                  <a:srgbClr val="0070C0"/>
                </a:solidFill>
              </a:rPr>
              <a:t>nmap</a:t>
            </a:r>
            <a:endParaRPr lang="en-US" b="1" i="1" dirty="0">
              <a:solidFill>
                <a:srgbClr val="0070C0"/>
              </a:solidFill>
            </a:endParaRPr>
          </a:p>
          <a:p>
            <a:endParaRPr lang="en-US" b="1" i="1" dirty="0">
              <a:solidFill>
                <a:srgbClr val="0070C0"/>
              </a:solidFill>
            </a:endParaRPr>
          </a:p>
          <a:p>
            <a:r>
              <a:rPr lang="en-US" dirty="0"/>
              <a:t>This is a command line program that is most often used to scan the ports on a machine to reveal what ports are open and listening. </a:t>
            </a:r>
          </a:p>
          <a:p>
            <a:endParaRPr lang="en-US" dirty="0"/>
          </a:p>
          <a:p>
            <a:r>
              <a:rPr lang="en-US" dirty="0"/>
              <a:t>It is a freeware download and a favorite in the toolkit for hackers and attackers to discover what services are running on a machine to open the door for attacks. </a:t>
            </a:r>
          </a:p>
          <a:p>
            <a:endParaRPr lang="en-US" dirty="0"/>
          </a:p>
          <a:p>
            <a:r>
              <a:rPr lang="en-US" dirty="0" err="1"/>
              <a:t>Zenmap</a:t>
            </a:r>
            <a:r>
              <a:rPr lang="en-US" dirty="0"/>
              <a:t> is the user GUI application for </a:t>
            </a:r>
            <a:r>
              <a:rPr lang="en-US" dirty="0" err="1"/>
              <a:t>nmap</a:t>
            </a:r>
            <a:r>
              <a:rPr lang="en-US" dirty="0"/>
              <a:t>.</a:t>
            </a:r>
          </a:p>
          <a:p>
            <a:r>
              <a:rPr lang="en-US" dirty="0"/>
              <a:t>This application presents a user screen to craft </a:t>
            </a:r>
            <a:r>
              <a:rPr lang="en-US" dirty="0" err="1"/>
              <a:t>nmap</a:t>
            </a:r>
            <a:r>
              <a:rPr lang="en-US" dirty="0"/>
              <a:t> commands and executes them and presents the results in the application screen. </a:t>
            </a:r>
          </a:p>
        </p:txBody>
      </p:sp>
      <p:sp>
        <p:nvSpPr>
          <p:cNvPr id="15" name="TextBox 14"/>
          <p:cNvSpPr txBox="1"/>
          <p:nvPr/>
        </p:nvSpPr>
        <p:spPr>
          <a:xfrm>
            <a:off x="5989220" y="2031120"/>
            <a:ext cx="4229395" cy="646331"/>
          </a:xfrm>
          <a:prstGeom prst="rect">
            <a:avLst/>
          </a:prstGeom>
          <a:noFill/>
        </p:spPr>
        <p:txBody>
          <a:bodyPr wrap="square" rtlCol="0">
            <a:spAutoFit/>
          </a:bodyPr>
          <a:lstStyle/>
          <a:p>
            <a:r>
              <a:rPr lang="en-US" b="1" i="1" dirty="0">
                <a:solidFill>
                  <a:srgbClr val="0070C0"/>
                </a:solidFill>
              </a:rPr>
              <a:t> </a:t>
            </a:r>
            <a:endParaRPr lang="en-US" dirty="0"/>
          </a:p>
          <a:p>
            <a:endParaRPr lang="en-US" dirty="0"/>
          </a:p>
        </p:txBody>
      </p:sp>
      <p:sp>
        <p:nvSpPr>
          <p:cNvPr id="17" name="TextBox 16"/>
          <p:cNvSpPr txBox="1"/>
          <p:nvPr/>
        </p:nvSpPr>
        <p:spPr>
          <a:xfrm>
            <a:off x="6084444" y="1563927"/>
            <a:ext cx="5354811" cy="2308324"/>
          </a:xfrm>
          <a:prstGeom prst="rect">
            <a:avLst/>
          </a:prstGeom>
          <a:noFill/>
        </p:spPr>
        <p:txBody>
          <a:bodyPr wrap="square" rtlCol="0">
            <a:spAutoFit/>
          </a:bodyPr>
          <a:lstStyle/>
          <a:p>
            <a:r>
              <a:rPr lang="en-US" b="1" i="1" dirty="0">
                <a:solidFill>
                  <a:srgbClr val="0070C0"/>
                </a:solidFill>
              </a:rPr>
              <a:t> </a:t>
            </a:r>
            <a:endParaRPr lang="en-US" dirty="0"/>
          </a:p>
          <a:p>
            <a:pPr marL="285750" indent="-285750">
              <a:buFont typeface="Arial" panose="020B0604020202020204" pitchFamily="34" charset="0"/>
              <a:buChar char="•"/>
            </a:pPr>
            <a:r>
              <a:rPr lang="en-US" dirty="0"/>
              <a:t>Host discovery</a:t>
            </a:r>
          </a:p>
          <a:p>
            <a:pPr marL="285750" indent="-285750">
              <a:buFont typeface="Arial" panose="020B0604020202020204" pitchFamily="34" charset="0"/>
              <a:buChar char="•"/>
            </a:pPr>
            <a:r>
              <a:rPr lang="en-US" dirty="0"/>
              <a:t>Port discovery / enumeration</a:t>
            </a:r>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Operating system version detection</a:t>
            </a:r>
          </a:p>
          <a:p>
            <a:pPr marL="285750" indent="-285750">
              <a:buFont typeface="Arial" panose="020B0604020202020204" pitchFamily="34" charset="0"/>
              <a:buChar char="•"/>
            </a:pPr>
            <a:r>
              <a:rPr lang="en-US" dirty="0"/>
              <a:t>Hardware (MAC) address detection</a:t>
            </a:r>
          </a:p>
          <a:p>
            <a:pPr marL="285750" indent="-285750">
              <a:buFont typeface="Arial" panose="020B0604020202020204" pitchFamily="34" charset="0"/>
              <a:buChar char="•"/>
            </a:pPr>
            <a:r>
              <a:rPr lang="en-US" dirty="0"/>
              <a:t>Service version detection</a:t>
            </a:r>
          </a:p>
          <a:p>
            <a:pPr marL="285750" indent="-285750">
              <a:buFont typeface="Arial" panose="020B0604020202020204" pitchFamily="34" charset="0"/>
              <a:buChar char="•"/>
            </a:pPr>
            <a:r>
              <a:rPr lang="en-US" dirty="0"/>
              <a:t>Vulnerability / exploit detection</a:t>
            </a:r>
          </a:p>
        </p:txBody>
      </p:sp>
    </p:spTree>
    <p:extLst>
      <p:ext uri="{BB962C8B-B14F-4D97-AF65-F5344CB8AC3E}">
        <p14:creationId xmlns:p14="http://schemas.microsoft.com/office/powerpoint/2010/main" val="37737792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sp>
        <p:nvSpPr>
          <p:cNvPr id="15" name="TextBox 14"/>
          <p:cNvSpPr txBox="1"/>
          <p:nvPr/>
        </p:nvSpPr>
        <p:spPr>
          <a:xfrm>
            <a:off x="5989220" y="2031120"/>
            <a:ext cx="4229395" cy="646331"/>
          </a:xfrm>
          <a:prstGeom prst="rect">
            <a:avLst/>
          </a:prstGeom>
          <a:noFill/>
        </p:spPr>
        <p:txBody>
          <a:bodyPr wrap="square" rtlCol="0">
            <a:spAutoFit/>
          </a:bodyPr>
          <a:lstStyle/>
          <a:p>
            <a:r>
              <a:rPr lang="en-US" b="1" i="1" dirty="0">
                <a:solidFill>
                  <a:srgbClr val="0070C0"/>
                </a:solidFill>
              </a:rPr>
              <a:t> </a:t>
            </a:r>
            <a:endParaRPr lang="en-US" dirty="0"/>
          </a:p>
          <a:p>
            <a:endParaRPr lang="en-US" dirty="0"/>
          </a:p>
        </p:txBody>
      </p:sp>
      <p:graphicFrame>
        <p:nvGraphicFramePr>
          <p:cNvPr id="2" name="Table 1"/>
          <p:cNvGraphicFramePr>
            <a:graphicFrameLocks noGrp="1"/>
          </p:cNvGraphicFramePr>
          <p:nvPr/>
        </p:nvGraphicFramePr>
        <p:xfrm>
          <a:off x="747310" y="2138413"/>
          <a:ext cx="10620012" cy="4206240"/>
        </p:xfrm>
        <a:graphic>
          <a:graphicData uri="http://schemas.openxmlformats.org/drawingml/2006/table">
            <a:tbl>
              <a:tblPr/>
              <a:tblGrid>
                <a:gridCol w="5310006">
                  <a:extLst>
                    <a:ext uri="{9D8B030D-6E8A-4147-A177-3AD203B41FA5}">
                      <a16:colId xmlns:a16="http://schemas.microsoft.com/office/drawing/2014/main" val="3761305655"/>
                    </a:ext>
                  </a:extLst>
                </a:gridCol>
                <a:gridCol w="5310006">
                  <a:extLst>
                    <a:ext uri="{9D8B030D-6E8A-4147-A177-3AD203B41FA5}">
                      <a16:colId xmlns:a16="http://schemas.microsoft.com/office/drawing/2014/main" val="967257298"/>
                    </a:ext>
                  </a:extLst>
                </a:gridCol>
              </a:tblGrid>
              <a:tr h="324006">
                <a:tc>
                  <a:txBody>
                    <a:bodyPr/>
                    <a:lstStyle/>
                    <a:p>
                      <a:r>
                        <a:rPr lang="en-US" sz="1800" b="1" dirty="0" err="1"/>
                        <a:t>nmap</a:t>
                      </a:r>
                      <a:r>
                        <a:rPr lang="en-US" sz="1800" b="1" dirty="0"/>
                        <a:t> -p 1-65535 -</a:t>
                      </a:r>
                      <a:r>
                        <a:rPr lang="en-US" sz="1800" b="1" dirty="0" err="1"/>
                        <a:t>sV</a:t>
                      </a:r>
                      <a:r>
                        <a:rPr lang="en-US" sz="1800" b="1" dirty="0"/>
                        <a:t> -</a:t>
                      </a:r>
                      <a:r>
                        <a:rPr lang="en-US" sz="1800" b="1" dirty="0" err="1"/>
                        <a:t>sS</a:t>
                      </a:r>
                      <a:r>
                        <a:rPr lang="en-US" sz="1800" b="1" dirty="0"/>
                        <a:t> -T4 target</a:t>
                      </a:r>
                    </a:p>
                  </a:txBody>
                  <a:tcPr anchor="ctr">
                    <a:lnL>
                      <a:noFill/>
                    </a:lnL>
                    <a:lnR>
                      <a:noFill/>
                    </a:lnR>
                    <a:lnT>
                      <a:noFill/>
                    </a:lnT>
                    <a:lnB>
                      <a:noFill/>
                    </a:lnB>
                  </a:tcPr>
                </a:tc>
                <a:tc>
                  <a:txBody>
                    <a:bodyPr/>
                    <a:lstStyle/>
                    <a:p>
                      <a:r>
                        <a:rPr lang="en-US" sz="1800" dirty="0"/>
                        <a:t>Full TCP port scan using with service version detection - usually the first scan done</a:t>
                      </a:r>
                    </a:p>
                    <a:p>
                      <a:endParaRPr lang="en-US" sz="1800" dirty="0"/>
                    </a:p>
                  </a:txBody>
                  <a:tcPr anchor="ctr">
                    <a:lnL>
                      <a:noFill/>
                    </a:lnL>
                    <a:lnR>
                      <a:noFill/>
                    </a:lnR>
                    <a:lnT>
                      <a:noFill/>
                    </a:lnT>
                    <a:lnB>
                      <a:noFill/>
                    </a:lnB>
                  </a:tcPr>
                </a:tc>
                <a:extLst>
                  <a:ext uri="{0D108BD9-81ED-4DB2-BD59-A6C34878D82A}">
                    <a16:rowId xmlns:a16="http://schemas.microsoft.com/office/drawing/2014/main" val="3450499109"/>
                  </a:ext>
                </a:extLst>
              </a:tr>
              <a:tr h="775723">
                <a:tc>
                  <a:txBody>
                    <a:bodyPr/>
                    <a:lstStyle/>
                    <a:p>
                      <a:r>
                        <a:rPr lang="en-US" sz="1800" b="1" dirty="0" err="1"/>
                        <a:t>nmap</a:t>
                      </a:r>
                      <a:r>
                        <a:rPr lang="en-US" sz="1800" b="1" dirty="0"/>
                        <a:t> -v -</a:t>
                      </a:r>
                      <a:r>
                        <a:rPr lang="en-US" sz="1800" b="1" dirty="0" err="1"/>
                        <a:t>sS</a:t>
                      </a:r>
                      <a:r>
                        <a:rPr lang="en-US" sz="1800" b="1" dirty="0"/>
                        <a:t> -A -T4 target</a:t>
                      </a:r>
                    </a:p>
                  </a:txBody>
                  <a:tcPr anchor="ctr">
                    <a:lnL>
                      <a:noFill/>
                    </a:lnL>
                    <a:lnR>
                      <a:noFill/>
                    </a:lnR>
                    <a:lnT>
                      <a:noFill/>
                    </a:lnT>
                    <a:lnB>
                      <a:noFill/>
                    </a:lnB>
                  </a:tcPr>
                </a:tc>
                <a:tc>
                  <a:txBody>
                    <a:bodyPr/>
                    <a:lstStyle/>
                    <a:p>
                      <a:r>
                        <a:rPr lang="en-US" sz="1800" dirty="0"/>
                        <a:t>Prints verbose output, runs stealth </a:t>
                      </a:r>
                      <a:r>
                        <a:rPr lang="en-US" sz="1800" dirty="0" err="1"/>
                        <a:t>syn</a:t>
                      </a:r>
                      <a:r>
                        <a:rPr lang="en-US" sz="1800" dirty="0"/>
                        <a:t> scan, T4 timing, OS and version detection + traceroute and scripts against target services.</a:t>
                      </a:r>
                    </a:p>
                    <a:p>
                      <a:endParaRPr lang="en-US" sz="1800" dirty="0"/>
                    </a:p>
                  </a:txBody>
                  <a:tcPr anchor="ctr">
                    <a:lnL>
                      <a:noFill/>
                    </a:lnL>
                    <a:lnR>
                      <a:noFill/>
                    </a:lnR>
                    <a:lnT>
                      <a:noFill/>
                    </a:lnT>
                    <a:lnB>
                      <a:noFill/>
                    </a:lnB>
                  </a:tcPr>
                </a:tc>
                <a:extLst>
                  <a:ext uri="{0D108BD9-81ED-4DB2-BD59-A6C34878D82A}">
                    <a16:rowId xmlns:a16="http://schemas.microsoft.com/office/drawing/2014/main" val="1278361222"/>
                  </a:ext>
                </a:extLst>
              </a:tr>
              <a:tr h="775723">
                <a:tc>
                  <a:txBody>
                    <a:bodyPr/>
                    <a:lstStyle/>
                    <a:p>
                      <a:r>
                        <a:rPr lang="en-US" sz="1800" b="1" dirty="0" err="1"/>
                        <a:t>nmap</a:t>
                      </a:r>
                      <a:r>
                        <a:rPr lang="en-US" sz="1800" b="1" dirty="0"/>
                        <a:t> -v -</a:t>
                      </a:r>
                      <a:r>
                        <a:rPr lang="en-US" sz="1800" b="1" dirty="0" err="1"/>
                        <a:t>sS</a:t>
                      </a:r>
                      <a:r>
                        <a:rPr lang="en-US" sz="1800" b="1" dirty="0"/>
                        <a:t> -A -T5 target</a:t>
                      </a:r>
                    </a:p>
                  </a:txBody>
                  <a:tcPr anchor="ctr">
                    <a:lnL>
                      <a:noFill/>
                    </a:lnL>
                    <a:lnR>
                      <a:noFill/>
                    </a:lnR>
                    <a:lnT>
                      <a:noFill/>
                    </a:lnT>
                    <a:lnB>
                      <a:noFill/>
                    </a:lnB>
                  </a:tcPr>
                </a:tc>
                <a:tc>
                  <a:txBody>
                    <a:bodyPr/>
                    <a:lstStyle/>
                    <a:p>
                      <a:r>
                        <a:rPr lang="en-US" sz="1800" dirty="0"/>
                        <a:t>Prints verbose output, runs stealth </a:t>
                      </a:r>
                      <a:r>
                        <a:rPr lang="en-US" sz="1800" dirty="0" err="1"/>
                        <a:t>syn</a:t>
                      </a:r>
                      <a:r>
                        <a:rPr lang="en-US" sz="1800" dirty="0"/>
                        <a:t> scan, T5 timing, OS and version detection + traceroute and scripts against target services.</a:t>
                      </a:r>
                    </a:p>
                    <a:p>
                      <a:endParaRPr lang="en-US" sz="1800" dirty="0"/>
                    </a:p>
                  </a:txBody>
                  <a:tcPr anchor="ctr">
                    <a:lnL>
                      <a:noFill/>
                    </a:lnL>
                    <a:lnR>
                      <a:noFill/>
                    </a:lnR>
                    <a:lnT>
                      <a:noFill/>
                    </a:lnT>
                    <a:lnB>
                      <a:noFill/>
                    </a:lnB>
                  </a:tcPr>
                </a:tc>
                <a:extLst>
                  <a:ext uri="{0D108BD9-81ED-4DB2-BD59-A6C34878D82A}">
                    <a16:rowId xmlns:a16="http://schemas.microsoft.com/office/drawing/2014/main" val="980648733"/>
                  </a:ext>
                </a:extLst>
              </a:tr>
              <a:tr h="543006">
                <a:tc>
                  <a:txBody>
                    <a:bodyPr/>
                    <a:lstStyle/>
                    <a:p>
                      <a:r>
                        <a:rPr lang="en-US" sz="1800" b="1" dirty="0" err="1"/>
                        <a:t>nmap</a:t>
                      </a:r>
                      <a:r>
                        <a:rPr lang="en-US" sz="1800" b="1" dirty="0"/>
                        <a:t> -v -</a:t>
                      </a:r>
                      <a:r>
                        <a:rPr lang="en-US" sz="1800" b="1" dirty="0" err="1"/>
                        <a:t>sV</a:t>
                      </a:r>
                      <a:r>
                        <a:rPr lang="en-US" sz="1800" b="1" dirty="0"/>
                        <a:t> -O -</a:t>
                      </a:r>
                      <a:r>
                        <a:rPr lang="en-US" sz="1800" b="1" dirty="0" err="1"/>
                        <a:t>sS</a:t>
                      </a:r>
                      <a:r>
                        <a:rPr lang="en-US" sz="1800" b="1" dirty="0"/>
                        <a:t> -T5 target</a:t>
                      </a:r>
                    </a:p>
                  </a:txBody>
                  <a:tcPr anchor="ctr">
                    <a:lnL>
                      <a:noFill/>
                    </a:lnL>
                    <a:lnR>
                      <a:noFill/>
                    </a:lnR>
                    <a:lnT>
                      <a:noFill/>
                    </a:lnT>
                    <a:lnB>
                      <a:noFill/>
                    </a:lnB>
                  </a:tcPr>
                </a:tc>
                <a:tc>
                  <a:txBody>
                    <a:bodyPr/>
                    <a:lstStyle/>
                    <a:p>
                      <a:r>
                        <a:rPr lang="en-US" sz="1800" dirty="0"/>
                        <a:t>Prints verbose output, runs stealth </a:t>
                      </a:r>
                      <a:r>
                        <a:rPr lang="en-US" sz="1800" dirty="0" err="1"/>
                        <a:t>syn</a:t>
                      </a:r>
                      <a:r>
                        <a:rPr lang="en-US" sz="1800" dirty="0"/>
                        <a:t> scan, T5 timing, OS and version detection.</a:t>
                      </a:r>
                    </a:p>
                    <a:p>
                      <a:endParaRPr lang="en-US" sz="1800" dirty="0"/>
                    </a:p>
                  </a:txBody>
                  <a:tcPr anchor="ctr">
                    <a:lnL>
                      <a:noFill/>
                    </a:lnL>
                    <a:lnR>
                      <a:noFill/>
                    </a:lnR>
                    <a:lnT>
                      <a:noFill/>
                    </a:lnT>
                    <a:lnB>
                      <a:noFill/>
                    </a:lnB>
                  </a:tcPr>
                </a:tc>
                <a:extLst>
                  <a:ext uri="{0D108BD9-81ED-4DB2-BD59-A6C34878D82A}">
                    <a16:rowId xmlns:a16="http://schemas.microsoft.com/office/drawing/2014/main" val="2954267824"/>
                  </a:ext>
                </a:extLst>
              </a:tr>
            </a:tbl>
          </a:graphicData>
        </a:graphic>
      </p:graphicFrame>
      <p:sp>
        <p:nvSpPr>
          <p:cNvPr id="12" name="TextBox 11"/>
          <p:cNvSpPr txBox="1"/>
          <p:nvPr/>
        </p:nvSpPr>
        <p:spPr>
          <a:xfrm>
            <a:off x="747310" y="1530769"/>
            <a:ext cx="5018749" cy="369332"/>
          </a:xfrm>
          <a:prstGeom prst="rect">
            <a:avLst/>
          </a:prstGeom>
          <a:noFill/>
        </p:spPr>
        <p:txBody>
          <a:bodyPr wrap="square" rtlCol="0">
            <a:spAutoFit/>
          </a:bodyPr>
          <a:lstStyle/>
          <a:p>
            <a:r>
              <a:rPr lang="en-US" b="1" i="1" dirty="0">
                <a:solidFill>
                  <a:srgbClr val="0070C0"/>
                </a:solidFill>
              </a:rPr>
              <a:t> </a:t>
            </a:r>
            <a:r>
              <a:rPr lang="en-US" b="1" i="1" dirty="0" err="1">
                <a:solidFill>
                  <a:srgbClr val="0070C0"/>
                </a:solidFill>
              </a:rPr>
              <a:t>nmap</a:t>
            </a:r>
            <a:r>
              <a:rPr lang="en-US" b="1" i="1" dirty="0">
                <a:solidFill>
                  <a:srgbClr val="0070C0"/>
                </a:solidFill>
              </a:rPr>
              <a:t> sample commands </a:t>
            </a:r>
          </a:p>
        </p:txBody>
      </p:sp>
    </p:spTree>
    <p:extLst>
      <p:ext uri="{BB962C8B-B14F-4D97-AF65-F5344CB8AC3E}">
        <p14:creationId xmlns:p14="http://schemas.microsoft.com/office/powerpoint/2010/main" val="29584149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9106" y="1628365"/>
            <a:ext cx="7977987" cy="3477875"/>
          </a:xfrm>
          <a:prstGeom prst="rect">
            <a:avLst/>
          </a:prstGeom>
        </p:spPr>
        <p:txBody>
          <a:bodyPr wrap="square">
            <a:spAutoFit/>
          </a:bodyPr>
          <a:lstStyle/>
          <a:p>
            <a:pPr algn="ctr"/>
            <a:r>
              <a:rPr lang="en-US" sz="2000" b="1" dirty="0">
                <a:latin typeface="Times New Roman" panose="02020603050405020304" pitchFamily="18" charset="0"/>
              </a:rPr>
              <a:t>Knowledge Check 1</a:t>
            </a:r>
          </a:p>
          <a:p>
            <a:endParaRPr lang="en-US" sz="2000" b="1" dirty="0">
              <a:latin typeface="Times New Roman" panose="02020603050405020304" pitchFamily="18" charset="0"/>
            </a:endParaRPr>
          </a:p>
          <a:p>
            <a:r>
              <a:rPr lang="en-US" dirty="0"/>
              <a:t>A security analyst is diagnosing an incident in which a system was compromised from an external IP address.</a:t>
            </a:r>
          </a:p>
          <a:p>
            <a:r>
              <a:rPr lang="en-US" dirty="0"/>
              <a:t>The socket identified on the firewall was traced to 207.46.130.0:6666. </a:t>
            </a:r>
          </a:p>
          <a:p>
            <a:r>
              <a:rPr lang="en-US" dirty="0"/>
              <a:t>Which of the following should the security analyst use to determine if the compromised system still has an active connection?</a:t>
            </a:r>
          </a:p>
          <a:p>
            <a:endParaRPr lang="en-US" dirty="0"/>
          </a:p>
          <a:p>
            <a:r>
              <a:rPr lang="en-US" dirty="0"/>
              <a:t>A. tracert</a:t>
            </a:r>
          </a:p>
          <a:p>
            <a:r>
              <a:rPr lang="en-US" dirty="0"/>
              <a:t>B. netstat</a:t>
            </a:r>
          </a:p>
          <a:p>
            <a:r>
              <a:rPr lang="en-US" dirty="0"/>
              <a:t>C. ping</a:t>
            </a:r>
          </a:p>
          <a:p>
            <a:r>
              <a:rPr lang="en-US" dirty="0"/>
              <a:t>D. </a:t>
            </a:r>
            <a:r>
              <a:rPr lang="en-US" dirty="0" err="1"/>
              <a:t>nslookup</a:t>
            </a:r>
            <a:endParaRPr lang="en-US" sz="2000" dirty="0">
              <a:latin typeface="Times New Roman" panose="02020603050405020304" pitchFamily="18" charset="0"/>
            </a:endParaRP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Designing with Security in Mind</a:t>
            </a:r>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Devices and Infrastructure</a:t>
            </a:r>
            <a:endParaRPr lang="en-US" sz="2800" i="1" dirty="0"/>
          </a:p>
        </p:txBody>
      </p:sp>
      <p:sp>
        <p:nvSpPr>
          <p:cNvPr id="9" name="Rectangle 2"/>
          <p:cNvSpPr txBox="1">
            <a:spLocks noChangeArrowheads="1"/>
          </p:cNvSpPr>
          <p:nvPr/>
        </p:nvSpPr>
        <p:spPr bwMode="auto">
          <a:xfrm>
            <a:off x="519009" y="507133"/>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10" name="Rectangle 2"/>
          <p:cNvSpPr txBox="1">
            <a:spLocks noChangeArrowheads="1"/>
          </p:cNvSpPr>
          <p:nvPr/>
        </p:nvSpPr>
        <p:spPr bwMode="auto">
          <a:xfrm>
            <a:off x="553838" y="49175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extLst>
      <p:ext uri="{BB962C8B-B14F-4D97-AF65-F5344CB8AC3E}">
        <p14:creationId xmlns:p14="http://schemas.microsoft.com/office/powerpoint/2010/main" val="34212463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pic>
        <p:nvPicPr>
          <p:cNvPr id="4" name="Picture 3" descr="Logo, company name&#10;&#10;Description automatically generated">
            <a:extLst>
              <a:ext uri="{FF2B5EF4-FFF2-40B4-BE49-F238E27FC236}">
                <a16:creationId xmlns:a16="http://schemas.microsoft.com/office/drawing/2014/main" id="{D8FB7CA7-4A1F-47C4-AB61-416687C9E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413" y="1677971"/>
            <a:ext cx="5873560" cy="2936780"/>
          </a:xfrm>
          <a:prstGeom prst="rect">
            <a:avLst/>
          </a:prstGeom>
          <a:ln w="15875">
            <a:solidFill>
              <a:schemeClr val="tx1"/>
            </a:solidFill>
          </a:ln>
        </p:spPr>
      </p:pic>
      <p:sp>
        <p:nvSpPr>
          <p:cNvPr id="11" name="TextBox 10">
            <a:extLst>
              <a:ext uri="{FF2B5EF4-FFF2-40B4-BE49-F238E27FC236}">
                <a16:creationId xmlns:a16="http://schemas.microsoft.com/office/drawing/2014/main" id="{6331785C-1672-4022-B67E-719ACBBEC96F}"/>
              </a:ext>
            </a:extLst>
          </p:cNvPr>
          <p:cNvSpPr txBox="1"/>
          <p:nvPr/>
        </p:nvSpPr>
        <p:spPr>
          <a:xfrm>
            <a:off x="571332" y="1248090"/>
            <a:ext cx="4676717" cy="4247317"/>
          </a:xfrm>
          <a:prstGeom prst="rect">
            <a:avLst/>
          </a:prstGeom>
          <a:noFill/>
        </p:spPr>
        <p:txBody>
          <a:bodyPr wrap="square" rtlCol="0">
            <a:spAutoFit/>
          </a:bodyPr>
          <a:lstStyle/>
          <a:p>
            <a:r>
              <a:rPr lang="en-US" b="1" dirty="0">
                <a:solidFill>
                  <a:srgbClr val="0070C0"/>
                </a:solidFill>
              </a:rPr>
              <a:t>Planned Penetration Test </a:t>
            </a:r>
          </a:p>
          <a:p>
            <a:endParaRPr lang="en-US" dirty="0"/>
          </a:p>
          <a:p>
            <a:r>
              <a:rPr lang="en-US" dirty="0"/>
              <a:t>Penetration testers adopt the mindset of the hacker and purposefully test all the security controls of a company to find weaknesses and reveal those weaknesses to the company. </a:t>
            </a:r>
          </a:p>
          <a:p>
            <a:endParaRPr lang="en-US" dirty="0"/>
          </a:p>
          <a:p>
            <a:r>
              <a:rPr lang="en-US" dirty="0"/>
              <a:t>Companies initiate penetration tests to find security weaknesses and to comply with laws and regulations. </a:t>
            </a:r>
          </a:p>
          <a:p>
            <a:endParaRPr lang="en-US" dirty="0"/>
          </a:p>
          <a:p>
            <a:r>
              <a:rPr lang="en-US" dirty="0"/>
              <a:t>PCI-DSS requires an annual external penetration test to remain compliant. </a:t>
            </a:r>
          </a:p>
          <a:p>
            <a:endParaRPr lang="en-US" dirty="0"/>
          </a:p>
        </p:txBody>
      </p:sp>
    </p:spTree>
    <p:custDataLst>
      <p:tags r:id="rId1"/>
    </p:custDataLst>
    <p:extLst>
      <p:ext uri="{BB962C8B-B14F-4D97-AF65-F5344CB8AC3E}">
        <p14:creationId xmlns:p14="http://schemas.microsoft.com/office/powerpoint/2010/main" val="57693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1" name="TextBox 10">
            <a:extLst>
              <a:ext uri="{FF2B5EF4-FFF2-40B4-BE49-F238E27FC236}">
                <a16:creationId xmlns:a16="http://schemas.microsoft.com/office/drawing/2014/main" id="{6331785C-1672-4022-B67E-719ACBBEC96F}"/>
              </a:ext>
            </a:extLst>
          </p:cNvPr>
          <p:cNvSpPr txBox="1"/>
          <p:nvPr/>
        </p:nvSpPr>
        <p:spPr>
          <a:xfrm>
            <a:off x="571332" y="1270453"/>
            <a:ext cx="4676717" cy="3970318"/>
          </a:xfrm>
          <a:prstGeom prst="rect">
            <a:avLst/>
          </a:prstGeom>
          <a:noFill/>
        </p:spPr>
        <p:txBody>
          <a:bodyPr wrap="square" rtlCol="0">
            <a:spAutoFit/>
          </a:bodyPr>
          <a:lstStyle/>
          <a:p>
            <a:r>
              <a:rPr lang="en-US" b="1" dirty="0">
                <a:solidFill>
                  <a:srgbClr val="0070C0"/>
                </a:solidFill>
              </a:rPr>
              <a:t>Penetration Testing Types </a:t>
            </a:r>
          </a:p>
          <a:p>
            <a:endParaRPr lang="en-US" dirty="0"/>
          </a:p>
          <a:p>
            <a:r>
              <a:rPr lang="en-US" i="1" dirty="0"/>
              <a:t>Internal Penetration Test </a:t>
            </a:r>
            <a:r>
              <a:rPr lang="en-US" dirty="0"/>
              <a:t>– consists of cybersecurity professionals within the company. Benefits – they have contextual knowledge of the company’s systems and security controls. </a:t>
            </a:r>
          </a:p>
          <a:p>
            <a:endParaRPr lang="en-US" dirty="0"/>
          </a:p>
          <a:p>
            <a:r>
              <a:rPr lang="en-US" i="1" dirty="0"/>
              <a:t>External Penetration Test </a:t>
            </a:r>
            <a:r>
              <a:rPr lang="en-US" dirty="0"/>
              <a:t>– An outside penetration testing contractor is hired to do the penetration test. Benefits – will act more like a real hacker, with little to no knowledge of the company.  </a:t>
            </a:r>
          </a:p>
          <a:p>
            <a:endParaRPr lang="en-US" dirty="0"/>
          </a:p>
        </p:txBody>
      </p:sp>
      <p:pic>
        <p:nvPicPr>
          <p:cNvPr id="3" name="Picture 2">
            <a:extLst>
              <a:ext uri="{FF2B5EF4-FFF2-40B4-BE49-F238E27FC236}">
                <a16:creationId xmlns:a16="http://schemas.microsoft.com/office/drawing/2014/main" id="{71C02886-5E6F-4BEB-B733-A1B713DA65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5315" y="1571529"/>
            <a:ext cx="4054281" cy="4621881"/>
          </a:xfrm>
          <a:prstGeom prst="rect">
            <a:avLst/>
          </a:prstGeom>
        </p:spPr>
      </p:pic>
    </p:spTree>
    <p:custDataLst>
      <p:tags r:id="rId1"/>
    </p:custDataLst>
    <p:extLst>
      <p:ext uri="{BB962C8B-B14F-4D97-AF65-F5344CB8AC3E}">
        <p14:creationId xmlns:p14="http://schemas.microsoft.com/office/powerpoint/2010/main" val="390612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1" name="TextBox 10">
            <a:extLst>
              <a:ext uri="{FF2B5EF4-FFF2-40B4-BE49-F238E27FC236}">
                <a16:creationId xmlns:a16="http://schemas.microsoft.com/office/drawing/2014/main" id="{6331785C-1672-4022-B67E-719ACBBEC96F}"/>
              </a:ext>
            </a:extLst>
          </p:cNvPr>
          <p:cNvSpPr txBox="1"/>
          <p:nvPr/>
        </p:nvSpPr>
        <p:spPr>
          <a:xfrm>
            <a:off x="571332" y="1270453"/>
            <a:ext cx="4676717" cy="3693319"/>
          </a:xfrm>
          <a:prstGeom prst="rect">
            <a:avLst/>
          </a:prstGeom>
          <a:noFill/>
        </p:spPr>
        <p:txBody>
          <a:bodyPr wrap="square" rtlCol="0">
            <a:spAutoFit/>
          </a:bodyPr>
          <a:lstStyle/>
          <a:p>
            <a:r>
              <a:rPr lang="en-US" b="1" dirty="0">
                <a:solidFill>
                  <a:srgbClr val="0070C0"/>
                </a:solidFill>
              </a:rPr>
              <a:t>Penetration Testing Exercises </a:t>
            </a:r>
          </a:p>
          <a:p>
            <a:endParaRPr lang="en-US" dirty="0"/>
          </a:p>
          <a:p>
            <a:r>
              <a:rPr lang="en-US" i="1" dirty="0"/>
              <a:t>Red Team vs Blue Team Exercises</a:t>
            </a:r>
          </a:p>
          <a:p>
            <a:endParaRPr lang="en-US" i="1" dirty="0"/>
          </a:p>
          <a:p>
            <a:r>
              <a:rPr lang="en-US" dirty="0"/>
              <a:t>Planned exercise where teams of penetration testers will probe the security controls of a company and internal company cybersecurity professionals will defend against these attacks to test the security controls of the company and the ability of the cybersecurity staff to detect these intrusion attempts and prevent them.   </a:t>
            </a:r>
          </a:p>
          <a:p>
            <a:endParaRPr lang="en-US" dirty="0"/>
          </a:p>
        </p:txBody>
      </p:sp>
      <p:pic>
        <p:nvPicPr>
          <p:cNvPr id="13" name="Picture 12">
            <a:extLst>
              <a:ext uri="{FF2B5EF4-FFF2-40B4-BE49-F238E27FC236}">
                <a16:creationId xmlns:a16="http://schemas.microsoft.com/office/drawing/2014/main" id="{AF2091E4-FA57-479B-BED6-72EDB818C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133" y="2032688"/>
            <a:ext cx="3692003" cy="1875303"/>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62810F23-4376-47A2-A58B-5F7F49FED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2133" y="3907991"/>
            <a:ext cx="3701084" cy="1946054"/>
          </a:xfrm>
          <a:prstGeom prst="rect">
            <a:avLst/>
          </a:prstGeom>
        </p:spPr>
      </p:pic>
    </p:spTree>
    <p:custDataLst>
      <p:tags r:id="rId1"/>
    </p:custDataLst>
    <p:extLst>
      <p:ext uri="{BB962C8B-B14F-4D97-AF65-F5344CB8AC3E}">
        <p14:creationId xmlns:p14="http://schemas.microsoft.com/office/powerpoint/2010/main" val="35788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71332" y="1201071"/>
            <a:ext cx="3920093" cy="2308324"/>
          </a:xfrm>
          <a:prstGeom prst="rect">
            <a:avLst/>
          </a:prstGeom>
          <a:noFill/>
        </p:spPr>
        <p:txBody>
          <a:bodyPr wrap="square" rtlCol="0">
            <a:spAutoFit/>
          </a:bodyPr>
          <a:lstStyle/>
          <a:p>
            <a:r>
              <a:rPr lang="en-US" b="1" dirty="0">
                <a:solidFill>
                  <a:srgbClr val="0070C0"/>
                </a:solidFill>
              </a:rPr>
              <a:t>Penetration Testing Engagement </a:t>
            </a:r>
          </a:p>
          <a:p>
            <a:endParaRPr lang="en-US" b="1" i="1" dirty="0">
              <a:solidFill>
                <a:srgbClr val="0070C0"/>
              </a:solidFill>
              <a:latin typeface="+mj-lt"/>
              <a:cs typeface="Times New Roman" panose="02020603050405020304" pitchFamily="18" charset="0"/>
            </a:endParaRPr>
          </a:p>
          <a:p>
            <a:endParaRPr lang="en-US" b="1" i="1" dirty="0">
              <a:solidFill>
                <a:srgbClr val="0070C0"/>
              </a:solidFill>
              <a:latin typeface="+mj-lt"/>
              <a:cs typeface="Times New Roman" panose="02020603050405020304" pitchFamily="18" charset="0"/>
            </a:endParaRPr>
          </a:p>
          <a:p>
            <a:r>
              <a:rPr lang="en-US" dirty="0">
                <a:latin typeface="+mj-lt"/>
                <a:cs typeface="Times New Roman" panose="02020603050405020304" pitchFamily="18" charset="0"/>
              </a:rPr>
              <a:t>Begins with a </a:t>
            </a:r>
            <a:r>
              <a:rPr lang="en-US" u="sng" dirty="0">
                <a:latin typeface="+mj-lt"/>
                <a:cs typeface="Times New Roman" panose="02020603050405020304" pitchFamily="18" charset="0"/>
              </a:rPr>
              <a:t>Scope of Work </a:t>
            </a:r>
            <a:r>
              <a:rPr lang="en-US" dirty="0">
                <a:latin typeface="+mj-lt"/>
                <a:cs typeface="Times New Roman" panose="02020603050405020304" pitchFamily="18" charset="0"/>
              </a:rPr>
              <a:t> </a:t>
            </a:r>
          </a:p>
          <a:p>
            <a:r>
              <a:rPr lang="en-US" dirty="0">
                <a:latin typeface="+mj-lt"/>
                <a:cs typeface="Times New Roman" panose="02020603050405020304" pitchFamily="18" charset="0"/>
              </a:rPr>
              <a:t>signed by the appropriate authority to cover the liability that comes with a Penetration Testing engagement</a:t>
            </a:r>
            <a:r>
              <a:rPr lang="en-US" b="1" i="1" dirty="0">
                <a:solidFill>
                  <a:srgbClr val="0070C0"/>
                </a:solidFill>
                <a:latin typeface="+mj-lt"/>
                <a:cs typeface="Times New Roman" panose="02020603050405020304" pitchFamily="18" charset="0"/>
              </a:rPr>
              <a:t>. </a:t>
            </a:r>
            <a:br>
              <a:rPr lang="en-US" dirty="0"/>
            </a:b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3026" y="1654629"/>
            <a:ext cx="6539911" cy="4349040"/>
          </a:xfrm>
          <a:prstGeom prst="rect">
            <a:avLst/>
          </a:prstGeom>
        </p:spPr>
      </p:pic>
    </p:spTree>
    <p:custDataLst>
      <p:tags r:id="rId1"/>
    </p:custDataLst>
    <p:extLst>
      <p:ext uri="{BB962C8B-B14F-4D97-AF65-F5344CB8AC3E}">
        <p14:creationId xmlns:p14="http://schemas.microsoft.com/office/powerpoint/2010/main" val="392664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71332" y="1270453"/>
            <a:ext cx="5064177" cy="2862322"/>
          </a:xfrm>
          <a:prstGeom prst="rect">
            <a:avLst/>
          </a:prstGeom>
          <a:noFill/>
        </p:spPr>
        <p:txBody>
          <a:bodyPr wrap="square" rtlCol="0">
            <a:spAutoFit/>
          </a:bodyPr>
          <a:lstStyle/>
          <a:p>
            <a:r>
              <a:rPr lang="en-US" b="1" dirty="0">
                <a:solidFill>
                  <a:srgbClr val="0070C0"/>
                </a:solidFill>
              </a:rPr>
              <a:t>Phases of the Penetration Test </a:t>
            </a:r>
          </a:p>
          <a:p>
            <a:endParaRPr lang="en-US" b="1" dirty="0"/>
          </a:p>
          <a:p>
            <a:r>
              <a:rPr lang="en-US" b="1" dirty="0"/>
              <a:t>(the CompTIA model) </a:t>
            </a:r>
          </a:p>
          <a:p>
            <a:r>
              <a:rPr lang="en-US" dirty="0"/>
              <a:t>Phase 1 | Reconnaissance</a:t>
            </a:r>
            <a:br>
              <a:rPr lang="en-US" dirty="0"/>
            </a:br>
            <a:r>
              <a:rPr lang="en-US" dirty="0"/>
              <a:t>Phase 2 | Scanning</a:t>
            </a:r>
            <a:br>
              <a:rPr lang="en-US" dirty="0"/>
            </a:br>
            <a:r>
              <a:rPr lang="en-US" dirty="0"/>
              <a:t>Phase 3 | Gaining Access</a:t>
            </a:r>
            <a:br>
              <a:rPr lang="en-US" dirty="0"/>
            </a:br>
            <a:r>
              <a:rPr lang="en-US" dirty="0"/>
              <a:t>Phase 4 | Maintaining Access</a:t>
            </a:r>
            <a:br>
              <a:rPr lang="en-US" dirty="0"/>
            </a:br>
            <a:r>
              <a:rPr lang="en-US" dirty="0"/>
              <a:t>Phase 5 | Covering Tracks</a:t>
            </a:r>
          </a:p>
          <a:p>
            <a:br>
              <a:rPr lang="en-US" dirty="0"/>
            </a:b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910" y="1308488"/>
            <a:ext cx="3708067" cy="5069091"/>
          </a:xfrm>
          <a:prstGeom prst="rect">
            <a:avLst/>
          </a:prstGeom>
        </p:spPr>
      </p:pic>
    </p:spTree>
    <p:custDataLst>
      <p:tags r:id="rId1"/>
    </p:custDataLst>
    <p:extLst>
      <p:ext uri="{BB962C8B-B14F-4D97-AF65-F5344CB8AC3E}">
        <p14:creationId xmlns:p14="http://schemas.microsoft.com/office/powerpoint/2010/main" val="230046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648104" y="2447785"/>
            <a:ext cx="4969994" cy="3139321"/>
          </a:xfrm>
          <a:prstGeom prst="rect">
            <a:avLst/>
          </a:prstGeom>
          <a:noFill/>
        </p:spPr>
        <p:txBody>
          <a:bodyPr wrap="square" rtlCol="0">
            <a:spAutoFit/>
          </a:bodyPr>
          <a:lstStyle/>
          <a:p>
            <a:pPr eaLnBrk="0" hangingPunct="0"/>
            <a:r>
              <a:rPr lang="en-US" b="1" u="sng" dirty="0">
                <a:solidFill>
                  <a:srgbClr val="0070C0"/>
                </a:solidFill>
              </a:rPr>
              <a:t>Session 4</a:t>
            </a:r>
          </a:p>
          <a:p>
            <a:pPr eaLnBrk="0" hangingPunct="0"/>
            <a:r>
              <a:rPr lang="en-US" dirty="0"/>
              <a:t>Includes Objectives from Domains 1 and 4</a:t>
            </a:r>
          </a:p>
          <a:p>
            <a:pPr eaLnBrk="0" hangingPunct="0"/>
            <a:r>
              <a:rPr lang="en-US" dirty="0"/>
              <a:t>Objective 1.6 – </a:t>
            </a:r>
            <a:r>
              <a:rPr lang="en-US" i="1" dirty="0"/>
              <a:t>Explain the security concerns associated with various types of vulnerabilities.  </a:t>
            </a:r>
          </a:p>
          <a:p>
            <a:pPr eaLnBrk="0" hangingPunct="0"/>
            <a:r>
              <a:rPr lang="en-US" dirty="0"/>
              <a:t>Objective 1.7 – </a:t>
            </a:r>
            <a:r>
              <a:rPr lang="en-US" i="1" dirty="0"/>
              <a:t>Summarize the techniques used in security assessments</a:t>
            </a:r>
            <a:r>
              <a:rPr lang="en-US" dirty="0"/>
              <a:t>. </a:t>
            </a:r>
            <a:endParaRPr lang="en-US" i="1" dirty="0"/>
          </a:p>
          <a:p>
            <a:pPr eaLnBrk="0" hangingPunct="0"/>
            <a:r>
              <a:rPr lang="en-US" dirty="0"/>
              <a:t>Objective 1.8 – </a:t>
            </a:r>
            <a:r>
              <a:rPr lang="en-US" i="1" dirty="0"/>
              <a:t>Explain the techniques used in penetration testing.   </a:t>
            </a:r>
          </a:p>
          <a:p>
            <a:pPr eaLnBrk="0" hangingPunct="0"/>
            <a:r>
              <a:rPr lang="en-US" dirty="0"/>
              <a:t>Objective 4.1 – </a:t>
            </a:r>
            <a:r>
              <a:rPr lang="en-US" i="1" dirty="0"/>
              <a:t>Given a scenario, use the appropriate tool to assess organizational security.  </a:t>
            </a:r>
          </a:p>
        </p:txBody>
      </p:sp>
      <p:sp>
        <p:nvSpPr>
          <p:cNvPr id="10" name="Rectangle 9"/>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sp>
        <p:nvSpPr>
          <p:cNvPr id="11" name="TextBox 10"/>
          <p:cNvSpPr txBox="1"/>
          <p:nvPr/>
        </p:nvSpPr>
        <p:spPr>
          <a:xfrm>
            <a:off x="732387" y="1706621"/>
            <a:ext cx="10513433" cy="923330"/>
          </a:xfrm>
          <a:prstGeom prst="rect">
            <a:avLst/>
          </a:prstGeom>
          <a:noFill/>
        </p:spPr>
        <p:txBody>
          <a:bodyPr wrap="square" rtlCol="0">
            <a:spAutoFit/>
          </a:bodyPr>
          <a:lstStyle/>
          <a:p>
            <a:pPr eaLnBrk="0" hangingPunct="0"/>
            <a:r>
              <a:rPr lang="en-US" b="1" dirty="0">
                <a:solidFill>
                  <a:srgbClr val="0070C0"/>
                </a:solidFill>
              </a:rPr>
              <a:t>EXAM OBJECTIVES (DOMAINS)</a:t>
            </a:r>
            <a:endParaRPr lang="en-US" dirty="0">
              <a:solidFill>
                <a:srgbClr val="0070C0"/>
              </a:solidFill>
            </a:endParaRPr>
          </a:p>
          <a:p>
            <a:pPr eaLnBrk="0" hangingPunct="0"/>
            <a:r>
              <a:rPr lang="en-US" dirty="0"/>
              <a:t>The table below lists the domains measured by this examination and the extent to which they are represented:</a:t>
            </a:r>
            <a:endParaRPr lang="en-US" b="1" i="1" dirty="0"/>
          </a:p>
        </p:txBody>
      </p:sp>
      <p:sp>
        <p:nvSpPr>
          <p:cNvPr id="12"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13"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14"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graphicFrame>
        <p:nvGraphicFramePr>
          <p:cNvPr id="15" name="Table 4">
            <a:extLst>
              <a:ext uri="{FF2B5EF4-FFF2-40B4-BE49-F238E27FC236}">
                <a16:creationId xmlns:a16="http://schemas.microsoft.com/office/drawing/2014/main" id="{D13CC8FA-6CF4-4C61-84E0-DC48841CB4F0}"/>
              </a:ext>
            </a:extLst>
          </p:cNvPr>
          <p:cNvGraphicFramePr>
            <a:graphicFrameLocks noGrp="1"/>
          </p:cNvGraphicFramePr>
          <p:nvPr>
            <p:extLst>
              <p:ext uri="{D42A27DB-BD31-4B8C-83A1-F6EECF244321}">
                <p14:modId xmlns:p14="http://schemas.microsoft.com/office/powerpoint/2010/main" val="3021370944"/>
              </p:ext>
            </p:extLst>
          </p:nvPr>
        </p:nvGraphicFramePr>
        <p:xfrm>
          <a:off x="732387" y="2749279"/>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Tree>
    <p:custDataLst>
      <p:tags r:id="rId1"/>
    </p:custDataLst>
    <p:extLst>
      <p:ext uri="{BB962C8B-B14F-4D97-AF65-F5344CB8AC3E}">
        <p14:creationId xmlns:p14="http://schemas.microsoft.com/office/powerpoint/2010/main" val="4054919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71332" y="1270453"/>
            <a:ext cx="5690791" cy="4247317"/>
          </a:xfrm>
          <a:prstGeom prst="rect">
            <a:avLst/>
          </a:prstGeom>
          <a:noFill/>
        </p:spPr>
        <p:txBody>
          <a:bodyPr wrap="square" rtlCol="0">
            <a:spAutoFit/>
          </a:bodyPr>
          <a:lstStyle/>
          <a:p>
            <a:r>
              <a:rPr lang="en-US" b="1" dirty="0">
                <a:solidFill>
                  <a:srgbClr val="0070C0"/>
                </a:solidFill>
              </a:rPr>
              <a:t>Phase 1 – Reconnaissance</a:t>
            </a:r>
          </a:p>
          <a:p>
            <a:endParaRPr lang="en-US" dirty="0"/>
          </a:p>
          <a:p>
            <a:r>
              <a:rPr lang="en-US" i="1" u="sng" dirty="0"/>
              <a:t>Passive Reconnaissance </a:t>
            </a:r>
          </a:p>
          <a:p>
            <a:r>
              <a:rPr lang="en-US" dirty="0"/>
              <a:t>Collecting information from public databases</a:t>
            </a:r>
          </a:p>
          <a:p>
            <a:r>
              <a:rPr lang="en-US" dirty="0"/>
              <a:t>(called OSINT – Open-Source Intelligence)</a:t>
            </a:r>
          </a:p>
          <a:p>
            <a:r>
              <a:rPr lang="en-US" dirty="0"/>
              <a:t>Talking to employees</a:t>
            </a:r>
          </a:p>
          <a:p>
            <a:r>
              <a:rPr lang="en-US" dirty="0"/>
              <a:t>Dumpster diving</a:t>
            </a:r>
          </a:p>
          <a:p>
            <a:r>
              <a:rPr lang="en-US" dirty="0"/>
              <a:t>Social Engineering</a:t>
            </a:r>
          </a:p>
          <a:p>
            <a:endParaRPr lang="en-US" dirty="0"/>
          </a:p>
          <a:p>
            <a:r>
              <a:rPr lang="en-US" i="1" u="sng" dirty="0"/>
              <a:t>Active Reconnaissance </a:t>
            </a:r>
          </a:p>
          <a:p>
            <a:r>
              <a:rPr lang="en-US" dirty="0"/>
              <a:t>Network scans</a:t>
            </a:r>
          </a:p>
          <a:p>
            <a:r>
              <a:rPr lang="en-US" dirty="0"/>
              <a:t>Trace routes</a:t>
            </a:r>
          </a:p>
          <a:p>
            <a:r>
              <a:rPr lang="en-US" dirty="0"/>
              <a:t>Port scans </a:t>
            </a:r>
          </a:p>
          <a:p>
            <a:r>
              <a:rPr lang="en-US" dirty="0">
                <a:cs typeface="Times New Roman" panose="02020603050405020304" pitchFamily="18" charset="0"/>
              </a:rPr>
              <a:t>(For identification and </a:t>
            </a:r>
            <a:r>
              <a:rPr lang="en-US" dirty="0" err="1">
                <a:cs typeface="Times New Roman" panose="02020603050405020304" pitchFamily="18" charset="0"/>
              </a:rPr>
              <a:t>footprinting</a:t>
            </a:r>
            <a:r>
              <a:rPr lang="en-US" dirty="0">
                <a:cs typeface="Times New Roman" panose="02020603050405020304" pitchFamily="18" charset="0"/>
              </a:rPr>
              <a:t>, not trying 	to find vulnerabilities) </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803" y="1438771"/>
            <a:ext cx="3590295" cy="276467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505" y="4082931"/>
            <a:ext cx="2048392" cy="1450944"/>
          </a:xfrm>
          <a:prstGeom prst="rect">
            <a:avLst/>
          </a:prstGeom>
        </p:spPr>
      </p:pic>
    </p:spTree>
    <p:custDataLst>
      <p:tags r:id="rId1"/>
    </p:custDataLst>
    <p:extLst>
      <p:ext uri="{BB962C8B-B14F-4D97-AF65-F5344CB8AC3E}">
        <p14:creationId xmlns:p14="http://schemas.microsoft.com/office/powerpoint/2010/main" val="3555705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39232" y="1270453"/>
            <a:ext cx="4676717" cy="3139321"/>
          </a:xfrm>
          <a:prstGeom prst="rect">
            <a:avLst/>
          </a:prstGeom>
          <a:noFill/>
        </p:spPr>
        <p:txBody>
          <a:bodyPr wrap="square" rtlCol="0">
            <a:spAutoFit/>
          </a:bodyPr>
          <a:lstStyle/>
          <a:p>
            <a:r>
              <a:rPr lang="en-US" b="1" dirty="0">
                <a:solidFill>
                  <a:srgbClr val="0070C0"/>
                </a:solidFill>
              </a:rPr>
              <a:t>Phase 2 – Scanning </a:t>
            </a:r>
          </a:p>
          <a:p>
            <a:endParaRPr lang="en-US" dirty="0"/>
          </a:p>
          <a:p>
            <a:r>
              <a:rPr lang="en-US" dirty="0"/>
              <a:t>Scanning known open ports and applications for known vulnerabilities.</a:t>
            </a:r>
          </a:p>
          <a:p>
            <a:endParaRPr lang="en-US" dirty="0"/>
          </a:p>
          <a:p>
            <a:r>
              <a:rPr lang="en-US" dirty="0"/>
              <a:t>Uses port scanners, ping tools, vulnerability scanners and network mappers.</a:t>
            </a:r>
          </a:p>
          <a:p>
            <a:endParaRPr lang="en-US" dirty="0"/>
          </a:p>
          <a:p>
            <a:r>
              <a:rPr lang="en-US" dirty="0"/>
              <a:t>Tools such as Nmap and Metasploit can scan and map a network. </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343" y="1876174"/>
            <a:ext cx="5700755" cy="2891888"/>
          </a:xfrm>
          <a:prstGeom prst="rect">
            <a:avLst/>
          </a:prstGeom>
        </p:spPr>
      </p:pic>
    </p:spTree>
    <p:custDataLst>
      <p:tags r:id="rId1"/>
    </p:custDataLst>
    <p:extLst>
      <p:ext uri="{BB962C8B-B14F-4D97-AF65-F5344CB8AC3E}">
        <p14:creationId xmlns:p14="http://schemas.microsoft.com/office/powerpoint/2010/main" val="2122805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39232" y="1248466"/>
            <a:ext cx="4676717" cy="2308324"/>
          </a:xfrm>
          <a:prstGeom prst="rect">
            <a:avLst/>
          </a:prstGeom>
          <a:noFill/>
        </p:spPr>
        <p:txBody>
          <a:bodyPr wrap="square" rtlCol="0">
            <a:spAutoFit/>
          </a:bodyPr>
          <a:lstStyle/>
          <a:p>
            <a:r>
              <a:rPr lang="en-US" b="1" dirty="0">
                <a:solidFill>
                  <a:srgbClr val="0070C0"/>
                </a:solidFill>
              </a:rPr>
              <a:t>Phase 3 – Gaining Access  </a:t>
            </a:r>
          </a:p>
          <a:p>
            <a:endParaRPr lang="en-US" dirty="0"/>
          </a:p>
          <a:p>
            <a:r>
              <a:rPr lang="en-US" dirty="0"/>
              <a:t>Access gained through password hacking, session hijacking, etc. then proceeds to escalate their privileges to administrator privileges, to gain complete control over the system and other systems on the network. </a:t>
            </a:r>
          </a:p>
          <a:p>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071" y="1571530"/>
            <a:ext cx="5198027" cy="3468824"/>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2716" y="4455372"/>
            <a:ext cx="3135647" cy="2218546"/>
          </a:xfrm>
          <a:prstGeom prst="rect">
            <a:avLst/>
          </a:prstGeom>
        </p:spPr>
      </p:pic>
    </p:spTree>
    <p:custDataLst>
      <p:tags r:id="rId1"/>
    </p:custDataLst>
    <p:extLst>
      <p:ext uri="{BB962C8B-B14F-4D97-AF65-F5344CB8AC3E}">
        <p14:creationId xmlns:p14="http://schemas.microsoft.com/office/powerpoint/2010/main" val="94719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71332" y="1270453"/>
            <a:ext cx="4676717" cy="3139321"/>
          </a:xfrm>
          <a:prstGeom prst="rect">
            <a:avLst/>
          </a:prstGeom>
          <a:noFill/>
        </p:spPr>
        <p:txBody>
          <a:bodyPr wrap="square" rtlCol="0">
            <a:spAutoFit/>
          </a:bodyPr>
          <a:lstStyle/>
          <a:p>
            <a:r>
              <a:rPr lang="en-US" b="1" dirty="0">
                <a:solidFill>
                  <a:srgbClr val="0070C0"/>
                </a:solidFill>
              </a:rPr>
              <a:t>Phase 4 – Maintaining Access  </a:t>
            </a:r>
          </a:p>
          <a:p>
            <a:endParaRPr lang="en-US" dirty="0"/>
          </a:p>
          <a:p>
            <a:r>
              <a:rPr lang="en-US" dirty="0"/>
              <a:t>Retaining some or full control of the system by installing rootkits, Trojans, creating an admin account, and other backdoor tools.</a:t>
            </a:r>
          </a:p>
          <a:p>
            <a:endParaRPr lang="en-US" dirty="0"/>
          </a:p>
          <a:p>
            <a:r>
              <a:rPr lang="en-US" dirty="0"/>
              <a:t>This allows the attacker to upload, download, and manipulate files at any moment the system is online, mostly done remotely. Tools are difficult to detect because they are run in stealth mode. </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340" y="1633786"/>
            <a:ext cx="4726370" cy="286571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660" y="4995193"/>
            <a:ext cx="5734050" cy="71437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9241" y="4995193"/>
            <a:ext cx="2634783" cy="1754765"/>
          </a:xfrm>
          <a:prstGeom prst="rect">
            <a:avLst/>
          </a:prstGeom>
        </p:spPr>
      </p:pic>
    </p:spTree>
    <p:custDataLst>
      <p:tags r:id="rId1"/>
    </p:custDataLst>
    <p:extLst>
      <p:ext uri="{BB962C8B-B14F-4D97-AF65-F5344CB8AC3E}">
        <p14:creationId xmlns:p14="http://schemas.microsoft.com/office/powerpoint/2010/main" val="1112382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33518" y="1247801"/>
            <a:ext cx="4676717" cy="3139321"/>
          </a:xfrm>
          <a:prstGeom prst="rect">
            <a:avLst/>
          </a:prstGeom>
          <a:noFill/>
        </p:spPr>
        <p:txBody>
          <a:bodyPr wrap="square" rtlCol="0">
            <a:spAutoFit/>
          </a:bodyPr>
          <a:lstStyle/>
          <a:p>
            <a:r>
              <a:rPr lang="en-US" b="1" dirty="0">
                <a:solidFill>
                  <a:srgbClr val="0070C0"/>
                </a:solidFill>
              </a:rPr>
              <a:t>Phase 5 – Covering Tracks   </a:t>
            </a:r>
          </a:p>
          <a:p>
            <a:endParaRPr lang="en-US" dirty="0"/>
          </a:p>
          <a:p>
            <a:r>
              <a:rPr lang="en-US" dirty="0"/>
              <a:t>Attacker will manipulate or delete logs in order to avoid detection and prosecution, using tools to clear system and application logs from the system, or this can be done manually with administrator privileges.</a:t>
            </a:r>
          </a:p>
          <a:p>
            <a:endParaRPr lang="en-US" dirty="0"/>
          </a:p>
          <a:p>
            <a:r>
              <a:rPr lang="en-US" dirty="0"/>
              <a:t>Trojans and rootkits remain hidden and hide data using stenography techniques in order to avoid detection by an antivirus software.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972" y="1395435"/>
            <a:ext cx="5200477" cy="2486950"/>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5972" y="4433852"/>
            <a:ext cx="3668868" cy="1719782"/>
          </a:xfrm>
          <a:prstGeom prst="rect">
            <a:avLst/>
          </a:prstGeom>
        </p:spPr>
      </p:pic>
    </p:spTree>
    <p:custDataLst>
      <p:tags r:id="rId1"/>
    </p:custDataLst>
    <p:extLst>
      <p:ext uri="{BB962C8B-B14F-4D97-AF65-F5344CB8AC3E}">
        <p14:creationId xmlns:p14="http://schemas.microsoft.com/office/powerpoint/2010/main" val="2542457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0" name="TextBox 9"/>
          <p:cNvSpPr txBox="1"/>
          <p:nvPr/>
        </p:nvSpPr>
        <p:spPr>
          <a:xfrm>
            <a:off x="539232" y="1270453"/>
            <a:ext cx="4182681" cy="3970318"/>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Pen Testing Types </a:t>
            </a:r>
          </a:p>
          <a:p>
            <a:endParaRPr lang="en-US" b="1" dirty="0">
              <a:latin typeface="Times New Roman" panose="02020603050405020304" pitchFamily="18" charset="0"/>
              <a:cs typeface="Times New Roman" panose="02020603050405020304" pitchFamily="18" charset="0"/>
            </a:endParaRPr>
          </a:p>
          <a:p>
            <a:r>
              <a:rPr lang="en-US" b="1" dirty="0">
                <a:latin typeface="+mj-lt"/>
                <a:cs typeface="Times New Roman" panose="02020603050405020304" pitchFamily="18" charset="0"/>
              </a:rPr>
              <a:t>Black Box </a:t>
            </a:r>
            <a:r>
              <a:rPr lang="en-US" dirty="0">
                <a:latin typeface="+mj-lt"/>
                <a:cs typeface="Times New Roman" panose="02020603050405020304" pitchFamily="18" charset="0"/>
              </a:rPr>
              <a:t>– No knowledge of the inner workings of the systems and is acting as an attacker.</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White Box </a:t>
            </a:r>
            <a:r>
              <a:rPr lang="en-US" dirty="0">
                <a:latin typeface="+mj-lt"/>
                <a:cs typeface="Times New Roman" panose="02020603050405020304" pitchFamily="18" charset="0"/>
              </a:rPr>
              <a:t>– Knowledge access to the inner workings of the systems and simulates an attack from an insider.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Gray Box </a:t>
            </a:r>
            <a:r>
              <a:rPr lang="en-US" dirty="0">
                <a:latin typeface="+mj-lt"/>
                <a:cs typeface="Times New Roman" panose="02020603050405020304" pitchFamily="18" charset="0"/>
              </a:rPr>
              <a:t>– Middle ground between the two types, with limited knowledge of the inner workings of the systems tested.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4544" y="2361838"/>
            <a:ext cx="5725654" cy="3047345"/>
          </a:xfrm>
          <a:prstGeom prst="rect">
            <a:avLst/>
          </a:prstGeom>
        </p:spPr>
      </p:pic>
    </p:spTree>
    <p:custDataLst>
      <p:tags r:id="rId1"/>
    </p:custDataLst>
    <p:extLst>
      <p:ext uri="{BB962C8B-B14F-4D97-AF65-F5344CB8AC3E}">
        <p14:creationId xmlns:p14="http://schemas.microsoft.com/office/powerpoint/2010/main" val="302330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Penetration Testing </a:t>
            </a:r>
            <a:endParaRPr lang="en-US" sz="2000" i="1" dirty="0"/>
          </a:p>
        </p:txBody>
      </p:sp>
      <p:sp>
        <p:nvSpPr>
          <p:cNvPr id="11" name="Rectangle 10">
            <a:extLst>
              <a:ext uri="{FF2B5EF4-FFF2-40B4-BE49-F238E27FC236}">
                <a16:creationId xmlns:a16="http://schemas.microsoft.com/office/drawing/2014/main" id="{B826640F-0DE4-4DB7-B10A-5580CED5331B}"/>
              </a:ext>
            </a:extLst>
          </p:cNvPr>
          <p:cNvSpPr/>
          <p:nvPr/>
        </p:nvSpPr>
        <p:spPr>
          <a:xfrm>
            <a:off x="1178653" y="1471168"/>
            <a:ext cx="9898893" cy="3477875"/>
          </a:xfrm>
          <a:prstGeom prst="rect">
            <a:avLst/>
          </a:prstGeom>
        </p:spPr>
        <p:txBody>
          <a:bodyPr wrap="square">
            <a:spAutoFit/>
          </a:bodyPr>
          <a:lstStyle/>
          <a:p>
            <a:pPr algn="ctr"/>
            <a:r>
              <a:rPr lang="en-US" sz="2000" b="1" dirty="0">
                <a:latin typeface="Times New Roman" panose="02020603050405020304" pitchFamily="18" charset="0"/>
              </a:rPr>
              <a:t>Knowledge Check 1</a:t>
            </a:r>
          </a:p>
          <a:p>
            <a:endParaRPr lang="en-US" sz="2000" b="1" dirty="0">
              <a:latin typeface="Times New Roman" panose="02020603050405020304" pitchFamily="18" charset="0"/>
            </a:endParaRPr>
          </a:p>
          <a:p>
            <a:r>
              <a:rPr lang="en-US" dirty="0"/>
              <a:t>An organization has hired a penetration tester to test the security of its ten web servers. The penetration tester can gain root/administrative access in several servers by exploiting vulnerabilities associated with the implementation of SMTP, POP, DNS, FTP, Telnet, and IMAP.</a:t>
            </a:r>
          </a:p>
          <a:p>
            <a:r>
              <a:rPr lang="en-US" dirty="0"/>
              <a:t>Which of the following recommendations should the penetration tester provide to the organization to better protect their web servers in the future?</a:t>
            </a:r>
          </a:p>
          <a:p>
            <a:endParaRPr lang="en-US" dirty="0"/>
          </a:p>
          <a:p>
            <a:r>
              <a:rPr lang="en-US" dirty="0"/>
              <a:t>A. Use a honeypot</a:t>
            </a:r>
          </a:p>
          <a:p>
            <a:r>
              <a:rPr lang="en-US" dirty="0"/>
              <a:t>B. Disable unnecessary services</a:t>
            </a:r>
          </a:p>
          <a:p>
            <a:r>
              <a:rPr lang="en-US" dirty="0"/>
              <a:t>C. Implement transport layer security</a:t>
            </a:r>
          </a:p>
          <a:p>
            <a:r>
              <a:rPr lang="en-US" dirty="0"/>
              <a:t>D. Increase application event logging</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926111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6" y="1432852"/>
            <a:ext cx="5375145" cy="4524315"/>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Recovery Sites (COOP – Continuity of Operations Sites)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Hot Site – </a:t>
            </a:r>
            <a:r>
              <a:rPr lang="en-US" dirty="0">
                <a:latin typeface="+mj-lt"/>
                <a:cs typeface="Times New Roman" panose="02020603050405020304" pitchFamily="18" charset="0"/>
              </a:rPr>
              <a:t>Another location that can provide the reestablishment of operations within hours of a failure.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Warm Site – </a:t>
            </a:r>
            <a:r>
              <a:rPr lang="en-US" dirty="0">
                <a:latin typeface="+mj-lt"/>
                <a:cs typeface="Times New Roman" panose="02020603050405020304" pitchFamily="18" charset="0"/>
              </a:rPr>
              <a:t>Provides some of the capabilities of a hot site but requires more actions to bring the site up to full operational activities. </a:t>
            </a:r>
          </a:p>
          <a:p>
            <a:endParaRPr lang="en-US" dirty="0">
              <a:latin typeface="+mj-lt"/>
              <a:cs typeface="Times New Roman" panose="02020603050405020304" pitchFamily="18" charset="0"/>
            </a:endParaRPr>
          </a:p>
          <a:p>
            <a:r>
              <a:rPr lang="en-US" b="1" dirty="0">
                <a:latin typeface="+mj-lt"/>
                <a:cs typeface="Times New Roman" panose="02020603050405020304" pitchFamily="18" charset="0"/>
              </a:rPr>
              <a:t>Cold Site – </a:t>
            </a:r>
            <a:r>
              <a:rPr lang="en-US" dirty="0">
                <a:latin typeface="+mj-lt"/>
                <a:cs typeface="Times New Roman" panose="02020603050405020304" pitchFamily="18" charset="0"/>
              </a:rPr>
              <a:t>An alternate location that can be used in the event of a disaster but requires the customer to bring equipment and data backups to set up their data center. </a:t>
            </a:r>
          </a:p>
          <a:p>
            <a:endParaRPr lang="en-US" b="1" dirty="0">
              <a:latin typeface="+mj-lt"/>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185" y="2043089"/>
            <a:ext cx="4831354" cy="2294893"/>
          </a:xfrm>
          <a:prstGeom prst="rect">
            <a:avLst/>
          </a:prstGeom>
        </p:spPr>
      </p:pic>
    </p:spTree>
    <p:custDataLst>
      <p:tags r:id="rId1"/>
    </p:custDataLst>
    <p:extLst>
      <p:ext uri="{BB962C8B-B14F-4D97-AF65-F5344CB8AC3E}">
        <p14:creationId xmlns:p14="http://schemas.microsoft.com/office/powerpoint/2010/main" val="3046414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1" name="Rectangle 10">
            <a:extLst>
              <a:ext uri="{FF2B5EF4-FFF2-40B4-BE49-F238E27FC236}">
                <a16:creationId xmlns:a16="http://schemas.microsoft.com/office/drawing/2014/main" id="{B826640F-0DE4-4DB7-B10A-5580CED5331B}"/>
              </a:ext>
            </a:extLst>
          </p:cNvPr>
          <p:cNvSpPr/>
          <p:nvPr/>
        </p:nvSpPr>
        <p:spPr>
          <a:xfrm>
            <a:off x="1178653" y="1471168"/>
            <a:ext cx="9898893" cy="2646878"/>
          </a:xfrm>
          <a:prstGeom prst="rect">
            <a:avLst/>
          </a:prstGeom>
        </p:spPr>
        <p:txBody>
          <a:bodyPr wrap="square">
            <a:spAutoFit/>
          </a:bodyPr>
          <a:lstStyle/>
          <a:p>
            <a:pPr algn="ctr"/>
            <a:r>
              <a:rPr lang="en-US" sz="2000" b="1" dirty="0">
                <a:latin typeface="Times New Roman" panose="02020603050405020304" pitchFamily="18" charset="0"/>
              </a:rPr>
              <a:t>Knowledge Check 2</a:t>
            </a:r>
          </a:p>
          <a:p>
            <a:endParaRPr lang="en-US" sz="2000" b="1" dirty="0">
              <a:latin typeface="Times New Roman" panose="02020603050405020304" pitchFamily="18" charset="0"/>
            </a:endParaRPr>
          </a:p>
          <a:p>
            <a:r>
              <a:rPr lang="en-US" dirty="0"/>
              <a:t>Which of the following would allow for the QUICKEST restoration of a server into a warm recovery site in a case in which server data mirroring is not enabled?</a:t>
            </a:r>
          </a:p>
          <a:p>
            <a:endParaRPr lang="en-US" dirty="0"/>
          </a:p>
          <a:p>
            <a:r>
              <a:rPr lang="en-US" dirty="0"/>
              <a:t>A. Full backup</a:t>
            </a:r>
          </a:p>
          <a:p>
            <a:r>
              <a:rPr lang="en-US" dirty="0"/>
              <a:t>B. Incremental backup</a:t>
            </a:r>
          </a:p>
          <a:p>
            <a:r>
              <a:rPr lang="en-US" dirty="0"/>
              <a:t>C. Differential backup</a:t>
            </a:r>
          </a:p>
          <a:p>
            <a:r>
              <a:rPr lang="en-US" dirty="0"/>
              <a:t>D. Snapshot</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40847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10" name="Rectangle 2"/>
          <p:cNvSpPr txBox="1">
            <a:spLocks noChangeArrowheads="1"/>
          </p:cNvSpPr>
          <p:nvPr/>
        </p:nvSpPr>
        <p:spPr bwMode="auto">
          <a:xfrm>
            <a:off x="571332" y="50777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369332"/>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Common Ports and Protocols</a:t>
            </a:r>
            <a:endParaRPr lang="en-US" sz="2000" i="1" dirty="0"/>
          </a:p>
        </p:txBody>
      </p:sp>
      <p:graphicFrame>
        <p:nvGraphicFramePr>
          <p:cNvPr id="2" name="Table 1"/>
          <p:cNvGraphicFramePr>
            <a:graphicFrameLocks noGrp="1"/>
          </p:cNvGraphicFramePr>
          <p:nvPr>
            <p:extLst>
              <p:ext uri="{D42A27DB-BD31-4B8C-83A1-F6EECF244321}">
                <p14:modId xmlns:p14="http://schemas.microsoft.com/office/powerpoint/2010/main" val="591452676"/>
              </p:ext>
            </p:extLst>
          </p:nvPr>
        </p:nvGraphicFramePr>
        <p:xfrm>
          <a:off x="2802786" y="1131082"/>
          <a:ext cx="6551757" cy="5549606"/>
        </p:xfrm>
        <a:graphic>
          <a:graphicData uri="http://schemas.openxmlformats.org/drawingml/2006/table">
            <a:tbl>
              <a:tblPr firstRow="1" firstCol="1" bandRow="1">
                <a:tableStyleId>{5C22544A-7EE6-4342-B048-85BDC9FD1C3A}</a:tableStyleId>
              </a:tblPr>
              <a:tblGrid>
                <a:gridCol w="1117361">
                  <a:extLst>
                    <a:ext uri="{9D8B030D-6E8A-4147-A177-3AD203B41FA5}">
                      <a16:colId xmlns:a16="http://schemas.microsoft.com/office/drawing/2014/main" val="72016314"/>
                    </a:ext>
                  </a:extLst>
                </a:gridCol>
                <a:gridCol w="3505922">
                  <a:extLst>
                    <a:ext uri="{9D8B030D-6E8A-4147-A177-3AD203B41FA5}">
                      <a16:colId xmlns:a16="http://schemas.microsoft.com/office/drawing/2014/main" val="155107855"/>
                    </a:ext>
                  </a:extLst>
                </a:gridCol>
                <a:gridCol w="1928474">
                  <a:extLst>
                    <a:ext uri="{9D8B030D-6E8A-4147-A177-3AD203B41FA5}">
                      <a16:colId xmlns:a16="http://schemas.microsoft.com/office/drawing/2014/main" val="438174269"/>
                    </a:ext>
                  </a:extLst>
                </a:gridCol>
              </a:tblGrid>
              <a:tr h="311052">
                <a:tc>
                  <a:txBody>
                    <a:bodyPr/>
                    <a:lstStyle/>
                    <a:p>
                      <a:pPr marL="0" marR="0">
                        <a:lnSpc>
                          <a:spcPct val="107000"/>
                        </a:lnSpc>
                        <a:spcBef>
                          <a:spcPts val="0"/>
                        </a:spcBef>
                        <a:spcAft>
                          <a:spcPts val="0"/>
                        </a:spcAft>
                      </a:pPr>
                      <a:r>
                        <a:rPr lang="en-US" sz="1400" b="1" dirty="0">
                          <a:solidFill>
                            <a:schemeClr val="tx1"/>
                          </a:solidFill>
                          <a:effectLst/>
                        </a:rPr>
                        <a:t>Port</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a:solidFill>
                            <a:schemeClr val="tx1"/>
                          </a:solidFill>
                          <a:effectLst/>
                        </a:rPr>
                        <a:t>Service name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a:solidFill>
                            <a:schemeClr val="tx1"/>
                          </a:solidFill>
                          <a:effectLst/>
                        </a:rPr>
                        <a:t>Transport protocol</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9171686"/>
                  </a:ext>
                </a:extLst>
              </a:tr>
              <a:tr h="255417">
                <a:tc>
                  <a:txBody>
                    <a:bodyPr/>
                    <a:lstStyle/>
                    <a:p>
                      <a:pPr marL="0" marR="0">
                        <a:lnSpc>
                          <a:spcPct val="107000"/>
                        </a:lnSpc>
                        <a:spcBef>
                          <a:spcPts val="0"/>
                        </a:spcBef>
                        <a:spcAft>
                          <a:spcPts val="0"/>
                        </a:spcAft>
                      </a:pPr>
                      <a:r>
                        <a:rPr lang="en-US" sz="1200" b="1" dirty="0">
                          <a:solidFill>
                            <a:schemeClr val="tx1"/>
                          </a:solidFill>
                          <a:effectLst/>
                        </a:rPr>
                        <a:t> 20, 21</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File Transfer Protocol (FTP)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TCP</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8487115"/>
                  </a:ext>
                </a:extLst>
              </a:tr>
              <a:tr h="252285">
                <a:tc>
                  <a:txBody>
                    <a:bodyPr/>
                    <a:lstStyle/>
                    <a:p>
                      <a:pPr marL="0" marR="0">
                        <a:lnSpc>
                          <a:spcPct val="107000"/>
                        </a:lnSpc>
                        <a:spcBef>
                          <a:spcPts val="0"/>
                        </a:spcBef>
                        <a:spcAft>
                          <a:spcPts val="0"/>
                        </a:spcAft>
                      </a:pPr>
                      <a:r>
                        <a:rPr lang="en-US" sz="1200" b="1" dirty="0">
                          <a:solidFill>
                            <a:schemeClr val="tx1"/>
                          </a:solidFill>
                          <a:effectLst/>
                        </a:rPr>
                        <a:t> 22</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Secure Shell (SSH)</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3890133"/>
                  </a:ext>
                </a:extLst>
              </a:tr>
              <a:tr h="252285">
                <a:tc>
                  <a:txBody>
                    <a:bodyPr/>
                    <a:lstStyle/>
                    <a:p>
                      <a:pPr marL="0" marR="0">
                        <a:lnSpc>
                          <a:spcPct val="107000"/>
                        </a:lnSpc>
                        <a:spcBef>
                          <a:spcPts val="0"/>
                        </a:spcBef>
                        <a:spcAft>
                          <a:spcPts val="0"/>
                        </a:spcAft>
                      </a:pPr>
                      <a:r>
                        <a:rPr lang="en-US" sz="1200" b="1" dirty="0">
                          <a:solidFill>
                            <a:schemeClr val="tx1"/>
                          </a:solidFill>
                          <a:effectLst/>
                        </a:rPr>
                        <a:t> 23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Telnet</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TCP</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3936245"/>
                  </a:ext>
                </a:extLst>
              </a:tr>
              <a:tr h="252284">
                <a:tc>
                  <a:txBody>
                    <a:bodyPr/>
                    <a:lstStyle/>
                    <a:p>
                      <a:pPr marL="0" marR="0">
                        <a:lnSpc>
                          <a:spcPct val="107000"/>
                        </a:lnSpc>
                        <a:spcBef>
                          <a:spcPts val="0"/>
                        </a:spcBef>
                        <a:spcAft>
                          <a:spcPts val="0"/>
                        </a:spcAft>
                      </a:pPr>
                      <a:r>
                        <a:rPr lang="en-US" sz="1200" b="1" dirty="0">
                          <a:solidFill>
                            <a:schemeClr val="tx1"/>
                          </a:solidFill>
                          <a:effectLst/>
                        </a:rPr>
                        <a:t> 25</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Simple Mail Transfer Protocol (SMTP)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879661"/>
                  </a:ext>
                </a:extLst>
              </a:tr>
              <a:tr h="243618">
                <a:tc>
                  <a:txBody>
                    <a:bodyPr/>
                    <a:lstStyle/>
                    <a:p>
                      <a:pPr marL="0" marR="0">
                        <a:lnSpc>
                          <a:spcPct val="107000"/>
                        </a:lnSpc>
                        <a:spcBef>
                          <a:spcPts val="0"/>
                        </a:spcBef>
                        <a:spcAft>
                          <a:spcPts val="0"/>
                        </a:spcAft>
                      </a:pPr>
                      <a:r>
                        <a:rPr lang="en-US" sz="1200" b="1" dirty="0">
                          <a:solidFill>
                            <a:schemeClr val="tx1"/>
                          </a:solidFill>
                          <a:effectLst/>
                        </a:rPr>
                        <a:t> 50, 51</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a:t>
                      </a:r>
                      <a:r>
                        <a:rPr lang="en-US" sz="1200" b="1" dirty="0" err="1">
                          <a:solidFill>
                            <a:schemeClr val="tx1"/>
                          </a:solidFill>
                          <a:effectLst/>
                        </a:rPr>
                        <a:t>IPSec</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1200" b="1" dirty="0">
                        <a:solidFill>
                          <a:schemeClr val="tx1"/>
                        </a:solidFill>
                        <a:effectLst/>
                        <a:latin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370905"/>
                  </a:ext>
                </a:extLst>
              </a:tr>
              <a:tr h="268686">
                <a:tc>
                  <a:txBody>
                    <a:bodyPr/>
                    <a:lstStyle/>
                    <a:p>
                      <a:pPr marL="0" marR="0">
                        <a:lnSpc>
                          <a:spcPct val="107000"/>
                        </a:lnSpc>
                        <a:spcBef>
                          <a:spcPts val="0"/>
                        </a:spcBef>
                        <a:spcAft>
                          <a:spcPts val="0"/>
                        </a:spcAft>
                      </a:pPr>
                      <a:r>
                        <a:rPr lang="en-US" sz="1200" b="1" dirty="0">
                          <a:solidFill>
                            <a:schemeClr val="tx1"/>
                          </a:solidFill>
                          <a:effectLst/>
                        </a:rPr>
                        <a:t> 53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Domain Name Server (DNS)</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4755934"/>
                  </a:ext>
                </a:extLst>
              </a:tr>
              <a:tr h="326306">
                <a:tc>
                  <a:txBody>
                    <a:bodyPr/>
                    <a:lstStyle/>
                    <a:p>
                      <a:pPr marL="0" marR="0">
                        <a:lnSpc>
                          <a:spcPct val="107000"/>
                        </a:lnSpc>
                        <a:spcBef>
                          <a:spcPts val="0"/>
                        </a:spcBef>
                        <a:spcAft>
                          <a:spcPts val="0"/>
                        </a:spcAft>
                      </a:pPr>
                      <a:r>
                        <a:rPr lang="en-US" sz="1200" b="1" dirty="0">
                          <a:solidFill>
                            <a:schemeClr val="tx1"/>
                          </a:solidFill>
                          <a:effectLst/>
                        </a:rPr>
                        <a:t> 67, 68</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Dynamic Host Configuration Protocol (DHCP)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935199"/>
                  </a:ext>
                </a:extLst>
              </a:tr>
              <a:tr h="300304">
                <a:tc>
                  <a:txBody>
                    <a:bodyPr/>
                    <a:lstStyle/>
                    <a:p>
                      <a:pPr marL="0" marR="0">
                        <a:lnSpc>
                          <a:spcPct val="107000"/>
                        </a:lnSpc>
                        <a:spcBef>
                          <a:spcPts val="0"/>
                        </a:spcBef>
                        <a:spcAft>
                          <a:spcPts val="0"/>
                        </a:spcAft>
                      </a:pPr>
                      <a:r>
                        <a:rPr lang="en-US" sz="1200" b="1" dirty="0">
                          <a:solidFill>
                            <a:schemeClr val="tx1"/>
                          </a:solidFill>
                          <a:effectLst/>
                        </a:rPr>
                        <a:t> 69</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Trivial File Transfer Protocol (TFTP)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7734"/>
                  </a:ext>
                </a:extLst>
              </a:tr>
              <a:tr h="294688">
                <a:tc>
                  <a:txBody>
                    <a:bodyPr/>
                    <a:lstStyle/>
                    <a:p>
                      <a:pPr marL="0" marR="0">
                        <a:lnSpc>
                          <a:spcPct val="107000"/>
                        </a:lnSpc>
                        <a:spcBef>
                          <a:spcPts val="0"/>
                        </a:spcBef>
                        <a:spcAft>
                          <a:spcPts val="0"/>
                        </a:spcAft>
                      </a:pPr>
                      <a:r>
                        <a:rPr lang="en-US" sz="1200" b="1">
                          <a:solidFill>
                            <a:schemeClr val="tx1"/>
                          </a:solidFill>
                          <a:effectLst/>
                        </a:rPr>
                        <a:t> 80</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a:t>
                      </a:r>
                      <a:r>
                        <a:rPr lang="en-US" sz="1200" b="1" dirty="0" err="1">
                          <a:solidFill>
                            <a:schemeClr val="tx1"/>
                          </a:solidFill>
                          <a:effectLst/>
                        </a:rPr>
                        <a:t>HyperText</a:t>
                      </a:r>
                      <a:r>
                        <a:rPr lang="en-US" sz="1200" b="1" dirty="0">
                          <a:solidFill>
                            <a:schemeClr val="tx1"/>
                          </a:solidFill>
                          <a:effectLst/>
                        </a:rPr>
                        <a:t> Transfer Protocol (HTTP)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5799062"/>
                  </a:ext>
                </a:extLst>
              </a:tr>
              <a:tr h="308972">
                <a:tc>
                  <a:txBody>
                    <a:bodyPr/>
                    <a:lstStyle/>
                    <a:p>
                      <a:pPr marL="0" marR="0">
                        <a:lnSpc>
                          <a:spcPct val="107000"/>
                        </a:lnSpc>
                        <a:spcBef>
                          <a:spcPts val="0"/>
                        </a:spcBef>
                        <a:spcAft>
                          <a:spcPts val="0"/>
                        </a:spcAft>
                      </a:pPr>
                      <a:r>
                        <a:rPr lang="en-US" sz="1200" b="1">
                          <a:solidFill>
                            <a:schemeClr val="tx1"/>
                          </a:solidFill>
                          <a:effectLst/>
                        </a:rPr>
                        <a:t> 110</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Post Office Protocol (POP3)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2895347"/>
                  </a:ext>
                </a:extLst>
              </a:tr>
              <a:tr h="312956">
                <a:tc>
                  <a:txBody>
                    <a:bodyPr/>
                    <a:lstStyle/>
                    <a:p>
                      <a:pPr marL="0" marR="0">
                        <a:lnSpc>
                          <a:spcPct val="107000"/>
                        </a:lnSpc>
                        <a:spcBef>
                          <a:spcPts val="0"/>
                        </a:spcBef>
                        <a:spcAft>
                          <a:spcPts val="0"/>
                        </a:spcAft>
                      </a:pPr>
                      <a:r>
                        <a:rPr lang="en-US" sz="1200" b="1">
                          <a:solidFill>
                            <a:schemeClr val="tx1"/>
                          </a:solidFill>
                          <a:effectLst/>
                        </a:rPr>
                        <a:t> 119</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Network News Transport Protocol (NNTP)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895037"/>
                  </a:ext>
                </a:extLst>
              </a:tr>
              <a:tr h="299371">
                <a:tc>
                  <a:txBody>
                    <a:bodyPr/>
                    <a:lstStyle/>
                    <a:p>
                      <a:pPr marL="0" marR="0">
                        <a:lnSpc>
                          <a:spcPct val="107000"/>
                        </a:lnSpc>
                        <a:spcBef>
                          <a:spcPts val="0"/>
                        </a:spcBef>
                        <a:spcAft>
                          <a:spcPts val="0"/>
                        </a:spcAft>
                      </a:pPr>
                      <a:r>
                        <a:rPr lang="en-US" sz="1200" b="1">
                          <a:solidFill>
                            <a:schemeClr val="tx1"/>
                          </a:solidFill>
                          <a:effectLst/>
                        </a:rPr>
                        <a:t> 123</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Network Time Protocol (NTP)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5992699"/>
                  </a:ext>
                </a:extLst>
              </a:tr>
              <a:tr h="238350">
                <a:tc>
                  <a:txBody>
                    <a:bodyPr/>
                    <a:lstStyle/>
                    <a:p>
                      <a:pPr marL="0" marR="0">
                        <a:lnSpc>
                          <a:spcPct val="107000"/>
                        </a:lnSpc>
                        <a:spcBef>
                          <a:spcPts val="0"/>
                        </a:spcBef>
                        <a:spcAft>
                          <a:spcPts val="0"/>
                        </a:spcAft>
                      </a:pPr>
                      <a:r>
                        <a:rPr lang="en-US" sz="1200" b="1">
                          <a:solidFill>
                            <a:schemeClr val="tx1"/>
                          </a:solidFill>
                          <a:effectLst/>
                        </a:rPr>
                        <a:t> 135-139</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NetBIOS</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1271130"/>
                  </a:ext>
                </a:extLst>
              </a:tr>
              <a:tr h="268955">
                <a:tc>
                  <a:txBody>
                    <a:bodyPr/>
                    <a:lstStyle/>
                    <a:p>
                      <a:pPr marL="0" marR="0">
                        <a:lnSpc>
                          <a:spcPct val="107000"/>
                        </a:lnSpc>
                        <a:spcBef>
                          <a:spcPts val="0"/>
                        </a:spcBef>
                        <a:spcAft>
                          <a:spcPts val="0"/>
                        </a:spcAft>
                      </a:pPr>
                      <a:r>
                        <a:rPr lang="en-US" sz="1200" b="1" dirty="0">
                          <a:solidFill>
                            <a:schemeClr val="tx1"/>
                          </a:solidFill>
                          <a:effectLst/>
                        </a:rPr>
                        <a:t> 143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Internet Message Access Protocol (IMAP4)</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8740421"/>
                  </a:ext>
                </a:extLst>
              </a:tr>
              <a:tr h="350442">
                <a:tc>
                  <a:txBody>
                    <a:bodyPr/>
                    <a:lstStyle/>
                    <a:p>
                      <a:pPr marL="0" marR="0">
                        <a:lnSpc>
                          <a:spcPct val="107000"/>
                        </a:lnSpc>
                        <a:spcBef>
                          <a:spcPts val="0"/>
                        </a:spcBef>
                        <a:spcAft>
                          <a:spcPts val="0"/>
                        </a:spcAft>
                      </a:pPr>
                      <a:r>
                        <a:rPr lang="en-US" sz="1200" b="1" dirty="0">
                          <a:solidFill>
                            <a:schemeClr val="tx1"/>
                          </a:solidFill>
                          <a:effectLst/>
                        </a:rPr>
                        <a:t> 161, 162</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Simple Network Management Protocol (SNMP)</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5264557"/>
                  </a:ext>
                </a:extLst>
              </a:tr>
              <a:tr h="268103">
                <a:tc>
                  <a:txBody>
                    <a:bodyPr/>
                    <a:lstStyle/>
                    <a:p>
                      <a:pPr marL="0" marR="0">
                        <a:lnSpc>
                          <a:spcPct val="107000"/>
                        </a:lnSpc>
                        <a:spcBef>
                          <a:spcPts val="0"/>
                        </a:spcBef>
                        <a:spcAft>
                          <a:spcPts val="0"/>
                        </a:spcAft>
                      </a:pPr>
                      <a:r>
                        <a:rPr lang="en-US" sz="1200" b="1" dirty="0">
                          <a:solidFill>
                            <a:schemeClr val="tx1"/>
                          </a:solidFill>
                          <a:effectLst/>
                        </a:rPr>
                        <a:t> 389</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Lightweight Directory Access Protocol</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0845986"/>
                  </a:ext>
                </a:extLst>
              </a:tr>
              <a:tr h="615254">
                <a:tc>
                  <a:txBody>
                    <a:bodyPr/>
                    <a:lstStyle/>
                    <a:p>
                      <a:pPr marL="0" marR="0">
                        <a:lnSpc>
                          <a:spcPct val="107000"/>
                        </a:lnSpc>
                        <a:spcBef>
                          <a:spcPts val="0"/>
                        </a:spcBef>
                        <a:spcAft>
                          <a:spcPts val="0"/>
                        </a:spcAft>
                      </a:pPr>
                      <a:r>
                        <a:rPr lang="en-US" sz="1200" b="1" dirty="0">
                          <a:solidFill>
                            <a:schemeClr val="tx1"/>
                          </a:solidFill>
                          <a:effectLst/>
                        </a:rPr>
                        <a:t> 443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HTTP with Secure Sockets Layer (SSL) (HTTPS) </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1651281"/>
                  </a:ext>
                </a:extLst>
              </a:tr>
            </a:tbl>
          </a:graphicData>
        </a:graphic>
      </p:graphicFrame>
    </p:spTree>
    <p:extLst>
      <p:ext uri="{BB962C8B-B14F-4D97-AF65-F5344CB8AC3E}">
        <p14:creationId xmlns:p14="http://schemas.microsoft.com/office/powerpoint/2010/main" val="87760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5010" y="1059866"/>
            <a:ext cx="11350857" cy="5386090"/>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Cold Site </a:t>
            </a:r>
            <a:r>
              <a:rPr lang="en-US" dirty="0"/>
              <a:t>– A physical site that can be used if the main site is inaccessible(destroyed) but that lacks all of the resources necessary to enable an organization to use it immediately. </a:t>
            </a:r>
          </a:p>
          <a:p>
            <a:endParaRPr lang="en-US" dirty="0"/>
          </a:p>
          <a:p>
            <a:r>
              <a:rPr lang="en-US" b="1" i="1" dirty="0"/>
              <a:t>Disaster Recovery </a:t>
            </a:r>
            <a:r>
              <a:rPr lang="en-US" dirty="0"/>
              <a:t>– The act of recovering data following a disaster in which it has been destroyed. </a:t>
            </a:r>
          </a:p>
          <a:p>
            <a:endParaRPr lang="en-US" b="1" i="1" dirty="0"/>
          </a:p>
          <a:p>
            <a:r>
              <a:rPr lang="en-US" b="1" i="1" dirty="0"/>
              <a:t>Forensics </a:t>
            </a:r>
            <a:r>
              <a:rPr lang="en-US" dirty="0"/>
              <a:t>–</a:t>
            </a:r>
            <a:r>
              <a:rPr lang="en-US" b="1" i="1" dirty="0"/>
              <a:t> </a:t>
            </a:r>
            <a:r>
              <a:rPr lang="en-US" dirty="0"/>
              <a:t>The act of looking at all of the data at your disposal to try and understand who gained unauthorized access and the extent of that access. </a:t>
            </a:r>
          </a:p>
          <a:p>
            <a:r>
              <a:rPr lang="en-US" dirty="0"/>
              <a:t>  </a:t>
            </a:r>
            <a:endParaRPr lang="en-US" b="1" i="1" dirty="0"/>
          </a:p>
          <a:p>
            <a:r>
              <a:rPr lang="en-US" b="1" i="1" dirty="0"/>
              <a:t>Hot Site </a:t>
            </a:r>
            <a:r>
              <a:rPr lang="en-US" dirty="0"/>
              <a:t>– An alternate location that can provide operation within hours of a failure. </a:t>
            </a:r>
          </a:p>
          <a:p>
            <a:endParaRPr lang="en-US" b="1" i="1" dirty="0"/>
          </a:p>
          <a:p>
            <a:r>
              <a:rPr lang="en-US" b="1" i="1" dirty="0"/>
              <a:t>Intrusive Tests </a:t>
            </a:r>
            <a:r>
              <a:rPr lang="en-US" dirty="0"/>
              <a:t>– Penetration-type testing that involves trying to break into a network. </a:t>
            </a:r>
          </a:p>
          <a:p>
            <a:endParaRPr lang="en-US" b="1" i="1" dirty="0"/>
          </a:p>
          <a:p>
            <a:r>
              <a:rPr lang="en-US" b="1" i="1" dirty="0"/>
              <a:t>Offsite Storage </a:t>
            </a:r>
            <a:r>
              <a:rPr lang="en-US" dirty="0"/>
              <a:t>– Storing data off the premises, usually in a secure location. </a:t>
            </a:r>
          </a:p>
          <a:p>
            <a:endParaRPr lang="en-US" b="1" i="1" dirty="0"/>
          </a:p>
          <a:p>
            <a:r>
              <a:rPr lang="en-US" b="1" i="1" dirty="0"/>
              <a:t>Tabletop Exercise </a:t>
            </a:r>
            <a:r>
              <a:rPr lang="en-US" dirty="0"/>
              <a:t>– An exercise that involves individuals sitting around a table with a facilitator discussing situations that could arise and how best to respond to them.  </a:t>
            </a:r>
          </a:p>
          <a:p>
            <a:endParaRPr lang="en-US" dirty="0"/>
          </a:p>
        </p:txBody>
      </p:sp>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custDataLst>
      <p:tags r:id="rId1"/>
    </p:custDataLst>
    <p:extLst>
      <p:ext uri="{BB962C8B-B14F-4D97-AF65-F5344CB8AC3E}">
        <p14:creationId xmlns:p14="http://schemas.microsoft.com/office/powerpoint/2010/main" val="1638680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1" name="Rectangle 10">
            <a:extLst>
              <a:ext uri="{FF2B5EF4-FFF2-40B4-BE49-F238E27FC236}">
                <a16:creationId xmlns:a16="http://schemas.microsoft.com/office/drawing/2014/main" id="{B826640F-0DE4-4DB7-B10A-5580CED5331B}"/>
              </a:ext>
            </a:extLst>
          </p:cNvPr>
          <p:cNvSpPr/>
          <p:nvPr/>
        </p:nvSpPr>
        <p:spPr>
          <a:xfrm>
            <a:off x="1178653" y="1471168"/>
            <a:ext cx="9898893" cy="2923877"/>
          </a:xfrm>
          <a:prstGeom prst="rect">
            <a:avLst/>
          </a:prstGeom>
        </p:spPr>
        <p:txBody>
          <a:bodyPr wrap="square">
            <a:spAutoFit/>
          </a:bodyPr>
          <a:lstStyle/>
          <a:p>
            <a:pPr algn="ctr"/>
            <a:r>
              <a:rPr lang="en-US" sz="2000" b="1" dirty="0">
                <a:latin typeface="Times New Roman" panose="02020603050405020304" pitchFamily="18" charset="0"/>
              </a:rPr>
              <a:t>Knowledge Check 4</a:t>
            </a:r>
          </a:p>
          <a:p>
            <a:endParaRPr lang="en-US" sz="2000" b="1" dirty="0">
              <a:latin typeface="Times New Roman" panose="02020603050405020304" pitchFamily="18" charset="0"/>
            </a:endParaRPr>
          </a:p>
          <a:p>
            <a:r>
              <a:rPr lang="en-US" dirty="0"/>
              <a:t>An in-house penetration tester has been asked to evade a new DLP system. The tester plans to exfiltrate data through steganography.</a:t>
            </a:r>
          </a:p>
          <a:p>
            <a:r>
              <a:rPr lang="en-US" dirty="0"/>
              <a:t>Discovery of which of the following would help catch the tester in the act?</a:t>
            </a:r>
          </a:p>
          <a:p>
            <a:endParaRPr lang="en-US" dirty="0"/>
          </a:p>
          <a:p>
            <a:r>
              <a:rPr lang="en-US" dirty="0"/>
              <a:t>A. Abnormally high numbers of outgoing instant messages that contain obfuscated text</a:t>
            </a:r>
          </a:p>
          <a:p>
            <a:r>
              <a:rPr lang="en-US" dirty="0"/>
              <a:t>B. Large-capacity USB drives on the tester's desk with encrypted zip files</a:t>
            </a:r>
          </a:p>
          <a:p>
            <a:r>
              <a:rPr lang="en-US" dirty="0"/>
              <a:t>C. Outgoing emails containing unusually large image files</a:t>
            </a:r>
          </a:p>
          <a:p>
            <a:r>
              <a:rPr lang="en-US" dirty="0"/>
              <a:t>D. Unusual SFTP connections to a consumer IP address</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410233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dirty="0"/>
          </a:p>
        </p:txBody>
      </p:sp>
      <p:sp>
        <p:nvSpPr>
          <p:cNvPr id="10" name="Rectangle 2"/>
          <p:cNvSpPr txBox="1">
            <a:spLocks noChangeArrowheads="1"/>
          </p:cNvSpPr>
          <p:nvPr/>
        </p:nvSpPr>
        <p:spPr bwMode="auto">
          <a:xfrm>
            <a:off x="556567"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11" name="Rectangle 2"/>
          <p:cNvSpPr txBox="1">
            <a:spLocks noChangeArrowheads="1"/>
          </p:cNvSpPr>
          <p:nvPr/>
        </p:nvSpPr>
        <p:spPr bwMode="auto">
          <a:xfrm>
            <a:off x="588667"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TextBox 7">
            <a:extLst>
              <a:ext uri="{FF2B5EF4-FFF2-40B4-BE49-F238E27FC236}">
                <a16:creationId xmlns:a16="http://schemas.microsoft.com/office/drawing/2014/main" id="{C99854E9-9E37-4307-8F8E-EB35DF45E80C}"/>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34967260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1" y="1433118"/>
            <a:ext cx="4113662" cy="4370427"/>
          </a:xfrm>
          <a:prstGeom prst="rect">
            <a:avLst/>
          </a:prstGeom>
          <a:noFill/>
        </p:spPr>
        <p:txBody>
          <a:bodyPr wrap="square" rtlCol="0">
            <a:spAutoFit/>
          </a:bodyPr>
          <a:lstStyle/>
          <a:p>
            <a:r>
              <a:rPr lang="en-US" b="1" i="1" dirty="0">
                <a:solidFill>
                  <a:srgbClr val="0070C0"/>
                </a:solidFill>
              </a:rPr>
              <a:t>Protocol Analyzers / Packet Sniffers</a:t>
            </a:r>
          </a:p>
          <a:p>
            <a:r>
              <a:rPr lang="en-US" sz="2000" b="1" i="1" dirty="0">
                <a:solidFill>
                  <a:srgbClr val="0070C0"/>
                </a:solidFill>
              </a:rPr>
              <a:t> </a:t>
            </a:r>
          </a:p>
          <a:p>
            <a:r>
              <a:rPr lang="en-US" sz="1600" dirty="0"/>
              <a:t>Allows you to view current traffic on a network and allows you to capture a copy of the traffic for later analysis. </a:t>
            </a:r>
          </a:p>
          <a:p>
            <a:endParaRPr lang="en-US" sz="1600" dirty="0"/>
          </a:p>
          <a:p>
            <a:r>
              <a:rPr lang="en-US" sz="1600" i="1" u="sng" dirty="0"/>
              <a:t>Wireshark</a:t>
            </a:r>
            <a:r>
              <a:rPr lang="en-US" sz="1600" dirty="0"/>
              <a:t> is one of the most widely used packet sniffers. A graphical user interface (GUI) displays packet detail information. </a:t>
            </a:r>
          </a:p>
          <a:p>
            <a:endParaRPr lang="en-US" sz="1600" dirty="0"/>
          </a:p>
          <a:p>
            <a:r>
              <a:rPr lang="en-US" sz="1600" dirty="0"/>
              <a:t>Fiddler is also used as a packet sniffer. </a:t>
            </a:r>
            <a:r>
              <a:rPr lang="en-US" sz="1600" dirty="0" err="1"/>
              <a:t>Tcpdump</a:t>
            </a:r>
            <a:r>
              <a:rPr lang="en-US" sz="1600" dirty="0"/>
              <a:t> is used on Linux networks. </a:t>
            </a:r>
          </a:p>
          <a:p>
            <a:endParaRPr lang="en-US" sz="1600" dirty="0"/>
          </a:p>
          <a:p>
            <a:r>
              <a:rPr lang="en-US" sz="1600" dirty="0"/>
              <a:t>Packet sniffers place NICs in promiscuous mode that will capture all network packet traffic rather than just the traffic designated for that NIC.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385" y="1590978"/>
            <a:ext cx="6657940" cy="3756850"/>
          </a:xfrm>
          <a:prstGeom prst="rect">
            <a:avLst/>
          </a:prstGeom>
        </p:spPr>
      </p:pic>
    </p:spTree>
    <p:extLst>
      <p:ext uri="{BB962C8B-B14F-4D97-AF65-F5344CB8AC3E}">
        <p14:creationId xmlns:p14="http://schemas.microsoft.com/office/powerpoint/2010/main" val="3289607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0" y="1433118"/>
            <a:ext cx="4214559" cy="4555093"/>
          </a:xfrm>
          <a:prstGeom prst="rect">
            <a:avLst/>
          </a:prstGeom>
          <a:noFill/>
        </p:spPr>
        <p:txBody>
          <a:bodyPr wrap="square" rtlCol="0">
            <a:spAutoFit/>
          </a:bodyPr>
          <a:lstStyle/>
          <a:p>
            <a:r>
              <a:rPr lang="en-US" b="1" i="1" dirty="0">
                <a:solidFill>
                  <a:srgbClr val="0070C0"/>
                </a:solidFill>
              </a:rPr>
              <a:t>Network Scanners </a:t>
            </a:r>
          </a:p>
          <a:p>
            <a:r>
              <a:rPr lang="en-US" sz="2000" b="1" i="1" dirty="0">
                <a:solidFill>
                  <a:srgbClr val="0070C0"/>
                </a:solidFill>
              </a:rPr>
              <a:t> </a:t>
            </a:r>
          </a:p>
          <a:p>
            <a:r>
              <a:rPr lang="en-US" dirty="0"/>
              <a:t>Scan your entire network to catalog all network devices and shared resources. The scanner will check access rights and document all changes for the network.  </a:t>
            </a:r>
          </a:p>
          <a:p>
            <a:endParaRPr lang="en-US" dirty="0"/>
          </a:p>
          <a:p>
            <a:r>
              <a:rPr lang="en-US" i="1" u="sng" dirty="0"/>
              <a:t>Solar Winds </a:t>
            </a:r>
            <a:r>
              <a:rPr lang="en-US" dirty="0"/>
              <a:t>is a commercial network scanner that will scan your network and generate a map of the network. </a:t>
            </a:r>
          </a:p>
          <a:p>
            <a:endParaRPr lang="en-US" dirty="0"/>
          </a:p>
          <a:p>
            <a:r>
              <a:rPr lang="en-US" dirty="0"/>
              <a:t>(</a:t>
            </a:r>
            <a:r>
              <a:rPr lang="en-US" i="1" dirty="0"/>
              <a:t>In the fall of 2020, Solar Winds was the vehicle for a large-scale cyber malware attack. </a:t>
            </a:r>
            <a:r>
              <a:rPr lang="en-US" i="1" dirty="0">
                <a:hlinkClick r:id="rId3"/>
              </a:rPr>
              <a:t>https://www.cisecurity.org/solarwinds/</a:t>
            </a:r>
            <a:r>
              <a:rPr lang="en-US" i="1" dirty="0"/>
              <a:t> )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926" y="1590978"/>
            <a:ext cx="6787607" cy="4242254"/>
          </a:xfrm>
          <a:prstGeom prst="rect">
            <a:avLst/>
          </a:prstGeom>
        </p:spPr>
      </p:pic>
    </p:spTree>
    <p:extLst>
      <p:ext uri="{BB962C8B-B14F-4D97-AF65-F5344CB8AC3E}">
        <p14:creationId xmlns:p14="http://schemas.microsoft.com/office/powerpoint/2010/main" val="41068197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1" y="1433118"/>
            <a:ext cx="4810395" cy="4278094"/>
          </a:xfrm>
          <a:prstGeom prst="rect">
            <a:avLst/>
          </a:prstGeom>
          <a:noFill/>
        </p:spPr>
        <p:txBody>
          <a:bodyPr wrap="square" rtlCol="0">
            <a:spAutoFit/>
          </a:bodyPr>
          <a:lstStyle/>
          <a:p>
            <a:r>
              <a:rPr lang="en-US" b="1" i="1" dirty="0" err="1">
                <a:solidFill>
                  <a:srgbClr val="0070C0"/>
                </a:solidFill>
              </a:rPr>
              <a:t>WiFi</a:t>
            </a:r>
            <a:r>
              <a:rPr lang="en-US" b="1" i="1" dirty="0">
                <a:solidFill>
                  <a:srgbClr val="0070C0"/>
                </a:solidFill>
              </a:rPr>
              <a:t> Scanners and Crackers</a:t>
            </a:r>
          </a:p>
          <a:p>
            <a:r>
              <a:rPr lang="en-US" sz="2000" b="1" i="1" dirty="0">
                <a:solidFill>
                  <a:srgbClr val="0070C0"/>
                </a:solidFill>
              </a:rPr>
              <a:t> </a:t>
            </a:r>
          </a:p>
          <a:p>
            <a:r>
              <a:rPr lang="en-US" dirty="0"/>
              <a:t>These scanners will scan a </a:t>
            </a:r>
            <a:r>
              <a:rPr lang="en-US" dirty="0" err="1"/>
              <a:t>WiFi</a:t>
            </a:r>
            <a:r>
              <a:rPr lang="en-US" dirty="0"/>
              <a:t> network and test the security of the network by trying to crack the access. </a:t>
            </a:r>
          </a:p>
          <a:p>
            <a:endParaRPr lang="en-US" dirty="0"/>
          </a:p>
          <a:p>
            <a:r>
              <a:rPr lang="en-US" i="1" u="sng" dirty="0" err="1"/>
              <a:t>AirCrack</a:t>
            </a:r>
            <a:r>
              <a:rPr lang="en-US" i="1" u="sng" dirty="0"/>
              <a:t>-ng</a:t>
            </a:r>
            <a:r>
              <a:rPr lang="en-US" i="1" dirty="0"/>
              <a:t> </a:t>
            </a:r>
            <a:r>
              <a:rPr lang="en-US" dirty="0"/>
              <a:t>is a suite of tools for assessing </a:t>
            </a:r>
            <a:r>
              <a:rPr lang="en-US" dirty="0" err="1"/>
              <a:t>WiFi</a:t>
            </a:r>
            <a:r>
              <a:rPr lang="en-US" dirty="0"/>
              <a:t> network security. A free download, it is a command-line tool that will extract wireless data, including the password. Can be used for monitoring, attacking, testing, and cracking </a:t>
            </a:r>
            <a:r>
              <a:rPr lang="en-US" dirty="0" err="1"/>
              <a:t>WiFi</a:t>
            </a:r>
            <a:r>
              <a:rPr lang="en-US" dirty="0"/>
              <a:t> SSID passwords. </a:t>
            </a:r>
          </a:p>
          <a:p>
            <a:endParaRPr lang="en-US" dirty="0"/>
          </a:p>
          <a:p>
            <a:r>
              <a:rPr lang="en-US" dirty="0"/>
              <a:t>This is a popular tool for hackers and attackers.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424" y="1283201"/>
            <a:ext cx="4810395" cy="4982879"/>
          </a:xfrm>
          <a:prstGeom prst="rect">
            <a:avLst/>
          </a:prstGeom>
        </p:spPr>
      </p:pic>
    </p:spTree>
    <p:extLst>
      <p:ext uri="{BB962C8B-B14F-4D97-AF65-F5344CB8AC3E}">
        <p14:creationId xmlns:p14="http://schemas.microsoft.com/office/powerpoint/2010/main" val="19885531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1" y="1433118"/>
            <a:ext cx="5267314" cy="4832092"/>
          </a:xfrm>
          <a:prstGeom prst="rect">
            <a:avLst/>
          </a:prstGeom>
          <a:noFill/>
        </p:spPr>
        <p:txBody>
          <a:bodyPr wrap="square" rtlCol="0">
            <a:spAutoFit/>
          </a:bodyPr>
          <a:lstStyle/>
          <a:p>
            <a:r>
              <a:rPr lang="en-US" b="1" i="1" dirty="0">
                <a:solidFill>
                  <a:srgbClr val="0070C0"/>
                </a:solidFill>
              </a:rPr>
              <a:t>Password Crackers</a:t>
            </a:r>
          </a:p>
          <a:p>
            <a:r>
              <a:rPr lang="en-US" sz="2000" b="1" i="1" dirty="0">
                <a:solidFill>
                  <a:srgbClr val="0070C0"/>
                </a:solidFill>
              </a:rPr>
              <a:t> </a:t>
            </a:r>
          </a:p>
          <a:p>
            <a:r>
              <a:rPr lang="en-US" dirty="0"/>
              <a:t>Software tools that attempt to crack computer login passwords. </a:t>
            </a:r>
          </a:p>
          <a:p>
            <a:endParaRPr lang="en-US" dirty="0"/>
          </a:p>
          <a:p>
            <a:r>
              <a:rPr lang="en-US" i="1" u="sng" dirty="0" err="1"/>
              <a:t>Ophcrack</a:t>
            </a:r>
            <a:r>
              <a:rPr lang="en-US" i="1" dirty="0"/>
              <a:t> </a:t>
            </a:r>
            <a:r>
              <a:rPr lang="en-US" dirty="0"/>
              <a:t>is a software tool for attempting to crack a computer login password. Can be installed on a bootable CD to bypass Windows security. </a:t>
            </a:r>
          </a:p>
          <a:p>
            <a:endParaRPr lang="en-US" dirty="0"/>
          </a:p>
          <a:p>
            <a:r>
              <a:rPr lang="en-US" dirty="0"/>
              <a:t>Login passwords are kept as hashes in the Windows SAM file, (Security Accounts Manager). </a:t>
            </a:r>
            <a:r>
              <a:rPr lang="en-US" i="1" u="sng" dirty="0" err="1"/>
              <a:t>Ophcrack</a:t>
            </a:r>
            <a:r>
              <a:rPr lang="en-US" dirty="0"/>
              <a:t> can download the file and using a Rainbow Table, determine the clear text password. </a:t>
            </a:r>
          </a:p>
          <a:p>
            <a:r>
              <a:rPr lang="en-US" dirty="0"/>
              <a:t> </a:t>
            </a:r>
          </a:p>
          <a:p>
            <a:r>
              <a:rPr lang="en-US" dirty="0"/>
              <a:t>Linux passwords are kept in the /</a:t>
            </a:r>
            <a:r>
              <a:rPr lang="en-US" dirty="0" err="1"/>
              <a:t>etc</a:t>
            </a:r>
            <a:r>
              <a:rPr lang="en-US" dirty="0"/>
              <a:t>/passwd and /</a:t>
            </a:r>
            <a:r>
              <a:rPr lang="en-US" dirty="0" err="1"/>
              <a:t>etc</a:t>
            </a:r>
            <a:r>
              <a:rPr lang="en-US" dirty="0"/>
              <a:t>/shadow folders.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274" y="1433118"/>
            <a:ext cx="6390272" cy="4471965"/>
          </a:xfrm>
          <a:prstGeom prst="rect">
            <a:avLst/>
          </a:prstGeom>
        </p:spPr>
      </p:pic>
    </p:spTree>
    <p:extLst>
      <p:ext uri="{BB962C8B-B14F-4D97-AF65-F5344CB8AC3E}">
        <p14:creationId xmlns:p14="http://schemas.microsoft.com/office/powerpoint/2010/main" val="20339906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0" y="1433118"/>
            <a:ext cx="4919721" cy="4832092"/>
          </a:xfrm>
          <a:prstGeom prst="rect">
            <a:avLst/>
          </a:prstGeom>
          <a:noFill/>
        </p:spPr>
        <p:txBody>
          <a:bodyPr wrap="square" rtlCol="0">
            <a:spAutoFit/>
          </a:bodyPr>
          <a:lstStyle/>
          <a:p>
            <a:r>
              <a:rPr lang="en-US" b="1" i="1" dirty="0">
                <a:solidFill>
                  <a:srgbClr val="0070C0"/>
                </a:solidFill>
              </a:rPr>
              <a:t>Vulnerability Scanners </a:t>
            </a:r>
          </a:p>
          <a:p>
            <a:r>
              <a:rPr lang="en-US" sz="2000" b="1" i="1" dirty="0">
                <a:solidFill>
                  <a:srgbClr val="0070C0"/>
                </a:solidFill>
              </a:rPr>
              <a:t> </a:t>
            </a:r>
          </a:p>
          <a:p>
            <a:r>
              <a:rPr lang="en-US" dirty="0"/>
              <a:t>Software tools that scan each device, servers, and workstations on the network for known vulnerabilities in software and configuration for each device. </a:t>
            </a:r>
          </a:p>
          <a:p>
            <a:endParaRPr lang="en-US" dirty="0"/>
          </a:p>
          <a:p>
            <a:r>
              <a:rPr lang="en-US" i="1" u="sng" dirty="0"/>
              <a:t>Nessus</a:t>
            </a:r>
            <a:r>
              <a:rPr lang="en-US" i="1" dirty="0"/>
              <a:t> </a:t>
            </a:r>
            <a:r>
              <a:rPr lang="en-US" dirty="0"/>
              <a:t>is a the most widely used software tool for vulnerability scanning. It is a commercial tool, not freeware, that can scan Linux, Windows machines, routers, firewalls, etc. based on a large library of vulnerabilities that is updated on a continuous basis. </a:t>
            </a:r>
          </a:p>
          <a:p>
            <a:endParaRPr lang="en-US" dirty="0"/>
          </a:p>
          <a:p>
            <a:r>
              <a:rPr lang="en-US" dirty="0"/>
              <a:t>The software reports on systems that do not have the current patches or up to date configurations.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Using Tools to Assess Your Network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055" y="1633786"/>
            <a:ext cx="6030822" cy="3765941"/>
          </a:xfrm>
          <a:prstGeom prst="rect">
            <a:avLst/>
          </a:prstGeom>
        </p:spPr>
      </p:pic>
    </p:spTree>
    <p:extLst>
      <p:ext uri="{BB962C8B-B14F-4D97-AF65-F5344CB8AC3E}">
        <p14:creationId xmlns:p14="http://schemas.microsoft.com/office/powerpoint/2010/main" val="30796397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Security Assessment and Penetration Testing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 Session 4</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Security Assessment </a:t>
            </a:r>
            <a:endParaRPr lang="en-US" sz="2000" i="1" dirty="0"/>
          </a:p>
        </p:txBody>
      </p:sp>
      <p:sp>
        <p:nvSpPr>
          <p:cNvPr id="10" name="TextBox 9"/>
          <p:cNvSpPr txBox="1"/>
          <p:nvPr/>
        </p:nvSpPr>
        <p:spPr>
          <a:xfrm>
            <a:off x="557621" y="1493524"/>
            <a:ext cx="4950447" cy="3139321"/>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Credentialed Vulnerability Scanning </a:t>
            </a:r>
          </a:p>
          <a:p>
            <a:endParaRPr lang="en-US" b="1" dirty="0">
              <a:latin typeface="Times New Roman" panose="02020603050405020304" pitchFamily="18" charset="0"/>
              <a:cs typeface="Times New Roman" panose="02020603050405020304" pitchFamily="18" charset="0"/>
            </a:endParaRPr>
          </a:p>
          <a:p>
            <a:r>
              <a:rPr lang="en-US" dirty="0">
                <a:latin typeface="+mj-lt"/>
                <a:cs typeface="Times New Roman" panose="02020603050405020304" pitchFamily="18" charset="0"/>
              </a:rPr>
              <a:t>Credentialed scanning uses network credentials to connect to systems and scan for vulnerabilities, using the service account credentials of the System Administrator. </a:t>
            </a:r>
          </a:p>
          <a:p>
            <a:endParaRPr lang="en-US" dirty="0">
              <a:latin typeface="+mj-lt"/>
              <a:cs typeface="Times New Roman" panose="02020603050405020304" pitchFamily="18" charset="0"/>
            </a:endParaRPr>
          </a:p>
          <a:p>
            <a:r>
              <a:rPr lang="en-US" dirty="0">
                <a:latin typeface="+mj-lt"/>
                <a:cs typeface="Times New Roman" panose="02020603050405020304" pitchFamily="18" charset="0"/>
              </a:rPr>
              <a:t>This allows for a deeper scan of the system with access to files and folders that an uncredentialed user would have. </a:t>
            </a:r>
          </a:p>
          <a:p>
            <a:endParaRPr lang="en-US" dirty="0">
              <a:latin typeface="+mj-lt"/>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094" y="1493524"/>
            <a:ext cx="6076950" cy="4562475"/>
          </a:xfrm>
          <a:prstGeom prst="rect">
            <a:avLst/>
          </a:prstGeom>
        </p:spPr>
      </p:pic>
    </p:spTree>
    <p:custDataLst>
      <p:tags r:id="rId1"/>
    </p:custDataLst>
    <p:extLst>
      <p:ext uri="{BB962C8B-B14F-4D97-AF65-F5344CB8AC3E}">
        <p14:creationId xmlns:p14="http://schemas.microsoft.com/office/powerpoint/2010/main" val="1780233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0.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3.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4.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5.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6.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7.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8.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3.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4.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5.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6.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7.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8.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9.xml><?xml version="1.0" encoding="utf-8"?>
<p:tagLst xmlns:a="http://schemas.openxmlformats.org/drawingml/2006/main" xmlns:r="http://schemas.openxmlformats.org/officeDocument/2006/relationships" xmlns:p="http://schemas.openxmlformats.org/presentationml/2006/main">
  <p:tag name="BOILERPLATE" val="Boilerplate"/>
</p:tagLst>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5CF9BC-1E36-4878-B260-E9F9A41D0F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C5C2A1B-AAA5-42C7-951F-010FF2875BAA}">
  <ds:schemaRefs>
    <ds:schemaRef ds:uri="http://schemas.microsoft.com/sharepoint/v3/contenttype/forms"/>
  </ds:schemaRefs>
</ds:datastoreItem>
</file>

<file path=customXml/itemProps3.xml><?xml version="1.0" encoding="utf-8"?>
<ds:datastoreItem xmlns:ds="http://schemas.openxmlformats.org/officeDocument/2006/customXml" ds:itemID="{786611B3-906F-411C-B766-366DF17020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78517</TotalTime>
  <Words>2978</Words>
  <Application>Microsoft Office PowerPoint</Application>
  <PresentationFormat>Widescreen</PresentationFormat>
  <Paragraphs>458</Paragraphs>
  <Slides>31</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PowerPoint Presentation</vt:lpstr>
      <vt:lpstr>PowerPoint Presentation</vt:lpstr>
      <vt:lpstr>Identity and Access Management</vt:lpstr>
      <vt:lpstr>Identity and Access Management</vt:lpstr>
      <vt:lpstr>Identity and Access Management</vt:lpstr>
      <vt:lpstr>Identity and Access Management</vt:lpstr>
      <vt:lpstr>Identity and Access Management</vt:lpstr>
      <vt:lpstr>PowerPoint Presentation</vt:lpstr>
      <vt:lpstr>Identity and Access Management</vt:lpstr>
      <vt:lpstr>Identity and Access Management</vt:lpstr>
      <vt:lpstr>Identity and Access Management</vt:lpstr>
      <vt:lpstr>Identity and Access Management</vt:lpstr>
      <vt:lpstr>Understanding Devices and Infrastructure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Assessment and Penetration Testing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636</cp:revision>
  <cp:lastPrinted>2016-08-23T16:25:56Z</cp:lastPrinted>
  <dcterms:created xsi:type="dcterms:W3CDTF">2015-01-28T22:26:41Z</dcterms:created>
  <dcterms:modified xsi:type="dcterms:W3CDTF">2021-07-13T17:54:35Z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2021-07-07T15:36:12Z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f4d6b702-e445-47c0-9c71-2e0e07b38620</vt:lpwstr>
  </property>
  <property fmtid="{D5CDD505-2E9C-101B-9397-08002B2CF9AE}" pid="9" name="MSIP_Label_ea60d57e-af5b-4752-ac57-3e4f28ca11dc_ContentBits">
    <vt:lpwstr>0</vt:lpwstr>
  </property>
</Properties>
</file>