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36"/>
  </p:notesMasterIdLst>
  <p:handoutMasterIdLst>
    <p:handoutMasterId r:id="rId37"/>
  </p:handoutMasterIdLst>
  <p:sldIdLst>
    <p:sldId id="383" r:id="rId6"/>
    <p:sldId id="389" r:id="rId7"/>
    <p:sldId id="317" r:id="rId8"/>
    <p:sldId id="359" r:id="rId9"/>
    <p:sldId id="363" r:id="rId10"/>
    <p:sldId id="377" r:id="rId11"/>
    <p:sldId id="374" r:id="rId12"/>
    <p:sldId id="364" r:id="rId13"/>
    <p:sldId id="365" r:id="rId14"/>
    <p:sldId id="342" r:id="rId15"/>
    <p:sldId id="375" r:id="rId16"/>
    <p:sldId id="380" r:id="rId17"/>
    <p:sldId id="366" r:id="rId18"/>
    <p:sldId id="367" r:id="rId19"/>
    <p:sldId id="368" r:id="rId20"/>
    <p:sldId id="381" r:id="rId21"/>
    <p:sldId id="385" r:id="rId22"/>
    <p:sldId id="386" r:id="rId23"/>
    <p:sldId id="387" r:id="rId24"/>
    <p:sldId id="371" r:id="rId25"/>
    <p:sldId id="373" r:id="rId26"/>
    <p:sldId id="372" r:id="rId27"/>
    <p:sldId id="358" r:id="rId28"/>
    <p:sldId id="388" r:id="rId29"/>
    <p:sldId id="338" r:id="rId30"/>
    <p:sldId id="382" r:id="rId31"/>
    <p:sldId id="337" r:id="rId32"/>
    <p:sldId id="336" r:id="rId33"/>
    <p:sldId id="346" r:id="rId34"/>
    <p:sldId id="355"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6980" autoAdjust="0"/>
    <p:restoredTop sz="96433" autoAdjust="0"/>
  </p:normalViewPr>
  <p:slideViewPr>
    <p:cSldViewPr snapToGrid="0">
      <p:cViewPr varScale="1">
        <p:scale>
          <a:sx n="115" d="100"/>
          <a:sy n="115" d="100"/>
        </p:scale>
        <p:origin x="130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7/13/2021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7/13/2021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318889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21</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176261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22</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78833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86015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81400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3</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5497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4</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29154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5</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09798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6</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99591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7</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802695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8</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5544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19</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286674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7534">
              <a:defRPr sz="1000">
                <a:solidFill>
                  <a:schemeClr val="tx1"/>
                </a:solidFill>
                <a:latin typeface="Arial" pitchFamily="34" charset="0"/>
                <a:ea typeface="MS PGothic" pitchFamily="34" charset="-128"/>
              </a:defRPr>
            </a:lvl1pPr>
            <a:lvl2pPr marL="741231" indent="-285089" defTabSz="907534">
              <a:defRPr sz="1000">
                <a:solidFill>
                  <a:schemeClr val="tx1"/>
                </a:solidFill>
                <a:latin typeface="Arial" pitchFamily="34" charset="0"/>
                <a:ea typeface="MS PGothic" pitchFamily="34" charset="-128"/>
              </a:defRPr>
            </a:lvl2pPr>
            <a:lvl3pPr marL="1140357" indent="-228070" defTabSz="907534">
              <a:defRPr sz="1000">
                <a:solidFill>
                  <a:schemeClr val="tx1"/>
                </a:solidFill>
                <a:latin typeface="Arial" pitchFamily="34" charset="0"/>
                <a:ea typeface="MS PGothic" pitchFamily="34" charset="-128"/>
              </a:defRPr>
            </a:lvl3pPr>
            <a:lvl4pPr marL="1596500" indent="-228070" defTabSz="907534">
              <a:defRPr sz="1000">
                <a:solidFill>
                  <a:schemeClr val="tx1"/>
                </a:solidFill>
                <a:latin typeface="Arial" pitchFamily="34" charset="0"/>
                <a:ea typeface="MS PGothic" pitchFamily="34" charset="-128"/>
              </a:defRPr>
            </a:lvl4pPr>
            <a:lvl5pPr marL="2052642" indent="-228070" defTabSz="907534">
              <a:defRPr sz="1000">
                <a:solidFill>
                  <a:schemeClr val="tx1"/>
                </a:solidFill>
                <a:latin typeface="Arial" pitchFamily="34" charset="0"/>
                <a:ea typeface="MS PGothic" pitchFamily="34" charset="-128"/>
              </a:defRPr>
            </a:lvl5pPr>
            <a:lvl6pPr marL="2508785"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6pPr>
            <a:lvl7pPr marL="2964927"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7pPr>
            <a:lvl8pPr marL="3421071"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8pPr>
            <a:lvl9pPr marL="3877212" indent="-228070" algn="ctr" defTabSz="907534" eaLnBrk="0" fontAlgn="base" hangingPunct="0">
              <a:spcBef>
                <a:spcPct val="0"/>
              </a:spcBef>
              <a:spcAft>
                <a:spcPct val="0"/>
              </a:spcAft>
              <a:defRPr sz="1000">
                <a:solidFill>
                  <a:schemeClr val="tx1"/>
                </a:solidFill>
                <a:latin typeface="Arial" pitchFamily="34" charset="0"/>
                <a:ea typeface="MS PGothic" pitchFamily="34" charset="-128"/>
              </a:defRPr>
            </a:lvl9pPr>
          </a:lstStyle>
          <a:p>
            <a:fld id="{100BCC03-44C6-4A0D-A734-4C80C4C877C3}" type="slidenum">
              <a:rPr lang="en-US" sz="1800">
                <a:solidFill>
                  <a:prstClr val="black"/>
                </a:solidFill>
              </a:rPr>
              <a:pPr/>
              <a:t>20</a:t>
            </a:fld>
            <a:endParaRPr lang="en-US" sz="1800">
              <a:solidFill>
                <a:prstClr val="black"/>
              </a:solidFill>
            </a:endParaRPr>
          </a:p>
        </p:txBody>
      </p:sp>
      <p:sp>
        <p:nvSpPr>
          <p:cNvPr id="329731" name="Rectangle 2"/>
          <p:cNvSpPr>
            <a:spLocks noGrp="1" noRot="1" noChangeAspect="1" noChangeArrowheads="1" noTextEdit="1"/>
          </p:cNvSpPr>
          <p:nvPr>
            <p:ph type="sldImg"/>
          </p:nvPr>
        </p:nvSpPr>
        <p:spPr>
          <a:xfrm>
            <a:off x="404813" y="696913"/>
            <a:ext cx="6203950" cy="3490912"/>
          </a:xfrm>
          <a:ln/>
        </p:spPr>
      </p:sp>
      <p:sp>
        <p:nvSpPr>
          <p:cNvPr id="329732" name="Rectangle 3"/>
          <p:cNvSpPr>
            <a:spLocks noGrp="1" noChangeArrowheads="1"/>
          </p:cNvSpPr>
          <p:nvPr>
            <p:ph type="body" idx="1"/>
          </p:nvPr>
        </p:nvSpPr>
        <p:spPr>
          <a:xfrm>
            <a:off x="933764" y="4416631"/>
            <a:ext cx="5142875" cy="41829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07128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108338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46"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owasp.org/" TargetMode="Externa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hyperlink" Target="http://not-real-xssattackexamples.com/" TargetMode="External"/><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hyperlink" Target="http://web.nvd.nist.gov/"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54412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7"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8"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
        <p:nvSpPr>
          <p:cNvPr id="9" name="Rectangle 8">
            <a:extLst>
              <a:ext uri="{FF2B5EF4-FFF2-40B4-BE49-F238E27FC236}">
                <a16:creationId xmlns:a16="http://schemas.microsoft.com/office/drawing/2014/main" id="{9556DB62-8104-4A80-AD71-A573C68D7234}"/>
              </a:ext>
            </a:extLst>
          </p:cNvPr>
          <p:cNvSpPr/>
          <p:nvPr/>
        </p:nvSpPr>
        <p:spPr>
          <a:xfrm>
            <a:off x="588667" y="1383151"/>
            <a:ext cx="4901697" cy="3693319"/>
          </a:xfrm>
          <a:prstGeom prst="rect">
            <a:avLst/>
          </a:prstGeom>
        </p:spPr>
        <p:txBody>
          <a:bodyPr wrap="square">
            <a:spAutoFit/>
          </a:bodyPr>
          <a:lstStyle/>
          <a:p>
            <a:r>
              <a:rPr lang="en-US" b="1" u="sng" dirty="0">
                <a:latin typeface="Times New Roman" panose="02020603050405020304" pitchFamily="18" charset="0"/>
                <a:ea typeface="Times New Roman" panose="02020603050405020304" pitchFamily="18" charset="0"/>
              </a:rPr>
              <a:t>OWASP</a:t>
            </a:r>
          </a:p>
          <a:p>
            <a:endParaRPr lang="en-US" b="1" dirty="0">
              <a:latin typeface="Times New Roman" panose="02020603050405020304" pitchFamily="18" charset="0"/>
              <a:ea typeface="Times New Roman" panose="02020603050405020304" pitchFamily="18" charset="0"/>
            </a:endParaRPr>
          </a:p>
          <a:p>
            <a:r>
              <a:rPr lang="en-US" b="1" i="1" u="sng" dirty="0">
                <a:latin typeface="Times New Roman" panose="02020603050405020304" pitchFamily="18" charset="0"/>
                <a:ea typeface="Times New Roman" panose="02020603050405020304" pitchFamily="18" charset="0"/>
              </a:rPr>
              <a:t>Open Web Application Security Project </a:t>
            </a:r>
          </a:p>
          <a:p>
            <a:endParaRPr lang="en-US" b="1" dirty="0">
              <a:latin typeface="Times New Roman" panose="02020603050405020304" pitchFamily="18" charset="0"/>
              <a:ea typeface="Times New Roman" panose="02020603050405020304" pitchFamily="18" charset="0"/>
            </a:endParaRPr>
          </a:p>
          <a:p>
            <a:r>
              <a:rPr lang="en-US" dirty="0">
                <a:latin typeface="+mj-lt"/>
                <a:ea typeface="Times New Roman" panose="02020603050405020304" pitchFamily="18" charset="0"/>
              </a:rPr>
              <a:t>Standards, frameworks, and guidelines for the development of web applications. </a:t>
            </a:r>
          </a:p>
          <a:p>
            <a:endParaRPr lang="en-US" dirty="0">
              <a:latin typeface="+mj-lt"/>
              <a:ea typeface="Times New Roman" panose="02020603050405020304" pitchFamily="18" charset="0"/>
            </a:endParaRPr>
          </a:p>
          <a:p>
            <a:r>
              <a:rPr lang="en-US" dirty="0">
                <a:latin typeface="+mj-lt"/>
                <a:ea typeface="Times New Roman" panose="02020603050405020304" pitchFamily="18" charset="0"/>
                <a:hlinkClick r:id="rId2"/>
              </a:rPr>
              <a:t>https://www.owasp.org/</a:t>
            </a:r>
            <a:endParaRPr lang="en-US" dirty="0">
              <a:latin typeface="+mj-lt"/>
              <a:ea typeface="Times New Roman" panose="02020603050405020304" pitchFamily="18" charset="0"/>
            </a:endParaRPr>
          </a:p>
          <a:p>
            <a:endParaRPr lang="en-US" dirty="0">
              <a:latin typeface="+mj-lt"/>
              <a:ea typeface="Times New Roman" panose="02020603050405020304" pitchFamily="18" charset="0"/>
            </a:endParaRPr>
          </a:p>
          <a:p>
            <a:r>
              <a:rPr lang="en-US" dirty="0">
                <a:latin typeface="+mj-lt"/>
                <a:ea typeface="Times New Roman" panose="02020603050405020304" pitchFamily="18" charset="0"/>
              </a:rPr>
              <a:t>Tracks and maintains Top 10 list of application security vulnerabilities.   </a:t>
            </a:r>
          </a:p>
          <a:p>
            <a:endParaRPr lang="en-US" b="1" dirty="0">
              <a:latin typeface="Times New Roman" panose="02020603050405020304" pitchFamily="18" charset="0"/>
            </a:endParaRPr>
          </a:p>
          <a:p>
            <a:endParaRPr lang="en-US" dirty="0"/>
          </a:p>
        </p:txBody>
      </p:sp>
      <p:pic>
        <p:nvPicPr>
          <p:cNvPr id="12" name="Picture 11" descr="A picture containing graphical user interface&#10;&#10;Description automatically generated">
            <a:extLst>
              <a:ext uri="{FF2B5EF4-FFF2-40B4-BE49-F238E27FC236}">
                <a16:creationId xmlns:a16="http://schemas.microsoft.com/office/drawing/2014/main" id="{E71C29EA-445B-4778-A098-28F25C52B6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1982" y="1843952"/>
            <a:ext cx="5711351" cy="3170096"/>
          </a:xfrm>
          <a:prstGeom prst="rect">
            <a:avLst/>
          </a:prstGeom>
        </p:spPr>
      </p:pic>
    </p:spTree>
    <p:extLst>
      <p:ext uri="{BB962C8B-B14F-4D97-AF65-F5344CB8AC3E}">
        <p14:creationId xmlns:p14="http://schemas.microsoft.com/office/powerpoint/2010/main" val="31139146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011" y="1242927"/>
            <a:ext cx="4831883" cy="3139321"/>
          </a:xfrm>
          <a:prstGeom prst="rect">
            <a:avLst/>
          </a:prstGeom>
          <a:noFill/>
        </p:spPr>
        <p:txBody>
          <a:bodyPr wrap="square" rtlCol="0">
            <a:spAutoFit/>
          </a:bodyPr>
          <a:lstStyle/>
          <a:p>
            <a:r>
              <a:rPr lang="en-US" b="1" dirty="0">
                <a:solidFill>
                  <a:srgbClr val="0070C0"/>
                </a:solidFill>
              </a:rPr>
              <a:t>SQL Injection Attack  </a:t>
            </a:r>
          </a:p>
          <a:p>
            <a:endParaRPr lang="en-US" dirty="0"/>
          </a:p>
          <a:p>
            <a:r>
              <a:rPr lang="en-US" dirty="0"/>
              <a:t>The process of sending malicious SQL queries to the underlying database to manipulate the database, exfiltration of data. SQL probing when the attacker uses the single quote (‘) symbol. </a:t>
            </a:r>
          </a:p>
          <a:p>
            <a:endParaRPr lang="en-US" dirty="0"/>
          </a:p>
          <a:p>
            <a:r>
              <a:rPr lang="en-US" dirty="0"/>
              <a:t> A Web Application Firewall can test for these characters in the incoming </a:t>
            </a:r>
            <a:r>
              <a:rPr lang="en-US" dirty="0" err="1"/>
              <a:t>url</a:t>
            </a:r>
            <a:r>
              <a:rPr lang="en-US" dirty="0"/>
              <a:t>. </a:t>
            </a:r>
          </a:p>
          <a:p>
            <a:endParaRPr lang="en-US" dirty="0"/>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921" y="2041149"/>
            <a:ext cx="5575696" cy="2889651"/>
          </a:xfrm>
          <a:prstGeom prst="rect">
            <a:avLst/>
          </a:prstGeom>
        </p:spPr>
      </p:pic>
    </p:spTree>
    <p:extLst>
      <p:ext uri="{BB962C8B-B14F-4D97-AF65-F5344CB8AC3E}">
        <p14:creationId xmlns:p14="http://schemas.microsoft.com/office/powerpoint/2010/main" val="3629646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4467" y="1365521"/>
            <a:ext cx="5248679" cy="2062103"/>
          </a:xfrm>
          <a:prstGeom prst="rect">
            <a:avLst/>
          </a:prstGeom>
          <a:noFill/>
        </p:spPr>
        <p:txBody>
          <a:bodyPr wrap="square" rtlCol="0">
            <a:spAutoFit/>
          </a:bodyPr>
          <a:lstStyle/>
          <a:p>
            <a:r>
              <a:rPr lang="en-US" b="1" dirty="0">
                <a:solidFill>
                  <a:srgbClr val="0070C0"/>
                </a:solidFill>
              </a:rPr>
              <a:t>Improper Error Handling</a:t>
            </a:r>
          </a:p>
          <a:p>
            <a:endParaRPr lang="en-US" dirty="0"/>
          </a:p>
          <a:p>
            <a:r>
              <a:rPr lang="en-US" dirty="0"/>
              <a:t>Error handling and reporting should not report back on the website ‘too much’ information when an error is encountered that would provide details of the web server for a potential attacker. </a:t>
            </a:r>
          </a:p>
          <a:p>
            <a:endParaRPr lang="en-US" dirty="0"/>
          </a:p>
        </p:txBody>
      </p:sp>
      <p:sp>
        <p:nvSpPr>
          <p:cNvPr id="7" name="TextBox 6"/>
          <p:cNvSpPr txBox="1"/>
          <p:nvPr/>
        </p:nvSpPr>
        <p:spPr>
          <a:xfrm>
            <a:off x="588667" y="3592074"/>
            <a:ext cx="5248679" cy="1508105"/>
          </a:xfrm>
          <a:prstGeom prst="rect">
            <a:avLst/>
          </a:prstGeom>
          <a:noFill/>
        </p:spPr>
        <p:txBody>
          <a:bodyPr wrap="square" rtlCol="0">
            <a:spAutoFit/>
          </a:bodyPr>
          <a:lstStyle/>
          <a:p>
            <a:r>
              <a:rPr lang="en-US" b="1" dirty="0">
                <a:solidFill>
                  <a:srgbClr val="0070C0"/>
                </a:solidFill>
              </a:rPr>
              <a:t>Clickjacking </a:t>
            </a:r>
          </a:p>
          <a:p>
            <a:endParaRPr lang="en-US" dirty="0"/>
          </a:p>
          <a:p>
            <a:r>
              <a:rPr lang="en-US" dirty="0"/>
              <a:t>Disguising the URL that is being clicked on a page from a recognizable URL to a hidden URL. </a:t>
            </a:r>
          </a:p>
          <a:p>
            <a:endParaRPr lang="en-US" dirty="0"/>
          </a:p>
        </p:txBody>
      </p:sp>
      <p:sp>
        <p:nvSpPr>
          <p:cNvPr id="8" name="TextBox 7"/>
          <p:cNvSpPr txBox="1"/>
          <p:nvPr/>
        </p:nvSpPr>
        <p:spPr>
          <a:xfrm>
            <a:off x="6418854" y="1365521"/>
            <a:ext cx="5248679" cy="2339102"/>
          </a:xfrm>
          <a:prstGeom prst="rect">
            <a:avLst/>
          </a:prstGeom>
          <a:noFill/>
        </p:spPr>
        <p:txBody>
          <a:bodyPr wrap="square" rtlCol="0">
            <a:spAutoFit/>
          </a:bodyPr>
          <a:lstStyle/>
          <a:p>
            <a:r>
              <a:rPr lang="en-US" b="1" dirty="0">
                <a:solidFill>
                  <a:srgbClr val="0070C0"/>
                </a:solidFill>
              </a:rPr>
              <a:t>Session Management Attacks </a:t>
            </a:r>
          </a:p>
          <a:p>
            <a:endParaRPr lang="en-US" dirty="0"/>
          </a:p>
          <a:p>
            <a:r>
              <a:rPr lang="en-US" dirty="0"/>
              <a:t>Session Token prediction. </a:t>
            </a:r>
          </a:p>
          <a:p>
            <a:r>
              <a:rPr lang="en-US" dirty="0"/>
              <a:t>Session Token sniffing and tampering. </a:t>
            </a:r>
          </a:p>
          <a:p>
            <a:endParaRPr lang="en-US" dirty="0"/>
          </a:p>
          <a:p>
            <a:r>
              <a:rPr lang="en-US" dirty="0"/>
              <a:t>User closes the browser but does not log out. Session is still active and can be used to reopen the site.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Tree>
    <p:extLst>
      <p:ext uri="{BB962C8B-B14F-4D97-AF65-F5344CB8AC3E}">
        <p14:creationId xmlns:p14="http://schemas.microsoft.com/office/powerpoint/2010/main" val="8629065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011" y="1217889"/>
            <a:ext cx="4842420" cy="3416320"/>
          </a:xfrm>
          <a:prstGeom prst="rect">
            <a:avLst/>
          </a:prstGeom>
          <a:noFill/>
        </p:spPr>
        <p:txBody>
          <a:bodyPr wrap="square" rtlCol="0">
            <a:spAutoFit/>
          </a:bodyPr>
          <a:lstStyle/>
          <a:p>
            <a:r>
              <a:rPr lang="en-US" b="1" dirty="0">
                <a:solidFill>
                  <a:srgbClr val="0070C0"/>
                </a:solidFill>
              </a:rPr>
              <a:t>Geotagging </a:t>
            </a:r>
          </a:p>
          <a:p>
            <a:endParaRPr lang="en-US" dirty="0"/>
          </a:p>
          <a:p>
            <a:r>
              <a:rPr lang="en-US" dirty="0"/>
              <a:t>Normally ‘</a:t>
            </a:r>
            <a:r>
              <a:rPr lang="en-US" i="1" dirty="0"/>
              <a:t>on</a:t>
            </a:r>
            <a:r>
              <a:rPr lang="en-US" dirty="0"/>
              <a:t>’ for most mobile smartphones or tablets, this feature geotags exact location and timestamps when photos are taken. </a:t>
            </a:r>
          </a:p>
          <a:p>
            <a:endParaRPr lang="en-US" dirty="0"/>
          </a:p>
          <a:p>
            <a:r>
              <a:rPr lang="en-US" dirty="0"/>
              <a:t>Security concern is the availability of this information to track an individual's movements. </a:t>
            </a:r>
          </a:p>
          <a:p>
            <a:endParaRPr lang="en-US" dirty="0"/>
          </a:p>
          <a:p>
            <a:r>
              <a:rPr lang="en-US" dirty="0"/>
              <a:t>A geotag is the longitude, latitude, and time stamp of when the photo was taken.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570" y="1742831"/>
            <a:ext cx="5877052" cy="3298092"/>
          </a:xfrm>
          <a:prstGeom prst="rect">
            <a:avLst/>
          </a:prstGeom>
        </p:spPr>
      </p:pic>
    </p:spTree>
    <p:extLst>
      <p:ext uri="{BB962C8B-B14F-4D97-AF65-F5344CB8AC3E}">
        <p14:creationId xmlns:p14="http://schemas.microsoft.com/office/powerpoint/2010/main" val="24261582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011" y="1242927"/>
            <a:ext cx="4347942" cy="3200876"/>
          </a:xfrm>
          <a:prstGeom prst="rect">
            <a:avLst/>
          </a:prstGeom>
          <a:noFill/>
        </p:spPr>
        <p:txBody>
          <a:bodyPr wrap="square" rtlCol="0">
            <a:spAutoFit/>
          </a:bodyPr>
          <a:lstStyle/>
          <a:p>
            <a:r>
              <a:rPr lang="en-US" b="1" dirty="0">
                <a:solidFill>
                  <a:srgbClr val="0070C0"/>
                </a:solidFill>
              </a:rPr>
              <a:t>Buffer Overflow</a:t>
            </a:r>
          </a:p>
          <a:p>
            <a:endParaRPr lang="en-US" sz="2000" b="1" i="1" dirty="0">
              <a:solidFill>
                <a:schemeClr val="accent5"/>
              </a:solidFill>
            </a:endParaRPr>
          </a:p>
          <a:p>
            <a:r>
              <a:rPr lang="en-US" dirty="0"/>
              <a:t>Data written to a buffer exceeds the limit of the buffer size. </a:t>
            </a:r>
          </a:p>
          <a:p>
            <a:endParaRPr lang="en-US" dirty="0"/>
          </a:p>
          <a:p>
            <a:r>
              <a:rPr lang="en-US" dirty="0"/>
              <a:t>Programs should do buffer size error checking. </a:t>
            </a:r>
          </a:p>
          <a:p>
            <a:endParaRPr lang="en-US" dirty="0"/>
          </a:p>
          <a:p>
            <a:r>
              <a:rPr lang="en-US" dirty="0"/>
              <a:t>Buffer overflows can crash the system or allow hacker to execute malicious code.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076" y="1426230"/>
            <a:ext cx="6299957" cy="5021966"/>
          </a:xfrm>
          <a:prstGeom prst="rect">
            <a:avLst/>
          </a:prstGeom>
        </p:spPr>
      </p:pic>
      <p:sp>
        <p:nvSpPr>
          <p:cNvPr id="7"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8"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9"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Tree>
    <p:extLst>
      <p:ext uri="{BB962C8B-B14F-4D97-AF65-F5344CB8AC3E}">
        <p14:creationId xmlns:p14="http://schemas.microsoft.com/office/powerpoint/2010/main" val="14962003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022780" y="1242927"/>
            <a:ext cx="4347942" cy="1538883"/>
          </a:xfrm>
          <a:prstGeom prst="rect">
            <a:avLst/>
          </a:prstGeom>
          <a:noFill/>
        </p:spPr>
        <p:txBody>
          <a:bodyPr wrap="square" rtlCol="0">
            <a:spAutoFit/>
          </a:bodyPr>
          <a:lstStyle/>
          <a:p>
            <a:r>
              <a:rPr lang="en-US" b="1" dirty="0">
                <a:solidFill>
                  <a:srgbClr val="0070C0"/>
                </a:solidFill>
              </a:rPr>
              <a:t>Resource Exhaustion </a:t>
            </a:r>
          </a:p>
          <a:p>
            <a:endParaRPr lang="en-US" sz="2000" b="1" i="1" dirty="0">
              <a:solidFill>
                <a:schemeClr val="accent5"/>
              </a:solidFill>
            </a:endParaRPr>
          </a:p>
          <a:p>
            <a:r>
              <a:rPr lang="en-US" dirty="0"/>
              <a:t>Denial of Service attack that exhausts all resources necessary to execute an application. </a:t>
            </a:r>
          </a:p>
        </p:txBody>
      </p:sp>
      <p:sp>
        <p:nvSpPr>
          <p:cNvPr id="6" name="TextBox 5"/>
          <p:cNvSpPr txBox="1"/>
          <p:nvPr/>
        </p:nvSpPr>
        <p:spPr>
          <a:xfrm>
            <a:off x="588667" y="3982417"/>
            <a:ext cx="4347942" cy="2062103"/>
          </a:xfrm>
          <a:prstGeom prst="rect">
            <a:avLst/>
          </a:prstGeom>
          <a:noFill/>
        </p:spPr>
        <p:txBody>
          <a:bodyPr wrap="square" rtlCol="0">
            <a:spAutoFit/>
          </a:bodyPr>
          <a:lstStyle/>
          <a:p>
            <a:r>
              <a:rPr lang="en-US" b="1" dirty="0">
                <a:solidFill>
                  <a:srgbClr val="0070C0"/>
                </a:solidFill>
              </a:rPr>
              <a:t>Integer Overflow or Wraparound</a:t>
            </a:r>
          </a:p>
          <a:p>
            <a:endParaRPr lang="en-US" sz="2000" b="1" i="1" dirty="0">
              <a:solidFill>
                <a:schemeClr val="accent5"/>
              </a:solidFill>
            </a:endParaRPr>
          </a:p>
          <a:p>
            <a:r>
              <a:rPr lang="en-US" dirty="0"/>
              <a:t>Attempting to store a number that is larger that the data type assigned to that variable. </a:t>
            </a:r>
          </a:p>
          <a:p>
            <a:r>
              <a:rPr lang="en-US" dirty="0"/>
              <a:t>Improper programming of this type can cause unknown abnormal behavior. </a:t>
            </a:r>
          </a:p>
        </p:txBody>
      </p:sp>
      <p:sp>
        <p:nvSpPr>
          <p:cNvPr id="8" name="TextBox 7"/>
          <p:cNvSpPr txBox="1"/>
          <p:nvPr/>
        </p:nvSpPr>
        <p:spPr>
          <a:xfrm>
            <a:off x="588667" y="1242927"/>
            <a:ext cx="4347942" cy="2369880"/>
          </a:xfrm>
          <a:prstGeom prst="rect">
            <a:avLst/>
          </a:prstGeom>
          <a:noFill/>
        </p:spPr>
        <p:txBody>
          <a:bodyPr wrap="square" rtlCol="0">
            <a:spAutoFit/>
          </a:bodyPr>
          <a:lstStyle/>
          <a:p>
            <a:r>
              <a:rPr lang="en-US" b="1" dirty="0">
                <a:solidFill>
                  <a:srgbClr val="0070C0"/>
                </a:solidFill>
              </a:rPr>
              <a:t>Memory Leaks </a:t>
            </a:r>
          </a:p>
          <a:p>
            <a:endParaRPr lang="en-US" sz="2000" b="1" i="1" dirty="0">
              <a:solidFill>
                <a:schemeClr val="accent5"/>
              </a:solidFill>
            </a:endParaRPr>
          </a:p>
          <a:p>
            <a:r>
              <a:rPr lang="en-US" dirty="0"/>
              <a:t>Common programming error … when an application does not free up memory that was allocated to run the program, after the program has completed. </a:t>
            </a:r>
          </a:p>
          <a:p>
            <a:r>
              <a:rPr lang="en-US" dirty="0"/>
              <a:t>Could cause the system to slow down, freeze up and crash.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Tree>
    <p:extLst>
      <p:ext uri="{BB962C8B-B14F-4D97-AF65-F5344CB8AC3E}">
        <p14:creationId xmlns:p14="http://schemas.microsoft.com/office/powerpoint/2010/main" val="31790566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8011" y="1242927"/>
            <a:ext cx="4662382" cy="2616101"/>
          </a:xfrm>
          <a:prstGeom prst="rect">
            <a:avLst/>
          </a:prstGeom>
          <a:noFill/>
        </p:spPr>
        <p:txBody>
          <a:bodyPr wrap="square" rtlCol="0">
            <a:spAutoFit/>
          </a:bodyPr>
          <a:lstStyle/>
          <a:p>
            <a:r>
              <a:rPr lang="en-US" b="1" dirty="0">
                <a:solidFill>
                  <a:srgbClr val="0070C0"/>
                </a:solidFill>
              </a:rPr>
              <a:t>Race Conditions (TOC/TOU) </a:t>
            </a:r>
          </a:p>
          <a:p>
            <a:endParaRPr lang="en-US" sz="2000" b="1" i="1" dirty="0">
              <a:solidFill>
                <a:schemeClr val="accent5"/>
              </a:solidFill>
            </a:endParaRPr>
          </a:p>
          <a:p>
            <a:r>
              <a:rPr lang="en-US" dirty="0"/>
              <a:t>Exploits the delay between the Time of Check (TOC) and the Time of Use (TOU). </a:t>
            </a:r>
          </a:p>
          <a:p>
            <a:endParaRPr lang="en-US" dirty="0"/>
          </a:p>
          <a:p>
            <a:r>
              <a:rPr lang="en-US" dirty="0"/>
              <a:t>Attacker is racing to make a change to the object after it is stored and before the system uses it.  Application should use exclusive-lock resources.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92" y="1470741"/>
            <a:ext cx="5963811" cy="4472858"/>
          </a:xfrm>
          <a:prstGeom prst="rect">
            <a:avLst/>
          </a:prstGeom>
        </p:spPr>
      </p:pic>
    </p:spTree>
    <p:extLst>
      <p:ext uri="{BB962C8B-B14F-4D97-AF65-F5344CB8AC3E}">
        <p14:creationId xmlns:p14="http://schemas.microsoft.com/office/powerpoint/2010/main" val="40587540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
        <p:nvSpPr>
          <p:cNvPr id="8" name="TextBox 7">
            <a:extLst>
              <a:ext uri="{FF2B5EF4-FFF2-40B4-BE49-F238E27FC236}">
                <a16:creationId xmlns:a16="http://schemas.microsoft.com/office/drawing/2014/main" id="{BCAEDBDD-3EA8-4598-9A2D-BF6399B15E90}"/>
              </a:ext>
            </a:extLst>
          </p:cNvPr>
          <p:cNvSpPr txBox="1"/>
          <p:nvPr/>
        </p:nvSpPr>
        <p:spPr>
          <a:xfrm>
            <a:off x="588667" y="1242927"/>
            <a:ext cx="4831883" cy="4524315"/>
          </a:xfrm>
          <a:prstGeom prst="rect">
            <a:avLst/>
          </a:prstGeom>
          <a:noFill/>
        </p:spPr>
        <p:txBody>
          <a:bodyPr wrap="square" rtlCol="0">
            <a:spAutoFit/>
          </a:bodyPr>
          <a:lstStyle/>
          <a:p>
            <a:r>
              <a:rPr lang="en-US" sz="1600" b="1" dirty="0">
                <a:solidFill>
                  <a:srgbClr val="0070C0"/>
                </a:solidFill>
              </a:rPr>
              <a:t>Cross-Site Scripting  (XSS)</a:t>
            </a:r>
          </a:p>
          <a:p>
            <a:endParaRPr lang="en-US" sz="1600" dirty="0"/>
          </a:p>
          <a:p>
            <a:r>
              <a:rPr lang="en-US" sz="1600" dirty="0"/>
              <a:t>Exploitation of a vulnerability on a website to inject malicious code into a web application. </a:t>
            </a:r>
          </a:p>
          <a:p>
            <a:r>
              <a:rPr lang="en-US" sz="1600" dirty="0"/>
              <a:t>Using client-side scripting languages such as JavaScript without proper input or output validation on dynamic websites. </a:t>
            </a:r>
          </a:p>
          <a:p>
            <a:endParaRPr lang="en-US" sz="1600" dirty="0"/>
          </a:p>
          <a:p>
            <a:r>
              <a:rPr lang="en-US" sz="1600" dirty="0"/>
              <a:t>Keyword in the malicious script code is “&lt;/script&gt;”</a:t>
            </a:r>
          </a:p>
          <a:p>
            <a:endParaRPr lang="en-US" sz="1600" dirty="0"/>
          </a:p>
          <a:p>
            <a:r>
              <a:rPr lang="en-US" sz="1600" i="1" dirty="0" err="1"/>
              <a:t>Nonpersistent</a:t>
            </a:r>
            <a:r>
              <a:rPr lang="en-US" sz="1600" i="1" dirty="0"/>
              <a:t> XSS </a:t>
            </a:r>
            <a:r>
              <a:rPr lang="en-US" sz="1600" dirty="0"/>
              <a:t>– URL with rogue script. </a:t>
            </a:r>
          </a:p>
          <a:p>
            <a:endParaRPr lang="en-US" sz="1600" i="1" dirty="0"/>
          </a:p>
          <a:p>
            <a:r>
              <a:rPr lang="en-US" sz="1600" i="1" dirty="0"/>
              <a:t>Persistent XSS </a:t>
            </a:r>
            <a:r>
              <a:rPr lang="en-US" sz="1600" dirty="0"/>
              <a:t>– Websites that allow users to input data that is stored in a database or other location. </a:t>
            </a:r>
          </a:p>
          <a:p>
            <a:endParaRPr lang="en-US" sz="1600" dirty="0"/>
          </a:p>
          <a:p>
            <a:r>
              <a:rPr lang="en-US" sz="1600" i="1" dirty="0"/>
              <a:t>DOM (Document Object Model) based XSS </a:t>
            </a:r>
            <a:r>
              <a:rPr lang="en-US" sz="1600" dirty="0"/>
              <a:t>– local document attacked to modify original page client-side JavaScript.  </a:t>
            </a:r>
          </a:p>
        </p:txBody>
      </p:sp>
      <p:pic>
        <p:nvPicPr>
          <p:cNvPr id="13" name="Picture 12">
            <a:extLst>
              <a:ext uri="{FF2B5EF4-FFF2-40B4-BE49-F238E27FC236}">
                <a16:creationId xmlns:a16="http://schemas.microsoft.com/office/drawing/2014/main" id="{D34961B1-2890-41E5-9472-763375E8A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759" y="1222087"/>
            <a:ext cx="5141875" cy="2956578"/>
          </a:xfrm>
          <a:prstGeom prst="rect">
            <a:avLst/>
          </a:prstGeom>
        </p:spPr>
      </p:pic>
      <p:sp>
        <p:nvSpPr>
          <p:cNvPr id="14" name="TextBox 13">
            <a:extLst>
              <a:ext uri="{FF2B5EF4-FFF2-40B4-BE49-F238E27FC236}">
                <a16:creationId xmlns:a16="http://schemas.microsoft.com/office/drawing/2014/main" id="{346E42E5-FFD3-480E-AC75-C32A7C18F957}"/>
              </a:ext>
            </a:extLst>
          </p:cNvPr>
          <p:cNvSpPr txBox="1"/>
          <p:nvPr/>
        </p:nvSpPr>
        <p:spPr>
          <a:xfrm>
            <a:off x="6048759" y="4829193"/>
            <a:ext cx="5315082" cy="1569660"/>
          </a:xfrm>
          <a:prstGeom prst="rect">
            <a:avLst/>
          </a:prstGeom>
          <a:noFill/>
        </p:spPr>
        <p:txBody>
          <a:bodyPr wrap="square" rtlCol="0">
            <a:spAutoFit/>
          </a:bodyPr>
          <a:lstStyle/>
          <a:p>
            <a:r>
              <a:rPr lang="en-US" sz="1600" i="1" dirty="0"/>
              <a:t>Example: </a:t>
            </a:r>
          </a:p>
          <a:p>
            <a:endParaRPr lang="en-US" sz="1600" i="1" dirty="0"/>
          </a:p>
          <a:p>
            <a:r>
              <a:rPr lang="en-US" sz="1600" i="1" dirty="0" err="1"/>
              <a:t>Index.php?name</a:t>
            </a:r>
            <a:r>
              <a:rPr lang="en-US" sz="1600" i="1" dirty="0"/>
              <a:t>=&lt;script&gt;</a:t>
            </a:r>
            <a:r>
              <a:rPr lang="en-US" sz="1600" i="1" dirty="0" err="1"/>
              <a:t>window.onload</a:t>
            </a:r>
            <a:r>
              <a:rPr lang="en-US" sz="1600" i="1" dirty="0"/>
              <a:t>=function(){</a:t>
            </a:r>
            <a:r>
              <a:rPr lang="en-US" sz="1600" i="1" dirty="0" err="1"/>
              <a:t>var</a:t>
            </a:r>
            <a:r>
              <a:rPr lang="en-US" sz="1600" i="1" dirty="0"/>
              <a:t> link=</a:t>
            </a:r>
            <a:r>
              <a:rPr lang="en-US" sz="1600" i="1" dirty="0" err="1"/>
              <a:t>document.getElements</a:t>
            </a:r>
            <a:r>
              <a:rPr lang="en-US" sz="1600" i="1" dirty="0" err="1">
                <a:sym typeface="Wingdings" panose="05000000000000000000" pitchFamily="2" charset="2"/>
              </a:rPr>
              <a:t>ByTagName</a:t>
            </a:r>
            <a:r>
              <a:rPr lang="en-US" sz="1600" i="1" dirty="0">
                <a:sym typeface="Wingdings" panose="05000000000000000000" pitchFamily="2" charset="2"/>
              </a:rPr>
              <a:t>(“a”);link[0].</a:t>
            </a:r>
            <a:r>
              <a:rPr lang="en-US" sz="1600" i="1" dirty="0" err="1">
                <a:sym typeface="Wingdings" panose="05000000000000000000" pitchFamily="2" charset="2"/>
              </a:rPr>
              <a:t>href</a:t>
            </a:r>
            <a:r>
              <a:rPr lang="en-US" sz="1600" i="1" dirty="0">
                <a:sym typeface="Wingdings" panose="05000000000000000000" pitchFamily="2" charset="2"/>
              </a:rPr>
              <a:t>=</a:t>
            </a:r>
            <a:r>
              <a:rPr lang="en-US" sz="1600" i="1" dirty="0">
                <a:sym typeface="Wingdings" panose="05000000000000000000" pitchFamily="2" charset="2"/>
                <a:hlinkClick r:id="rId3"/>
              </a:rPr>
              <a:t>http://not-real-xssattackexamples.com/</a:t>
            </a:r>
            <a:r>
              <a:rPr lang="en-US" sz="1600" i="1" dirty="0">
                <a:sym typeface="Wingdings" panose="05000000000000000000" pitchFamily="2" charset="2"/>
              </a:rPr>
              <a:t>;}&lt;/script&gt;</a:t>
            </a:r>
          </a:p>
          <a:p>
            <a:endParaRPr lang="en-US" sz="1600" i="1" dirty="0"/>
          </a:p>
        </p:txBody>
      </p:sp>
    </p:spTree>
    <p:extLst>
      <p:ext uri="{BB962C8B-B14F-4D97-AF65-F5344CB8AC3E}">
        <p14:creationId xmlns:p14="http://schemas.microsoft.com/office/powerpoint/2010/main" val="29793593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
        <p:nvSpPr>
          <p:cNvPr id="15" name="TextBox 14">
            <a:extLst>
              <a:ext uri="{FF2B5EF4-FFF2-40B4-BE49-F238E27FC236}">
                <a16:creationId xmlns:a16="http://schemas.microsoft.com/office/drawing/2014/main" id="{F27F1D5A-9275-4AB9-93D4-76715E2ED60E}"/>
              </a:ext>
            </a:extLst>
          </p:cNvPr>
          <p:cNvSpPr txBox="1"/>
          <p:nvPr/>
        </p:nvSpPr>
        <p:spPr>
          <a:xfrm>
            <a:off x="558011" y="1242927"/>
            <a:ext cx="4195126" cy="3108543"/>
          </a:xfrm>
          <a:prstGeom prst="rect">
            <a:avLst/>
          </a:prstGeom>
          <a:noFill/>
        </p:spPr>
        <p:txBody>
          <a:bodyPr wrap="square" rtlCol="0">
            <a:spAutoFit/>
          </a:bodyPr>
          <a:lstStyle/>
          <a:p>
            <a:r>
              <a:rPr lang="en-US" sz="1600" b="1" dirty="0">
                <a:solidFill>
                  <a:srgbClr val="0070C0"/>
                </a:solidFill>
              </a:rPr>
              <a:t>Cross-Site Request Forgery  (CSRF)</a:t>
            </a:r>
          </a:p>
          <a:p>
            <a:endParaRPr lang="en-US" sz="1600" b="1" i="1" dirty="0">
              <a:solidFill>
                <a:schemeClr val="accent5"/>
              </a:solidFill>
            </a:endParaRPr>
          </a:p>
          <a:p>
            <a:r>
              <a:rPr lang="en-US" sz="1600" dirty="0"/>
              <a:t>Tricks a browser to send a forged HTTP request, including cookies and authentication tokens, to a vulnerable web application. </a:t>
            </a:r>
          </a:p>
          <a:p>
            <a:endParaRPr lang="en-US" sz="1600" dirty="0"/>
          </a:p>
          <a:p>
            <a:r>
              <a:rPr lang="en-US" sz="1600" dirty="0"/>
              <a:t>Known as a </a:t>
            </a:r>
            <a:r>
              <a:rPr lang="en-US" sz="1600" i="1" dirty="0"/>
              <a:t>one-click attack </a:t>
            </a:r>
            <a:r>
              <a:rPr lang="en-US" sz="1600" dirty="0"/>
              <a:t>or </a:t>
            </a:r>
            <a:r>
              <a:rPr lang="en-US" sz="1600" i="1" dirty="0"/>
              <a:t>session-riding</a:t>
            </a:r>
            <a:r>
              <a:rPr lang="en-US" sz="1600" dirty="0"/>
              <a:t>, malicious command are transmitted by a user that the web application trusts. </a:t>
            </a:r>
          </a:p>
          <a:p>
            <a:endParaRPr lang="en-US" dirty="0"/>
          </a:p>
          <a:p>
            <a:endParaRPr lang="en-US" dirty="0"/>
          </a:p>
        </p:txBody>
      </p:sp>
      <p:pic>
        <p:nvPicPr>
          <p:cNvPr id="16" name="Picture 15">
            <a:extLst>
              <a:ext uri="{FF2B5EF4-FFF2-40B4-BE49-F238E27FC236}">
                <a16:creationId xmlns:a16="http://schemas.microsoft.com/office/drawing/2014/main" id="{368B70D4-A912-4D98-A3AD-3713D5C33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071" y="1226422"/>
            <a:ext cx="5939989" cy="4454992"/>
          </a:xfrm>
          <a:prstGeom prst="rect">
            <a:avLst/>
          </a:prstGeom>
        </p:spPr>
      </p:pic>
    </p:spTree>
    <p:extLst>
      <p:ext uri="{BB962C8B-B14F-4D97-AF65-F5344CB8AC3E}">
        <p14:creationId xmlns:p14="http://schemas.microsoft.com/office/powerpoint/2010/main" val="372755432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Vulnerabilities</a:t>
            </a:r>
            <a:endParaRPr lang="en-US" sz="2000" i="1"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65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a:extLst>
              <a:ext uri="{FF2B5EF4-FFF2-40B4-BE49-F238E27FC236}">
                <a16:creationId xmlns:a16="http://schemas.microsoft.com/office/drawing/2014/main" id="{E6533C54-AEC5-49CD-B79B-F37AA4BB3FB5}"/>
              </a:ext>
            </a:extLst>
          </p:cNvPr>
          <p:cNvSpPr/>
          <p:nvPr/>
        </p:nvSpPr>
        <p:spPr>
          <a:xfrm>
            <a:off x="1885913" y="1690062"/>
            <a:ext cx="8484373" cy="3477875"/>
          </a:xfrm>
          <a:prstGeom prst="rect">
            <a:avLst/>
          </a:prstGeom>
        </p:spPr>
        <p:txBody>
          <a:bodyPr wrap="square">
            <a:spAutoFit/>
          </a:bodyPr>
          <a:lstStyle/>
          <a:p>
            <a:pPr algn="ctr"/>
            <a:r>
              <a:rPr lang="en-US" sz="2000" b="1" dirty="0">
                <a:latin typeface="Times New Roman" panose="02020603050405020304" pitchFamily="18" charset="0"/>
              </a:rPr>
              <a:t>Knowledge Check 2</a:t>
            </a:r>
          </a:p>
          <a:p>
            <a:endParaRPr lang="en-US" sz="2000" b="1" dirty="0">
              <a:latin typeface="Times New Roman" panose="02020603050405020304" pitchFamily="18" charset="0"/>
            </a:endParaRPr>
          </a:p>
          <a:p>
            <a:r>
              <a:rPr lang="en-US" dirty="0"/>
              <a:t>An attacker discovers a new vulnerability in an enterprise application. The attacker takes advantage of the vulnerability by developing new malware. </a:t>
            </a:r>
          </a:p>
          <a:p>
            <a:r>
              <a:rPr lang="en-US" dirty="0"/>
              <a:t>After installing the malware, the attacker is provided with access to the infected machine.</a:t>
            </a:r>
          </a:p>
          <a:p>
            <a:r>
              <a:rPr lang="en-US" dirty="0"/>
              <a:t>Which of the following is being described?</a:t>
            </a:r>
          </a:p>
          <a:p>
            <a:endParaRPr lang="en-US" dirty="0"/>
          </a:p>
          <a:p>
            <a:r>
              <a:rPr lang="en-US" dirty="0"/>
              <a:t>A. Zero-day exploit</a:t>
            </a:r>
          </a:p>
          <a:p>
            <a:r>
              <a:rPr lang="en-US" dirty="0"/>
              <a:t>B. Remote code execution</a:t>
            </a:r>
          </a:p>
          <a:p>
            <a:r>
              <a:rPr lang="en-US" dirty="0"/>
              <a:t>C. Session hijacking</a:t>
            </a:r>
          </a:p>
          <a:p>
            <a:r>
              <a:rPr lang="en-US" dirty="0"/>
              <a:t>D. Command injection</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4220097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USDC IT CoE: Security+ Testing Review – Session 5</a:t>
            </a:r>
          </a:p>
        </p:txBody>
      </p:sp>
      <p:pic>
        <p:nvPicPr>
          <p:cNvPr id="5" name="Picture 4" descr="A picture containing text, nature, sunset&#10;&#10;Description automatically generated">
            <a:extLst>
              <a:ext uri="{FF2B5EF4-FFF2-40B4-BE49-F238E27FC236}">
                <a16:creationId xmlns:a16="http://schemas.microsoft.com/office/drawing/2014/main" id="{8014BCDD-944F-4D4F-B344-3399BEF06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872" y="1587659"/>
            <a:ext cx="5774327" cy="3233623"/>
          </a:xfrm>
          <a:prstGeom prst="rect">
            <a:avLst/>
          </a:prstGeom>
        </p:spPr>
      </p:pic>
    </p:spTree>
    <p:extLst>
      <p:ext uri="{BB962C8B-B14F-4D97-AF65-F5344CB8AC3E}">
        <p14:creationId xmlns:p14="http://schemas.microsoft.com/office/powerpoint/2010/main" val="45494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8011" y="1217889"/>
            <a:ext cx="5846803" cy="4524315"/>
          </a:xfrm>
          <a:prstGeom prst="rect">
            <a:avLst/>
          </a:prstGeom>
          <a:noFill/>
        </p:spPr>
        <p:txBody>
          <a:bodyPr wrap="square" rtlCol="0">
            <a:spAutoFit/>
          </a:bodyPr>
          <a:lstStyle/>
          <a:p>
            <a:r>
              <a:rPr lang="en-US" b="1" dirty="0">
                <a:solidFill>
                  <a:srgbClr val="0070C0"/>
                </a:solidFill>
              </a:rPr>
              <a:t>Prototyping</a:t>
            </a:r>
          </a:p>
          <a:p>
            <a:endParaRPr lang="en-US" dirty="0"/>
          </a:p>
          <a:p>
            <a:r>
              <a:rPr lang="en-US" dirty="0"/>
              <a:t>Creating prototypes of software applications under design and development. </a:t>
            </a:r>
          </a:p>
          <a:p>
            <a:endParaRPr lang="en-US" dirty="0"/>
          </a:p>
          <a:p>
            <a:r>
              <a:rPr lang="en-US" dirty="0"/>
              <a:t>Prototypes give a visual representation of the developers understanding of the requested application. This representation is reviewed by the end user to receive valuable feedback early in the development cycle. </a:t>
            </a:r>
          </a:p>
          <a:p>
            <a:endParaRPr lang="en-US" dirty="0"/>
          </a:p>
          <a:p>
            <a:r>
              <a:rPr lang="en-US" dirty="0"/>
              <a:t>Prototypes can also be used to provide insight into the accuracy of initial project estimates, deadlines, and milestones. </a:t>
            </a:r>
          </a:p>
          <a:p>
            <a:endParaRPr lang="en-US" dirty="0"/>
          </a:p>
          <a:p>
            <a:r>
              <a:rPr lang="en-US" i="1" dirty="0"/>
              <a:t>Wireframes</a:t>
            </a:r>
            <a:r>
              <a:rPr lang="en-US" dirty="0"/>
              <a:t> are the visual representation of prototypes.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549" y="1698790"/>
            <a:ext cx="4907750" cy="3529691"/>
          </a:xfrm>
          <a:prstGeom prst="rect">
            <a:avLst/>
          </a:prstGeom>
        </p:spPr>
      </p:pic>
    </p:spTree>
    <p:extLst>
      <p:ext uri="{BB962C8B-B14F-4D97-AF65-F5344CB8AC3E}">
        <p14:creationId xmlns:p14="http://schemas.microsoft.com/office/powerpoint/2010/main" val="1051840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8011" y="1217889"/>
            <a:ext cx="5638787" cy="4524315"/>
          </a:xfrm>
          <a:prstGeom prst="rect">
            <a:avLst/>
          </a:prstGeom>
          <a:noFill/>
        </p:spPr>
        <p:txBody>
          <a:bodyPr wrap="square" rtlCol="0">
            <a:spAutoFit/>
          </a:bodyPr>
          <a:lstStyle/>
          <a:p>
            <a:r>
              <a:rPr lang="en-US" b="1" dirty="0">
                <a:solidFill>
                  <a:srgbClr val="0070C0"/>
                </a:solidFill>
              </a:rPr>
              <a:t>Programming Models </a:t>
            </a:r>
          </a:p>
          <a:p>
            <a:endParaRPr lang="en-US" dirty="0"/>
          </a:p>
          <a:p>
            <a:r>
              <a:rPr lang="en-US" b="1" i="1" dirty="0"/>
              <a:t>Waterfall Model  </a:t>
            </a:r>
            <a:r>
              <a:rPr lang="en-US" dirty="0"/>
              <a:t>– This development model utilizes the pattern steps of software development from requirements gathering to implementation of the finished product, with development progress being contingent upon the completion of each step before moving to the next step. </a:t>
            </a:r>
          </a:p>
          <a:p>
            <a:endParaRPr lang="en-US" dirty="0"/>
          </a:p>
          <a:p>
            <a:r>
              <a:rPr lang="en-US" dirty="0"/>
              <a:t>Software Development Steps</a:t>
            </a:r>
          </a:p>
          <a:p>
            <a:pPr marL="342900" indent="-342900">
              <a:buAutoNum type="arabicPeriod"/>
            </a:pPr>
            <a:r>
              <a:rPr lang="en-US" dirty="0"/>
              <a:t>Requirements Gathering</a:t>
            </a:r>
          </a:p>
          <a:p>
            <a:pPr marL="342900" indent="-342900">
              <a:buAutoNum type="arabicPeriod"/>
            </a:pPr>
            <a:r>
              <a:rPr lang="en-US" dirty="0"/>
              <a:t>Design</a:t>
            </a:r>
          </a:p>
          <a:p>
            <a:pPr marL="342900" indent="-342900">
              <a:buAutoNum type="arabicPeriod"/>
            </a:pPr>
            <a:r>
              <a:rPr lang="en-US" dirty="0"/>
              <a:t>Coding</a:t>
            </a:r>
          </a:p>
          <a:p>
            <a:pPr marL="342900" indent="-342900">
              <a:buAutoNum type="arabicPeriod"/>
            </a:pPr>
            <a:r>
              <a:rPr lang="en-US" dirty="0"/>
              <a:t>Testing</a:t>
            </a:r>
          </a:p>
          <a:p>
            <a:pPr marL="342900" indent="-342900">
              <a:buAutoNum type="arabicPeriod"/>
            </a:pPr>
            <a:r>
              <a:rPr lang="en-US" dirty="0"/>
              <a:t>Deployment</a:t>
            </a:r>
          </a:p>
          <a:p>
            <a:pPr marL="342900" indent="-342900">
              <a:buAutoNum type="arabicPeriod"/>
            </a:pPr>
            <a:r>
              <a:rPr lang="en-US" dirty="0"/>
              <a:t>Maintenance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579" y="1847545"/>
            <a:ext cx="4686954" cy="4029637"/>
          </a:xfrm>
          <a:prstGeom prst="rect">
            <a:avLst/>
          </a:prstGeom>
        </p:spPr>
      </p:pic>
    </p:spTree>
    <p:extLst>
      <p:ext uri="{BB962C8B-B14F-4D97-AF65-F5344CB8AC3E}">
        <p14:creationId xmlns:p14="http://schemas.microsoft.com/office/powerpoint/2010/main" val="30341095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3" name="Rectangle 12"/>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
        <p:nvSpPr>
          <p:cNvPr id="8" name="TextBox 7"/>
          <p:cNvSpPr txBox="1"/>
          <p:nvPr/>
        </p:nvSpPr>
        <p:spPr>
          <a:xfrm>
            <a:off x="588667" y="1217889"/>
            <a:ext cx="4642048" cy="4524315"/>
          </a:xfrm>
          <a:prstGeom prst="rect">
            <a:avLst/>
          </a:prstGeom>
          <a:noFill/>
        </p:spPr>
        <p:txBody>
          <a:bodyPr wrap="square" rtlCol="0">
            <a:spAutoFit/>
          </a:bodyPr>
          <a:lstStyle/>
          <a:p>
            <a:r>
              <a:rPr lang="en-US" b="1" dirty="0">
                <a:solidFill>
                  <a:srgbClr val="0070C0"/>
                </a:solidFill>
              </a:rPr>
              <a:t>Programming Models </a:t>
            </a:r>
          </a:p>
          <a:p>
            <a:endParaRPr lang="en-US" dirty="0"/>
          </a:p>
          <a:p>
            <a:r>
              <a:rPr lang="en-US" b="1" i="1" dirty="0"/>
              <a:t>Agile Model </a:t>
            </a:r>
            <a:r>
              <a:rPr lang="en-US" dirty="0"/>
              <a:t>– This development model works in cycles with specific deliverables of the finished application delivered in a cycle. With this model, the software development steps are repeated each cycle for each deliverable produced in the cycle.</a:t>
            </a:r>
          </a:p>
          <a:p>
            <a:r>
              <a:rPr lang="en-US" dirty="0"/>
              <a:t>The benefits of this model is the ability for rapid changes in the final product that are adaptable to end users needs and requirements. </a:t>
            </a:r>
          </a:p>
          <a:p>
            <a:endParaRPr lang="en-US" dirty="0"/>
          </a:p>
          <a:p>
            <a:r>
              <a:rPr lang="en-US" dirty="0"/>
              <a:t>This flexible adaptive approach to software development is becoming the norm. </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123" y="1538444"/>
            <a:ext cx="5763754" cy="4322815"/>
          </a:xfrm>
          <a:prstGeom prst="rect">
            <a:avLst/>
          </a:prstGeom>
        </p:spPr>
      </p:pic>
    </p:spTree>
    <p:extLst>
      <p:ext uri="{BB962C8B-B14F-4D97-AF65-F5344CB8AC3E}">
        <p14:creationId xmlns:p14="http://schemas.microsoft.com/office/powerpoint/2010/main" val="15058456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8667" y="1217889"/>
            <a:ext cx="5728854" cy="3693319"/>
          </a:xfrm>
          <a:prstGeom prst="rect">
            <a:avLst/>
          </a:prstGeom>
          <a:noFill/>
        </p:spPr>
        <p:txBody>
          <a:bodyPr wrap="square" rtlCol="0">
            <a:spAutoFit/>
          </a:bodyPr>
          <a:lstStyle/>
          <a:p>
            <a:r>
              <a:rPr lang="en-US" b="1" dirty="0">
                <a:solidFill>
                  <a:srgbClr val="0070C0"/>
                </a:solidFill>
              </a:rPr>
              <a:t>Testing Types</a:t>
            </a:r>
          </a:p>
          <a:p>
            <a:endParaRPr lang="en-US" dirty="0"/>
          </a:p>
          <a:p>
            <a:r>
              <a:rPr lang="en-US" b="1" i="1" dirty="0"/>
              <a:t>White box testing </a:t>
            </a:r>
            <a:r>
              <a:rPr lang="en-US" dirty="0"/>
              <a:t>– all of the details of the inner workings of the application are known during testing. </a:t>
            </a:r>
          </a:p>
          <a:p>
            <a:endParaRPr lang="en-US" dirty="0"/>
          </a:p>
          <a:p>
            <a:r>
              <a:rPr lang="en-US" b="1" i="1" dirty="0"/>
              <a:t>Gray box testing </a:t>
            </a:r>
            <a:r>
              <a:rPr lang="en-US" dirty="0"/>
              <a:t>– Some but not all of the details of the inner workings of the application is known during testing. </a:t>
            </a:r>
          </a:p>
          <a:p>
            <a:endParaRPr lang="en-US" dirty="0"/>
          </a:p>
          <a:p>
            <a:r>
              <a:rPr lang="en-US" b="1" i="1" dirty="0"/>
              <a:t>Black box testing </a:t>
            </a:r>
            <a:r>
              <a:rPr lang="en-US" dirty="0"/>
              <a:t>– None of the details of the application is known before testing. Testers can only test the input and output of the application. </a:t>
            </a:r>
          </a:p>
          <a:p>
            <a:r>
              <a:rPr lang="en-US" dirty="0"/>
              <a:t> </a:t>
            </a:r>
          </a:p>
        </p:txBody>
      </p:sp>
      <p:sp>
        <p:nvSpPr>
          <p:cNvPr id="8" name="TextBox 7"/>
          <p:cNvSpPr txBox="1"/>
          <p:nvPr/>
        </p:nvSpPr>
        <p:spPr>
          <a:xfrm>
            <a:off x="7143262" y="1450713"/>
            <a:ext cx="4524271" cy="2585323"/>
          </a:xfrm>
          <a:prstGeom prst="rect">
            <a:avLst/>
          </a:prstGeom>
          <a:noFill/>
        </p:spPr>
        <p:txBody>
          <a:bodyPr wrap="square" rtlCol="0">
            <a:spAutoFit/>
          </a:bodyPr>
          <a:lstStyle/>
          <a:p>
            <a:endParaRPr lang="en-US" dirty="0"/>
          </a:p>
          <a:p>
            <a:r>
              <a:rPr lang="en-US" b="1" i="1" dirty="0"/>
              <a:t>Regression testing </a:t>
            </a:r>
            <a:r>
              <a:rPr lang="en-US" dirty="0"/>
              <a:t>– full testing cycle of the application after a change is made. </a:t>
            </a:r>
          </a:p>
          <a:p>
            <a:endParaRPr lang="en-US" dirty="0"/>
          </a:p>
          <a:p>
            <a:r>
              <a:rPr lang="en-US" b="1" i="1" dirty="0"/>
              <a:t>Unit testing </a:t>
            </a:r>
            <a:r>
              <a:rPr lang="en-US" dirty="0"/>
              <a:t>– done by the developers during development. </a:t>
            </a:r>
          </a:p>
          <a:p>
            <a:endParaRPr lang="en-US" dirty="0"/>
          </a:p>
          <a:p>
            <a:r>
              <a:rPr lang="en-US" b="1" i="1" dirty="0"/>
              <a:t>Function testing </a:t>
            </a:r>
            <a:r>
              <a:rPr lang="en-US" dirty="0"/>
              <a:t>– Validates the program against a set of functional requirements.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spTree>
    <p:extLst>
      <p:ext uri="{BB962C8B-B14F-4D97-AF65-F5344CB8AC3E}">
        <p14:creationId xmlns:p14="http://schemas.microsoft.com/office/powerpoint/2010/main" val="3646406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a:t>
            </a:r>
            <a:endParaRPr lang="en-US" sz="2000" i="1" dirty="0"/>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88667" y="47636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a:extLst>
              <a:ext uri="{FF2B5EF4-FFF2-40B4-BE49-F238E27FC236}">
                <a16:creationId xmlns:a16="http://schemas.microsoft.com/office/drawing/2014/main" id="{E6533C54-AEC5-49CD-B79B-F37AA4BB3FB5}"/>
              </a:ext>
            </a:extLst>
          </p:cNvPr>
          <p:cNvSpPr/>
          <p:nvPr/>
        </p:nvSpPr>
        <p:spPr>
          <a:xfrm>
            <a:off x="1236323" y="1813352"/>
            <a:ext cx="9719353" cy="2923877"/>
          </a:xfrm>
          <a:prstGeom prst="rect">
            <a:avLst/>
          </a:prstGeom>
        </p:spPr>
        <p:txBody>
          <a:bodyPr wrap="square">
            <a:spAutoFit/>
          </a:bodyPr>
          <a:lstStyle/>
          <a:p>
            <a:pPr algn="ctr"/>
            <a:r>
              <a:rPr lang="en-US" sz="2000" b="1" dirty="0">
                <a:latin typeface="Times New Roman" panose="02020603050405020304" pitchFamily="18" charset="0"/>
              </a:rPr>
              <a:t>Knowledge Check 3</a:t>
            </a:r>
          </a:p>
          <a:p>
            <a:endParaRPr lang="en-US" sz="2000" b="1" dirty="0">
              <a:latin typeface="Times New Roman" panose="02020603050405020304" pitchFamily="18" charset="0"/>
            </a:endParaRPr>
          </a:p>
          <a:p>
            <a:r>
              <a:rPr lang="en-US" dirty="0"/>
              <a:t>A development team has adopted a new approach to projects in which feedback is iterative and multiple iterations of deployments are provided within an application’s full life cycle. </a:t>
            </a:r>
          </a:p>
          <a:p>
            <a:r>
              <a:rPr lang="en-US" dirty="0"/>
              <a:t>Which of the following software development methodologies is the development team using?</a:t>
            </a:r>
          </a:p>
          <a:p>
            <a:endParaRPr lang="en-US" dirty="0"/>
          </a:p>
          <a:p>
            <a:r>
              <a:rPr lang="en-US" dirty="0"/>
              <a:t>A. Waterfall</a:t>
            </a:r>
          </a:p>
          <a:p>
            <a:r>
              <a:rPr lang="en-US" dirty="0"/>
              <a:t>B. Agile</a:t>
            </a:r>
          </a:p>
          <a:p>
            <a:r>
              <a:rPr lang="en-US" dirty="0"/>
              <a:t>C. Rapid</a:t>
            </a:r>
          </a:p>
          <a:p>
            <a:r>
              <a:rPr lang="en-US" dirty="0"/>
              <a:t>D. Extreme</a:t>
            </a:r>
            <a:endParaRPr lang="en-US" sz="2000" dirty="0">
              <a:latin typeface="Times New Roman" panose="02020603050405020304" pitchFamily="18" charset="0"/>
            </a:endParaRPr>
          </a:p>
        </p:txBody>
      </p:sp>
    </p:spTree>
    <p:extLst>
      <p:ext uri="{BB962C8B-B14F-4D97-AF65-F5344CB8AC3E}">
        <p14:creationId xmlns:p14="http://schemas.microsoft.com/office/powerpoint/2010/main" val="25015964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8667" y="1217889"/>
            <a:ext cx="5318227" cy="3693319"/>
          </a:xfrm>
          <a:prstGeom prst="rect">
            <a:avLst/>
          </a:prstGeom>
          <a:noFill/>
        </p:spPr>
        <p:txBody>
          <a:bodyPr wrap="square" rtlCol="0">
            <a:spAutoFit/>
          </a:bodyPr>
          <a:lstStyle/>
          <a:p>
            <a:r>
              <a:rPr lang="en-US" b="1" dirty="0">
                <a:solidFill>
                  <a:srgbClr val="0070C0"/>
                </a:solidFill>
              </a:rPr>
              <a:t>Standard Libraries without security controls. </a:t>
            </a:r>
          </a:p>
          <a:p>
            <a:endParaRPr lang="en-US" dirty="0"/>
          </a:p>
          <a:p>
            <a:r>
              <a:rPr lang="en-US" b="1" dirty="0"/>
              <a:t>C++ libraries</a:t>
            </a:r>
          </a:p>
          <a:p>
            <a:endParaRPr lang="en-US" dirty="0"/>
          </a:p>
          <a:p>
            <a:r>
              <a:rPr lang="en-US" dirty="0"/>
              <a:t>Functions that can be exploited because they don’t check for proper buffer size: </a:t>
            </a:r>
          </a:p>
          <a:p>
            <a:r>
              <a:rPr lang="en-US" dirty="0"/>
              <a:t> </a:t>
            </a:r>
            <a:r>
              <a:rPr lang="en-US" dirty="0" err="1"/>
              <a:t>strcat</a:t>
            </a:r>
            <a:r>
              <a:rPr lang="en-US" dirty="0"/>
              <a:t>()</a:t>
            </a:r>
          </a:p>
          <a:p>
            <a:r>
              <a:rPr lang="en-US" dirty="0"/>
              <a:t> </a:t>
            </a:r>
            <a:r>
              <a:rPr lang="en-US" dirty="0" err="1"/>
              <a:t>strcpy</a:t>
            </a:r>
            <a:r>
              <a:rPr lang="en-US" dirty="0"/>
              <a:t>()</a:t>
            </a:r>
          </a:p>
          <a:p>
            <a:r>
              <a:rPr lang="en-US" dirty="0"/>
              <a:t> sprint()</a:t>
            </a:r>
          </a:p>
          <a:p>
            <a:r>
              <a:rPr lang="en-US" dirty="0"/>
              <a:t> </a:t>
            </a:r>
            <a:r>
              <a:rPr lang="en-US" dirty="0" err="1"/>
              <a:t>vsprintf</a:t>
            </a:r>
            <a:r>
              <a:rPr lang="en-US" dirty="0"/>
              <a:t>()</a:t>
            </a:r>
          </a:p>
          <a:p>
            <a:r>
              <a:rPr lang="en-US" dirty="0"/>
              <a:t> </a:t>
            </a:r>
            <a:r>
              <a:rPr lang="en-US" dirty="0" err="1"/>
              <a:t>bcopy</a:t>
            </a:r>
            <a:r>
              <a:rPr lang="en-US" dirty="0"/>
              <a:t>()</a:t>
            </a:r>
          </a:p>
          <a:p>
            <a:r>
              <a:rPr lang="en-US" dirty="0"/>
              <a:t> </a:t>
            </a:r>
            <a:r>
              <a:rPr lang="en-US" dirty="0" err="1"/>
              <a:t>scanf</a:t>
            </a:r>
            <a:r>
              <a:rPr lang="en-US" dirty="0"/>
              <a:t>()</a:t>
            </a:r>
          </a:p>
          <a:p>
            <a:endParaRPr lang="en-US" dirty="0"/>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Tree>
    <p:extLst>
      <p:ext uri="{BB962C8B-B14F-4D97-AF65-F5344CB8AC3E}">
        <p14:creationId xmlns:p14="http://schemas.microsoft.com/office/powerpoint/2010/main" val="7551197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8667" y="1201071"/>
            <a:ext cx="4541722" cy="2862322"/>
          </a:xfrm>
          <a:prstGeom prst="rect">
            <a:avLst/>
          </a:prstGeom>
          <a:noFill/>
        </p:spPr>
        <p:txBody>
          <a:bodyPr wrap="square" rtlCol="0">
            <a:spAutoFit/>
          </a:bodyPr>
          <a:lstStyle/>
          <a:p>
            <a:r>
              <a:rPr lang="en-US" b="1" dirty="0">
                <a:solidFill>
                  <a:srgbClr val="0070C0"/>
                </a:solidFill>
              </a:rPr>
              <a:t>Secure Coding Standards and Practices</a:t>
            </a:r>
          </a:p>
          <a:p>
            <a:endParaRPr lang="en-US" dirty="0"/>
          </a:p>
          <a:p>
            <a:r>
              <a:rPr lang="en-US" dirty="0"/>
              <a:t>In-line code SQL queries not allowed. </a:t>
            </a:r>
          </a:p>
          <a:p>
            <a:r>
              <a:rPr lang="en-US" dirty="0"/>
              <a:t>All SQL queries done by Stored Procedure </a:t>
            </a:r>
          </a:p>
          <a:p>
            <a:r>
              <a:rPr lang="en-US" dirty="0"/>
              <a:t>Minimize entry and exit points in the code </a:t>
            </a:r>
          </a:p>
          <a:p>
            <a:r>
              <a:rPr lang="en-US" dirty="0"/>
              <a:t>Verify all input values</a:t>
            </a:r>
          </a:p>
          <a:p>
            <a:r>
              <a:rPr lang="en-US" dirty="0"/>
              <a:t>Minimize code interdependence</a:t>
            </a:r>
          </a:p>
          <a:p>
            <a:r>
              <a:rPr lang="en-US" dirty="0"/>
              <a:t>Modules developed with high cohesion and low coupling </a:t>
            </a:r>
          </a:p>
          <a:p>
            <a:endParaRPr lang="en-US" dirty="0"/>
          </a:p>
        </p:txBody>
      </p:sp>
      <p:sp>
        <p:nvSpPr>
          <p:cNvPr id="7" name="TextBox 6"/>
          <p:cNvSpPr txBox="1"/>
          <p:nvPr/>
        </p:nvSpPr>
        <p:spPr>
          <a:xfrm>
            <a:off x="588667" y="4063393"/>
            <a:ext cx="4456943" cy="1477328"/>
          </a:xfrm>
          <a:prstGeom prst="rect">
            <a:avLst/>
          </a:prstGeom>
          <a:noFill/>
        </p:spPr>
        <p:txBody>
          <a:bodyPr wrap="square" rtlCol="0">
            <a:spAutoFit/>
          </a:bodyPr>
          <a:lstStyle/>
          <a:p>
            <a:r>
              <a:rPr lang="en-US" b="1" dirty="0"/>
              <a:t>Cohesion</a:t>
            </a:r>
            <a:r>
              <a:rPr lang="en-US" dirty="0"/>
              <a:t> – a module can perform a single task with little input from other modules. </a:t>
            </a:r>
          </a:p>
          <a:p>
            <a:endParaRPr lang="en-US" dirty="0"/>
          </a:p>
          <a:p>
            <a:r>
              <a:rPr lang="en-US" b="1" dirty="0"/>
              <a:t>Coupling</a:t>
            </a:r>
            <a:r>
              <a:rPr lang="en-US" dirty="0"/>
              <a:t> – the measurement of the interconnectivity between code modules. </a:t>
            </a:r>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419" y="1606176"/>
            <a:ext cx="6101057" cy="4575793"/>
          </a:xfrm>
          <a:prstGeom prst="rect">
            <a:avLst/>
          </a:prstGeom>
        </p:spPr>
      </p:pic>
    </p:spTree>
    <p:extLst>
      <p:ext uri="{BB962C8B-B14F-4D97-AF65-F5344CB8AC3E}">
        <p14:creationId xmlns:p14="http://schemas.microsoft.com/office/powerpoint/2010/main" val="3699048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011" y="1217889"/>
            <a:ext cx="4626501" cy="3693319"/>
          </a:xfrm>
          <a:prstGeom prst="rect">
            <a:avLst/>
          </a:prstGeom>
          <a:noFill/>
        </p:spPr>
        <p:txBody>
          <a:bodyPr wrap="square" rtlCol="0">
            <a:spAutoFit/>
          </a:bodyPr>
          <a:lstStyle/>
          <a:p>
            <a:r>
              <a:rPr lang="en-US" sz="2000" b="1" dirty="0">
                <a:solidFill>
                  <a:srgbClr val="0070C0"/>
                </a:solidFill>
              </a:rPr>
              <a:t>Pri</a:t>
            </a:r>
            <a:r>
              <a:rPr lang="en-US" b="1" dirty="0">
                <a:solidFill>
                  <a:srgbClr val="0070C0"/>
                </a:solidFill>
              </a:rPr>
              <a:t>vilege Escalation </a:t>
            </a:r>
          </a:p>
          <a:p>
            <a:endParaRPr lang="en-US" dirty="0"/>
          </a:p>
          <a:p>
            <a:r>
              <a:rPr lang="en-US" sz="1600" dirty="0"/>
              <a:t>When the code of the application runs at a higher permission privilege than the user that is running the application.</a:t>
            </a:r>
          </a:p>
          <a:p>
            <a:endParaRPr lang="en-US" sz="1600" dirty="0"/>
          </a:p>
          <a:p>
            <a:r>
              <a:rPr lang="en-US" sz="1600" dirty="0"/>
              <a:t>The Rings of Protection model provides protection to different levels of the system where code is allowed to execute. </a:t>
            </a:r>
          </a:p>
          <a:p>
            <a:endParaRPr lang="en-US" sz="1600" dirty="0"/>
          </a:p>
          <a:p>
            <a:r>
              <a:rPr lang="en-US" sz="1600" dirty="0"/>
              <a:t>The outer rings have less privilege, and the inner rings have the most privilege to execute code within the system.</a:t>
            </a:r>
            <a:r>
              <a:rPr lang="en-US" dirty="0"/>
              <a:t>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269" y="1849237"/>
            <a:ext cx="4821921" cy="3471783"/>
          </a:xfrm>
          <a:prstGeom prst="rect">
            <a:avLst/>
          </a:prstGeom>
        </p:spPr>
      </p:pic>
      <p:sp>
        <p:nvSpPr>
          <p:cNvPr id="7"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8"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9"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Tree>
    <p:extLst>
      <p:ext uri="{BB962C8B-B14F-4D97-AF65-F5344CB8AC3E}">
        <p14:creationId xmlns:p14="http://schemas.microsoft.com/office/powerpoint/2010/main" val="352987325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011" y="1217889"/>
            <a:ext cx="4450888" cy="3754874"/>
          </a:xfrm>
          <a:prstGeom prst="rect">
            <a:avLst/>
          </a:prstGeom>
          <a:noFill/>
        </p:spPr>
        <p:txBody>
          <a:bodyPr wrap="square" rtlCol="0">
            <a:spAutoFit/>
          </a:bodyPr>
          <a:lstStyle/>
          <a:p>
            <a:r>
              <a:rPr lang="en-US" b="1" dirty="0">
                <a:solidFill>
                  <a:srgbClr val="0070C0"/>
                </a:solidFill>
              </a:rPr>
              <a:t>Improper Storage of Sensitive Data </a:t>
            </a:r>
          </a:p>
          <a:p>
            <a:endParaRPr lang="en-US" sz="2000" b="1" i="1" dirty="0">
              <a:solidFill>
                <a:schemeClr val="accent5"/>
              </a:solidFill>
            </a:endParaRPr>
          </a:p>
          <a:p>
            <a:r>
              <a:rPr lang="en-US" dirty="0"/>
              <a:t>Protect sensitive data with isolation and encryption. </a:t>
            </a:r>
          </a:p>
          <a:p>
            <a:endParaRPr lang="en-US" dirty="0"/>
          </a:p>
          <a:p>
            <a:r>
              <a:rPr lang="en-US" dirty="0"/>
              <a:t>Encrypt PII, in separate databases. </a:t>
            </a:r>
          </a:p>
          <a:p>
            <a:endParaRPr lang="en-US" dirty="0"/>
          </a:p>
          <a:p>
            <a:r>
              <a:rPr lang="en-US" dirty="0"/>
              <a:t>Don’t allow direct object references in the URL access to data in application code.</a:t>
            </a:r>
          </a:p>
          <a:p>
            <a:endParaRPr lang="en-US" dirty="0"/>
          </a:p>
          <a:p>
            <a:r>
              <a:rPr lang="en-US" dirty="0"/>
              <a:t> </a:t>
            </a:r>
          </a:p>
          <a:p>
            <a:endParaRPr lang="en-US" dirty="0"/>
          </a:p>
          <a:p>
            <a:endParaRPr lang="en-US" dirty="0"/>
          </a:p>
        </p:txBody>
      </p:sp>
      <p:sp>
        <p:nvSpPr>
          <p:cNvPr id="6" name="TextBox 5"/>
          <p:cNvSpPr txBox="1"/>
          <p:nvPr/>
        </p:nvSpPr>
        <p:spPr>
          <a:xfrm>
            <a:off x="7183101" y="1217889"/>
            <a:ext cx="4450888" cy="3754874"/>
          </a:xfrm>
          <a:prstGeom prst="rect">
            <a:avLst/>
          </a:prstGeom>
          <a:noFill/>
        </p:spPr>
        <p:txBody>
          <a:bodyPr wrap="square" rtlCol="0">
            <a:spAutoFit/>
          </a:bodyPr>
          <a:lstStyle/>
          <a:p>
            <a:r>
              <a:rPr lang="en-US" b="1" dirty="0">
                <a:solidFill>
                  <a:srgbClr val="0070C0"/>
                </a:solidFill>
              </a:rPr>
              <a:t>Protection of Cookie Data</a:t>
            </a:r>
          </a:p>
          <a:p>
            <a:endParaRPr lang="en-US" sz="2000" b="1" i="1" dirty="0">
              <a:solidFill>
                <a:schemeClr val="accent5"/>
              </a:solidFill>
            </a:endParaRPr>
          </a:p>
          <a:p>
            <a:r>
              <a:rPr lang="en-US" dirty="0"/>
              <a:t>Cookies are uses to maintain web application session state.  </a:t>
            </a:r>
          </a:p>
          <a:p>
            <a:endParaRPr lang="en-US" dirty="0"/>
          </a:p>
          <a:p>
            <a:r>
              <a:rPr lang="en-US" dirty="0"/>
              <a:t>Cookies contain important information about the user, web sites accessed, and input data for the web sites. </a:t>
            </a:r>
          </a:p>
          <a:p>
            <a:endParaRPr lang="en-US" dirty="0"/>
          </a:p>
          <a:p>
            <a:r>
              <a:rPr lang="en-US" dirty="0"/>
              <a:t>Cookies are stored on the users computer and can be accessed at rest or in transit if not encrypted. </a:t>
            </a:r>
          </a:p>
          <a:p>
            <a:endParaRPr lang="en-US" dirty="0"/>
          </a:p>
        </p:txBody>
      </p:sp>
      <p:sp>
        <p:nvSpPr>
          <p:cNvPr id="7"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8"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9"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Tree>
    <p:extLst>
      <p:ext uri="{BB962C8B-B14F-4D97-AF65-F5344CB8AC3E}">
        <p14:creationId xmlns:p14="http://schemas.microsoft.com/office/powerpoint/2010/main" val="905122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8667" y="1217889"/>
            <a:ext cx="4347942" cy="2616101"/>
          </a:xfrm>
          <a:prstGeom prst="rect">
            <a:avLst/>
          </a:prstGeom>
          <a:noFill/>
        </p:spPr>
        <p:txBody>
          <a:bodyPr wrap="square" rtlCol="0">
            <a:spAutoFit/>
          </a:bodyPr>
          <a:lstStyle/>
          <a:p>
            <a:r>
              <a:rPr lang="en-US" b="1" dirty="0" err="1">
                <a:solidFill>
                  <a:srgbClr val="0070C0"/>
                </a:solidFill>
              </a:rPr>
              <a:t>Javascript</a:t>
            </a:r>
            <a:r>
              <a:rPr lang="en-US" b="1" dirty="0">
                <a:solidFill>
                  <a:srgbClr val="0070C0"/>
                </a:solidFill>
              </a:rPr>
              <a:t>/Applet</a:t>
            </a:r>
            <a:r>
              <a:rPr lang="en-US" b="1" dirty="0">
                <a:solidFill>
                  <a:schemeClr val="accent5"/>
                </a:solidFill>
              </a:rPr>
              <a:t>s</a:t>
            </a:r>
          </a:p>
          <a:p>
            <a:endParaRPr lang="en-US" sz="2000" b="1" i="1" dirty="0">
              <a:solidFill>
                <a:schemeClr val="accent5"/>
              </a:solidFill>
            </a:endParaRPr>
          </a:p>
          <a:p>
            <a:r>
              <a:rPr lang="en-US" dirty="0"/>
              <a:t>A cross-platform programming language that runs in the browser on the client side.</a:t>
            </a:r>
          </a:p>
          <a:p>
            <a:endParaRPr lang="en-US" dirty="0"/>
          </a:p>
          <a:p>
            <a:r>
              <a:rPr lang="en-US" dirty="0"/>
              <a:t>Particularly vulnerable to Cross-Site Scripting (XSS) and Cross-Site Request Forgery (CSRF) </a:t>
            </a:r>
          </a:p>
        </p:txBody>
      </p:sp>
      <p:sp>
        <p:nvSpPr>
          <p:cNvPr id="7" name="TextBox 6"/>
          <p:cNvSpPr txBox="1"/>
          <p:nvPr/>
        </p:nvSpPr>
        <p:spPr>
          <a:xfrm>
            <a:off x="7255393" y="1217889"/>
            <a:ext cx="4347942" cy="1815882"/>
          </a:xfrm>
          <a:prstGeom prst="rect">
            <a:avLst/>
          </a:prstGeom>
          <a:noFill/>
        </p:spPr>
        <p:txBody>
          <a:bodyPr wrap="square" rtlCol="0">
            <a:spAutoFit/>
          </a:bodyPr>
          <a:lstStyle/>
          <a:p>
            <a:r>
              <a:rPr lang="en-US" b="1" dirty="0">
                <a:solidFill>
                  <a:srgbClr val="0070C0"/>
                </a:solidFill>
              </a:rPr>
              <a:t>Web Services Security</a:t>
            </a:r>
          </a:p>
          <a:p>
            <a:endParaRPr lang="en-US" sz="2000" b="1" i="1" dirty="0">
              <a:solidFill>
                <a:schemeClr val="accent5"/>
              </a:solidFill>
            </a:endParaRPr>
          </a:p>
          <a:p>
            <a:r>
              <a:rPr lang="en-US" dirty="0"/>
              <a:t>Developed by OASIS as an extension to SOAP to route SOAP messages through more secure protocols such as HTTPS, Kerberos, and X.509 certificates. </a:t>
            </a:r>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Secure Programming </a:t>
            </a:r>
            <a:endParaRPr lang="en-US" sz="2000" i="1" dirty="0"/>
          </a:p>
        </p:txBody>
      </p:sp>
    </p:spTree>
    <p:extLst>
      <p:ext uri="{BB962C8B-B14F-4D97-AF65-F5344CB8AC3E}">
        <p14:creationId xmlns:p14="http://schemas.microsoft.com/office/powerpoint/2010/main" val="2529041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TextBox 11"/>
          <p:cNvSpPr txBox="1"/>
          <p:nvPr/>
        </p:nvSpPr>
        <p:spPr>
          <a:xfrm>
            <a:off x="732387" y="1706621"/>
            <a:ext cx="10513433" cy="923330"/>
          </a:xfrm>
          <a:prstGeom prst="rect">
            <a:avLst/>
          </a:prstGeom>
          <a:noFill/>
        </p:spPr>
        <p:txBody>
          <a:bodyPr wrap="square" rtlCol="0">
            <a:spAutoFit/>
          </a:bodyPr>
          <a:lstStyle/>
          <a:p>
            <a:pPr eaLnBrk="0" hangingPunct="0"/>
            <a:r>
              <a:rPr lang="en-US" b="1" dirty="0"/>
              <a:t>EXAM OBJECTIVES (DOMAINS)</a:t>
            </a:r>
            <a:endParaRPr lang="en-US" dirty="0"/>
          </a:p>
          <a:p>
            <a:pPr eaLnBrk="0" hangingPunct="0"/>
            <a:r>
              <a:rPr lang="en-US" dirty="0"/>
              <a:t>The table below lists the domains measured by this examination and the extent to which they are represented:</a:t>
            </a:r>
            <a:endParaRPr lang="en-US" b="1" i="1" dirty="0"/>
          </a:p>
        </p:txBody>
      </p:sp>
      <p:sp>
        <p:nvSpPr>
          <p:cNvPr id="14" name="TextBox 13"/>
          <p:cNvSpPr txBox="1"/>
          <p:nvPr/>
        </p:nvSpPr>
        <p:spPr>
          <a:xfrm>
            <a:off x="6492603" y="2555640"/>
            <a:ext cx="4967010" cy="3693319"/>
          </a:xfrm>
          <a:prstGeom prst="rect">
            <a:avLst/>
          </a:prstGeom>
          <a:noFill/>
        </p:spPr>
        <p:txBody>
          <a:bodyPr wrap="square" rtlCol="0">
            <a:spAutoFit/>
          </a:bodyPr>
          <a:lstStyle/>
          <a:p>
            <a:pPr eaLnBrk="0" hangingPunct="0"/>
            <a:r>
              <a:rPr lang="en-US" b="1" u="sng" dirty="0"/>
              <a:t>Session 5</a:t>
            </a:r>
          </a:p>
          <a:p>
            <a:pPr eaLnBrk="0" hangingPunct="0"/>
            <a:r>
              <a:rPr lang="en-US" dirty="0"/>
              <a:t>Includes Objectives from Domains 1, 2, and 3</a:t>
            </a:r>
          </a:p>
          <a:p>
            <a:pPr eaLnBrk="0" hangingPunct="0"/>
            <a:r>
              <a:rPr lang="en-US" dirty="0"/>
              <a:t>Objective 1.3 – </a:t>
            </a:r>
            <a:r>
              <a:rPr lang="en-US" i="1" dirty="0"/>
              <a:t>Given a scenario, analyze potential indicators associated with application attacks.   </a:t>
            </a:r>
          </a:p>
          <a:p>
            <a:pPr eaLnBrk="0" hangingPunct="0"/>
            <a:r>
              <a:rPr lang="en-US" dirty="0"/>
              <a:t>Objective 2.1 – </a:t>
            </a:r>
            <a:r>
              <a:rPr lang="en-US" i="1" dirty="0"/>
              <a:t>Explain the importance of security concepts in an enterprise environment. </a:t>
            </a:r>
          </a:p>
          <a:p>
            <a:pPr eaLnBrk="0" hangingPunct="0"/>
            <a:r>
              <a:rPr lang="en-US" dirty="0"/>
              <a:t>Objective 2.3 – </a:t>
            </a:r>
            <a:r>
              <a:rPr lang="en-US" i="1" dirty="0"/>
              <a:t>Summarize secure application development, deployment, and automation concepts</a:t>
            </a:r>
            <a:r>
              <a:rPr lang="en-US" dirty="0"/>
              <a:t>. </a:t>
            </a:r>
            <a:endParaRPr lang="en-US" i="1" dirty="0"/>
          </a:p>
          <a:p>
            <a:pPr eaLnBrk="0" hangingPunct="0"/>
            <a:r>
              <a:rPr lang="en-US" dirty="0"/>
              <a:t>Objective 3.2 – </a:t>
            </a:r>
            <a:r>
              <a:rPr lang="en-US" i="1" dirty="0"/>
              <a:t>Given a scenario, implement host or application security solutions</a:t>
            </a:r>
            <a:r>
              <a:rPr lang="en-US" dirty="0"/>
              <a:t>.  </a:t>
            </a:r>
            <a:endParaRPr lang="en-US" b="1" i="1" dirty="0"/>
          </a:p>
        </p:txBody>
      </p:sp>
      <p:sp>
        <p:nvSpPr>
          <p:cNvPr id="15" name="Rectangle 14"/>
          <p:cNvSpPr/>
          <p:nvPr/>
        </p:nvSpPr>
        <p:spPr>
          <a:xfrm>
            <a:off x="3036444" y="945858"/>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graphicFrame>
        <p:nvGraphicFramePr>
          <p:cNvPr id="16" name="Table 4">
            <a:extLst>
              <a:ext uri="{FF2B5EF4-FFF2-40B4-BE49-F238E27FC236}">
                <a16:creationId xmlns:a16="http://schemas.microsoft.com/office/drawing/2014/main" id="{FB4C219B-A6A9-4A81-A27A-9988D500BCFD}"/>
              </a:ext>
            </a:extLst>
          </p:cNvPr>
          <p:cNvGraphicFramePr>
            <a:graphicFrameLocks noGrp="1"/>
          </p:cNvGraphicFramePr>
          <p:nvPr>
            <p:extLst>
              <p:ext uri="{D42A27DB-BD31-4B8C-83A1-F6EECF244321}">
                <p14:modId xmlns:p14="http://schemas.microsoft.com/office/powerpoint/2010/main" val="3375349213"/>
              </p:ext>
            </p:extLst>
          </p:nvPr>
        </p:nvGraphicFramePr>
        <p:xfrm>
          <a:off x="830778" y="2761311"/>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Tree>
    <p:extLst>
      <p:ext uri="{BB962C8B-B14F-4D97-AF65-F5344CB8AC3E}">
        <p14:creationId xmlns:p14="http://schemas.microsoft.com/office/powerpoint/2010/main" val="35933399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TextBox 7">
            <a:extLst>
              <a:ext uri="{FF2B5EF4-FFF2-40B4-BE49-F238E27FC236}">
                <a16:creationId xmlns:a16="http://schemas.microsoft.com/office/drawing/2014/main" id="{E56CD00E-E673-447A-8EA7-FCCAEB4A65E8}"/>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17715624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6" name="TextBox 15"/>
          <p:cNvSpPr txBox="1"/>
          <p:nvPr/>
        </p:nvSpPr>
        <p:spPr>
          <a:xfrm>
            <a:off x="545010" y="1059866"/>
            <a:ext cx="11078867" cy="4832092"/>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Agile development </a:t>
            </a:r>
            <a:r>
              <a:rPr lang="en-US" dirty="0"/>
              <a:t>– A method of software development meant to be rapid with short iterations.  </a:t>
            </a:r>
          </a:p>
          <a:p>
            <a:endParaRPr lang="en-US" dirty="0"/>
          </a:p>
          <a:p>
            <a:r>
              <a:rPr lang="en-US" b="1" i="1" dirty="0"/>
              <a:t>Internet of Things (</a:t>
            </a:r>
            <a:r>
              <a:rPr lang="en-US" b="1" i="1" dirty="0" err="1"/>
              <a:t>IoT</a:t>
            </a:r>
            <a:r>
              <a:rPr lang="en-US" b="1" i="1" dirty="0"/>
              <a:t>) </a:t>
            </a:r>
            <a:r>
              <a:rPr lang="en-US" dirty="0"/>
              <a:t>– Devices that interact on the internet, without human intervention. </a:t>
            </a:r>
          </a:p>
          <a:p>
            <a:endParaRPr lang="en-US" b="1" i="1" dirty="0"/>
          </a:p>
          <a:p>
            <a:r>
              <a:rPr lang="en-US" b="1" i="1" dirty="0"/>
              <a:t>Open Web Application Security Project (OWASP) </a:t>
            </a:r>
            <a:r>
              <a:rPr lang="en-US" dirty="0"/>
              <a:t>–</a:t>
            </a:r>
            <a:r>
              <a:rPr lang="en-US" b="1" i="1" dirty="0"/>
              <a:t> </a:t>
            </a:r>
            <a:r>
              <a:rPr lang="en-US" dirty="0"/>
              <a:t>An online community that develops free articles, documentation, tools, and more on web application security. </a:t>
            </a:r>
          </a:p>
          <a:p>
            <a:r>
              <a:rPr lang="en-US" dirty="0"/>
              <a:t> </a:t>
            </a:r>
            <a:endParaRPr lang="en-US" b="1" i="1" dirty="0"/>
          </a:p>
          <a:p>
            <a:r>
              <a:rPr lang="en-US" b="1" i="1" dirty="0"/>
              <a:t>Prototyping </a:t>
            </a:r>
            <a:r>
              <a:rPr lang="en-US" dirty="0"/>
              <a:t>– Creating a version of an application that has only the bare minimum functionality so that it can be evaluated before further development. </a:t>
            </a:r>
          </a:p>
          <a:p>
            <a:endParaRPr lang="en-US" b="1" i="1" dirty="0"/>
          </a:p>
          <a:p>
            <a:r>
              <a:rPr lang="en-US" b="1" i="1" dirty="0"/>
              <a:t>Secure coding </a:t>
            </a:r>
            <a:r>
              <a:rPr lang="en-US" dirty="0"/>
              <a:t>– Programming in a manner that is secure. </a:t>
            </a:r>
          </a:p>
          <a:p>
            <a:endParaRPr lang="en-US" dirty="0"/>
          </a:p>
          <a:p>
            <a:r>
              <a:rPr lang="en-US" b="1" i="1" dirty="0"/>
              <a:t>Waterfall Method </a:t>
            </a:r>
            <a:r>
              <a:rPr lang="en-US" dirty="0"/>
              <a:t>– A software development method that uses very well-defined sequential phases. </a:t>
            </a:r>
          </a:p>
          <a:p>
            <a:endParaRPr lang="en-US" dirty="0"/>
          </a:p>
          <a:p>
            <a:r>
              <a:rPr lang="en-US" b="1" i="1" dirty="0"/>
              <a:t>Zero-day Exploit </a:t>
            </a:r>
            <a:r>
              <a:rPr lang="en-US" dirty="0"/>
              <a:t>– A vulnerability that is unknown to the product vendor, and thus there is no patch for it.  </a:t>
            </a:r>
          </a:p>
        </p:txBody>
      </p:sp>
    </p:spTree>
    <p:extLst>
      <p:ext uri="{BB962C8B-B14F-4D97-AF65-F5344CB8AC3E}">
        <p14:creationId xmlns:p14="http://schemas.microsoft.com/office/powerpoint/2010/main" val="16297651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5123" y="1255725"/>
            <a:ext cx="5335432" cy="4801314"/>
          </a:xfrm>
          <a:prstGeom prst="rect">
            <a:avLst/>
          </a:prstGeom>
          <a:noFill/>
        </p:spPr>
        <p:txBody>
          <a:bodyPr wrap="square" rtlCol="0">
            <a:spAutoFit/>
          </a:bodyPr>
          <a:lstStyle/>
          <a:p>
            <a:r>
              <a:rPr lang="en-US" b="1" dirty="0">
                <a:solidFill>
                  <a:srgbClr val="0070C0"/>
                </a:solidFill>
              </a:rPr>
              <a:t>Zero Day Exploits</a:t>
            </a:r>
          </a:p>
          <a:p>
            <a:endParaRPr lang="en-US" b="1" dirty="0"/>
          </a:p>
          <a:p>
            <a:r>
              <a:rPr lang="en-US" dirty="0"/>
              <a:t>This refers to a vulnerability that is found in a software product and the exploiting of that vulnerability before the software vendor can produce a patch to fix the vulnerability. </a:t>
            </a:r>
          </a:p>
          <a:p>
            <a:endParaRPr lang="en-US" dirty="0"/>
          </a:p>
          <a:p>
            <a:r>
              <a:rPr lang="en-US" dirty="0"/>
              <a:t>When a vulnerability to a web browser or operating system or other software product is found, the hacker community will let each other know, and it open to exploitation to the hackers in that community. The software vendor may find out days, weeks or even longer after the vulnerability is discovered.  </a:t>
            </a:r>
          </a:p>
          <a:p>
            <a:endParaRPr lang="en-US" dirty="0"/>
          </a:p>
          <a:p>
            <a:r>
              <a:rPr lang="en-US" dirty="0"/>
              <a:t>Many vendors offer </a:t>
            </a:r>
            <a:r>
              <a:rPr lang="en-US" i="1" dirty="0"/>
              <a:t>‘bug rewards</a:t>
            </a:r>
            <a:r>
              <a:rPr lang="en-US" dirty="0"/>
              <a:t>’ for information about zero-day exploits.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Vulnerabilities</a:t>
            </a:r>
            <a:endParaRPr lang="en-US" sz="20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904" y="2144985"/>
            <a:ext cx="4772973" cy="2491387"/>
          </a:xfrm>
          <a:prstGeom prst="rect">
            <a:avLst/>
          </a:prstGeom>
        </p:spPr>
      </p:pic>
    </p:spTree>
    <p:extLst>
      <p:ext uri="{BB962C8B-B14F-4D97-AF65-F5344CB8AC3E}">
        <p14:creationId xmlns:p14="http://schemas.microsoft.com/office/powerpoint/2010/main" val="35570547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Vulnerabilities</a:t>
            </a:r>
            <a:endParaRPr lang="en-US" sz="2000" i="1" dirty="0"/>
          </a:p>
        </p:txBody>
      </p:sp>
      <p:sp>
        <p:nvSpPr>
          <p:cNvPr id="8" name="TextBox 7"/>
          <p:cNvSpPr txBox="1"/>
          <p:nvPr/>
        </p:nvSpPr>
        <p:spPr>
          <a:xfrm>
            <a:off x="808837" y="1362571"/>
            <a:ext cx="10577212" cy="4770537"/>
          </a:xfrm>
          <a:prstGeom prst="rect">
            <a:avLst/>
          </a:prstGeom>
          <a:noFill/>
        </p:spPr>
        <p:txBody>
          <a:bodyPr wrap="square" rtlCol="0">
            <a:spAutoFit/>
          </a:bodyPr>
          <a:lstStyle/>
          <a:p>
            <a:r>
              <a:rPr lang="en-US" sz="1600" b="1" dirty="0">
                <a:solidFill>
                  <a:srgbClr val="0070C0"/>
                </a:solidFill>
              </a:rPr>
              <a:t>U.S. Computer Emergency Readiness Team  (US-CERT) </a:t>
            </a:r>
            <a:endParaRPr lang="en-US" sz="1600" dirty="0">
              <a:solidFill>
                <a:srgbClr val="0070C0"/>
              </a:solidFill>
            </a:endParaRPr>
          </a:p>
          <a:p>
            <a:endParaRPr lang="en-US" sz="1600" dirty="0"/>
          </a:p>
          <a:p>
            <a:r>
              <a:rPr lang="en-US" sz="1600" dirty="0"/>
              <a:t>Software vulnerabilities tracked in a publicly available database. </a:t>
            </a:r>
            <a:r>
              <a:rPr lang="en-US" sz="1600" dirty="0">
                <a:hlinkClick r:id="rId3"/>
              </a:rPr>
              <a:t>http://web.nvd.nist.gov</a:t>
            </a:r>
            <a:endParaRPr lang="en-US" sz="1600" dirty="0"/>
          </a:p>
          <a:p>
            <a:r>
              <a:rPr lang="en-US" sz="1600" dirty="0"/>
              <a:t>When a vulnerability is discovered, it is assigned a CVE number.  (Common Vulnerability or Exposure) </a:t>
            </a:r>
          </a:p>
          <a:p>
            <a:endParaRPr lang="en-US" sz="1600" dirty="0"/>
          </a:p>
          <a:p>
            <a:r>
              <a:rPr lang="en-US" sz="1600" dirty="0"/>
              <a:t>Vulnerability / remediation process: </a:t>
            </a:r>
          </a:p>
          <a:p>
            <a:pPr marL="342900" indent="-342900">
              <a:buAutoNum type="arabicPeriod"/>
            </a:pPr>
            <a:r>
              <a:rPr lang="en-US" sz="1600" i="1" dirty="0"/>
              <a:t>Vendor releases software and code to the general public with unknown vulnerabilities. </a:t>
            </a:r>
          </a:p>
          <a:p>
            <a:pPr marL="342900" indent="-342900">
              <a:buAutoNum type="arabicPeriod"/>
            </a:pPr>
            <a:r>
              <a:rPr lang="en-US" sz="1600" i="1" dirty="0"/>
              <a:t>A vulnerability is discovered, and the vendor is notified. (can be discovered by vendor or other parties)</a:t>
            </a:r>
          </a:p>
          <a:p>
            <a:pPr marL="342900" indent="-342900">
              <a:buAutoNum type="arabicPeriod"/>
            </a:pPr>
            <a:r>
              <a:rPr lang="en-US" sz="1600" i="1" dirty="0"/>
              <a:t>A countermeasure or patch is created by the vendor.</a:t>
            </a:r>
          </a:p>
          <a:p>
            <a:pPr marL="342900" indent="-342900">
              <a:buAutoNum type="arabicPeriod"/>
            </a:pPr>
            <a:r>
              <a:rPr lang="en-US" sz="1600" i="1" dirty="0"/>
              <a:t>The patch is released and made available to the public. </a:t>
            </a:r>
          </a:p>
          <a:p>
            <a:pPr marL="342900" indent="-342900">
              <a:buAutoNum type="arabicPeriod"/>
            </a:pPr>
            <a:r>
              <a:rPr lang="en-US" sz="1600" i="1" dirty="0"/>
              <a:t>The patch is downloaded and installed on the affected systems or devices. </a:t>
            </a:r>
          </a:p>
          <a:p>
            <a:endParaRPr lang="en-US" sz="1600" dirty="0"/>
          </a:p>
          <a:p>
            <a:r>
              <a:rPr lang="en-US" sz="1600" dirty="0"/>
              <a:t>The period between when the vulnerability is discovered and when the patch is applied is known as the vulnerability time (</a:t>
            </a:r>
            <a:r>
              <a:rPr lang="en-US" sz="1600" dirty="0" err="1"/>
              <a:t>Vt</a:t>
            </a:r>
            <a:r>
              <a:rPr lang="en-US" sz="1600" dirty="0"/>
              <a:t>) </a:t>
            </a:r>
          </a:p>
          <a:p>
            <a:endParaRPr lang="en-US" sz="1600" dirty="0"/>
          </a:p>
          <a:p>
            <a:r>
              <a:rPr lang="en-US" sz="1600" i="1" dirty="0" err="1"/>
              <a:t>Vt</a:t>
            </a:r>
            <a:r>
              <a:rPr lang="en-US" sz="1600" i="1" dirty="0"/>
              <a:t> = </a:t>
            </a:r>
            <a:r>
              <a:rPr lang="en-US" sz="1600" i="1" dirty="0" err="1"/>
              <a:t>Vt</a:t>
            </a:r>
            <a:r>
              <a:rPr lang="en-US" sz="1600" i="1" dirty="0"/>
              <a:t> open – </a:t>
            </a:r>
            <a:r>
              <a:rPr lang="en-US" sz="1600" i="1" dirty="0" err="1"/>
              <a:t>Vt</a:t>
            </a:r>
            <a:r>
              <a:rPr lang="en-US" sz="1600" i="1" dirty="0"/>
              <a:t> closed</a:t>
            </a:r>
          </a:p>
          <a:p>
            <a:endParaRPr lang="en-US" sz="1600" dirty="0"/>
          </a:p>
          <a:p>
            <a:r>
              <a:rPr lang="en-US" sz="1600" b="1" dirty="0">
                <a:solidFill>
                  <a:srgbClr val="FF0000"/>
                </a:solidFill>
              </a:rPr>
              <a:t>Zero-Day Vulnerability </a:t>
            </a:r>
            <a:r>
              <a:rPr lang="en-US" sz="1600" b="1" dirty="0"/>
              <a:t>– </a:t>
            </a:r>
            <a:r>
              <a:rPr lang="en-US" sz="1600" i="1" dirty="0"/>
              <a:t>From Step 2, a vulnerability is found by someone other than the vendor and an attacker takes advantage of that vulnerability before the vendor can create a patch. </a:t>
            </a:r>
          </a:p>
        </p:txBody>
      </p:sp>
    </p:spTree>
    <p:extLst>
      <p:ext uri="{BB962C8B-B14F-4D97-AF65-F5344CB8AC3E}">
        <p14:creationId xmlns:p14="http://schemas.microsoft.com/office/powerpoint/2010/main" val="15448900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Types of Vulnerabilities</a:t>
            </a:r>
            <a:endParaRPr lang="en-US" sz="2000" i="1" dirty="0"/>
          </a:p>
        </p:txBody>
      </p:sp>
      <p:sp>
        <p:nvSpPr>
          <p:cNvPr id="13" name="TextBox 12"/>
          <p:cNvSpPr txBox="1"/>
          <p:nvPr/>
        </p:nvSpPr>
        <p:spPr>
          <a:xfrm>
            <a:off x="588667" y="1289225"/>
            <a:ext cx="9706927" cy="5078313"/>
          </a:xfrm>
          <a:prstGeom prst="rect">
            <a:avLst/>
          </a:prstGeom>
          <a:noFill/>
        </p:spPr>
        <p:txBody>
          <a:bodyPr wrap="square" rtlCol="0">
            <a:spAutoFit/>
          </a:bodyPr>
          <a:lstStyle/>
          <a:p>
            <a:r>
              <a:rPr lang="en-US" b="1" dirty="0">
                <a:solidFill>
                  <a:srgbClr val="0070C0"/>
                </a:solidFill>
              </a:rPr>
              <a:t>Secure Protocols</a:t>
            </a:r>
          </a:p>
          <a:p>
            <a:endParaRPr lang="en-US" b="1" dirty="0"/>
          </a:p>
          <a:p>
            <a:r>
              <a:rPr lang="en-US" dirty="0"/>
              <a:t>When networks were developed, including the internet, they were not designed for security. </a:t>
            </a:r>
          </a:p>
          <a:p>
            <a:r>
              <a:rPr lang="en-US" dirty="0"/>
              <a:t>Selecting secure protocols over insecure ones for network data traffic. </a:t>
            </a:r>
          </a:p>
          <a:p>
            <a:endParaRPr lang="en-US" dirty="0"/>
          </a:p>
          <a:p>
            <a:r>
              <a:rPr lang="en-US" b="1" dirty="0"/>
              <a:t>Insecure</a:t>
            </a:r>
            <a:r>
              <a:rPr lang="en-US" dirty="0"/>
              <a:t>		</a:t>
            </a:r>
            <a:r>
              <a:rPr lang="en-US" b="1" dirty="0"/>
              <a:t>Secure</a:t>
            </a:r>
          </a:p>
          <a:p>
            <a:endParaRPr lang="en-US" dirty="0"/>
          </a:p>
          <a:p>
            <a:r>
              <a:rPr lang="en-US" dirty="0"/>
              <a:t>HTTP			HTTPS</a:t>
            </a:r>
          </a:p>
          <a:p>
            <a:r>
              <a:rPr lang="en-US" dirty="0"/>
              <a:t>SMTP			SMTPS</a:t>
            </a:r>
          </a:p>
          <a:p>
            <a:r>
              <a:rPr lang="en-US" dirty="0"/>
              <a:t>POP3			POP3S</a:t>
            </a:r>
          </a:p>
          <a:p>
            <a:r>
              <a:rPr lang="en-US" dirty="0"/>
              <a:t>IMAP			IMAPS</a:t>
            </a:r>
          </a:p>
          <a:p>
            <a:r>
              <a:rPr lang="en-US" dirty="0"/>
              <a:t>FTP			FTPS</a:t>
            </a:r>
          </a:p>
          <a:p>
            <a:r>
              <a:rPr lang="en-US" dirty="0"/>
              <a:t>			SFTP</a:t>
            </a:r>
          </a:p>
          <a:p>
            <a:r>
              <a:rPr lang="en-US" dirty="0"/>
              <a:t>			SCP</a:t>
            </a:r>
          </a:p>
          <a:p>
            <a:r>
              <a:rPr lang="en-US" dirty="0"/>
              <a:t>DNS			DNSSEC</a:t>
            </a:r>
          </a:p>
          <a:p>
            <a:r>
              <a:rPr lang="en-US" dirty="0"/>
              <a:t>SNMP			SNMPv3</a:t>
            </a:r>
          </a:p>
          <a:p>
            <a:r>
              <a:rPr lang="en-US" dirty="0"/>
              <a:t>LDAP			LDAPS</a:t>
            </a:r>
          </a:p>
          <a:p>
            <a:r>
              <a:rPr lang="en-US" dirty="0"/>
              <a:t>RTP			</a:t>
            </a:r>
            <a:r>
              <a:rPr lang="en-US" dirty="0" err="1"/>
              <a:t>sRTP</a:t>
            </a:r>
            <a:endParaRPr lang="en-US" dirty="0"/>
          </a:p>
        </p:txBody>
      </p:sp>
    </p:spTree>
    <p:extLst>
      <p:ext uri="{BB962C8B-B14F-4D97-AF65-F5344CB8AC3E}">
        <p14:creationId xmlns:p14="http://schemas.microsoft.com/office/powerpoint/2010/main" val="19655696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58011" y="1217889"/>
            <a:ext cx="4988740" cy="4524315"/>
          </a:xfrm>
          <a:prstGeom prst="rect">
            <a:avLst/>
          </a:prstGeom>
          <a:noFill/>
        </p:spPr>
        <p:txBody>
          <a:bodyPr wrap="square" rtlCol="0">
            <a:spAutoFit/>
          </a:bodyPr>
          <a:lstStyle/>
          <a:p>
            <a:r>
              <a:rPr lang="en-US" b="1" dirty="0">
                <a:solidFill>
                  <a:srgbClr val="0070C0"/>
                </a:solidFill>
              </a:rPr>
              <a:t>Internet of Things (</a:t>
            </a:r>
            <a:r>
              <a:rPr lang="en-US" b="1" dirty="0" err="1">
                <a:solidFill>
                  <a:srgbClr val="0070C0"/>
                </a:solidFill>
              </a:rPr>
              <a:t>IoT</a:t>
            </a:r>
            <a:r>
              <a:rPr lang="en-US" b="1" dirty="0">
                <a:solidFill>
                  <a:srgbClr val="0070C0"/>
                </a:solidFill>
              </a:rPr>
              <a:t>) </a:t>
            </a:r>
          </a:p>
          <a:p>
            <a:endParaRPr lang="en-US" dirty="0"/>
          </a:p>
          <a:p>
            <a:r>
              <a:rPr lang="en-US" dirty="0"/>
              <a:t>Electronic devices that are connected to the internet with dedicated computerized functions, such as appliances, sensors, actuators, medical devices, automobiles, and factory devices. </a:t>
            </a:r>
          </a:p>
          <a:p>
            <a:endParaRPr lang="en-US" dirty="0"/>
          </a:p>
          <a:p>
            <a:r>
              <a:rPr lang="en-US" dirty="0"/>
              <a:t>These devices represent potential hacking opportunities with vulnerabilities that are unknown at this time. </a:t>
            </a:r>
          </a:p>
          <a:p>
            <a:endParaRPr lang="en-US" dirty="0"/>
          </a:p>
          <a:p>
            <a:r>
              <a:rPr lang="en-US" dirty="0"/>
              <a:t>For example: </a:t>
            </a:r>
            <a:r>
              <a:rPr lang="en-US" i="1" dirty="0"/>
              <a:t>it has been reported that car computers can be hacked, and the attacker can gain control over the vehicle while it is in motion. </a:t>
            </a:r>
          </a:p>
        </p:txBody>
      </p:sp>
      <p:sp>
        <p:nvSpPr>
          <p:cNvPr id="9"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10"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1"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2" name="Rectangle 11"/>
          <p:cNvSpPr/>
          <p:nvPr/>
        </p:nvSpPr>
        <p:spPr>
          <a:xfrm>
            <a:off x="4025959" y="800961"/>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Embedded Systems Security</a:t>
            </a:r>
            <a:endParaRPr lang="en-US" sz="2000"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443" y="1750793"/>
            <a:ext cx="5121208" cy="3709287"/>
          </a:xfrm>
          <a:prstGeom prst="rect">
            <a:avLst/>
          </a:prstGeom>
        </p:spPr>
      </p:pic>
    </p:spTree>
    <p:extLst>
      <p:ext uri="{BB962C8B-B14F-4D97-AF65-F5344CB8AC3E}">
        <p14:creationId xmlns:p14="http://schemas.microsoft.com/office/powerpoint/2010/main" val="3918252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88667" y="1395597"/>
            <a:ext cx="4831883" cy="2308324"/>
          </a:xfrm>
          <a:prstGeom prst="rect">
            <a:avLst/>
          </a:prstGeom>
          <a:noFill/>
        </p:spPr>
        <p:txBody>
          <a:bodyPr wrap="square" rtlCol="0">
            <a:spAutoFit/>
          </a:bodyPr>
          <a:lstStyle/>
          <a:p>
            <a:r>
              <a:rPr lang="en-US" b="1" dirty="0">
                <a:solidFill>
                  <a:srgbClr val="0070C0"/>
                </a:solidFill>
              </a:rPr>
              <a:t>Input Validation </a:t>
            </a:r>
          </a:p>
          <a:p>
            <a:endParaRPr lang="en-US" dirty="0"/>
          </a:p>
          <a:p>
            <a:r>
              <a:rPr lang="en-US" dirty="0"/>
              <a:t>The process of validating data entered into the web application, before the data is sent to the web application for processing. </a:t>
            </a:r>
          </a:p>
          <a:p>
            <a:endParaRPr lang="en-US" dirty="0"/>
          </a:p>
          <a:p>
            <a:r>
              <a:rPr lang="en-US" dirty="0"/>
              <a:t>A first line of defense for application coding. </a:t>
            </a:r>
          </a:p>
          <a:p>
            <a:endParaRPr lang="en-US" dirty="0"/>
          </a:p>
        </p:txBody>
      </p:sp>
      <p:sp>
        <p:nvSpPr>
          <p:cNvPr id="7" name="TextBox 6"/>
          <p:cNvSpPr txBox="1"/>
          <p:nvPr/>
        </p:nvSpPr>
        <p:spPr>
          <a:xfrm>
            <a:off x="558011" y="3707805"/>
            <a:ext cx="4831883" cy="2031325"/>
          </a:xfrm>
          <a:prstGeom prst="rect">
            <a:avLst/>
          </a:prstGeom>
          <a:noFill/>
        </p:spPr>
        <p:txBody>
          <a:bodyPr wrap="square" rtlCol="0">
            <a:spAutoFit/>
          </a:bodyPr>
          <a:lstStyle/>
          <a:p>
            <a:r>
              <a:rPr lang="en-US" b="1" dirty="0">
                <a:solidFill>
                  <a:srgbClr val="0070C0"/>
                </a:solidFill>
              </a:rPr>
              <a:t>Application Sandboxing </a:t>
            </a:r>
          </a:p>
          <a:p>
            <a:endParaRPr lang="en-US" dirty="0"/>
          </a:p>
          <a:p>
            <a:r>
              <a:rPr lang="en-US" dirty="0"/>
              <a:t>The process of writing files to a sandbox or temporary storage area instead of their normal location. This limits the ability of execution of code on a user’s computer. </a:t>
            </a:r>
          </a:p>
          <a:p>
            <a:endParaRPr lang="en-US" dirty="0"/>
          </a:p>
        </p:txBody>
      </p:sp>
      <p:sp>
        <p:nvSpPr>
          <p:cNvPr id="8" name="Title 4"/>
          <p:cNvSpPr>
            <a:spLocks noGrp="1"/>
          </p:cNvSpPr>
          <p:nvPr>
            <p:ph type="title"/>
          </p:nvPr>
        </p:nvSpPr>
        <p:spPr>
          <a:xfrm>
            <a:off x="588667" y="47636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Secure Coding</a:t>
            </a:r>
            <a:endParaRPr lang="en-US" sz="2800" i="1" dirty="0"/>
          </a:p>
        </p:txBody>
      </p:sp>
      <p:sp>
        <p:nvSpPr>
          <p:cNvPr id="9" name="Rectangle 2"/>
          <p:cNvSpPr txBox="1">
            <a:spLocks noChangeArrowheads="1"/>
          </p:cNvSpPr>
          <p:nvPr/>
        </p:nvSpPr>
        <p:spPr bwMode="auto">
          <a:xfrm>
            <a:off x="558011" y="481444"/>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5</a:t>
            </a:r>
          </a:p>
        </p:txBody>
      </p:sp>
      <p:sp>
        <p:nvSpPr>
          <p:cNvPr id="10" name="Rectangle 2"/>
          <p:cNvSpPr txBox="1">
            <a:spLocks noChangeArrowheads="1"/>
          </p:cNvSpPr>
          <p:nvPr/>
        </p:nvSpPr>
        <p:spPr bwMode="auto">
          <a:xfrm>
            <a:off x="558011" y="490462"/>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4025959" y="813480"/>
            <a:ext cx="4142969" cy="400110"/>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Application Vulnerabilities</a:t>
            </a:r>
            <a:endParaRPr lang="en-US" sz="20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00" y="1838325"/>
            <a:ext cx="5572125" cy="2571750"/>
          </a:xfrm>
          <a:prstGeom prst="rect">
            <a:avLst/>
          </a:prstGeom>
        </p:spPr>
      </p:pic>
    </p:spTree>
    <p:extLst>
      <p:ext uri="{BB962C8B-B14F-4D97-AF65-F5344CB8AC3E}">
        <p14:creationId xmlns:p14="http://schemas.microsoft.com/office/powerpoint/2010/main" val="434523502"/>
      </p:ext>
    </p:extLst>
  </p:cSld>
  <p:clrMapOvr>
    <a:masterClrMapping/>
  </p:clrMapOvr>
  <p:transition>
    <p:fade/>
  </p:transition>
</p:sld>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BC1F47-2558-4103-ABEC-FECFFEA3DB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2841329-6C25-4984-BEA2-47C80B006D44}">
  <ds:schemaRefs>
    <ds:schemaRef ds:uri="http://schemas.microsoft.com/sharepoint/v3/contenttype/forms"/>
  </ds:schemaRefs>
</ds:datastoreItem>
</file>

<file path=customXml/itemProps3.xml><?xml version="1.0" encoding="utf-8"?>
<ds:datastoreItem xmlns:ds="http://schemas.openxmlformats.org/officeDocument/2006/customXml" ds:itemID="{C393C47C-0BF3-462E-AC16-41FC29006A3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77687</TotalTime>
  <Words>2522</Words>
  <Application>Microsoft Office PowerPoint</Application>
  <PresentationFormat>Widescreen</PresentationFormat>
  <Paragraphs>421</Paragraphs>
  <Slides>30</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USDC IT CoE: Security+ Testing Review – Session 5</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lpstr>Secure Coding</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605</cp:revision>
  <cp:lastPrinted>2016-08-23T16:25:56Z</cp:lastPrinted>
  <dcterms:created xsi:type="dcterms:W3CDTF">2015-01-28T22:26:41Z</dcterms:created>
  <dcterms:modified xsi:type="dcterms:W3CDTF">2021-07-13T18:01:58Z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2021-07-07T15:31:04Z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321ad932-2edf-4d66-b389-edb9424737fa</vt:lpwstr>
  </property>
  <property fmtid="{D5CDD505-2E9C-101B-9397-08002B2CF9AE}" pid="9" name="MSIP_Label_ea60d57e-af5b-4752-ac57-3e4f28ca11dc_ContentBits">
    <vt:lpwstr>0</vt:lpwstr>
  </property>
</Properties>
</file>