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47"/>
  </p:notesMasterIdLst>
  <p:handoutMasterIdLst>
    <p:handoutMasterId r:id="rId48"/>
  </p:handoutMasterIdLst>
  <p:sldIdLst>
    <p:sldId id="400" r:id="rId6"/>
    <p:sldId id="405" r:id="rId7"/>
    <p:sldId id="354" r:id="rId8"/>
    <p:sldId id="355" r:id="rId9"/>
    <p:sldId id="395" r:id="rId10"/>
    <p:sldId id="356" r:id="rId11"/>
    <p:sldId id="381" r:id="rId12"/>
    <p:sldId id="357" r:id="rId13"/>
    <p:sldId id="401" r:id="rId14"/>
    <p:sldId id="376" r:id="rId15"/>
    <p:sldId id="377" r:id="rId16"/>
    <p:sldId id="359" r:id="rId17"/>
    <p:sldId id="361" r:id="rId18"/>
    <p:sldId id="362" r:id="rId19"/>
    <p:sldId id="378" r:id="rId20"/>
    <p:sldId id="363" r:id="rId21"/>
    <p:sldId id="364" r:id="rId22"/>
    <p:sldId id="406" r:id="rId23"/>
    <p:sldId id="367" r:id="rId24"/>
    <p:sldId id="368" r:id="rId25"/>
    <p:sldId id="369" r:id="rId26"/>
    <p:sldId id="383" r:id="rId27"/>
    <p:sldId id="384" r:id="rId28"/>
    <p:sldId id="402" r:id="rId29"/>
    <p:sldId id="386" r:id="rId30"/>
    <p:sldId id="387" r:id="rId31"/>
    <p:sldId id="388" r:id="rId32"/>
    <p:sldId id="389" r:id="rId33"/>
    <p:sldId id="403" r:id="rId34"/>
    <p:sldId id="392" r:id="rId35"/>
    <p:sldId id="393" r:id="rId36"/>
    <p:sldId id="394" r:id="rId37"/>
    <p:sldId id="396" r:id="rId38"/>
    <p:sldId id="397" r:id="rId39"/>
    <p:sldId id="371" r:id="rId40"/>
    <p:sldId id="370" r:id="rId41"/>
    <p:sldId id="398" r:id="rId42"/>
    <p:sldId id="399" r:id="rId43"/>
    <p:sldId id="372" r:id="rId44"/>
    <p:sldId id="404" r:id="rId45"/>
    <p:sldId id="353"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 id="3" name="Reeves, Jim" initials="RJ" lastIdx="1" clrIdx="2">
    <p:extLst>
      <p:ext uri="{19B8F6BF-5375-455C-9EA6-DF929625EA0E}">
        <p15:presenceInfo xmlns:p15="http://schemas.microsoft.com/office/powerpoint/2012/main" userId="S::jireeves@deloitte.com::2b9495c2-0235-4039-b9f2-621990e98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6980" autoAdjust="0"/>
    <p:restoredTop sz="96301" autoAdjust="0"/>
  </p:normalViewPr>
  <p:slideViewPr>
    <p:cSldViewPr snapToGrid="0">
      <p:cViewPr varScale="1">
        <p:scale>
          <a:sx n="115" d="100"/>
          <a:sy n="115" d="100"/>
        </p:scale>
        <p:origin x="130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7/13/2021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7/13/2021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1587400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8117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D9AC7-DA5F-47AF-B3A7-AAD7B149B2BD}" type="slidenum">
              <a:rPr lang="en-US" smtClean="0"/>
              <a:t>18</a:t>
            </a:fld>
            <a:endParaRPr lang="en-US"/>
          </a:p>
        </p:txBody>
      </p:sp>
    </p:spTree>
    <p:extLst>
      <p:ext uri="{BB962C8B-B14F-4D97-AF65-F5344CB8AC3E}">
        <p14:creationId xmlns:p14="http://schemas.microsoft.com/office/powerpoint/2010/main" val="103045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D9AC7-DA5F-47AF-B3A7-AAD7B149B2BD}" type="slidenum">
              <a:rPr lang="en-US" smtClean="0"/>
              <a:t>24</a:t>
            </a:fld>
            <a:endParaRPr lang="en-US"/>
          </a:p>
        </p:txBody>
      </p:sp>
    </p:spTree>
    <p:extLst>
      <p:ext uri="{BB962C8B-B14F-4D97-AF65-F5344CB8AC3E}">
        <p14:creationId xmlns:p14="http://schemas.microsoft.com/office/powerpoint/2010/main" val="1701282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D9AC7-DA5F-47AF-B3A7-AAD7B149B2BD}" type="slidenum">
              <a:rPr lang="en-US" smtClean="0"/>
              <a:t>29</a:t>
            </a:fld>
            <a:endParaRPr lang="en-US"/>
          </a:p>
        </p:txBody>
      </p:sp>
    </p:spTree>
    <p:extLst>
      <p:ext uri="{BB962C8B-B14F-4D97-AF65-F5344CB8AC3E}">
        <p14:creationId xmlns:p14="http://schemas.microsoft.com/office/powerpoint/2010/main" val="41734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D9AC7-DA5F-47AF-B3A7-AAD7B149B2BD}" type="slidenum">
              <a:rPr lang="en-US" smtClean="0"/>
              <a:t>40</a:t>
            </a:fld>
            <a:endParaRPr lang="en-US"/>
          </a:p>
        </p:txBody>
      </p:sp>
    </p:spTree>
    <p:extLst>
      <p:ext uri="{BB962C8B-B14F-4D97-AF65-F5344CB8AC3E}">
        <p14:creationId xmlns:p14="http://schemas.microsoft.com/office/powerpoint/2010/main" val="235488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53940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92900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329845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7987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51820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9</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9446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10</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98579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94469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108338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46"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3.xm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9.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20541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365" y="1397931"/>
            <a:ext cx="4154039" cy="2277547"/>
          </a:xfrm>
          <a:prstGeom prst="rect">
            <a:avLst/>
          </a:prstGeom>
          <a:noFill/>
        </p:spPr>
        <p:txBody>
          <a:bodyPr wrap="square" rtlCol="0">
            <a:spAutoFit/>
          </a:bodyPr>
          <a:lstStyle/>
          <a:p>
            <a:r>
              <a:rPr lang="en-US" b="1" dirty="0">
                <a:solidFill>
                  <a:srgbClr val="0070C0"/>
                </a:solidFill>
              </a:rPr>
              <a:t>Substitution Cipher</a:t>
            </a:r>
          </a:p>
          <a:p>
            <a:endParaRPr lang="en-US" sz="1600" b="1" i="1" dirty="0">
              <a:solidFill>
                <a:schemeClr val="accent5"/>
              </a:solidFill>
            </a:endParaRPr>
          </a:p>
          <a:p>
            <a:r>
              <a:rPr lang="en-US" dirty="0"/>
              <a:t>Method of generating cryptographic text where the original plain text characters are substituted with a different set of text characters. </a:t>
            </a:r>
          </a:p>
          <a:p>
            <a:endParaRPr lang="en-US" dirty="0"/>
          </a:p>
          <a:p>
            <a:endParaRPr lang="en-US" dirty="0"/>
          </a:p>
        </p:txBody>
      </p:sp>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969" y="1527906"/>
            <a:ext cx="6127262" cy="4595447"/>
          </a:xfrm>
          <a:prstGeom prst="rect">
            <a:avLst/>
          </a:prstGeom>
        </p:spPr>
      </p:pic>
    </p:spTree>
    <p:extLst>
      <p:ext uri="{BB962C8B-B14F-4D97-AF65-F5344CB8AC3E}">
        <p14:creationId xmlns:p14="http://schemas.microsoft.com/office/powerpoint/2010/main" val="41093840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365" y="1397931"/>
            <a:ext cx="4154039" cy="1723549"/>
          </a:xfrm>
          <a:prstGeom prst="rect">
            <a:avLst/>
          </a:prstGeom>
          <a:noFill/>
        </p:spPr>
        <p:txBody>
          <a:bodyPr wrap="square" rtlCol="0">
            <a:spAutoFit/>
          </a:bodyPr>
          <a:lstStyle/>
          <a:p>
            <a:r>
              <a:rPr lang="en-US" b="1" dirty="0">
                <a:solidFill>
                  <a:srgbClr val="0070C0"/>
                </a:solidFill>
              </a:rPr>
              <a:t>Transposition Cipher </a:t>
            </a:r>
          </a:p>
          <a:p>
            <a:endParaRPr lang="en-US" sz="1600" b="1" i="1" dirty="0">
              <a:solidFill>
                <a:schemeClr val="accent5"/>
              </a:solidFill>
            </a:endParaRPr>
          </a:p>
          <a:p>
            <a:r>
              <a:rPr lang="en-US" dirty="0"/>
              <a:t>Method of generating cryptographic text where the original character positions are moved to different locations. </a:t>
            </a:r>
          </a:p>
        </p:txBody>
      </p:sp>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420" y="1564640"/>
            <a:ext cx="5944210" cy="3652987"/>
          </a:xfrm>
          <a:prstGeom prst="rect">
            <a:avLst/>
          </a:prstGeom>
        </p:spPr>
      </p:pic>
    </p:spTree>
    <p:extLst>
      <p:ext uri="{BB962C8B-B14F-4D97-AF65-F5344CB8AC3E}">
        <p14:creationId xmlns:p14="http://schemas.microsoft.com/office/powerpoint/2010/main" val="33342227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562" y="1194732"/>
            <a:ext cx="4792272" cy="4493538"/>
          </a:xfrm>
          <a:prstGeom prst="rect">
            <a:avLst/>
          </a:prstGeom>
          <a:noFill/>
        </p:spPr>
        <p:txBody>
          <a:bodyPr wrap="square" rtlCol="0">
            <a:spAutoFit/>
          </a:bodyPr>
          <a:lstStyle/>
          <a:p>
            <a:r>
              <a:rPr lang="en-US" b="1" dirty="0">
                <a:solidFill>
                  <a:srgbClr val="0070C0"/>
                </a:solidFill>
              </a:rPr>
              <a:t>Symmetric Cryptography</a:t>
            </a:r>
          </a:p>
          <a:p>
            <a:endParaRPr lang="en-US" sz="1600" b="1" i="1" dirty="0">
              <a:solidFill>
                <a:schemeClr val="accent5"/>
              </a:solidFill>
            </a:endParaRPr>
          </a:p>
          <a:p>
            <a:r>
              <a:rPr lang="en-US" dirty="0"/>
              <a:t>Developed in the early 1970’s by IBM and submitted to the NBS (National Bureau of Standards) as a means for securing government computer messages and data. </a:t>
            </a:r>
          </a:p>
          <a:p>
            <a:endParaRPr lang="en-US" dirty="0"/>
          </a:p>
          <a:p>
            <a:r>
              <a:rPr lang="en-US" dirty="0"/>
              <a:t>Symmetric Cryptographic algorithms use a single key to encrypt and decrypt message text. </a:t>
            </a:r>
          </a:p>
          <a:p>
            <a:endParaRPr lang="en-US" dirty="0"/>
          </a:p>
          <a:p>
            <a:r>
              <a:rPr lang="en-US" dirty="0"/>
              <a:t>It is a fast cryptographic method but presents some problems with key transfer between the two parties and maintaining the security of the key. </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04" y="1924140"/>
            <a:ext cx="5420188" cy="3049918"/>
          </a:xfrm>
          <a:prstGeom prst="rect">
            <a:avLst/>
          </a:prstGeom>
        </p:spPr>
      </p:pic>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36968912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5564" y="1200038"/>
            <a:ext cx="4628814" cy="4216539"/>
          </a:xfrm>
          <a:prstGeom prst="rect">
            <a:avLst/>
          </a:prstGeom>
          <a:noFill/>
        </p:spPr>
        <p:txBody>
          <a:bodyPr wrap="square" rtlCol="0">
            <a:spAutoFit/>
          </a:bodyPr>
          <a:lstStyle/>
          <a:p>
            <a:r>
              <a:rPr lang="en-US" b="1" dirty="0">
                <a:solidFill>
                  <a:srgbClr val="0070C0"/>
                </a:solidFill>
              </a:rPr>
              <a:t>DES – Data Encryption Standard</a:t>
            </a:r>
          </a:p>
          <a:p>
            <a:endParaRPr lang="en-US" sz="1600" b="1" i="1" dirty="0">
              <a:solidFill>
                <a:schemeClr val="accent5"/>
              </a:solidFill>
            </a:endParaRPr>
          </a:p>
          <a:p>
            <a:r>
              <a:rPr lang="en-US" dirty="0"/>
              <a:t>Developed by IBM and published in 1977, it was the standard for over 20 years, before it was broken and deemed insecure. </a:t>
            </a:r>
          </a:p>
          <a:p>
            <a:endParaRPr lang="en-US" dirty="0"/>
          </a:p>
          <a:p>
            <a:r>
              <a:rPr lang="en-US" dirty="0"/>
              <a:t>A Block Cipher the processes 64 bits of plain text at a time and outputs 64 bits of ciphertext. The DES key is a 56-bit key.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MODES OF OPERATION</a:t>
            </a:r>
          </a:p>
          <a:p>
            <a:r>
              <a:rPr lang="en-US" dirty="0">
                <a:latin typeface="Times New Roman" panose="02020603050405020304" pitchFamily="18" charset="0"/>
                <a:ea typeface="Times New Roman" panose="02020603050405020304" pitchFamily="18" charset="0"/>
              </a:rPr>
              <a:t>ECB – ELECTRONIC CODEBOOK MODE</a:t>
            </a:r>
          </a:p>
          <a:p>
            <a:r>
              <a:rPr lang="en-US" dirty="0">
                <a:latin typeface="Times New Roman" panose="02020603050405020304" pitchFamily="18" charset="0"/>
                <a:ea typeface="Times New Roman" panose="02020603050405020304" pitchFamily="18" charset="0"/>
              </a:rPr>
              <a:t>CBC – CIPHER BLOCK CHAINING MODE</a:t>
            </a:r>
          </a:p>
          <a:p>
            <a:r>
              <a:rPr lang="en-US" dirty="0">
                <a:latin typeface="Times New Roman" panose="02020603050405020304" pitchFamily="18" charset="0"/>
                <a:ea typeface="Times New Roman" panose="02020603050405020304" pitchFamily="18" charset="0"/>
              </a:rPr>
              <a:t>OFB – OUTPUT FEEDBACK MODE</a:t>
            </a:r>
          </a:p>
          <a:p>
            <a:r>
              <a:rPr lang="en-US" dirty="0">
                <a:latin typeface="Times New Roman" panose="02020603050405020304" pitchFamily="18" charset="0"/>
                <a:ea typeface="Times New Roman" panose="02020603050405020304" pitchFamily="18" charset="0"/>
              </a:rPr>
              <a:t>CFB – CIPHER FEEDBACK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378" y="1724792"/>
            <a:ext cx="6297554" cy="3542374"/>
          </a:xfrm>
          <a:prstGeom prst="rect">
            <a:avLst/>
          </a:prstGeom>
        </p:spPr>
      </p:pic>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31549145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363" y="1308107"/>
            <a:ext cx="6076950" cy="4562475"/>
          </a:xfrm>
          <a:prstGeom prst="rect">
            <a:avLst/>
          </a:prstGeom>
        </p:spPr>
      </p:pic>
      <p:sp>
        <p:nvSpPr>
          <p:cNvPr id="5" name="TextBox 4"/>
          <p:cNvSpPr txBox="1"/>
          <p:nvPr/>
        </p:nvSpPr>
        <p:spPr>
          <a:xfrm>
            <a:off x="534365" y="1308107"/>
            <a:ext cx="4312458" cy="3385542"/>
          </a:xfrm>
          <a:prstGeom prst="rect">
            <a:avLst/>
          </a:prstGeom>
          <a:noFill/>
        </p:spPr>
        <p:txBody>
          <a:bodyPr wrap="square" rtlCol="0">
            <a:spAutoFit/>
          </a:bodyPr>
          <a:lstStyle/>
          <a:p>
            <a:r>
              <a:rPr lang="en-US" b="1" dirty="0">
                <a:solidFill>
                  <a:srgbClr val="0070C0"/>
                </a:solidFill>
              </a:rPr>
              <a:t>Triple DES</a:t>
            </a:r>
          </a:p>
          <a:p>
            <a:endParaRPr lang="en-US" sz="1600" b="1" i="1" dirty="0">
              <a:solidFill>
                <a:schemeClr val="accent5"/>
              </a:solidFill>
            </a:endParaRPr>
          </a:p>
          <a:p>
            <a:r>
              <a:rPr lang="en-US" dirty="0"/>
              <a:t>Triple DES was developed after DES was determined to be insecure. </a:t>
            </a:r>
          </a:p>
          <a:p>
            <a:endParaRPr lang="en-US" dirty="0"/>
          </a:p>
          <a:p>
            <a:r>
              <a:rPr lang="en-US" dirty="0"/>
              <a:t>It applies a plaintext message through the DES algorithm three times with changes in the key in each step. </a:t>
            </a:r>
          </a:p>
          <a:p>
            <a:r>
              <a:rPr lang="en-US" dirty="0"/>
              <a:t>The total key size is 168 bits. </a:t>
            </a:r>
          </a:p>
          <a:p>
            <a:endParaRPr lang="en-US" dirty="0"/>
          </a:p>
          <a:p>
            <a:r>
              <a:rPr lang="en-US" dirty="0"/>
              <a:t>It is considered secure and is still in use today. </a:t>
            </a:r>
          </a:p>
        </p:txBody>
      </p:sp>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25182340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4365" y="1168272"/>
            <a:ext cx="4457224" cy="3385542"/>
          </a:xfrm>
          <a:prstGeom prst="rect">
            <a:avLst/>
          </a:prstGeom>
          <a:noFill/>
        </p:spPr>
        <p:txBody>
          <a:bodyPr wrap="square" rtlCol="0">
            <a:spAutoFit/>
          </a:bodyPr>
          <a:lstStyle/>
          <a:p>
            <a:r>
              <a:rPr lang="en-US" b="1" dirty="0">
                <a:solidFill>
                  <a:srgbClr val="0070C0"/>
                </a:solidFill>
              </a:rPr>
              <a:t>Blowfish and </a:t>
            </a:r>
            <a:r>
              <a:rPr lang="en-US" b="1" dirty="0" err="1">
                <a:solidFill>
                  <a:srgbClr val="0070C0"/>
                </a:solidFill>
              </a:rPr>
              <a:t>Twofish</a:t>
            </a:r>
            <a:endParaRPr lang="en-US" b="1" dirty="0">
              <a:solidFill>
                <a:srgbClr val="0070C0"/>
              </a:solidFill>
            </a:endParaRPr>
          </a:p>
          <a:p>
            <a:endParaRPr lang="en-US" sz="1600" b="1" i="1" dirty="0">
              <a:solidFill>
                <a:schemeClr val="accent5"/>
              </a:solidFill>
            </a:endParaRPr>
          </a:p>
          <a:p>
            <a:r>
              <a:rPr lang="en-US" i="1" dirty="0"/>
              <a:t>Blowfish</a:t>
            </a:r>
            <a:r>
              <a:rPr lang="en-US" dirty="0"/>
              <a:t> was designed in 1993 by Bruce Schneider, as a symmetric encryption algorithm. The code is in the public domain and available to everyone. </a:t>
            </a:r>
          </a:p>
          <a:p>
            <a:r>
              <a:rPr lang="en-US" dirty="0"/>
              <a:t>Key size: 32-448 bits</a:t>
            </a:r>
          </a:p>
          <a:p>
            <a:r>
              <a:rPr lang="en-US" dirty="0"/>
              <a:t>Block size:  64 bits</a:t>
            </a:r>
          </a:p>
          <a:p>
            <a:endParaRPr lang="en-US" dirty="0"/>
          </a:p>
          <a:p>
            <a:r>
              <a:rPr lang="en-US" i="1" dirty="0" err="1"/>
              <a:t>Twofish</a:t>
            </a:r>
            <a:r>
              <a:rPr lang="en-US" dirty="0"/>
              <a:t> was the successor to Blowfish. </a:t>
            </a:r>
          </a:p>
          <a:p>
            <a:r>
              <a:rPr lang="en-US" dirty="0"/>
              <a:t>Key size: up to 256 bits</a:t>
            </a:r>
          </a:p>
          <a:p>
            <a:r>
              <a:rPr lang="en-US" dirty="0"/>
              <a:t>Block size:  128 bits</a:t>
            </a:r>
          </a:p>
        </p:txBody>
      </p:sp>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412" y="1531214"/>
            <a:ext cx="3949700" cy="3022600"/>
          </a:xfrm>
          <a:prstGeom prst="rect">
            <a:avLst/>
          </a:prstGeom>
        </p:spPr>
      </p:pic>
    </p:spTree>
    <p:extLst>
      <p:ext uri="{BB962C8B-B14F-4D97-AF65-F5344CB8AC3E}">
        <p14:creationId xmlns:p14="http://schemas.microsoft.com/office/powerpoint/2010/main" val="17470422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4365" y="1166790"/>
            <a:ext cx="4956344" cy="5324535"/>
          </a:xfrm>
          <a:prstGeom prst="rect">
            <a:avLst/>
          </a:prstGeom>
          <a:noFill/>
        </p:spPr>
        <p:txBody>
          <a:bodyPr wrap="square" rtlCol="0">
            <a:spAutoFit/>
          </a:bodyPr>
          <a:lstStyle/>
          <a:p>
            <a:r>
              <a:rPr lang="en-US" b="1" dirty="0">
                <a:solidFill>
                  <a:srgbClr val="0070C0"/>
                </a:solidFill>
              </a:rPr>
              <a:t>AES (Advanced Encryption Standard) </a:t>
            </a:r>
          </a:p>
          <a:p>
            <a:endParaRPr lang="en-US" sz="1600" b="1" i="1" dirty="0">
              <a:solidFill>
                <a:schemeClr val="accent5"/>
              </a:solidFill>
            </a:endParaRPr>
          </a:p>
          <a:p>
            <a:r>
              <a:rPr lang="en-US" dirty="0"/>
              <a:t>In 1997 the NIST (National Institute for Standards and Technology) began a search for the DES replacement. A contest lasted 3 years and was open for any entry. The </a:t>
            </a:r>
            <a:r>
              <a:rPr lang="en-US" dirty="0" err="1"/>
              <a:t>Rinjdael</a:t>
            </a:r>
            <a:r>
              <a:rPr lang="en-US" dirty="0"/>
              <a:t> </a:t>
            </a:r>
            <a:r>
              <a:rPr lang="en-US" dirty="0" err="1"/>
              <a:t>algorighm</a:t>
            </a:r>
            <a:r>
              <a:rPr lang="en-US" dirty="0"/>
              <a:t>, from Vincent </a:t>
            </a:r>
            <a:r>
              <a:rPr lang="en-US" dirty="0" err="1"/>
              <a:t>Rijmen</a:t>
            </a:r>
            <a:r>
              <a:rPr lang="en-US" dirty="0"/>
              <a:t> and Joan </a:t>
            </a:r>
            <a:r>
              <a:rPr lang="en-US" dirty="0" err="1"/>
              <a:t>Daemen</a:t>
            </a:r>
            <a:r>
              <a:rPr lang="en-US" dirty="0"/>
              <a:t>, was selected for AES and is now the standard for Symmetric Encryption. </a:t>
            </a:r>
          </a:p>
          <a:p>
            <a:endParaRPr lang="en-US" dirty="0">
              <a:latin typeface="Times New Roman" panose="02020603050405020304" pitchFamily="18" charset="0"/>
              <a:ea typeface="Times New Roman" panose="02020603050405020304" pitchFamily="18" charset="0"/>
            </a:endParaRPr>
          </a:p>
          <a:p>
            <a:r>
              <a:rPr lang="en-US" dirty="0">
                <a:ea typeface="Times New Roman" panose="02020603050405020304" pitchFamily="18" charset="0"/>
              </a:rPr>
              <a:t>The algorithm uses three layers of transformation to encrypt and decrypt blocks of message text: </a:t>
            </a:r>
          </a:p>
          <a:p>
            <a:r>
              <a:rPr lang="en-US" dirty="0">
                <a:ea typeface="Times New Roman" panose="02020603050405020304" pitchFamily="18" charset="0"/>
              </a:rPr>
              <a:t>LINEAR MIX TRANSFORM</a:t>
            </a:r>
          </a:p>
          <a:p>
            <a:r>
              <a:rPr lang="en-US" dirty="0">
                <a:ea typeface="Times New Roman" panose="02020603050405020304" pitchFamily="18" charset="0"/>
              </a:rPr>
              <a:t>NONLINEAR TRANSFORM</a:t>
            </a:r>
          </a:p>
          <a:p>
            <a:r>
              <a:rPr lang="en-US" dirty="0">
                <a:ea typeface="Times New Roman" panose="02020603050405020304" pitchFamily="18" charset="0"/>
              </a:rPr>
              <a:t>KEY ADDITION TRANSFORM</a:t>
            </a:r>
          </a:p>
          <a:p>
            <a:endParaRPr lang="en-US" dirty="0">
              <a:ea typeface="Times New Roman" panose="02020603050405020304" pitchFamily="18" charset="0"/>
            </a:endParaRPr>
          </a:p>
          <a:p>
            <a:r>
              <a:rPr lang="en-US" dirty="0">
                <a:ea typeface="Times New Roman" panose="02020603050405020304" pitchFamily="18" charset="0"/>
              </a:rPr>
              <a:t>Supports variable key and block lengths of 128, 192, and 256 bits.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842" y="1750646"/>
            <a:ext cx="5630972" cy="3014269"/>
          </a:xfrm>
          <a:prstGeom prst="rect">
            <a:avLst/>
          </a:prstGeom>
        </p:spPr>
      </p:pic>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2649565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0142" y="1482908"/>
            <a:ext cx="3792869" cy="2993127"/>
          </a:xfrm>
          <a:prstGeom prst="rect">
            <a:avLst/>
          </a:prstGeom>
        </p:spPr>
        <p:txBody>
          <a:bodyPr wrap="square">
            <a:spAutoFit/>
          </a:bodyPr>
          <a:lstStyle/>
          <a:p>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b="1" dirty="0">
                <a:latin typeface="Times New Roman" panose="02020603050405020304" pitchFamily="18" charset="0"/>
                <a:ea typeface="Times New Roman" panose="02020603050405020304" pitchFamily="18" charset="0"/>
              </a:rPr>
              <a:t>RC4</a:t>
            </a:r>
          </a:p>
          <a:p>
            <a:pPr algn="ctr"/>
            <a:endParaRPr lang="en-US" sz="2000" dirty="0">
              <a:latin typeface="Times New Roman" panose="02020603050405020304" pitchFamily="18" charset="0"/>
              <a:ea typeface="Times New Roman" panose="02020603050405020304" pitchFamily="18" charset="0"/>
            </a:endParaRPr>
          </a:p>
          <a:p>
            <a:pPr algn="ctr"/>
            <a:r>
              <a:rPr lang="en-US" sz="2000" b="1" dirty="0">
                <a:latin typeface="Times New Roman" panose="02020603050405020304" pitchFamily="18" charset="0"/>
                <a:ea typeface="Times New Roman" panose="02020603050405020304" pitchFamily="18" charset="0"/>
              </a:rPr>
              <a:t>XOR Function </a:t>
            </a:r>
          </a:p>
          <a:p>
            <a:pPr algn="ctr"/>
            <a:endParaRPr lang="en-US" sz="2000" b="1" dirty="0">
              <a:latin typeface="Times New Roman" panose="02020603050405020304" pitchFamily="18" charset="0"/>
              <a:ea typeface="Times New Roman" panose="02020603050405020304" pitchFamily="18" charset="0"/>
              <a:cs typeface="Courier New" panose="02070309020205020404" pitchFamily="49" charset="0"/>
            </a:endParaRP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1 0 1 0 1 1 0 0 0 1 1 1</a:t>
            </a: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1 0 0 0 1 1 1 1 0 0 0 0</a:t>
            </a:r>
          </a:p>
          <a:p>
            <a:pPr algn="ctr"/>
            <a:endParaRPr lang="en-US" sz="2000" dirty="0">
              <a:latin typeface="Times New Roman" panose="02020603050405020304" pitchFamily="18" charset="0"/>
              <a:ea typeface="Times New Roman" panose="02020603050405020304" pitchFamily="18" charset="0"/>
            </a:endParaRP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0 0 1 0 0 0 1 1 0 1 1 1</a:t>
            </a:r>
          </a:p>
          <a:p>
            <a:pPr algn="ctr"/>
            <a:endParaRPr lang="en-US" sz="2400" b="1" dirty="0"/>
          </a:p>
        </p:txBody>
      </p:sp>
      <p:cxnSp>
        <p:nvCxnSpPr>
          <p:cNvPr id="3" name="Straight Connector 2"/>
          <p:cNvCxnSpPr/>
          <p:nvPr/>
        </p:nvCxnSpPr>
        <p:spPr bwMode="auto">
          <a:xfrm flipV="1">
            <a:off x="7873461" y="3541485"/>
            <a:ext cx="3146229" cy="173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11" name="TextBox 10"/>
          <p:cNvSpPr txBox="1"/>
          <p:nvPr/>
        </p:nvSpPr>
        <p:spPr>
          <a:xfrm>
            <a:off x="534365" y="1216052"/>
            <a:ext cx="5319358" cy="5293757"/>
          </a:xfrm>
          <a:prstGeom prst="rect">
            <a:avLst/>
          </a:prstGeom>
          <a:noFill/>
        </p:spPr>
        <p:txBody>
          <a:bodyPr wrap="square" rtlCol="0">
            <a:spAutoFit/>
          </a:bodyPr>
          <a:lstStyle/>
          <a:p>
            <a:r>
              <a:rPr lang="en-US" b="1" dirty="0">
                <a:solidFill>
                  <a:srgbClr val="0070C0"/>
                </a:solidFill>
              </a:rPr>
              <a:t>Stream Cipher</a:t>
            </a:r>
          </a:p>
          <a:p>
            <a:endParaRPr lang="en-US" sz="1600" b="1" i="1" dirty="0">
              <a:solidFill>
                <a:schemeClr val="accent5"/>
              </a:solidFill>
            </a:endParaRPr>
          </a:p>
          <a:p>
            <a:r>
              <a:rPr lang="en-US" dirty="0"/>
              <a:t>A symmetric key cipher, where plaintext bits are combined with a pseudorandom cipher stream of bits to create a bit-by-bit ciphertext stream. </a:t>
            </a:r>
          </a:p>
          <a:p>
            <a:endParaRPr lang="en-US" dirty="0"/>
          </a:p>
          <a:p>
            <a:r>
              <a:rPr lang="en-US" dirty="0"/>
              <a:t>Stream ciphers are used in secure wireless communications. Including secure mobile phone calls, streaming video, etc. </a:t>
            </a:r>
          </a:p>
          <a:p>
            <a:endParaRPr lang="en-US" dirty="0"/>
          </a:p>
          <a:p>
            <a:r>
              <a:rPr lang="en-US" dirty="0"/>
              <a:t>Fast encryption method. </a:t>
            </a:r>
          </a:p>
          <a:p>
            <a:endParaRPr lang="en-US" dirty="0"/>
          </a:p>
          <a:p>
            <a:r>
              <a:rPr lang="en-US" i="1" dirty="0"/>
              <a:t>RC4</a:t>
            </a:r>
            <a:r>
              <a:rPr lang="en-US" dirty="0"/>
              <a:t> was the original stream cipher, used in WEP and WPA for wireless access points. Now insecure. </a:t>
            </a:r>
          </a:p>
          <a:p>
            <a:endParaRPr lang="en-US" dirty="0"/>
          </a:p>
          <a:p>
            <a:r>
              <a:rPr lang="en-US" i="1" dirty="0"/>
              <a:t>RC5</a:t>
            </a:r>
            <a:r>
              <a:rPr lang="en-US" dirty="0"/>
              <a:t> is the successor to RC4 and is more secure.  </a:t>
            </a:r>
          </a:p>
          <a:p>
            <a:endParaRPr lang="en-US" dirty="0"/>
          </a:p>
          <a:p>
            <a:endParaRPr lang="en-US" sz="1600" dirty="0"/>
          </a:p>
        </p:txBody>
      </p:sp>
      <p:sp>
        <p:nvSpPr>
          <p:cNvPr id="13" name="Rectangle 12"/>
          <p:cNvSpPr/>
          <p:nvPr/>
        </p:nvSpPr>
        <p:spPr>
          <a:xfrm>
            <a:off x="5007067" y="1482908"/>
            <a:ext cx="3792869" cy="2993127"/>
          </a:xfrm>
          <a:prstGeom prst="rect">
            <a:avLst/>
          </a:prstGeom>
        </p:spPr>
        <p:txBody>
          <a:bodyPr wrap="square">
            <a:spAutoFit/>
          </a:bodyPr>
          <a:lstStyle/>
          <a:p>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000" dirty="0">
              <a:latin typeface="Times New Roman" panose="02020603050405020304" pitchFamily="18" charset="0"/>
              <a:ea typeface="Times New Roman" panose="02020603050405020304" pitchFamily="18" charset="0"/>
            </a:endParaRPr>
          </a:p>
          <a:p>
            <a:pPr algn="ctr"/>
            <a:endParaRPr lang="en-US" sz="2000" dirty="0">
              <a:latin typeface="Times New Roman" panose="02020603050405020304" pitchFamily="18" charset="0"/>
              <a:ea typeface="Times New Roman" panose="02020603050405020304" pitchFamily="18" charset="0"/>
            </a:endParaRPr>
          </a:p>
          <a:p>
            <a:pPr algn="ctr"/>
            <a:endParaRPr lang="en-US" sz="2000" b="1" dirty="0">
              <a:latin typeface="Times New Roman" panose="02020603050405020304" pitchFamily="18" charset="0"/>
              <a:ea typeface="Times New Roman" panose="02020603050405020304" pitchFamily="18" charset="0"/>
              <a:cs typeface="Courier New" panose="02070309020205020404" pitchFamily="49" charset="0"/>
            </a:endParaRPr>
          </a:p>
          <a:p>
            <a:pPr algn="ctr"/>
            <a:endParaRPr lang="en-US" sz="2000" b="1" dirty="0">
              <a:latin typeface="Times New Roman" panose="02020603050405020304" pitchFamily="18" charset="0"/>
              <a:ea typeface="Times New Roman" panose="02020603050405020304" pitchFamily="18" charset="0"/>
              <a:cs typeface="Courier New" panose="02070309020205020404" pitchFamily="49" charset="0"/>
            </a:endParaRP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Plaintext </a:t>
            </a: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Cipher Key </a:t>
            </a:r>
          </a:p>
          <a:p>
            <a:pPr algn="ctr"/>
            <a:endParaRPr lang="en-US" sz="2000" dirty="0">
              <a:latin typeface="Times New Roman" panose="02020603050405020304" pitchFamily="18" charset="0"/>
              <a:ea typeface="Times New Roman" panose="02020603050405020304" pitchFamily="18" charset="0"/>
            </a:endParaRPr>
          </a:p>
          <a:p>
            <a:pPr algn="ctr"/>
            <a:r>
              <a:rPr lang="en-US" b="1" dirty="0">
                <a:latin typeface="Courier New" panose="02070309020205020404" pitchFamily="49" charset="0"/>
                <a:ea typeface="Times New Roman" panose="02020603050405020304" pitchFamily="18" charset="0"/>
                <a:cs typeface="Courier New" panose="02070309020205020404" pitchFamily="49" charset="0"/>
              </a:rPr>
              <a:t>Cipher Text </a:t>
            </a:r>
          </a:p>
          <a:p>
            <a:pPr algn="ctr"/>
            <a:endParaRPr lang="en-US" sz="2400" b="1" dirty="0"/>
          </a:p>
        </p:txBody>
      </p:sp>
    </p:spTree>
    <p:extLst>
      <p:ext uri="{BB962C8B-B14F-4D97-AF65-F5344CB8AC3E}">
        <p14:creationId xmlns:p14="http://schemas.microsoft.com/office/powerpoint/2010/main" val="9477774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10" name="Rectangle 9">
            <a:extLst>
              <a:ext uri="{FF2B5EF4-FFF2-40B4-BE49-F238E27FC236}">
                <a16:creationId xmlns:a16="http://schemas.microsoft.com/office/drawing/2014/main" id="{E4E48E55-5843-47F6-B803-75F6C2C120DC}"/>
              </a:ext>
            </a:extLst>
          </p:cNvPr>
          <p:cNvSpPr/>
          <p:nvPr/>
        </p:nvSpPr>
        <p:spPr>
          <a:xfrm>
            <a:off x="1735758" y="1445485"/>
            <a:ext cx="8720483" cy="3200876"/>
          </a:xfrm>
          <a:prstGeom prst="rect">
            <a:avLst/>
          </a:prstGeom>
        </p:spPr>
        <p:txBody>
          <a:bodyPr wrap="square">
            <a:spAutoFit/>
          </a:bodyPr>
          <a:lstStyle/>
          <a:p>
            <a:pPr algn="ctr"/>
            <a:r>
              <a:rPr lang="en-US" sz="2000" b="1" dirty="0">
                <a:latin typeface="Times New Roman" panose="02020603050405020304" pitchFamily="18" charset="0"/>
              </a:rPr>
              <a:t>Knowledge Check 1</a:t>
            </a:r>
          </a:p>
          <a:p>
            <a:endParaRPr lang="en-US" sz="2000" b="1" dirty="0">
              <a:latin typeface="Times New Roman" panose="02020603050405020304" pitchFamily="18" charset="0"/>
            </a:endParaRPr>
          </a:p>
          <a:p>
            <a:r>
              <a:rPr lang="en-US" dirty="0"/>
              <a:t>A company is planning to encrypt the files in several sensitive directories of a file server with a symmetric key.</a:t>
            </a:r>
          </a:p>
          <a:p>
            <a:r>
              <a:rPr lang="en-US" dirty="0"/>
              <a:t>Which of the following could be used?</a:t>
            </a:r>
          </a:p>
          <a:p>
            <a:endParaRPr lang="en-US" dirty="0"/>
          </a:p>
          <a:p>
            <a:r>
              <a:rPr lang="en-US" dirty="0"/>
              <a:t>A. RSA</a:t>
            </a:r>
          </a:p>
          <a:p>
            <a:r>
              <a:rPr lang="en-US" dirty="0"/>
              <a:t>B. </a:t>
            </a:r>
            <a:r>
              <a:rPr lang="en-US" dirty="0" err="1"/>
              <a:t>TwoFish</a:t>
            </a:r>
            <a:endParaRPr lang="en-US" dirty="0"/>
          </a:p>
          <a:p>
            <a:r>
              <a:rPr lang="en-US" dirty="0"/>
              <a:t>C. Diffie-Helman</a:t>
            </a:r>
          </a:p>
          <a:p>
            <a:r>
              <a:rPr lang="en-US" dirty="0"/>
              <a:t>D. NTLMv2</a:t>
            </a:r>
          </a:p>
          <a:p>
            <a:r>
              <a:rPr lang="en-US" dirty="0"/>
              <a:t>E. RIPEMD</a:t>
            </a:r>
            <a:endParaRPr lang="en-US" sz="2000" dirty="0">
              <a:latin typeface="Times New Roman" panose="02020603050405020304" pitchFamily="18" charset="0"/>
            </a:endParaRPr>
          </a:p>
        </p:txBody>
      </p:sp>
    </p:spTree>
    <p:extLst>
      <p:ext uri="{BB962C8B-B14F-4D97-AF65-F5344CB8AC3E}">
        <p14:creationId xmlns:p14="http://schemas.microsoft.com/office/powerpoint/2010/main" val="2812809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040" y="1003631"/>
            <a:ext cx="5742560" cy="5547673"/>
          </a:xfrm>
          <a:prstGeom prst="rect">
            <a:avLst/>
          </a:prstGeom>
        </p:spPr>
        <p:txBody>
          <a:bodyPr wrap="square">
            <a:spAutoFit/>
          </a:bodyPr>
          <a:lstStyle/>
          <a:p>
            <a:r>
              <a:rPr lang="en-US" b="1" dirty="0">
                <a:solidFill>
                  <a:srgbClr val="0070C0"/>
                </a:solidFill>
              </a:rPr>
              <a:t>Asymmetric Encryption</a:t>
            </a:r>
          </a:p>
          <a:p>
            <a:endParaRPr lang="en-US" sz="2000" b="1" dirty="0"/>
          </a:p>
          <a:p>
            <a:r>
              <a:rPr lang="en-US" b="1" dirty="0"/>
              <a:t>Two keys:  public and private</a:t>
            </a:r>
          </a:p>
          <a:p>
            <a:r>
              <a:rPr lang="en-US" dirty="0"/>
              <a:t>Public key is uses to encrypt, private key is used to decrypt</a:t>
            </a:r>
          </a:p>
          <a:p>
            <a:endParaRPr lang="en-US" dirty="0"/>
          </a:p>
          <a:p>
            <a:r>
              <a:rPr lang="en-US" dirty="0"/>
              <a:t>Satisfies the security categories of: </a:t>
            </a:r>
          </a:p>
          <a:p>
            <a:r>
              <a:rPr lang="en-US" i="1" dirty="0"/>
              <a:t>Confidentiality</a:t>
            </a:r>
          </a:p>
          <a:p>
            <a:r>
              <a:rPr lang="en-US" i="1" dirty="0"/>
              <a:t>Integrity</a:t>
            </a:r>
          </a:p>
          <a:p>
            <a:r>
              <a:rPr lang="en-US" i="1" dirty="0"/>
              <a:t>Authentication</a:t>
            </a:r>
          </a:p>
          <a:p>
            <a:r>
              <a:rPr lang="en-US" i="1" dirty="0"/>
              <a:t>Non-repudiation</a:t>
            </a:r>
          </a:p>
          <a:p>
            <a:endParaRPr lang="en-US" dirty="0"/>
          </a:p>
          <a:p>
            <a:r>
              <a:rPr lang="en-US" dirty="0"/>
              <a:t>Public key is prime number, private key is large prime number</a:t>
            </a:r>
          </a:p>
          <a:p>
            <a:endParaRPr lang="en-US" dirty="0"/>
          </a:p>
          <a:p>
            <a:r>
              <a:rPr lang="en-US" dirty="0"/>
              <a:t>Encryption algorithm is strictly numeric, with converting the message text to numeric, and applying the public key numerically to produce a very large number which is the ciphertext.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713" y="1781908"/>
            <a:ext cx="5145518" cy="2811935"/>
          </a:xfrm>
          <a:prstGeom prst="rect">
            <a:avLst/>
          </a:prstGeom>
        </p:spPr>
      </p:pic>
    </p:spTree>
    <p:extLst>
      <p:ext uri="{BB962C8B-B14F-4D97-AF65-F5344CB8AC3E}">
        <p14:creationId xmlns:p14="http://schemas.microsoft.com/office/powerpoint/2010/main" val="2686104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USDC IT CoE: Security+ Testing Review – Session 6 </a:t>
            </a:r>
          </a:p>
        </p:txBody>
      </p:sp>
      <p:pic>
        <p:nvPicPr>
          <p:cNvPr id="7" name="Picture 6">
            <a:extLst>
              <a:ext uri="{FF2B5EF4-FFF2-40B4-BE49-F238E27FC236}">
                <a16:creationId xmlns:a16="http://schemas.microsoft.com/office/drawing/2014/main" id="{3D8585FB-CA07-4162-920D-3EDFA760B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8" y="1461727"/>
            <a:ext cx="4563955" cy="2621280"/>
          </a:xfrm>
          <a:prstGeom prst="rect">
            <a:avLst/>
          </a:prstGeom>
        </p:spPr>
      </p:pic>
      <p:sp>
        <p:nvSpPr>
          <p:cNvPr id="8" name="Title 1">
            <a:extLst>
              <a:ext uri="{FF2B5EF4-FFF2-40B4-BE49-F238E27FC236}">
                <a16:creationId xmlns:a16="http://schemas.microsoft.com/office/drawing/2014/main" id="{71299635-07CD-4509-A882-DF8EBFDA024F}"/>
              </a:ext>
            </a:extLst>
          </p:cNvPr>
          <p:cNvSpPr txBox="1">
            <a:spLocks/>
          </p:cNvSpPr>
          <p:nvPr/>
        </p:nvSpPr>
        <p:spPr bwMode="auto">
          <a:xfrm>
            <a:off x="533398" y="1004527"/>
            <a:ext cx="4563955"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i="1" kern="0" dirty="0"/>
              <a:t>Cryptography</a:t>
            </a:r>
          </a:p>
        </p:txBody>
      </p:sp>
      <p:pic>
        <p:nvPicPr>
          <p:cNvPr id="10" name="Picture 9">
            <a:extLst>
              <a:ext uri="{FF2B5EF4-FFF2-40B4-BE49-F238E27FC236}">
                <a16:creationId xmlns:a16="http://schemas.microsoft.com/office/drawing/2014/main" id="{B9329A59-873B-4711-9323-FE2C47429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866" y="3361509"/>
            <a:ext cx="4299737" cy="2491964"/>
          </a:xfrm>
          <a:prstGeom prst="rect">
            <a:avLst/>
          </a:prstGeom>
        </p:spPr>
      </p:pic>
      <p:pic>
        <p:nvPicPr>
          <p:cNvPr id="12" name="Picture 11">
            <a:extLst>
              <a:ext uri="{FF2B5EF4-FFF2-40B4-BE49-F238E27FC236}">
                <a16:creationId xmlns:a16="http://schemas.microsoft.com/office/drawing/2014/main" id="{A2BFB84D-D5F4-41FB-A9F0-581946391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493" y="4170092"/>
            <a:ext cx="4194947" cy="2430260"/>
          </a:xfrm>
          <a:prstGeom prst="rect">
            <a:avLst/>
          </a:prstGeom>
        </p:spPr>
      </p:pic>
    </p:spTree>
    <p:extLst>
      <p:ext uri="{BB962C8B-B14F-4D97-AF65-F5344CB8AC3E}">
        <p14:creationId xmlns:p14="http://schemas.microsoft.com/office/powerpoint/2010/main" val="400529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411" y="1049635"/>
            <a:ext cx="10175352" cy="369332"/>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0070C0"/>
                </a:solidFill>
              </a:rPr>
              <a:t>Asymmetric Encryption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87" y="1671354"/>
            <a:ext cx="3859066" cy="37708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47" y="2456407"/>
            <a:ext cx="4450267" cy="3810452"/>
          </a:xfrm>
          <a:prstGeom prst="rect">
            <a:avLst/>
          </a:prstGeom>
        </p:spPr>
      </p:pic>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29370903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294357"/>
            <a:ext cx="4647235" cy="4585871"/>
          </a:xfrm>
          <a:prstGeom prst="rect">
            <a:avLst/>
          </a:prstGeom>
        </p:spPr>
        <p:txBody>
          <a:bodyPr wrap="square">
            <a:spAutoFit/>
          </a:bodyPr>
          <a:lstStyle/>
          <a:p>
            <a:r>
              <a:rPr lang="en-US" b="1" dirty="0">
                <a:solidFill>
                  <a:srgbClr val="0070C0"/>
                </a:solidFill>
              </a:rPr>
              <a:t>Asymmetric Encryption</a:t>
            </a:r>
          </a:p>
          <a:p>
            <a:endParaRPr lang="en-US" sz="2400" dirty="0"/>
          </a:p>
          <a:p>
            <a:r>
              <a:rPr lang="en-US" b="1" i="1" dirty="0"/>
              <a:t>Diffie-Hellman Key Exchange </a:t>
            </a:r>
            <a:r>
              <a:rPr lang="en-US" dirty="0"/>
              <a:t>– (</a:t>
            </a:r>
            <a:r>
              <a:rPr lang="en-US" b="1" dirty="0"/>
              <a:t>DHE)</a:t>
            </a:r>
            <a:r>
              <a:rPr lang="en-US" dirty="0"/>
              <a:t> developed for secure key exchange of a shared secret key across a public network. </a:t>
            </a:r>
          </a:p>
          <a:p>
            <a:endParaRPr lang="en-US" dirty="0"/>
          </a:p>
          <a:p>
            <a:r>
              <a:rPr lang="en-US" dirty="0"/>
              <a:t>This is the primary way in cryptography for exchanging keys over an insecure medium. </a:t>
            </a:r>
          </a:p>
          <a:p>
            <a:endParaRPr lang="en-US" dirty="0"/>
          </a:p>
          <a:p>
            <a:r>
              <a:rPr lang="en-US" dirty="0"/>
              <a:t>This method does not encrypt any messages, just creates a new shared key for each session. </a:t>
            </a:r>
          </a:p>
          <a:p>
            <a:endParaRPr lang="en-US" dirty="0"/>
          </a:p>
          <a:p>
            <a:r>
              <a:rPr lang="en-US" dirty="0"/>
              <a:t>This key can then be used in the symmetric encryption process. </a:t>
            </a:r>
          </a:p>
          <a:p>
            <a:endParaRPr lang="en-US" sz="1600" dirty="0"/>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157" y="1294357"/>
            <a:ext cx="4521074" cy="5015281"/>
          </a:xfrm>
          <a:prstGeom prst="rect">
            <a:avLst/>
          </a:prstGeom>
        </p:spPr>
      </p:pic>
    </p:spTree>
    <p:extLst>
      <p:ext uri="{BB962C8B-B14F-4D97-AF65-F5344CB8AC3E}">
        <p14:creationId xmlns:p14="http://schemas.microsoft.com/office/powerpoint/2010/main" val="27512010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294357"/>
            <a:ext cx="4647235" cy="3662541"/>
          </a:xfrm>
          <a:prstGeom prst="rect">
            <a:avLst/>
          </a:prstGeom>
        </p:spPr>
        <p:txBody>
          <a:bodyPr wrap="square">
            <a:spAutoFit/>
          </a:bodyPr>
          <a:lstStyle/>
          <a:p>
            <a:r>
              <a:rPr lang="en-US" b="1" dirty="0">
                <a:solidFill>
                  <a:srgbClr val="0070C0"/>
                </a:solidFill>
              </a:rPr>
              <a:t>Asymmetric Encryption</a:t>
            </a:r>
          </a:p>
          <a:p>
            <a:endParaRPr lang="en-US" sz="1600" dirty="0"/>
          </a:p>
          <a:p>
            <a:r>
              <a:rPr lang="en-US" dirty="0"/>
              <a:t>RSA  (</a:t>
            </a:r>
            <a:r>
              <a:rPr lang="en-US" dirty="0" err="1"/>
              <a:t>Rivest</a:t>
            </a:r>
            <a:r>
              <a:rPr lang="en-US" dirty="0"/>
              <a:t>, Shamir, and </a:t>
            </a:r>
            <a:r>
              <a:rPr lang="en-US" dirty="0" err="1"/>
              <a:t>Adleman</a:t>
            </a:r>
            <a:r>
              <a:rPr lang="en-US" dirty="0"/>
              <a:t>) developed this asymmetric encryption algorithm in 1978. </a:t>
            </a:r>
          </a:p>
          <a:p>
            <a:endParaRPr lang="en-US" dirty="0"/>
          </a:p>
          <a:p>
            <a:r>
              <a:rPr lang="en-US" dirty="0"/>
              <a:t>Two keys: a public and a private key</a:t>
            </a:r>
          </a:p>
          <a:p>
            <a:r>
              <a:rPr lang="en-US" dirty="0"/>
              <a:t>Key size up to 3,072 bits</a:t>
            </a:r>
          </a:p>
          <a:p>
            <a:r>
              <a:rPr lang="en-US" dirty="0"/>
              <a:t>Discrete logarithm of prime numbers</a:t>
            </a:r>
          </a:p>
          <a:p>
            <a:endParaRPr lang="en-US" dirty="0"/>
          </a:p>
          <a:p>
            <a:r>
              <a:rPr lang="en-US" dirty="0"/>
              <a:t>Now the default standard for asymmetric encryption. </a:t>
            </a:r>
          </a:p>
          <a:p>
            <a:r>
              <a:rPr lang="en-US" dirty="0"/>
              <a:t>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672" y="1203568"/>
            <a:ext cx="5465559" cy="4099169"/>
          </a:xfrm>
          <a:prstGeom prst="rect">
            <a:avLst/>
          </a:prstGeom>
        </p:spPr>
      </p:pic>
    </p:spTree>
    <p:extLst>
      <p:ext uri="{BB962C8B-B14F-4D97-AF65-F5344CB8AC3E}">
        <p14:creationId xmlns:p14="http://schemas.microsoft.com/office/powerpoint/2010/main" val="17235755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6" y="1278726"/>
            <a:ext cx="4404958" cy="4216539"/>
          </a:xfrm>
          <a:prstGeom prst="rect">
            <a:avLst/>
          </a:prstGeom>
        </p:spPr>
        <p:txBody>
          <a:bodyPr wrap="square">
            <a:spAutoFit/>
          </a:bodyPr>
          <a:lstStyle/>
          <a:p>
            <a:r>
              <a:rPr lang="en-US" b="1" dirty="0">
                <a:solidFill>
                  <a:srgbClr val="0070C0"/>
                </a:solidFill>
              </a:rPr>
              <a:t>Asymmetric Encryption</a:t>
            </a:r>
          </a:p>
          <a:p>
            <a:endParaRPr lang="en-US" sz="1600" dirty="0"/>
          </a:p>
          <a:p>
            <a:r>
              <a:rPr lang="en-US" b="1" i="1" dirty="0"/>
              <a:t>ECC - Elliptic Curve Cryptography </a:t>
            </a:r>
            <a:r>
              <a:rPr lang="en-US" dirty="0"/>
              <a:t>provides similar functionality to the RSA algorithm but uses smaller keys to provide the same level of security. </a:t>
            </a:r>
          </a:p>
          <a:p>
            <a:endParaRPr lang="en-US" b="1" i="1" dirty="0"/>
          </a:p>
          <a:p>
            <a:r>
              <a:rPr lang="en-US" dirty="0"/>
              <a:t>For example: a 256-bit elliptic curve public key should provide comparable security to a 3072-bit RSA public key. 	</a:t>
            </a:r>
          </a:p>
          <a:p>
            <a:endParaRPr lang="en-US" dirty="0"/>
          </a:p>
          <a:p>
            <a:r>
              <a:rPr lang="en-US" dirty="0"/>
              <a:t>The NSA and NIST recommend the use of ECC for asymmetric </a:t>
            </a:r>
            <a:r>
              <a:rPr lang="en-US" dirty="0" err="1"/>
              <a:t>crytopgraphic</a:t>
            </a:r>
            <a:r>
              <a:rPr lang="en-US" dirty="0"/>
              <a:t> needs.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476" y="1602153"/>
            <a:ext cx="5955755" cy="3467100"/>
          </a:xfrm>
          <a:prstGeom prst="rect">
            <a:avLst/>
          </a:prstGeom>
        </p:spPr>
      </p:pic>
    </p:spTree>
    <p:extLst>
      <p:ext uri="{BB962C8B-B14F-4D97-AF65-F5344CB8AC3E}">
        <p14:creationId xmlns:p14="http://schemas.microsoft.com/office/powerpoint/2010/main" val="3594769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10" name="Rectangle 9">
            <a:extLst>
              <a:ext uri="{FF2B5EF4-FFF2-40B4-BE49-F238E27FC236}">
                <a16:creationId xmlns:a16="http://schemas.microsoft.com/office/drawing/2014/main" id="{E4E48E55-5843-47F6-B803-75F6C2C120DC}"/>
              </a:ext>
            </a:extLst>
          </p:cNvPr>
          <p:cNvSpPr/>
          <p:nvPr/>
        </p:nvSpPr>
        <p:spPr>
          <a:xfrm>
            <a:off x="1735758" y="1445485"/>
            <a:ext cx="8720483" cy="3477875"/>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An organization wants to conduct secure transactions of large data files. Before encrypting and exchanging the data files, the organization wants to ensure a secure exchange of keys.</a:t>
            </a:r>
          </a:p>
          <a:p>
            <a:r>
              <a:rPr lang="en-US" dirty="0"/>
              <a:t>Which of the following algorithms is appropriate for securing the key exchange?</a:t>
            </a:r>
          </a:p>
          <a:p>
            <a:endParaRPr lang="en-US" dirty="0"/>
          </a:p>
          <a:p>
            <a:r>
              <a:rPr lang="en-US" dirty="0"/>
              <a:t>A. DES</a:t>
            </a:r>
          </a:p>
          <a:p>
            <a:r>
              <a:rPr lang="en-US" dirty="0"/>
              <a:t>B. Blowfish</a:t>
            </a:r>
          </a:p>
          <a:p>
            <a:r>
              <a:rPr lang="en-US" dirty="0"/>
              <a:t>C. DSA</a:t>
            </a:r>
          </a:p>
          <a:p>
            <a:r>
              <a:rPr lang="en-US" dirty="0"/>
              <a:t>D. Diffie-Hellman</a:t>
            </a:r>
          </a:p>
          <a:p>
            <a:r>
              <a:rPr lang="en-US" dirty="0"/>
              <a:t>E. 3DES</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2574157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6" name="TextBox 5"/>
          <p:cNvSpPr txBox="1"/>
          <p:nvPr/>
        </p:nvSpPr>
        <p:spPr>
          <a:xfrm>
            <a:off x="534365" y="1213008"/>
            <a:ext cx="5038004" cy="4431983"/>
          </a:xfrm>
          <a:prstGeom prst="rect">
            <a:avLst/>
          </a:prstGeom>
          <a:noFill/>
        </p:spPr>
        <p:txBody>
          <a:bodyPr wrap="square" rtlCol="0">
            <a:spAutoFit/>
          </a:bodyPr>
          <a:lstStyle/>
          <a:p>
            <a:r>
              <a:rPr lang="en-US" b="1" dirty="0">
                <a:solidFill>
                  <a:srgbClr val="0070C0"/>
                </a:solidFill>
              </a:rPr>
              <a:t>Hashing</a:t>
            </a:r>
          </a:p>
          <a:p>
            <a:endParaRPr lang="en-US" sz="1600" b="1" i="1" dirty="0">
              <a:solidFill>
                <a:schemeClr val="accent5"/>
              </a:solidFill>
            </a:endParaRPr>
          </a:p>
          <a:p>
            <a:r>
              <a:rPr lang="en-US" dirty="0"/>
              <a:t>A cryptographic function that generates a one-way, irreversible representation of any file, document, or plaintext. </a:t>
            </a:r>
          </a:p>
          <a:p>
            <a:endParaRPr lang="en-US" dirty="0"/>
          </a:p>
          <a:p>
            <a:r>
              <a:rPr lang="en-US" dirty="0"/>
              <a:t>Any change in the text will produce a totally different hash value. </a:t>
            </a:r>
          </a:p>
          <a:p>
            <a:endParaRPr lang="en-US" dirty="0"/>
          </a:p>
          <a:p>
            <a:r>
              <a:rPr lang="en-US" dirty="0"/>
              <a:t>Hashes can be used for digital signatures, message authentication codes, and to verify message integrity and authentication. </a:t>
            </a:r>
          </a:p>
          <a:p>
            <a:endParaRPr lang="en-US" dirty="0"/>
          </a:p>
          <a:p>
            <a:endParaRPr lang="en-US" dirty="0"/>
          </a:p>
          <a:p>
            <a:endParaRPr lang="en-US" sz="1600" dirty="0"/>
          </a:p>
          <a:p>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735" y="1609969"/>
            <a:ext cx="5549496" cy="3492814"/>
          </a:xfrm>
          <a:prstGeom prst="rect">
            <a:avLst/>
          </a:prstGeom>
        </p:spPr>
      </p:pic>
    </p:spTree>
    <p:extLst>
      <p:ext uri="{BB962C8B-B14F-4D97-AF65-F5344CB8AC3E}">
        <p14:creationId xmlns:p14="http://schemas.microsoft.com/office/powerpoint/2010/main" val="7706462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6" name="TextBox 5"/>
          <p:cNvSpPr txBox="1"/>
          <p:nvPr/>
        </p:nvSpPr>
        <p:spPr>
          <a:xfrm>
            <a:off x="534365" y="1151843"/>
            <a:ext cx="5319358" cy="5016758"/>
          </a:xfrm>
          <a:prstGeom prst="rect">
            <a:avLst/>
          </a:prstGeom>
          <a:noFill/>
        </p:spPr>
        <p:txBody>
          <a:bodyPr wrap="square" rtlCol="0">
            <a:spAutoFit/>
          </a:bodyPr>
          <a:lstStyle/>
          <a:p>
            <a:r>
              <a:rPr lang="en-US" b="1" dirty="0">
                <a:solidFill>
                  <a:srgbClr val="0070C0"/>
                </a:solidFill>
              </a:rPr>
              <a:t>Hashing</a:t>
            </a:r>
          </a:p>
          <a:p>
            <a:endParaRPr lang="en-US" sz="1600" b="1" i="1" dirty="0">
              <a:solidFill>
                <a:schemeClr val="accent5"/>
              </a:solidFill>
            </a:endParaRPr>
          </a:p>
          <a:p>
            <a:r>
              <a:rPr lang="en-US" b="1" i="1" dirty="0"/>
              <a:t>MD5 (Message Digest 5) </a:t>
            </a:r>
            <a:r>
              <a:rPr lang="en-US" dirty="0"/>
              <a:t>is a hashing function that produces a 128-bit hash value. </a:t>
            </a:r>
          </a:p>
          <a:p>
            <a:endParaRPr lang="en-US" dirty="0"/>
          </a:p>
          <a:p>
            <a:r>
              <a:rPr lang="en-US" dirty="0"/>
              <a:t>Developed by Ron </a:t>
            </a:r>
            <a:r>
              <a:rPr lang="en-US" dirty="0" err="1"/>
              <a:t>Rivest</a:t>
            </a:r>
            <a:r>
              <a:rPr lang="en-US" dirty="0"/>
              <a:t> in 1992 as a replacement of the previous MD4, which was found to be vulnerable. </a:t>
            </a:r>
          </a:p>
          <a:p>
            <a:r>
              <a:rPr lang="en-US" dirty="0"/>
              <a:t>MD5 has been proven vulnerable to collisions. </a:t>
            </a:r>
          </a:p>
          <a:p>
            <a:endParaRPr lang="en-US" dirty="0"/>
          </a:p>
          <a:p>
            <a:r>
              <a:rPr lang="en-US" b="1" i="1" dirty="0"/>
              <a:t>SHA (Secure Hash Algorithm) </a:t>
            </a:r>
            <a:r>
              <a:rPr lang="en-US" dirty="0"/>
              <a:t>is a hashing function that produces a 160-bit hash value, rendered as a hexadecimal value 40 bytes long. </a:t>
            </a:r>
          </a:p>
          <a:p>
            <a:endParaRPr lang="en-US" b="1" i="1" dirty="0"/>
          </a:p>
          <a:p>
            <a:r>
              <a:rPr lang="en-US" dirty="0"/>
              <a:t>SHA was developed by the NSA (National Security Agency) and is considered the most secure hashing function available. </a:t>
            </a:r>
          </a:p>
          <a:p>
            <a:endParaRPr lang="en-US" sz="1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1228" y="1922585"/>
            <a:ext cx="5492003" cy="2911326"/>
          </a:xfrm>
          <a:prstGeom prst="rect">
            <a:avLst/>
          </a:prstGeom>
        </p:spPr>
      </p:pic>
    </p:spTree>
    <p:extLst>
      <p:ext uri="{BB962C8B-B14F-4D97-AF65-F5344CB8AC3E}">
        <p14:creationId xmlns:p14="http://schemas.microsoft.com/office/powerpoint/2010/main" val="18847679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6" name="TextBox 5"/>
          <p:cNvSpPr txBox="1"/>
          <p:nvPr/>
        </p:nvSpPr>
        <p:spPr>
          <a:xfrm>
            <a:off x="534364" y="1108574"/>
            <a:ext cx="5915911" cy="4770537"/>
          </a:xfrm>
          <a:prstGeom prst="rect">
            <a:avLst/>
          </a:prstGeom>
          <a:noFill/>
        </p:spPr>
        <p:txBody>
          <a:bodyPr wrap="square" rtlCol="0">
            <a:spAutoFit/>
          </a:bodyPr>
          <a:lstStyle/>
          <a:p>
            <a:r>
              <a:rPr lang="en-US" b="1" dirty="0">
                <a:solidFill>
                  <a:srgbClr val="0070C0"/>
                </a:solidFill>
              </a:rPr>
              <a:t>Hashing</a:t>
            </a:r>
          </a:p>
          <a:p>
            <a:endParaRPr lang="en-US" sz="1600" b="1" i="1" dirty="0">
              <a:solidFill>
                <a:schemeClr val="accent5"/>
              </a:solidFill>
            </a:endParaRPr>
          </a:p>
          <a:p>
            <a:r>
              <a:rPr lang="en-US" b="1" i="1" dirty="0"/>
              <a:t>Rainbow Table </a:t>
            </a:r>
            <a:r>
              <a:rPr lang="en-US" dirty="0"/>
              <a:t>is a database table of all of the possible hashes computed in advance. Based on plaintext lengths of 4, 5, 7 letter, etc. for an original plaintext. </a:t>
            </a:r>
          </a:p>
          <a:p>
            <a:r>
              <a:rPr lang="en-US" dirty="0"/>
              <a:t>Searching the table would give a match for a password hash value. </a:t>
            </a:r>
          </a:p>
          <a:p>
            <a:r>
              <a:rPr lang="en-US" dirty="0"/>
              <a:t>Tools like </a:t>
            </a:r>
            <a:r>
              <a:rPr lang="en-US" dirty="0" err="1"/>
              <a:t>OphCrack</a:t>
            </a:r>
            <a:r>
              <a:rPr lang="en-US" dirty="0"/>
              <a:t> use rainbow tables to crack a password. </a:t>
            </a:r>
          </a:p>
          <a:p>
            <a:endParaRPr lang="en-US" dirty="0"/>
          </a:p>
          <a:p>
            <a:r>
              <a:rPr lang="en-US" b="1" i="1" dirty="0"/>
              <a:t>Salting</a:t>
            </a:r>
            <a:r>
              <a:rPr lang="en-US" dirty="0"/>
              <a:t> is a countermeasure to rainbow tables. This is adding random bits to the beginning or end of a hash to make the hash variable and defeat the rainbow table attack. </a:t>
            </a:r>
          </a:p>
          <a:p>
            <a:endParaRPr lang="en-US" dirty="0"/>
          </a:p>
          <a:p>
            <a:r>
              <a:rPr lang="en-US" dirty="0"/>
              <a:t>Hashed passwords are kept in the SAM (Security Account Manager) file in a Windows operating system.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275" y="1229581"/>
            <a:ext cx="5480397" cy="4519846"/>
          </a:xfrm>
          <a:prstGeom prst="rect">
            <a:avLst/>
          </a:prstGeom>
        </p:spPr>
      </p:pic>
    </p:spTree>
    <p:extLst>
      <p:ext uri="{BB962C8B-B14F-4D97-AF65-F5344CB8AC3E}">
        <p14:creationId xmlns:p14="http://schemas.microsoft.com/office/powerpoint/2010/main" val="371524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39974"/>
            <a:ext cx="5108343" cy="4801314"/>
          </a:xfrm>
          <a:prstGeom prst="rect">
            <a:avLst/>
          </a:prstGeom>
        </p:spPr>
        <p:txBody>
          <a:bodyPr wrap="square">
            <a:spAutoFit/>
          </a:bodyPr>
          <a:lstStyle/>
          <a:p>
            <a:r>
              <a:rPr lang="en-US" b="1" dirty="0">
                <a:solidFill>
                  <a:srgbClr val="0070C0"/>
                </a:solidFill>
              </a:rPr>
              <a:t>Cryptanalysis</a:t>
            </a:r>
          </a:p>
          <a:p>
            <a:endParaRPr lang="en-US" b="1" dirty="0">
              <a:solidFill>
                <a:srgbClr val="0070C0"/>
              </a:solidFill>
            </a:endParaRPr>
          </a:p>
          <a:p>
            <a:r>
              <a:rPr lang="en-US" b="1" i="1" dirty="0"/>
              <a:t>Brute Force </a:t>
            </a:r>
            <a:r>
              <a:rPr lang="en-US" dirty="0"/>
              <a:t>– Trying all possible keys for a cipher to find the right key. </a:t>
            </a:r>
          </a:p>
          <a:p>
            <a:endParaRPr lang="en-US" dirty="0"/>
          </a:p>
          <a:p>
            <a:r>
              <a:rPr lang="en-US" b="1" i="1" dirty="0"/>
              <a:t>Frequency Analysis </a:t>
            </a:r>
            <a:r>
              <a:rPr lang="en-US" dirty="0"/>
              <a:t>– Examining the encrypted message to try to find frequently used letters or words to decrypt those common words like: </a:t>
            </a:r>
          </a:p>
          <a:p>
            <a:r>
              <a:rPr lang="en-US" i="1" dirty="0"/>
              <a:t>the, and, it, is </a:t>
            </a:r>
          </a:p>
          <a:p>
            <a:endParaRPr lang="en-US" dirty="0"/>
          </a:p>
          <a:p>
            <a:r>
              <a:rPr lang="en-US" b="1" i="1" dirty="0"/>
              <a:t>Known Plain Text </a:t>
            </a:r>
            <a:r>
              <a:rPr lang="en-US" dirty="0"/>
              <a:t>– Having access to the original text and the ciphertext to begin the process of comparing and breaking down the ciphertext. </a:t>
            </a:r>
          </a:p>
          <a:p>
            <a:endParaRPr lang="en-US" dirty="0"/>
          </a:p>
          <a:p>
            <a:r>
              <a:rPr lang="en-US" b="1" i="1" dirty="0"/>
              <a:t>Chosen Plain Text </a:t>
            </a:r>
            <a:r>
              <a:rPr lang="en-US" dirty="0"/>
              <a:t>– Having access to ciphertexts of chosen plaintexts to process.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422" y="1641231"/>
            <a:ext cx="5694809" cy="4271107"/>
          </a:xfrm>
          <a:prstGeom prst="rect">
            <a:avLst/>
          </a:prstGeom>
        </p:spPr>
      </p:pic>
    </p:spTree>
    <p:extLst>
      <p:ext uri="{BB962C8B-B14F-4D97-AF65-F5344CB8AC3E}">
        <p14:creationId xmlns:p14="http://schemas.microsoft.com/office/powerpoint/2010/main" val="23579921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10" name="Rectangle 9">
            <a:extLst>
              <a:ext uri="{FF2B5EF4-FFF2-40B4-BE49-F238E27FC236}">
                <a16:creationId xmlns:a16="http://schemas.microsoft.com/office/drawing/2014/main" id="{E4E48E55-5843-47F6-B803-75F6C2C120DC}"/>
              </a:ext>
            </a:extLst>
          </p:cNvPr>
          <p:cNvSpPr/>
          <p:nvPr/>
        </p:nvSpPr>
        <p:spPr>
          <a:xfrm>
            <a:off x="1735758" y="1445485"/>
            <a:ext cx="8720483" cy="2369880"/>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Which of the following is used to validate the integrity of data?</a:t>
            </a:r>
          </a:p>
          <a:p>
            <a:endParaRPr lang="en-US" dirty="0"/>
          </a:p>
          <a:p>
            <a:r>
              <a:rPr lang="en-US" dirty="0"/>
              <a:t>A. CBC</a:t>
            </a:r>
          </a:p>
          <a:p>
            <a:r>
              <a:rPr lang="en-US" dirty="0"/>
              <a:t>B. Blowfish</a:t>
            </a:r>
          </a:p>
          <a:p>
            <a:r>
              <a:rPr lang="en-US" dirty="0"/>
              <a:t>C. MD5</a:t>
            </a:r>
          </a:p>
          <a:p>
            <a:r>
              <a:rPr lang="en-US" dirty="0"/>
              <a:t>D. RSA</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47629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32387" y="1706621"/>
            <a:ext cx="10513433" cy="923330"/>
          </a:xfrm>
          <a:prstGeom prst="rect">
            <a:avLst/>
          </a:prstGeom>
          <a:noFill/>
        </p:spPr>
        <p:txBody>
          <a:bodyPr wrap="square" rtlCol="0">
            <a:spAutoFit/>
          </a:bodyPr>
          <a:lstStyle/>
          <a:p>
            <a:pPr eaLnBrk="0" hangingPunct="0"/>
            <a:r>
              <a:rPr lang="en-US" b="1" dirty="0"/>
              <a:t>EXAM OBJECTIVES (DOMAINS)</a:t>
            </a:r>
            <a:endParaRPr lang="en-US" dirty="0"/>
          </a:p>
          <a:p>
            <a:pPr eaLnBrk="0" hangingPunct="0"/>
            <a:r>
              <a:rPr lang="en-US" dirty="0"/>
              <a:t>The table below lists the domains measured by this examination and the extent to which they are represented:</a:t>
            </a:r>
            <a:endParaRPr lang="en-US" b="1" i="1" dirty="0"/>
          </a:p>
        </p:txBody>
      </p:sp>
      <p:sp>
        <p:nvSpPr>
          <p:cNvPr id="14" name="TextBox 13"/>
          <p:cNvSpPr txBox="1"/>
          <p:nvPr/>
        </p:nvSpPr>
        <p:spPr>
          <a:xfrm>
            <a:off x="6593304" y="2682828"/>
            <a:ext cx="5019927" cy="3139321"/>
          </a:xfrm>
          <a:prstGeom prst="rect">
            <a:avLst/>
          </a:prstGeom>
          <a:noFill/>
        </p:spPr>
        <p:txBody>
          <a:bodyPr wrap="square" rtlCol="0">
            <a:spAutoFit/>
          </a:bodyPr>
          <a:lstStyle/>
          <a:p>
            <a:pPr eaLnBrk="0" hangingPunct="0"/>
            <a:r>
              <a:rPr lang="en-US" b="1" u="sng" dirty="0"/>
              <a:t>Session 6</a:t>
            </a:r>
          </a:p>
          <a:p>
            <a:pPr eaLnBrk="0" hangingPunct="0"/>
            <a:r>
              <a:rPr lang="en-US" dirty="0"/>
              <a:t>Includes Objectives from Domains 1, 2 and 3</a:t>
            </a:r>
          </a:p>
          <a:p>
            <a:pPr eaLnBrk="0" hangingPunct="0"/>
            <a:r>
              <a:rPr lang="en-US" dirty="0"/>
              <a:t>Objective 1.2 – </a:t>
            </a:r>
            <a:r>
              <a:rPr lang="en-US" i="1" dirty="0"/>
              <a:t>Given a scenario, analyze potential indicators to determine the type of attack.   </a:t>
            </a:r>
          </a:p>
          <a:p>
            <a:pPr eaLnBrk="0" hangingPunct="0"/>
            <a:r>
              <a:rPr lang="en-US" dirty="0"/>
              <a:t>Objective 2.1 – </a:t>
            </a:r>
            <a:r>
              <a:rPr lang="en-US" i="1" dirty="0"/>
              <a:t>Explain the importance of security concepts in an enterprise environment.  </a:t>
            </a:r>
          </a:p>
          <a:p>
            <a:pPr eaLnBrk="0" hangingPunct="0"/>
            <a:r>
              <a:rPr lang="en-US" dirty="0"/>
              <a:t>Objective 2.8 – </a:t>
            </a:r>
            <a:r>
              <a:rPr lang="en-US" i="1" dirty="0"/>
              <a:t>Summarize the basics of cryptographic concepts.  </a:t>
            </a:r>
          </a:p>
          <a:p>
            <a:pPr eaLnBrk="0" hangingPunct="0"/>
            <a:r>
              <a:rPr lang="en-US" dirty="0"/>
              <a:t>Objective 3.9 – </a:t>
            </a:r>
            <a:r>
              <a:rPr lang="en-US" i="1" dirty="0"/>
              <a:t>Given a scenario, implement public key infrastructure.  </a:t>
            </a:r>
            <a:r>
              <a:rPr lang="en-US" dirty="0"/>
              <a:t> </a:t>
            </a:r>
            <a:endParaRPr lang="en-US" b="1" i="1" dirty="0"/>
          </a:p>
        </p:txBody>
      </p:sp>
      <p:sp>
        <p:nvSpPr>
          <p:cNvPr id="15" name="Rectangle 14"/>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1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2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2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graphicFrame>
        <p:nvGraphicFramePr>
          <p:cNvPr id="9" name="Table 4">
            <a:extLst>
              <a:ext uri="{FF2B5EF4-FFF2-40B4-BE49-F238E27FC236}">
                <a16:creationId xmlns:a16="http://schemas.microsoft.com/office/drawing/2014/main" id="{259CBC5E-B415-402A-A1FE-E86EFC8FEA19}"/>
              </a:ext>
            </a:extLst>
          </p:cNvPr>
          <p:cNvGraphicFramePr>
            <a:graphicFrameLocks noGrp="1"/>
          </p:cNvGraphicFramePr>
          <p:nvPr>
            <p:extLst>
              <p:ext uri="{D42A27DB-BD31-4B8C-83A1-F6EECF244321}">
                <p14:modId xmlns:p14="http://schemas.microsoft.com/office/powerpoint/2010/main" val="2471714176"/>
              </p:ext>
            </p:extLst>
          </p:nvPr>
        </p:nvGraphicFramePr>
        <p:xfrm>
          <a:off x="732387" y="2743263"/>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extLst>
      <p:ext uri="{BB962C8B-B14F-4D97-AF65-F5344CB8AC3E}">
        <p14:creationId xmlns:p14="http://schemas.microsoft.com/office/powerpoint/2010/main" val="27270613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39974"/>
            <a:ext cx="4514373" cy="3939540"/>
          </a:xfrm>
          <a:prstGeom prst="rect">
            <a:avLst/>
          </a:prstGeom>
        </p:spPr>
        <p:txBody>
          <a:bodyPr wrap="square">
            <a:spAutoFit/>
          </a:bodyPr>
          <a:lstStyle/>
          <a:p>
            <a:r>
              <a:rPr lang="en-US" b="1" dirty="0">
                <a:solidFill>
                  <a:srgbClr val="0070C0"/>
                </a:solidFill>
              </a:rPr>
              <a:t>Cryptanalysis</a:t>
            </a:r>
          </a:p>
          <a:p>
            <a:endParaRPr lang="en-US" b="1" dirty="0">
              <a:solidFill>
                <a:srgbClr val="0070C0"/>
              </a:solidFill>
            </a:endParaRPr>
          </a:p>
          <a:p>
            <a:r>
              <a:rPr lang="en-US" b="1" i="1" dirty="0"/>
              <a:t>Birthday Attack </a:t>
            </a:r>
            <a:r>
              <a:rPr lang="en-US" dirty="0"/>
              <a:t>– Trying to break a hashed value by replicating a collision of hashed values based on the birthday theory that within a set group of people, some will have the same birthday. </a:t>
            </a:r>
          </a:p>
          <a:p>
            <a:endParaRPr lang="en-US" dirty="0"/>
          </a:p>
          <a:p>
            <a:r>
              <a:rPr lang="en-US" b="1" i="1" dirty="0"/>
              <a:t>Dictionary Attack </a:t>
            </a:r>
            <a:r>
              <a:rPr lang="en-US" dirty="0"/>
              <a:t>– To determine a password, then words from a dictionary are tried and tested. </a:t>
            </a:r>
          </a:p>
          <a:p>
            <a:r>
              <a:rPr lang="en-US" dirty="0"/>
              <a:t> </a:t>
            </a:r>
          </a:p>
          <a:p>
            <a:r>
              <a:rPr lang="en-US" sz="1600" dirty="0"/>
              <a:t>. </a:t>
            </a:r>
          </a:p>
          <a:p>
            <a:endParaRPr lang="en-US" dirty="0"/>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207" y="1539631"/>
            <a:ext cx="5601024" cy="4200768"/>
          </a:xfrm>
          <a:prstGeom prst="rect">
            <a:avLst/>
          </a:prstGeom>
        </p:spPr>
      </p:pic>
    </p:spTree>
    <p:extLst>
      <p:ext uri="{BB962C8B-B14F-4D97-AF65-F5344CB8AC3E}">
        <p14:creationId xmlns:p14="http://schemas.microsoft.com/office/powerpoint/2010/main" val="816496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39974"/>
            <a:ext cx="4514373" cy="4801314"/>
          </a:xfrm>
          <a:prstGeom prst="rect">
            <a:avLst/>
          </a:prstGeom>
        </p:spPr>
        <p:txBody>
          <a:bodyPr wrap="square">
            <a:spAutoFit/>
          </a:bodyPr>
          <a:lstStyle/>
          <a:p>
            <a:r>
              <a:rPr lang="en-US" b="1" dirty="0">
                <a:solidFill>
                  <a:srgbClr val="0070C0"/>
                </a:solidFill>
              </a:rPr>
              <a:t>Wireless Encryption </a:t>
            </a:r>
          </a:p>
          <a:p>
            <a:endParaRPr lang="en-US" b="1" dirty="0">
              <a:solidFill>
                <a:srgbClr val="0070C0"/>
              </a:solidFill>
            </a:endParaRPr>
          </a:p>
          <a:p>
            <a:r>
              <a:rPr lang="en-US" b="1" i="1" dirty="0"/>
              <a:t>WEP (Wired Equivalent Privacy) </a:t>
            </a:r>
            <a:r>
              <a:rPr lang="en-US" dirty="0"/>
              <a:t>– Original encryption method for wireless access points, that is considered insecure now. </a:t>
            </a:r>
          </a:p>
          <a:p>
            <a:endParaRPr lang="en-US" dirty="0"/>
          </a:p>
          <a:p>
            <a:r>
              <a:rPr lang="en-US" b="1" i="1" dirty="0"/>
              <a:t>WPA (</a:t>
            </a:r>
            <a:r>
              <a:rPr lang="en-US" b="1" i="1" dirty="0" err="1"/>
              <a:t>WiFi</a:t>
            </a:r>
            <a:r>
              <a:rPr lang="en-US" b="1" i="1" dirty="0"/>
              <a:t> Protected Access) </a:t>
            </a:r>
            <a:r>
              <a:rPr lang="en-US" dirty="0"/>
              <a:t>– Uses the RC4 stream cipher with </a:t>
            </a:r>
            <a:r>
              <a:rPr lang="en-US" i="1" dirty="0"/>
              <a:t>TKIP (Temporal Key Integrity Protocol) </a:t>
            </a:r>
            <a:r>
              <a:rPr lang="en-US" dirty="0"/>
              <a:t>which mixes a root key with an initialization vector. </a:t>
            </a:r>
          </a:p>
          <a:p>
            <a:r>
              <a:rPr lang="en-US" dirty="0"/>
              <a:t> </a:t>
            </a:r>
          </a:p>
          <a:p>
            <a:r>
              <a:rPr lang="en-US" b="1" i="1" dirty="0"/>
              <a:t>WPA2 (</a:t>
            </a:r>
            <a:r>
              <a:rPr lang="en-US" b="1" i="1" dirty="0" err="1"/>
              <a:t>WiFi</a:t>
            </a:r>
            <a:r>
              <a:rPr lang="en-US" b="1" i="1" dirty="0"/>
              <a:t> Protected Access 2) </a:t>
            </a:r>
            <a:r>
              <a:rPr lang="en-US" dirty="0"/>
              <a:t>– Uses </a:t>
            </a:r>
            <a:r>
              <a:rPr lang="en-US" i="1" dirty="0"/>
              <a:t>CCMP (Counter Mode with Cipher Block Chaining Protocol) </a:t>
            </a:r>
            <a:r>
              <a:rPr lang="en-US" dirty="0"/>
              <a:t>which uses AES encryption.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79" y="1547444"/>
            <a:ext cx="5715652" cy="4286739"/>
          </a:xfrm>
          <a:prstGeom prst="rect">
            <a:avLst/>
          </a:prstGeom>
        </p:spPr>
      </p:pic>
    </p:spTree>
    <p:extLst>
      <p:ext uri="{BB962C8B-B14F-4D97-AF65-F5344CB8AC3E}">
        <p14:creationId xmlns:p14="http://schemas.microsoft.com/office/powerpoint/2010/main" val="13724405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61722"/>
            <a:ext cx="4514373" cy="3139321"/>
          </a:xfrm>
          <a:prstGeom prst="rect">
            <a:avLst/>
          </a:prstGeom>
        </p:spPr>
        <p:txBody>
          <a:bodyPr wrap="square">
            <a:spAutoFit/>
          </a:bodyPr>
          <a:lstStyle/>
          <a:p>
            <a:r>
              <a:rPr lang="en-US" b="1" dirty="0">
                <a:solidFill>
                  <a:srgbClr val="0070C0"/>
                </a:solidFill>
              </a:rPr>
              <a:t>Wireless Encryption </a:t>
            </a:r>
          </a:p>
          <a:p>
            <a:endParaRPr lang="en-US" b="1" dirty="0">
              <a:solidFill>
                <a:srgbClr val="0070C0"/>
              </a:solidFill>
            </a:endParaRPr>
          </a:p>
          <a:p>
            <a:r>
              <a:rPr lang="en-US" b="1" i="1" dirty="0"/>
              <a:t>PSK (Pre-shared Key) </a:t>
            </a:r>
            <a:r>
              <a:rPr lang="en-US" dirty="0"/>
              <a:t>– Mode of encryption where the client and wireless access point negotiate and share a key before beginning communication. </a:t>
            </a:r>
          </a:p>
          <a:p>
            <a:endParaRPr lang="en-US" b="1" i="1" dirty="0"/>
          </a:p>
          <a:p>
            <a:r>
              <a:rPr lang="en-US" b="1" i="1" dirty="0"/>
              <a:t>Enterprise </a:t>
            </a:r>
            <a:r>
              <a:rPr lang="en-US" dirty="0"/>
              <a:t>– Mode of encryption where the server handles distribution of cryptographic keys. </a:t>
            </a:r>
          </a:p>
          <a:p>
            <a:endParaRPr lang="en-US" dirty="0"/>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018" y="1469293"/>
            <a:ext cx="4996213" cy="4494081"/>
          </a:xfrm>
          <a:prstGeom prst="rect">
            <a:avLst/>
          </a:prstGeom>
        </p:spPr>
      </p:pic>
    </p:spTree>
    <p:extLst>
      <p:ext uri="{BB962C8B-B14F-4D97-AF65-F5344CB8AC3E}">
        <p14:creationId xmlns:p14="http://schemas.microsoft.com/office/powerpoint/2010/main" val="38780528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39974"/>
            <a:ext cx="5194312" cy="5078313"/>
          </a:xfrm>
          <a:prstGeom prst="rect">
            <a:avLst/>
          </a:prstGeom>
        </p:spPr>
        <p:txBody>
          <a:bodyPr wrap="square">
            <a:spAutoFit/>
          </a:bodyPr>
          <a:lstStyle/>
          <a:p>
            <a:r>
              <a:rPr lang="en-US" b="1" dirty="0">
                <a:solidFill>
                  <a:srgbClr val="0070C0"/>
                </a:solidFill>
              </a:rPr>
              <a:t>Digital Signatures </a:t>
            </a:r>
          </a:p>
          <a:p>
            <a:endParaRPr lang="en-US" b="1" dirty="0">
              <a:solidFill>
                <a:srgbClr val="0070C0"/>
              </a:solidFill>
            </a:endParaRPr>
          </a:p>
          <a:p>
            <a:r>
              <a:rPr lang="en-US" dirty="0"/>
              <a:t>Messages and documents can be signed with a digital signature, that validates the sender of the message.</a:t>
            </a:r>
          </a:p>
          <a:p>
            <a:endParaRPr lang="en-US" dirty="0"/>
          </a:p>
          <a:p>
            <a:r>
              <a:rPr lang="en-US" dirty="0"/>
              <a:t>Message is signed and sent using asymmetric cryptography, encrypted using the senders private key, and decrypted on the other end with the senders' public key. </a:t>
            </a:r>
          </a:p>
          <a:p>
            <a:endParaRPr lang="en-US" dirty="0"/>
          </a:p>
          <a:p>
            <a:r>
              <a:rPr lang="en-US" dirty="0"/>
              <a:t>A hash value of the message also validates that the message has not been changed in transit. </a:t>
            </a:r>
          </a:p>
          <a:p>
            <a:endParaRPr lang="en-US" dirty="0"/>
          </a:p>
          <a:p>
            <a:r>
              <a:rPr lang="en-US" dirty="0"/>
              <a:t>This process provides </a:t>
            </a:r>
            <a:r>
              <a:rPr lang="en-US" b="1" i="1" dirty="0"/>
              <a:t>Non-repudiation</a:t>
            </a:r>
            <a:r>
              <a:rPr lang="en-US" dirty="0"/>
              <a:t>, which verifies that the sender has sent the message and cannot deny it, because the user’s private key was used to sign the document.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324" y="1672493"/>
            <a:ext cx="5894450" cy="3435470"/>
          </a:xfrm>
          <a:prstGeom prst="rect">
            <a:avLst/>
          </a:prstGeom>
        </p:spPr>
      </p:pic>
    </p:spTree>
    <p:extLst>
      <p:ext uri="{BB962C8B-B14F-4D97-AF65-F5344CB8AC3E}">
        <p14:creationId xmlns:p14="http://schemas.microsoft.com/office/powerpoint/2010/main" val="289916534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365" y="1198533"/>
            <a:ext cx="6689333" cy="4801314"/>
          </a:xfrm>
          <a:prstGeom prst="rect">
            <a:avLst/>
          </a:prstGeom>
        </p:spPr>
        <p:txBody>
          <a:bodyPr wrap="square">
            <a:spAutoFit/>
          </a:bodyPr>
          <a:lstStyle/>
          <a:p>
            <a:r>
              <a:rPr lang="en-US" b="1" dirty="0">
                <a:solidFill>
                  <a:srgbClr val="0070C0"/>
                </a:solidFill>
              </a:rPr>
              <a:t>PKI – Public Key Infrastructure </a:t>
            </a:r>
          </a:p>
          <a:p>
            <a:endParaRPr lang="en-US" b="1" dirty="0"/>
          </a:p>
          <a:p>
            <a:r>
              <a:rPr lang="en-US" dirty="0"/>
              <a:t>Based upon digital certificates formatted to the </a:t>
            </a:r>
            <a:r>
              <a:rPr lang="en-US" b="1" i="1" dirty="0"/>
              <a:t>X.509 standard</a:t>
            </a:r>
          </a:p>
          <a:p>
            <a:endParaRPr lang="en-US" dirty="0"/>
          </a:p>
          <a:p>
            <a:r>
              <a:rPr lang="en-US" dirty="0"/>
              <a:t>Certificates contain: </a:t>
            </a:r>
          </a:p>
          <a:p>
            <a:r>
              <a:rPr lang="en-US" i="1" dirty="0"/>
              <a:t>Digital Signature algorithm </a:t>
            </a:r>
          </a:p>
          <a:p>
            <a:r>
              <a:rPr lang="en-US" i="1" dirty="0"/>
              <a:t>Public key information for asymmetric cryptography</a:t>
            </a:r>
          </a:p>
          <a:p>
            <a:r>
              <a:rPr lang="en-US" i="1" dirty="0"/>
              <a:t>Subject name and ID</a:t>
            </a:r>
          </a:p>
          <a:p>
            <a:r>
              <a:rPr lang="en-US" i="1" dirty="0"/>
              <a:t>Algorithms for doing hashing</a:t>
            </a:r>
          </a:p>
          <a:p>
            <a:r>
              <a:rPr lang="en-US" i="1" dirty="0" err="1"/>
              <a:t>Diffie</a:t>
            </a:r>
            <a:r>
              <a:rPr lang="en-US" i="1" dirty="0"/>
              <a:t>-Hellman algorithm for key exchange</a:t>
            </a:r>
          </a:p>
          <a:p>
            <a:r>
              <a:rPr lang="en-US" i="1" dirty="0"/>
              <a:t>Expiration date</a:t>
            </a:r>
          </a:p>
          <a:p>
            <a:r>
              <a:rPr lang="en-US" i="1" dirty="0"/>
              <a:t>Digital signature of the issuer </a:t>
            </a:r>
          </a:p>
          <a:p>
            <a:endParaRPr lang="en-US" dirty="0"/>
          </a:p>
          <a:p>
            <a:r>
              <a:rPr lang="en-US" dirty="0"/>
              <a:t>All that is needed for secure identification and cryptographic message exchange. </a:t>
            </a:r>
          </a:p>
          <a:p>
            <a:r>
              <a:rPr lang="en-US" dirty="0"/>
              <a:t>Two types of certificates:  </a:t>
            </a:r>
          </a:p>
          <a:p>
            <a:r>
              <a:rPr lang="en-US" i="1" dirty="0"/>
              <a:t>User certificates and Computer certificates</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961" y="1347768"/>
            <a:ext cx="4001270" cy="4652079"/>
          </a:xfrm>
          <a:prstGeom prst="rect">
            <a:avLst/>
          </a:prstGeom>
        </p:spPr>
      </p:pic>
    </p:spTree>
    <p:extLst>
      <p:ext uri="{BB962C8B-B14F-4D97-AF65-F5344CB8AC3E}">
        <p14:creationId xmlns:p14="http://schemas.microsoft.com/office/powerpoint/2010/main" val="20827231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665" y="1347768"/>
            <a:ext cx="5470133" cy="3970318"/>
          </a:xfrm>
          <a:prstGeom prst="rect">
            <a:avLst/>
          </a:prstGeom>
        </p:spPr>
        <p:txBody>
          <a:bodyPr wrap="square">
            <a:spAutoFit/>
          </a:bodyPr>
          <a:lstStyle/>
          <a:p>
            <a:r>
              <a:rPr lang="en-US" b="1" dirty="0">
                <a:solidFill>
                  <a:srgbClr val="0070C0"/>
                </a:solidFill>
              </a:rPr>
              <a:t>PKI – Public Key Infrastructure </a:t>
            </a:r>
          </a:p>
          <a:p>
            <a:endParaRPr lang="en-US" b="1" dirty="0"/>
          </a:p>
          <a:p>
            <a:r>
              <a:rPr lang="en-US" dirty="0"/>
              <a:t>Certificates are obtained from a </a:t>
            </a:r>
            <a:r>
              <a:rPr lang="en-US" i="1" dirty="0"/>
              <a:t>Certificate Authority.</a:t>
            </a:r>
          </a:p>
          <a:p>
            <a:endParaRPr lang="en-US" dirty="0"/>
          </a:p>
          <a:p>
            <a:r>
              <a:rPr lang="en-US" dirty="0"/>
              <a:t>An organization responsible for issuing, revoking, and distributing certificates. </a:t>
            </a:r>
          </a:p>
          <a:p>
            <a:r>
              <a:rPr lang="en-US" i="1" dirty="0"/>
              <a:t>Verisign</a:t>
            </a:r>
          </a:p>
          <a:p>
            <a:r>
              <a:rPr lang="en-US" i="1" dirty="0" err="1"/>
              <a:t>DigiCert</a:t>
            </a:r>
            <a:endParaRPr lang="en-US" i="1" dirty="0"/>
          </a:p>
          <a:p>
            <a:r>
              <a:rPr lang="en-US" i="1" dirty="0"/>
              <a:t>Thawte</a:t>
            </a:r>
          </a:p>
          <a:p>
            <a:endParaRPr lang="en-US" dirty="0"/>
          </a:p>
          <a:p>
            <a:r>
              <a:rPr lang="en-US" dirty="0"/>
              <a:t>A </a:t>
            </a:r>
            <a:r>
              <a:rPr lang="en-US" i="1" dirty="0"/>
              <a:t>Registration Authority </a:t>
            </a:r>
            <a:r>
              <a:rPr lang="en-US" dirty="0"/>
              <a:t>is an intermediary between the CA and the user to distribute keys, accept registration requests, and validate identities, etc. </a:t>
            </a:r>
          </a:p>
          <a:p>
            <a:endParaRPr lang="en-US" dirty="0"/>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373" y="1347768"/>
            <a:ext cx="4683858" cy="4683858"/>
          </a:xfrm>
          <a:prstGeom prst="rect">
            <a:avLst/>
          </a:prstGeom>
        </p:spPr>
      </p:pic>
    </p:spTree>
    <p:extLst>
      <p:ext uri="{BB962C8B-B14F-4D97-AF65-F5344CB8AC3E}">
        <p14:creationId xmlns:p14="http://schemas.microsoft.com/office/powerpoint/2010/main" val="295876466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4015" y="1044539"/>
            <a:ext cx="7435239" cy="379668"/>
          </a:xfrm>
          <a:prstGeom prst="rect">
            <a:avLst/>
          </a:prstGeom>
        </p:spPr>
        <p:txBody>
          <a:bodyPr wrap="square">
            <a:spAutoFit/>
          </a:bodyPr>
          <a:lstStyle/>
          <a:p>
            <a:pPr algn="ctr"/>
            <a:r>
              <a:rPr lang="en-US" b="1" dirty="0">
                <a:solidFill>
                  <a:srgbClr val="0070C0"/>
                </a:solidFill>
              </a:rPr>
              <a:t>PKI – Public Key Infrastructure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883" y="1733132"/>
            <a:ext cx="4133504" cy="4217178"/>
          </a:xfrm>
          <a:prstGeom prst="rect">
            <a:avLst/>
          </a:prstGeom>
        </p:spPr>
      </p:pic>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33423217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665" y="1150540"/>
            <a:ext cx="5470133" cy="4801314"/>
          </a:xfrm>
          <a:prstGeom prst="rect">
            <a:avLst/>
          </a:prstGeom>
        </p:spPr>
        <p:txBody>
          <a:bodyPr wrap="square">
            <a:spAutoFit/>
          </a:bodyPr>
          <a:lstStyle/>
          <a:p>
            <a:r>
              <a:rPr lang="en-US" b="1" dirty="0">
                <a:solidFill>
                  <a:srgbClr val="0070C0"/>
                </a:solidFill>
              </a:rPr>
              <a:t>PKI – Public Key Infrastructure </a:t>
            </a:r>
          </a:p>
          <a:p>
            <a:endParaRPr lang="en-US" b="1" dirty="0"/>
          </a:p>
          <a:p>
            <a:r>
              <a:rPr lang="en-US" dirty="0"/>
              <a:t>The CA maintains a </a:t>
            </a:r>
            <a:r>
              <a:rPr lang="en-US" i="1" u="sng" dirty="0"/>
              <a:t>Certificate Revocation List (CRL) </a:t>
            </a:r>
            <a:r>
              <a:rPr lang="en-US" dirty="0"/>
              <a:t>online for all of their issued certificates. This list is checked each time that a certificate is used to see if it is still valid. </a:t>
            </a:r>
          </a:p>
          <a:p>
            <a:endParaRPr lang="en-US" dirty="0"/>
          </a:p>
          <a:p>
            <a:r>
              <a:rPr lang="en-US" dirty="0"/>
              <a:t>Another method of checking the validity of a certificate is through </a:t>
            </a:r>
            <a:r>
              <a:rPr lang="en-US" i="1" u="sng" dirty="0"/>
              <a:t>OCSP – Online Certificate Status Protocol</a:t>
            </a:r>
            <a:r>
              <a:rPr lang="en-US" u="sng" dirty="0"/>
              <a:t> </a:t>
            </a:r>
            <a:r>
              <a:rPr lang="en-US" dirty="0"/>
              <a:t>that maintains a local network copy of the validity of certificates issued to its network. </a:t>
            </a:r>
          </a:p>
          <a:p>
            <a:endParaRPr lang="en-US" dirty="0"/>
          </a:p>
          <a:p>
            <a:r>
              <a:rPr lang="en-US" dirty="0"/>
              <a:t>Private keys are the center point for asymmetric encryption and may need to be escrowed for security. </a:t>
            </a:r>
            <a:r>
              <a:rPr lang="en-US" i="1" u="sng" dirty="0"/>
              <a:t>Key escrow </a:t>
            </a:r>
            <a:r>
              <a:rPr lang="en-US" dirty="0"/>
              <a:t>provides a backup of the private keys. Key escrow is provided by the company that is using the encryption process.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8768" y="1602153"/>
            <a:ext cx="5251938" cy="2625969"/>
          </a:xfrm>
          <a:prstGeom prst="rect">
            <a:avLst/>
          </a:prstGeom>
        </p:spPr>
      </p:pic>
    </p:spTree>
    <p:extLst>
      <p:ext uri="{BB962C8B-B14F-4D97-AF65-F5344CB8AC3E}">
        <p14:creationId xmlns:p14="http://schemas.microsoft.com/office/powerpoint/2010/main" val="39229566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665" y="1150540"/>
            <a:ext cx="5470133" cy="5078313"/>
          </a:xfrm>
          <a:prstGeom prst="rect">
            <a:avLst/>
          </a:prstGeom>
        </p:spPr>
        <p:txBody>
          <a:bodyPr wrap="square">
            <a:spAutoFit/>
          </a:bodyPr>
          <a:lstStyle/>
          <a:p>
            <a:r>
              <a:rPr lang="en-US" b="1" dirty="0">
                <a:solidFill>
                  <a:srgbClr val="0070C0"/>
                </a:solidFill>
              </a:rPr>
              <a:t>PKI – Public Key Infrastructure </a:t>
            </a:r>
          </a:p>
          <a:p>
            <a:endParaRPr lang="en-US" b="1" dirty="0"/>
          </a:p>
          <a:p>
            <a:r>
              <a:rPr lang="en-US" b="1" dirty="0"/>
              <a:t>Types of certificates: </a:t>
            </a:r>
          </a:p>
          <a:p>
            <a:r>
              <a:rPr lang="en-US" i="1" dirty="0"/>
              <a:t>Wildcard certificates </a:t>
            </a:r>
            <a:r>
              <a:rPr lang="en-US" dirty="0"/>
              <a:t>– one certificate for multiple domains. </a:t>
            </a:r>
          </a:p>
          <a:p>
            <a:r>
              <a:rPr lang="en-US" i="1" dirty="0"/>
              <a:t>Code signing certificates </a:t>
            </a:r>
            <a:r>
              <a:rPr lang="en-US" dirty="0"/>
              <a:t>– used to digitally sign computer code. </a:t>
            </a:r>
          </a:p>
          <a:p>
            <a:r>
              <a:rPr lang="en-US" i="1" dirty="0"/>
              <a:t>Computer certificates </a:t>
            </a:r>
            <a:r>
              <a:rPr lang="en-US" dirty="0"/>
              <a:t>– for machines to join a network and communicate within the network</a:t>
            </a:r>
          </a:p>
          <a:p>
            <a:r>
              <a:rPr lang="en-US" i="1" dirty="0"/>
              <a:t>Email certificates </a:t>
            </a:r>
            <a:r>
              <a:rPr lang="en-US" dirty="0"/>
              <a:t>– for securing email traffic</a:t>
            </a:r>
          </a:p>
          <a:p>
            <a:r>
              <a:rPr lang="en-US" i="1" dirty="0"/>
              <a:t>User certificates </a:t>
            </a:r>
            <a:r>
              <a:rPr lang="en-US" dirty="0"/>
              <a:t>– for user authentication and secure message traffic</a:t>
            </a:r>
          </a:p>
          <a:p>
            <a:r>
              <a:rPr lang="en-US" i="1" dirty="0"/>
              <a:t>Root certificates </a:t>
            </a:r>
            <a:r>
              <a:rPr lang="en-US" dirty="0"/>
              <a:t>– used for root authorities </a:t>
            </a:r>
          </a:p>
          <a:p>
            <a:endParaRPr lang="en-US" dirty="0"/>
          </a:p>
          <a:p>
            <a:r>
              <a:rPr lang="en-US" i="1" dirty="0"/>
              <a:t>Self-signed certificates </a:t>
            </a:r>
            <a:r>
              <a:rPr lang="en-US" dirty="0"/>
              <a:t>– you can create your own certificates. Saves the cost of buying a certificate, but without the security. If used for a website, then it is not a trusted certificate.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365" y="1953846"/>
            <a:ext cx="5117835" cy="3610400"/>
          </a:xfrm>
          <a:prstGeom prst="rect">
            <a:avLst/>
          </a:prstGeom>
        </p:spPr>
      </p:pic>
    </p:spTree>
    <p:extLst>
      <p:ext uri="{BB962C8B-B14F-4D97-AF65-F5344CB8AC3E}">
        <p14:creationId xmlns:p14="http://schemas.microsoft.com/office/powerpoint/2010/main" val="14394147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492" y="1557963"/>
            <a:ext cx="5744308" cy="3746688"/>
          </a:xfrm>
          <a:prstGeom prst="rect">
            <a:avLst/>
          </a:prstGeom>
        </p:spPr>
      </p:pic>
      <p:sp>
        <p:nvSpPr>
          <p:cNvPr id="9"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0"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7" name="Rectangle 6"/>
          <p:cNvSpPr/>
          <p:nvPr/>
        </p:nvSpPr>
        <p:spPr>
          <a:xfrm>
            <a:off x="603664" y="1150540"/>
            <a:ext cx="5437627" cy="5355312"/>
          </a:xfrm>
          <a:prstGeom prst="rect">
            <a:avLst/>
          </a:prstGeom>
        </p:spPr>
        <p:txBody>
          <a:bodyPr wrap="square">
            <a:spAutoFit/>
          </a:bodyPr>
          <a:lstStyle/>
          <a:p>
            <a:r>
              <a:rPr lang="en-US" b="1" dirty="0">
                <a:solidFill>
                  <a:srgbClr val="0070C0"/>
                </a:solidFill>
              </a:rPr>
              <a:t>Hybrid Cryptography – SSL </a:t>
            </a:r>
          </a:p>
          <a:p>
            <a:endParaRPr lang="en-US" b="1" dirty="0"/>
          </a:p>
          <a:p>
            <a:r>
              <a:rPr lang="en-US" b="1" i="1" dirty="0"/>
              <a:t>SSL (Secure Socket Layer) </a:t>
            </a:r>
            <a:r>
              <a:rPr lang="en-US" dirty="0"/>
              <a:t>– used to establish a secure connection between two machines using the TCP protocol. </a:t>
            </a:r>
          </a:p>
          <a:p>
            <a:endParaRPr lang="en-US" dirty="0"/>
          </a:p>
          <a:p>
            <a:r>
              <a:rPr lang="en-US" dirty="0"/>
              <a:t>SSL establishes the session using asymmetric encryption and maintains the session with symmetric encryption. </a:t>
            </a:r>
          </a:p>
          <a:p>
            <a:endParaRPr lang="en-US" dirty="0"/>
          </a:p>
          <a:p>
            <a:r>
              <a:rPr lang="en-US" dirty="0"/>
              <a:t>Symmetric encryption is the faster of the two methods, and asymmetric is the slower. </a:t>
            </a:r>
          </a:p>
          <a:p>
            <a:endParaRPr lang="en-US" dirty="0"/>
          </a:p>
          <a:p>
            <a:r>
              <a:rPr lang="en-US" dirty="0"/>
              <a:t>This hybrid method uses a combination of encryption options, symmetric, asymmetric, hashing, message authentication, digital signatures.</a:t>
            </a:r>
          </a:p>
          <a:p>
            <a:endParaRPr lang="en-US" dirty="0"/>
          </a:p>
          <a:p>
            <a:r>
              <a:rPr lang="en-US" dirty="0"/>
              <a:t>SSL has evolved to TLS, but is still referred to as SSL </a:t>
            </a:r>
          </a:p>
        </p:txBody>
      </p:sp>
    </p:spTree>
    <p:extLst>
      <p:ext uri="{BB962C8B-B14F-4D97-AF65-F5344CB8AC3E}">
        <p14:creationId xmlns:p14="http://schemas.microsoft.com/office/powerpoint/2010/main" val="32224652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52671" y="1025198"/>
            <a:ext cx="11350857" cy="5109091"/>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Asymmetric Cipher </a:t>
            </a:r>
            <a:r>
              <a:rPr lang="en-US" dirty="0"/>
              <a:t>– Cryptographic algorithms that use two different keys, one key to encrypt and another to decrypt. Also called public key cryptography.  </a:t>
            </a:r>
          </a:p>
          <a:p>
            <a:endParaRPr lang="en-US" dirty="0"/>
          </a:p>
          <a:p>
            <a:r>
              <a:rPr lang="en-US" b="1" i="1" dirty="0"/>
              <a:t>Collision </a:t>
            </a:r>
            <a:r>
              <a:rPr lang="en-US" dirty="0"/>
              <a:t>– When two different inputs into a cryptographic hash produce the same output. </a:t>
            </a:r>
          </a:p>
          <a:p>
            <a:endParaRPr lang="en-US" b="1" i="1" dirty="0"/>
          </a:p>
          <a:p>
            <a:r>
              <a:rPr lang="en-US" b="1" i="1" dirty="0"/>
              <a:t>Cryptographic Hash </a:t>
            </a:r>
            <a:r>
              <a:rPr lang="en-US" dirty="0"/>
              <a:t>–</a:t>
            </a:r>
            <a:r>
              <a:rPr lang="en-US" b="1" i="1" dirty="0"/>
              <a:t> </a:t>
            </a:r>
            <a:r>
              <a:rPr lang="en-US" dirty="0"/>
              <a:t>A function that is one-way (nonreversible), has a fixed length output, and is collision resistant. </a:t>
            </a:r>
          </a:p>
          <a:p>
            <a:r>
              <a:rPr lang="en-US" dirty="0"/>
              <a:t> </a:t>
            </a:r>
            <a:endParaRPr lang="en-US" b="1" i="1" dirty="0"/>
          </a:p>
          <a:p>
            <a:r>
              <a:rPr lang="en-US" b="1" i="1" dirty="0"/>
              <a:t>PRNG – Pseudo-random Number Generator </a:t>
            </a:r>
            <a:r>
              <a:rPr lang="en-US" dirty="0"/>
              <a:t>– An algorithm used to generate a number that is sufficiently random for cryptographic purposes.  </a:t>
            </a:r>
          </a:p>
          <a:p>
            <a:endParaRPr lang="en-US" b="1" i="1" dirty="0"/>
          </a:p>
          <a:p>
            <a:r>
              <a:rPr lang="en-US" b="1" i="1" dirty="0"/>
              <a:t>Rainbow table </a:t>
            </a:r>
            <a:r>
              <a:rPr lang="en-US" dirty="0"/>
              <a:t>– A table of pre-computed hashes used to guess passwords by searching for the hash of a password.  </a:t>
            </a:r>
          </a:p>
          <a:p>
            <a:endParaRPr lang="en-US" dirty="0"/>
          </a:p>
          <a:p>
            <a:r>
              <a:rPr lang="en-US" b="1" i="1" dirty="0"/>
              <a:t>Symmetric Cipher </a:t>
            </a:r>
            <a:r>
              <a:rPr lang="en-US" dirty="0"/>
              <a:t>– Any cryptographic algorithm that uses the same key to encrypt and </a:t>
            </a:r>
            <a:r>
              <a:rPr lang="en-US" dirty="0" err="1"/>
              <a:t>decrpypt</a:t>
            </a:r>
            <a:r>
              <a:rPr lang="en-US" dirty="0"/>
              <a:t>, DES, AES, and Blowfish are examples. </a:t>
            </a:r>
          </a:p>
        </p:txBody>
      </p:sp>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10378406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8"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10" name="Rectangle 9">
            <a:extLst>
              <a:ext uri="{FF2B5EF4-FFF2-40B4-BE49-F238E27FC236}">
                <a16:creationId xmlns:a16="http://schemas.microsoft.com/office/drawing/2014/main" id="{E4E48E55-5843-47F6-B803-75F6C2C120DC}"/>
              </a:ext>
            </a:extLst>
          </p:cNvPr>
          <p:cNvSpPr/>
          <p:nvPr/>
        </p:nvSpPr>
        <p:spPr>
          <a:xfrm>
            <a:off x="1431543" y="1410651"/>
            <a:ext cx="9328913" cy="3754874"/>
          </a:xfrm>
          <a:prstGeom prst="rect">
            <a:avLst/>
          </a:prstGeom>
        </p:spPr>
        <p:txBody>
          <a:bodyPr wrap="square">
            <a:spAutoFit/>
          </a:bodyPr>
          <a:lstStyle/>
          <a:p>
            <a:pPr algn="ctr"/>
            <a:r>
              <a:rPr lang="en-US" sz="2000" b="1" dirty="0">
                <a:latin typeface="Times New Roman" panose="02020603050405020304" pitchFamily="18" charset="0"/>
              </a:rPr>
              <a:t>Knowledge Check 4</a:t>
            </a:r>
          </a:p>
          <a:p>
            <a:endParaRPr lang="en-US" sz="2000" b="1" dirty="0">
              <a:latin typeface="Times New Roman" panose="02020603050405020304" pitchFamily="18" charset="0"/>
            </a:endParaRPr>
          </a:p>
          <a:p>
            <a:r>
              <a:rPr lang="en-US" dirty="0"/>
              <a:t>A security analyst is hardening a server with the directory services role installed. </a:t>
            </a:r>
          </a:p>
          <a:p>
            <a:r>
              <a:rPr lang="en-US" dirty="0"/>
              <a:t>The analyst must ensure LDAP traffic cannot be monitored or sniffed and maintains compatibility with LDAP clients. </a:t>
            </a:r>
          </a:p>
          <a:p>
            <a:r>
              <a:rPr lang="en-US" dirty="0"/>
              <a:t>Which of the following should the analyst implement to meet these requirements? </a:t>
            </a:r>
          </a:p>
          <a:p>
            <a:r>
              <a:rPr lang="en-US" dirty="0"/>
              <a:t>(Select two.)</a:t>
            </a:r>
          </a:p>
          <a:p>
            <a:endParaRPr lang="en-US" dirty="0"/>
          </a:p>
          <a:p>
            <a:r>
              <a:rPr lang="en-US" dirty="0"/>
              <a:t>A. Generate an X.509-compliant certificate that is signed by a trusted CA.</a:t>
            </a:r>
          </a:p>
          <a:p>
            <a:r>
              <a:rPr lang="en-US" dirty="0"/>
              <a:t>B. Install and configure an SSH tunnel on the LDAP server.</a:t>
            </a:r>
          </a:p>
          <a:p>
            <a:r>
              <a:rPr lang="en-US" dirty="0"/>
              <a:t>C. Ensure port 389 is open between the clients and the servers using the communication.</a:t>
            </a:r>
          </a:p>
          <a:p>
            <a:r>
              <a:rPr lang="en-US" dirty="0"/>
              <a:t>D. Ensure port 636 is open between the clients and the servers using the communication.</a:t>
            </a:r>
          </a:p>
          <a:p>
            <a:r>
              <a:rPr lang="en-US" dirty="0"/>
              <a:t>E. Remote the LDAP directory service role from the server.</a:t>
            </a:r>
            <a:endParaRPr lang="en-US" sz="2000" dirty="0">
              <a:latin typeface="Times New Roman" panose="02020603050405020304" pitchFamily="18" charset="0"/>
            </a:endParaRPr>
          </a:p>
        </p:txBody>
      </p:sp>
    </p:spTree>
    <p:extLst>
      <p:ext uri="{BB962C8B-B14F-4D97-AF65-F5344CB8AC3E}">
        <p14:creationId xmlns:p14="http://schemas.microsoft.com/office/powerpoint/2010/main" val="40518224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5"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8" name="TextBox 7">
            <a:extLst>
              <a:ext uri="{FF2B5EF4-FFF2-40B4-BE49-F238E27FC236}">
                <a16:creationId xmlns:a16="http://schemas.microsoft.com/office/drawing/2014/main" id="{B65FAE36-E63F-4934-B1F3-AB604F4DB381}"/>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759821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4474" y="252013"/>
            <a:ext cx="8835596" cy="461665"/>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he Security Triad </a:t>
            </a:r>
            <a:endParaRPr lang="en-US" sz="2800" i="1" dirty="0"/>
          </a:p>
        </p:txBody>
      </p:sp>
      <p:sp>
        <p:nvSpPr>
          <p:cNvPr id="7" name="TextBox 6"/>
          <p:cNvSpPr txBox="1"/>
          <p:nvPr/>
        </p:nvSpPr>
        <p:spPr>
          <a:xfrm>
            <a:off x="501503" y="1084520"/>
            <a:ext cx="6735319" cy="5324535"/>
          </a:xfrm>
          <a:prstGeom prst="rect">
            <a:avLst/>
          </a:prstGeom>
          <a:noFill/>
        </p:spPr>
        <p:txBody>
          <a:bodyPr wrap="square" rtlCol="0">
            <a:spAutoFit/>
          </a:bodyPr>
          <a:lstStyle/>
          <a:p>
            <a:r>
              <a:rPr lang="en-US" b="1" i="1" dirty="0">
                <a:solidFill>
                  <a:schemeClr val="accent5"/>
                </a:solidFill>
              </a:rPr>
              <a:t>The CIA Security Triad</a:t>
            </a:r>
          </a:p>
          <a:p>
            <a:endParaRPr lang="en-US" sz="1600" b="1" i="1" dirty="0">
              <a:solidFill>
                <a:schemeClr val="accent5"/>
              </a:solidFill>
            </a:endParaRPr>
          </a:p>
          <a:p>
            <a:r>
              <a:rPr lang="en-US" i="1" dirty="0"/>
              <a:t>A model to guide policies for information security within the entire organization. </a:t>
            </a:r>
          </a:p>
          <a:p>
            <a:endParaRPr lang="en-US" dirty="0"/>
          </a:p>
          <a:p>
            <a:r>
              <a:rPr lang="en-US" b="1" dirty="0"/>
              <a:t>Confidentiality</a:t>
            </a:r>
            <a:r>
              <a:rPr lang="en-US" dirty="0"/>
              <a:t> is the set of rules that limits access to information to only those that are authorized to use the information. Security controls include user ids, passwords, ACLs, policy-based security, and encryption.  </a:t>
            </a:r>
          </a:p>
          <a:p>
            <a:endParaRPr lang="en-US" dirty="0"/>
          </a:p>
          <a:p>
            <a:r>
              <a:rPr lang="en-US" b="1" dirty="0"/>
              <a:t>Integrity</a:t>
            </a:r>
            <a:r>
              <a:rPr lang="en-US" dirty="0"/>
              <a:t> is the assurance that the information is trustworthy and accurate. Ensures that it is edited by only authorized persons and remains in its original state when at rest. Data encryption and hashing are processes to ensure integrity. </a:t>
            </a:r>
          </a:p>
          <a:p>
            <a:endParaRPr lang="en-US" dirty="0"/>
          </a:p>
          <a:p>
            <a:r>
              <a:rPr lang="en-US" b="1" dirty="0"/>
              <a:t>Availability </a:t>
            </a:r>
            <a:r>
              <a:rPr lang="en-US" dirty="0"/>
              <a:t>is a guarantee of reliable access to the information by authorized individuals. Hardware maintenance, software patching/upgrading, and network optimization ensures availability.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692" y="1491025"/>
            <a:ext cx="4994517" cy="2921793"/>
          </a:xfrm>
          <a:prstGeom prst="rect">
            <a:avLst/>
          </a:prstGeom>
        </p:spPr>
      </p:pic>
    </p:spTree>
    <p:extLst>
      <p:ext uri="{BB962C8B-B14F-4D97-AF65-F5344CB8AC3E}">
        <p14:creationId xmlns:p14="http://schemas.microsoft.com/office/powerpoint/2010/main" val="37980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562" y="1194732"/>
            <a:ext cx="4312458" cy="3693319"/>
          </a:xfrm>
          <a:prstGeom prst="rect">
            <a:avLst/>
          </a:prstGeom>
          <a:noFill/>
        </p:spPr>
        <p:txBody>
          <a:bodyPr wrap="square" rtlCol="0">
            <a:spAutoFit/>
          </a:bodyPr>
          <a:lstStyle/>
          <a:p>
            <a:r>
              <a:rPr lang="en-US" b="1" i="1" dirty="0">
                <a:solidFill>
                  <a:srgbClr val="0070C0"/>
                </a:solidFill>
              </a:rPr>
              <a:t>History of Cryptography</a:t>
            </a:r>
          </a:p>
          <a:p>
            <a:endParaRPr lang="en-US" b="1" i="1" dirty="0">
              <a:solidFill>
                <a:schemeClr val="accent5"/>
              </a:solidFill>
            </a:endParaRPr>
          </a:p>
          <a:p>
            <a:r>
              <a:rPr lang="en-US" dirty="0"/>
              <a:t>The use of cryptography to conceal messages goes back over thousands of years to the Egyptians and the Greeks that used </a:t>
            </a:r>
            <a:r>
              <a:rPr lang="en-US" i="1" dirty="0"/>
              <a:t>substitution cyphers</a:t>
            </a:r>
            <a:r>
              <a:rPr lang="en-US" dirty="0"/>
              <a:t>. </a:t>
            </a:r>
          </a:p>
          <a:p>
            <a:endParaRPr lang="en-US" dirty="0"/>
          </a:p>
          <a:p>
            <a:r>
              <a:rPr lang="en-US" dirty="0"/>
              <a:t>The Greeks devised a cypher system where the message was written on a strip of leather but would only make sense if it was wrapped around a wooden stick of a certain diameter. This was a called a </a:t>
            </a:r>
            <a:r>
              <a:rPr lang="en-US" i="1" dirty="0"/>
              <a:t>scytale</a:t>
            </a:r>
            <a:r>
              <a:rPr lang="en-US"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7206" y="4999681"/>
            <a:ext cx="2393213" cy="1367550"/>
          </a:xfrm>
          <a:prstGeom prst="rect">
            <a:avLst/>
          </a:prstGeom>
        </p:spPr>
      </p:pic>
      <p:sp>
        <p:nvSpPr>
          <p:cNvPr id="6" name="TextBox 5"/>
          <p:cNvSpPr txBox="1"/>
          <p:nvPr/>
        </p:nvSpPr>
        <p:spPr>
          <a:xfrm>
            <a:off x="5408246" y="1663342"/>
            <a:ext cx="3178269" cy="4524315"/>
          </a:xfrm>
          <a:prstGeom prst="rect">
            <a:avLst/>
          </a:prstGeom>
          <a:noFill/>
        </p:spPr>
        <p:txBody>
          <a:bodyPr wrap="square" rtlCol="0">
            <a:spAutoFit/>
          </a:bodyPr>
          <a:lstStyle/>
          <a:p>
            <a:r>
              <a:rPr lang="en-US" dirty="0"/>
              <a:t>People have devised lots of different ways of encrypting messages, from the Caesar cypher, (a shift cypher) to disappearing ink.</a:t>
            </a:r>
          </a:p>
          <a:p>
            <a:endParaRPr lang="en-US" dirty="0"/>
          </a:p>
          <a:p>
            <a:r>
              <a:rPr lang="en-US" dirty="0"/>
              <a:t>When complex machines were invented, they were used for creating cyphers. The </a:t>
            </a:r>
            <a:r>
              <a:rPr lang="en-US" i="1" dirty="0"/>
              <a:t>Enigma Machine was </a:t>
            </a:r>
            <a:r>
              <a:rPr lang="en-US" dirty="0"/>
              <a:t>created by the Germans in World War II. It generated encoded messages, but was broken by the British, so, they were able to read the secret war messages.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612" y="1897804"/>
            <a:ext cx="2663423" cy="3702945"/>
          </a:xfrm>
          <a:prstGeom prst="rect">
            <a:avLst/>
          </a:prstGeom>
        </p:spPr>
      </p:pic>
      <p:sp>
        <p:nvSpPr>
          <p:cNvPr id="12"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3"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4"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17778793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9304" y="1172276"/>
            <a:ext cx="4147926" cy="4770537"/>
          </a:xfrm>
          <a:prstGeom prst="rect">
            <a:avLst/>
          </a:prstGeom>
          <a:noFill/>
        </p:spPr>
        <p:txBody>
          <a:bodyPr wrap="square" rtlCol="0">
            <a:spAutoFit/>
          </a:bodyPr>
          <a:lstStyle/>
          <a:p>
            <a:r>
              <a:rPr lang="en-US" b="1" dirty="0">
                <a:solidFill>
                  <a:srgbClr val="0070C0"/>
                </a:solidFill>
              </a:rPr>
              <a:t>Steganography</a:t>
            </a:r>
          </a:p>
          <a:p>
            <a:endParaRPr lang="en-US" sz="1600" b="1" i="1" dirty="0">
              <a:solidFill>
                <a:schemeClr val="accent5"/>
              </a:solidFill>
            </a:endParaRPr>
          </a:p>
          <a:p>
            <a:r>
              <a:rPr lang="en-US" dirty="0"/>
              <a:t>The process of hiding a message in a digital image, audio file or another file. </a:t>
            </a:r>
          </a:p>
          <a:p>
            <a:endParaRPr lang="en-US" dirty="0"/>
          </a:p>
          <a:p>
            <a:r>
              <a:rPr lang="en-US" dirty="0"/>
              <a:t>Changing least significant bits in the bit map of an image would not make any discernable changes in how the image is viewed but could </a:t>
            </a:r>
            <a:r>
              <a:rPr lang="en-US" dirty="0" err="1"/>
              <a:t>containe</a:t>
            </a:r>
            <a:r>
              <a:rPr lang="en-US" dirty="0"/>
              <a:t> a hidden message. </a:t>
            </a:r>
          </a:p>
          <a:p>
            <a:endParaRPr lang="en-US" dirty="0"/>
          </a:p>
          <a:p>
            <a:r>
              <a:rPr lang="en-US" dirty="0"/>
              <a:t>Messages can be hidden in audio files, video files or any other digital file. </a:t>
            </a:r>
          </a:p>
          <a:p>
            <a:endParaRPr lang="en-US" dirty="0"/>
          </a:p>
          <a:p>
            <a:r>
              <a:rPr lang="en-US" dirty="0"/>
              <a:t>There are free and available programs on the web for doing steganography. </a:t>
            </a:r>
          </a:p>
          <a:p>
            <a:endParaRPr lang="en-US" dirty="0"/>
          </a:p>
        </p:txBody>
      </p:sp>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923" y="1652221"/>
            <a:ext cx="6252308" cy="2930769"/>
          </a:xfrm>
          <a:prstGeom prst="rect">
            <a:avLst/>
          </a:prstGeom>
        </p:spPr>
      </p:pic>
    </p:spTree>
    <p:extLst>
      <p:ext uri="{BB962C8B-B14F-4D97-AF65-F5344CB8AC3E}">
        <p14:creationId xmlns:p14="http://schemas.microsoft.com/office/powerpoint/2010/main" val="9845609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8389" y="1255403"/>
            <a:ext cx="6994842" cy="3508653"/>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b="1" dirty="0">
                <a:solidFill>
                  <a:srgbClr val="0070C0"/>
                </a:solidFill>
                <a:effectLst/>
                <a:ea typeface="Times New Roman" panose="02020603050405020304" pitchFamily="18" charset="0"/>
                <a:cs typeface="Times New Roman" panose="02020603050405020304" pitchFamily="18" charset="0"/>
              </a:rPr>
              <a:t>Plaintext + Initialization Vector + Algorithm + Key = </a:t>
            </a:r>
            <a:r>
              <a:rPr lang="en-US" b="1" u="sng" dirty="0" err="1">
                <a:solidFill>
                  <a:srgbClr val="C00000"/>
                </a:solidFill>
                <a:effectLst/>
                <a:ea typeface="Times New Roman" panose="02020603050405020304" pitchFamily="18" charset="0"/>
                <a:cs typeface="Times New Roman" panose="02020603050405020304" pitchFamily="18" charset="0"/>
              </a:rPr>
              <a:t>Ciphertext</a:t>
            </a:r>
            <a:r>
              <a:rPr lang="en-US" b="1" u="sng" dirty="0">
                <a:solidFill>
                  <a:srgbClr val="C00000"/>
                </a:solidFill>
                <a:effectLst/>
                <a:ea typeface="Times New Roman" panose="02020603050405020304" pitchFamily="18" charset="0"/>
                <a:cs typeface="Times New Roman" panose="02020603050405020304" pitchFamily="18" charset="0"/>
              </a:rPr>
              <a:t> </a:t>
            </a:r>
            <a:br>
              <a:rPr lang="en-US" dirty="0">
                <a:effectLst/>
                <a:ea typeface="Times New Roman" panose="02020603050405020304" pitchFamily="18" charset="0"/>
              </a:rPr>
            </a:br>
            <a:endParaRPr lang="en-US" dirty="0">
              <a:effectLst/>
            </a:endParaRPr>
          </a:p>
          <a:p>
            <a:pPr algn="ctr"/>
            <a:r>
              <a:rPr lang="en-US" b="1" dirty="0">
                <a:solidFill>
                  <a:srgbClr val="0070C0"/>
                </a:solidFill>
                <a:ea typeface="Times New Roman" panose="02020603050405020304" pitchFamily="18" charset="0"/>
                <a:cs typeface="Times New Roman" panose="02020603050405020304" pitchFamily="18" charset="0"/>
              </a:rPr>
              <a:t>Goals of Cryptography</a:t>
            </a:r>
          </a:p>
          <a:p>
            <a:pPr marL="457200" indent="-457200">
              <a:buAutoNum type="arabicPeriod"/>
            </a:pPr>
            <a:endPar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US" i="1" dirty="0">
                <a:ea typeface="Calibri" panose="020F0502020204030204" pitchFamily="34" charset="0"/>
                <a:cs typeface="Times New Roman" panose="02020603050405020304" pitchFamily="18" charset="0"/>
              </a:rPr>
              <a:t>Privacy</a:t>
            </a:r>
            <a:r>
              <a:rPr lang="en-US" dirty="0">
                <a:ea typeface="Calibri" panose="020F0502020204030204" pitchFamily="34" charset="0"/>
                <a:cs typeface="Times New Roman" panose="02020603050405020304" pitchFamily="18" charset="0"/>
              </a:rPr>
              <a:t>  (or confidentiality)</a:t>
            </a:r>
          </a:p>
          <a:p>
            <a:pPr marL="457200" indent="-457200">
              <a:buAutoNum type="arabicPeriod"/>
            </a:pPr>
            <a:r>
              <a:rPr lang="en-US" i="1" dirty="0">
                <a:ea typeface="Calibri" panose="020F0502020204030204" pitchFamily="34" charset="0"/>
                <a:cs typeface="Times New Roman" panose="02020603050405020304" pitchFamily="18" charset="0"/>
              </a:rPr>
              <a:t>Authentication</a:t>
            </a:r>
            <a:r>
              <a:rPr lang="en-US" dirty="0">
                <a:ea typeface="Calibri" panose="020F0502020204030204" pitchFamily="34" charset="0"/>
                <a:cs typeface="Times New Roman" panose="02020603050405020304" pitchFamily="18" charset="0"/>
              </a:rPr>
              <a:t> – proof that the message is from the person that we think </a:t>
            </a:r>
          </a:p>
          <a:p>
            <a:pPr marL="457200" indent="-457200">
              <a:buAutoNum type="arabicPeriod"/>
            </a:pPr>
            <a:r>
              <a:rPr lang="en-US" i="1" dirty="0">
                <a:ea typeface="Calibri" panose="020F0502020204030204" pitchFamily="34" charset="0"/>
                <a:cs typeface="Times New Roman" panose="02020603050405020304" pitchFamily="18" charset="0"/>
              </a:rPr>
              <a:t>Integrity</a:t>
            </a:r>
            <a:r>
              <a:rPr lang="en-US" dirty="0">
                <a:ea typeface="Calibri" panose="020F0502020204030204" pitchFamily="34" charset="0"/>
                <a:cs typeface="Times New Roman" panose="02020603050405020304" pitchFamily="18" charset="0"/>
              </a:rPr>
              <a:t> – Message has remained unaltered at the point it was produced, in transit, and during storage</a:t>
            </a:r>
          </a:p>
          <a:p>
            <a:pPr marL="457200" indent="-457200">
              <a:buAutoNum type="arabicPeriod"/>
            </a:pPr>
            <a:r>
              <a:rPr lang="en-US" i="1" dirty="0">
                <a:ea typeface="Calibri" panose="020F0502020204030204" pitchFamily="34" charset="0"/>
                <a:cs typeface="Times New Roman" panose="02020603050405020304" pitchFamily="18" charset="0"/>
              </a:rPr>
              <a:t>Non-repudiation </a:t>
            </a:r>
            <a:r>
              <a:rPr lang="en-US" dirty="0">
                <a:ea typeface="Calibri" panose="020F0502020204030204" pitchFamily="34" charset="0"/>
                <a:cs typeface="Times New Roman" panose="02020603050405020304" pitchFamily="18" charset="0"/>
              </a:rPr>
              <a:t>– Sender is provided with proof of delivery, and receiver is assured of sender’s identity.</a:t>
            </a:r>
            <a:endParaRPr lang="en-US" dirty="0"/>
          </a:p>
        </p:txBody>
      </p:sp>
      <p:sp>
        <p:nvSpPr>
          <p:cNvPr id="4" name="TextBox 3"/>
          <p:cNvSpPr txBox="1"/>
          <p:nvPr/>
        </p:nvSpPr>
        <p:spPr>
          <a:xfrm>
            <a:off x="502228" y="1255403"/>
            <a:ext cx="3843126" cy="3108543"/>
          </a:xfrm>
          <a:prstGeom prst="rect">
            <a:avLst/>
          </a:prstGeom>
          <a:noFill/>
        </p:spPr>
        <p:txBody>
          <a:bodyPr wrap="square" rtlCol="0">
            <a:spAutoFit/>
          </a:bodyPr>
          <a:lstStyle/>
          <a:p>
            <a:r>
              <a:rPr lang="en-US" b="1" dirty="0">
                <a:solidFill>
                  <a:srgbClr val="0070C0"/>
                </a:solidFill>
              </a:rPr>
              <a:t>Modern Cryptography</a:t>
            </a:r>
          </a:p>
          <a:p>
            <a:endParaRPr lang="en-US" sz="1600" b="1" i="1" dirty="0">
              <a:solidFill>
                <a:schemeClr val="accent5"/>
              </a:solidFill>
            </a:endParaRPr>
          </a:p>
          <a:p>
            <a:r>
              <a:rPr lang="en-US" dirty="0"/>
              <a:t>Begins with the development of computer systems and the need to keep the data safe and secure. </a:t>
            </a:r>
          </a:p>
          <a:p>
            <a:endParaRPr lang="en-US" dirty="0"/>
          </a:p>
          <a:p>
            <a:r>
              <a:rPr lang="en-US" dirty="0"/>
              <a:t>Modern computerized cryptography really only began in the 1970’s with the development of the DES (Data Encryption Standard) by IBM. </a:t>
            </a:r>
          </a:p>
          <a:p>
            <a:endParaRPr lang="en-US" dirty="0"/>
          </a:p>
        </p:txBody>
      </p:sp>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2"/>
          <p:cNvSpPr txBox="1">
            <a:spLocks noChangeArrowheads="1"/>
          </p:cNvSpPr>
          <p:nvPr/>
        </p:nvSpPr>
        <p:spPr bwMode="auto">
          <a:xfrm>
            <a:off x="534365" y="45481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Tree>
    <p:extLst>
      <p:ext uri="{BB962C8B-B14F-4D97-AF65-F5344CB8AC3E}">
        <p14:creationId xmlns:p14="http://schemas.microsoft.com/office/powerpoint/2010/main" val="36862474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567" y="1729732"/>
            <a:ext cx="4316309" cy="3662541"/>
          </a:xfrm>
          <a:prstGeom prst="rect">
            <a:avLst/>
          </a:prstGeom>
          <a:noFill/>
        </p:spPr>
        <p:txBody>
          <a:bodyPr wrap="square" rtlCol="0">
            <a:spAutoFit/>
          </a:bodyPr>
          <a:lstStyle/>
          <a:p>
            <a:r>
              <a:rPr lang="en-US" b="1" dirty="0">
                <a:solidFill>
                  <a:srgbClr val="0070C0"/>
                </a:solidFill>
              </a:rPr>
              <a:t>Block Ciphers</a:t>
            </a:r>
          </a:p>
          <a:p>
            <a:endParaRPr lang="en-US" sz="1600" b="1" i="1" dirty="0">
              <a:solidFill>
                <a:schemeClr val="accent5"/>
              </a:solidFill>
            </a:endParaRPr>
          </a:p>
          <a:p>
            <a:r>
              <a:rPr lang="en-US" dirty="0"/>
              <a:t>Breaks the message into discrete blocks for encryption and decryption. 64-bit blocks are commonly used. Each block is encrypted using various encryption methods:</a:t>
            </a:r>
          </a:p>
          <a:p>
            <a:endParaRPr lang="en-US" dirty="0"/>
          </a:p>
          <a:p>
            <a:r>
              <a:rPr lang="en-US" i="1" dirty="0">
                <a:solidFill>
                  <a:schemeClr val="accent5"/>
                </a:solidFill>
              </a:rPr>
              <a:t>Substitution </a:t>
            </a:r>
          </a:p>
          <a:p>
            <a:r>
              <a:rPr lang="en-US" i="1" dirty="0">
                <a:solidFill>
                  <a:schemeClr val="accent5"/>
                </a:solidFill>
              </a:rPr>
              <a:t>Transposition</a:t>
            </a:r>
          </a:p>
          <a:p>
            <a:r>
              <a:rPr lang="en-US" i="1" dirty="0">
                <a:solidFill>
                  <a:schemeClr val="accent5"/>
                </a:solidFill>
              </a:rPr>
              <a:t>Confusion </a:t>
            </a:r>
          </a:p>
          <a:p>
            <a:r>
              <a:rPr lang="en-US" i="1" dirty="0">
                <a:solidFill>
                  <a:schemeClr val="accent5"/>
                </a:solidFill>
              </a:rPr>
              <a:t>Diffusion</a:t>
            </a:r>
          </a:p>
          <a:p>
            <a:r>
              <a:rPr lang="en-US" dirty="0"/>
              <a:t> </a:t>
            </a:r>
          </a:p>
        </p:txBody>
      </p:sp>
      <p:sp>
        <p:nvSpPr>
          <p:cNvPr id="10" name="Rectangle 2"/>
          <p:cNvSpPr txBox="1">
            <a:spLocks noChangeArrowheads="1"/>
          </p:cNvSpPr>
          <p:nvPr/>
        </p:nvSpPr>
        <p:spPr bwMode="auto">
          <a:xfrm>
            <a:off x="534365" y="431725"/>
            <a:ext cx="11078866" cy="398237"/>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Cryptography</a:t>
            </a:r>
          </a:p>
        </p:txBody>
      </p:sp>
      <p:sp>
        <p:nvSpPr>
          <p:cNvPr id="11" name="Rectangle 2"/>
          <p:cNvSpPr txBox="1">
            <a:spLocks noChangeArrowheads="1"/>
          </p:cNvSpPr>
          <p:nvPr/>
        </p:nvSpPr>
        <p:spPr bwMode="auto">
          <a:xfrm>
            <a:off x="534365" y="50857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a:t>
            </a:r>
          </a:p>
        </p:txBody>
      </p:sp>
      <p:sp>
        <p:nvSpPr>
          <p:cNvPr id="12" name="Rectangle 2"/>
          <p:cNvSpPr txBox="1">
            <a:spLocks noChangeArrowheads="1"/>
          </p:cNvSpPr>
          <p:nvPr/>
        </p:nvSpPr>
        <p:spPr bwMode="auto">
          <a:xfrm>
            <a:off x="556567" y="504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6</a:t>
            </a:r>
          </a:p>
        </p:txBody>
      </p:sp>
      <p:sp>
        <p:nvSpPr>
          <p:cNvPr id="7" name="TextBox 6">
            <a:extLst>
              <a:ext uri="{FF2B5EF4-FFF2-40B4-BE49-F238E27FC236}">
                <a16:creationId xmlns:a16="http://schemas.microsoft.com/office/drawing/2014/main" id="{F805A3D7-93B3-481E-B82D-A8004891F394}"/>
              </a:ext>
            </a:extLst>
          </p:cNvPr>
          <p:cNvSpPr txBox="1"/>
          <p:nvPr/>
        </p:nvSpPr>
        <p:spPr>
          <a:xfrm>
            <a:off x="6073798" y="1729732"/>
            <a:ext cx="4316309" cy="3385542"/>
          </a:xfrm>
          <a:prstGeom prst="rect">
            <a:avLst/>
          </a:prstGeom>
          <a:noFill/>
        </p:spPr>
        <p:txBody>
          <a:bodyPr wrap="square" rtlCol="0">
            <a:spAutoFit/>
          </a:bodyPr>
          <a:lstStyle/>
          <a:p>
            <a:r>
              <a:rPr lang="en-US" b="1" dirty="0">
                <a:solidFill>
                  <a:srgbClr val="0070C0"/>
                </a:solidFill>
              </a:rPr>
              <a:t>Stream Ciphers</a:t>
            </a:r>
          </a:p>
          <a:p>
            <a:endParaRPr lang="en-US" sz="1600" b="1" i="1" dirty="0">
              <a:solidFill>
                <a:schemeClr val="accent5"/>
              </a:solidFill>
            </a:endParaRPr>
          </a:p>
          <a:p>
            <a:r>
              <a:rPr lang="en-US" dirty="0"/>
              <a:t>The message is a stream of bits such as a streaming video, voice conversation, or wireless access point. </a:t>
            </a:r>
          </a:p>
          <a:p>
            <a:endParaRPr lang="en-US" dirty="0"/>
          </a:p>
          <a:p>
            <a:r>
              <a:rPr lang="en-US" dirty="0"/>
              <a:t>Each bit is encrypted as it is sent in the stream and decrypted on the other end. </a:t>
            </a:r>
          </a:p>
          <a:p>
            <a:endParaRPr lang="en-US" dirty="0"/>
          </a:p>
          <a:p>
            <a:r>
              <a:rPr lang="en-US" dirty="0"/>
              <a:t>Encryption methods include a pseudorandom key and an exclusive OR operation (XOR).  </a:t>
            </a:r>
          </a:p>
        </p:txBody>
      </p:sp>
      <p:sp>
        <p:nvSpPr>
          <p:cNvPr id="8" name="TextBox 7">
            <a:extLst>
              <a:ext uri="{FF2B5EF4-FFF2-40B4-BE49-F238E27FC236}">
                <a16:creationId xmlns:a16="http://schemas.microsoft.com/office/drawing/2014/main" id="{5C85F74E-65DB-4794-88F3-2032E3758C91}"/>
              </a:ext>
            </a:extLst>
          </p:cNvPr>
          <p:cNvSpPr txBox="1"/>
          <p:nvPr/>
        </p:nvSpPr>
        <p:spPr>
          <a:xfrm>
            <a:off x="3937845" y="1006894"/>
            <a:ext cx="4316309" cy="369332"/>
          </a:xfrm>
          <a:prstGeom prst="rect">
            <a:avLst/>
          </a:prstGeom>
          <a:noFill/>
        </p:spPr>
        <p:txBody>
          <a:bodyPr wrap="square" rtlCol="0">
            <a:spAutoFit/>
          </a:bodyPr>
          <a:lstStyle/>
          <a:p>
            <a:pPr algn="ctr"/>
            <a:r>
              <a:rPr lang="en-US" b="1" dirty="0">
                <a:solidFill>
                  <a:srgbClr val="0070C0"/>
                </a:solidFill>
              </a:rPr>
              <a:t>Types of Ciphers</a:t>
            </a:r>
            <a:endParaRPr lang="en-US" sz="1600" b="1" i="1" dirty="0">
              <a:solidFill>
                <a:schemeClr val="accent5"/>
              </a:solidFill>
            </a:endParaRPr>
          </a:p>
        </p:txBody>
      </p:sp>
    </p:spTree>
    <p:extLst>
      <p:ext uri="{BB962C8B-B14F-4D97-AF65-F5344CB8AC3E}">
        <p14:creationId xmlns:p14="http://schemas.microsoft.com/office/powerpoint/2010/main" val="1032333405"/>
      </p:ext>
    </p:extLst>
  </p:cSld>
  <p:clrMapOvr>
    <a:masterClrMapping/>
  </p:clrMapOvr>
  <p:transition>
    <p:fade/>
  </p:transition>
</p:sld>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54EF65-83D7-47CC-9D74-B2C6A967BE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CB7E83B-886F-49BD-BB67-7D0CE43DE0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2A315E8-905E-41B4-A415-338C1F5A1C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78314</TotalTime>
  <Words>3207</Words>
  <Application>Microsoft Office PowerPoint</Application>
  <PresentationFormat>Widescreen</PresentationFormat>
  <Paragraphs>521</Paragraphs>
  <Slides>41</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Courier New</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USDC IT CoE: Security+ Testing Review – Session 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617</cp:revision>
  <cp:lastPrinted>2016-08-23T16:25:56Z</cp:lastPrinted>
  <dcterms:created xsi:type="dcterms:W3CDTF">2015-01-28T22:26:41Z</dcterms:created>
  <dcterms:modified xsi:type="dcterms:W3CDTF">2021-07-13T18:21:31Z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2021-07-07T15:24:54Z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ea473b75-59ac-4b3d-aac9-96681346482a</vt:lpwstr>
  </property>
  <property fmtid="{D5CDD505-2E9C-101B-9397-08002B2CF9AE}" pid="9" name="MSIP_Label_ea60d57e-af5b-4752-ac57-3e4f28ca11dc_ContentBits">
    <vt:lpwstr>0</vt:lpwstr>
  </property>
</Properties>
</file>