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30"/>
  </p:notesMasterIdLst>
  <p:handoutMasterIdLst>
    <p:handoutMasterId r:id="rId31"/>
  </p:handoutMasterIdLst>
  <p:sldIdLst>
    <p:sldId id="378" r:id="rId6"/>
    <p:sldId id="371" r:id="rId7"/>
    <p:sldId id="348" r:id="rId8"/>
    <p:sldId id="363" r:id="rId9"/>
    <p:sldId id="356" r:id="rId10"/>
    <p:sldId id="358" r:id="rId11"/>
    <p:sldId id="359" r:id="rId12"/>
    <p:sldId id="360" r:id="rId13"/>
    <p:sldId id="372" r:id="rId14"/>
    <p:sldId id="361" r:id="rId15"/>
    <p:sldId id="370" r:id="rId16"/>
    <p:sldId id="365" r:id="rId17"/>
    <p:sldId id="366" r:id="rId18"/>
    <p:sldId id="415" r:id="rId19"/>
    <p:sldId id="362" r:id="rId20"/>
    <p:sldId id="364" r:id="rId21"/>
    <p:sldId id="375" r:id="rId22"/>
    <p:sldId id="367" r:id="rId23"/>
    <p:sldId id="368" r:id="rId24"/>
    <p:sldId id="376" r:id="rId25"/>
    <p:sldId id="377" r:id="rId26"/>
    <p:sldId id="416" r:id="rId27"/>
    <p:sldId id="369" r:id="rId28"/>
    <p:sldId id="357"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6980" autoAdjust="0"/>
    <p:restoredTop sz="96433" autoAdjust="0"/>
  </p:normalViewPr>
  <p:slideViewPr>
    <p:cSldViewPr snapToGrid="0">
      <p:cViewPr varScale="1">
        <p:scale>
          <a:sx n="106" d="100"/>
          <a:sy n="106" d="100"/>
        </p:scale>
        <p:origin x="67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7/12/2021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7/12/2021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487895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10</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27599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11</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52083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12</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011861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55779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15</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646673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16</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840056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17</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292697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18</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656714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19</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788557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20</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90097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631490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21</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66426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4280878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24</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17265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9447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4</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10114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5</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69399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6</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896250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7</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6361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8</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462372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9</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817422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108338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46"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hyperlink" Target="https://www.oasis-open.org/" TargetMode="External"/><Relationship Id="rId2" Type="http://schemas.openxmlformats.org/officeDocument/2006/relationships/notesSlide" Target="../notesSlides/notesSlide13.xml"/><Relationship Id="rId1" Type="http://schemas.openxmlformats.org/officeDocument/2006/relationships/slideLayout" Target="../slideLayouts/slideLayout4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49.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9.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373641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437700" y="1378982"/>
            <a:ext cx="5541069" cy="4832092"/>
          </a:xfrm>
          <a:prstGeom prst="rect">
            <a:avLst/>
          </a:prstGeom>
          <a:noFill/>
        </p:spPr>
        <p:txBody>
          <a:bodyPr wrap="square" rtlCol="0">
            <a:spAutoFit/>
          </a:bodyPr>
          <a:lstStyle/>
          <a:p>
            <a:pPr algn="ctr"/>
            <a:r>
              <a:rPr lang="en-US" b="1" dirty="0">
                <a:solidFill>
                  <a:srgbClr val="0070C0"/>
                </a:solidFill>
                <a:latin typeface="Times New Roman" panose="02020603050405020304" pitchFamily="18" charset="0"/>
                <a:ea typeface="Times New Roman" panose="02020603050405020304" pitchFamily="18" charset="0"/>
              </a:rPr>
              <a:t>Authentication Protocols </a:t>
            </a:r>
          </a:p>
          <a:p>
            <a:endParaRPr lang="en-US" dirty="0">
              <a:latin typeface="+mj-lt"/>
              <a:ea typeface="Times New Roman" panose="02020603050405020304" pitchFamily="18" charset="0"/>
            </a:endParaRPr>
          </a:p>
          <a:p>
            <a:r>
              <a:rPr lang="en-US" sz="1600" b="1" i="1" u="sng" dirty="0">
                <a:latin typeface="+mj-lt"/>
                <a:ea typeface="Times New Roman" panose="02020603050405020304" pitchFamily="18" charset="0"/>
              </a:rPr>
              <a:t>PAP</a:t>
            </a:r>
            <a:r>
              <a:rPr lang="en-US" sz="1600" dirty="0">
                <a:latin typeface="+mj-lt"/>
                <a:ea typeface="Times New Roman" panose="02020603050405020304" pitchFamily="18" charset="0"/>
              </a:rPr>
              <a:t> – </a:t>
            </a:r>
            <a:r>
              <a:rPr lang="en-US" sz="1600" i="1" dirty="0">
                <a:latin typeface="+mj-lt"/>
                <a:ea typeface="Times New Roman" panose="02020603050405020304" pitchFamily="18" charset="0"/>
              </a:rPr>
              <a:t>Password Authentication Protocol </a:t>
            </a:r>
            <a:r>
              <a:rPr lang="en-US" sz="1600" dirty="0">
                <a:latin typeface="+mj-lt"/>
                <a:ea typeface="Times New Roman" panose="02020603050405020304" pitchFamily="18" charset="0"/>
              </a:rPr>
              <a:t>– original protocol, not secure, not used anymore</a:t>
            </a:r>
          </a:p>
          <a:p>
            <a:r>
              <a:rPr lang="en-US" sz="1600" dirty="0">
                <a:latin typeface="+mj-lt"/>
                <a:ea typeface="Times New Roman" panose="02020603050405020304" pitchFamily="18" charset="0"/>
              </a:rPr>
              <a:t>  </a:t>
            </a:r>
          </a:p>
          <a:p>
            <a:r>
              <a:rPr lang="en-US" sz="1600" b="1" i="1" u="sng" dirty="0">
                <a:latin typeface="+mj-lt"/>
                <a:ea typeface="Times New Roman" panose="02020603050405020304" pitchFamily="18" charset="0"/>
              </a:rPr>
              <a:t>SPAP</a:t>
            </a:r>
            <a:r>
              <a:rPr lang="en-US" sz="1600" dirty="0">
                <a:latin typeface="+mj-lt"/>
                <a:ea typeface="Times New Roman" panose="02020603050405020304" pitchFamily="18" charset="0"/>
              </a:rPr>
              <a:t> – </a:t>
            </a:r>
            <a:r>
              <a:rPr lang="en-US" sz="1600" i="1" dirty="0">
                <a:latin typeface="+mj-lt"/>
                <a:ea typeface="Times New Roman" panose="02020603050405020304" pitchFamily="18" charset="0"/>
              </a:rPr>
              <a:t>Shiva Password Authentication Protocol </a:t>
            </a:r>
            <a:r>
              <a:rPr lang="en-US" sz="1600" dirty="0">
                <a:latin typeface="+mj-lt"/>
                <a:ea typeface="Times New Roman" panose="02020603050405020304" pitchFamily="18" charset="0"/>
              </a:rPr>
              <a:t>encrypts the username and password.  </a:t>
            </a:r>
          </a:p>
          <a:p>
            <a:endParaRPr lang="en-US" sz="1600" dirty="0">
              <a:latin typeface="+mj-lt"/>
              <a:ea typeface="Times New Roman" panose="02020603050405020304" pitchFamily="18" charset="0"/>
            </a:endParaRPr>
          </a:p>
          <a:p>
            <a:r>
              <a:rPr lang="en-US" sz="1600" b="1" i="1" u="sng" dirty="0">
                <a:latin typeface="+mj-lt"/>
                <a:ea typeface="Times New Roman" panose="02020603050405020304" pitchFamily="18" charset="0"/>
              </a:rPr>
              <a:t>CHAP</a:t>
            </a:r>
            <a:r>
              <a:rPr lang="en-US" sz="1600" dirty="0">
                <a:latin typeface="+mj-lt"/>
                <a:ea typeface="Times New Roman" panose="02020603050405020304" pitchFamily="18" charset="0"/>
              </a:rPr>
              <a:t> – </a:t>
            </a:r>
            <a:r>
              <a:rPr lang="en-US" sz="1600" i="1" dirty="0">
                <a:latin typeface="+mj-lt"/>
                <a:ea typeface="Times New Roman" panose="02020603050405020304" pitchFamily="18" charset="0"/>
              </a:rPr>
              <a:t>Challenge Handshake Authentication Protocol </a:t>
            </a:r>
            <a:r>
              <a:rPr lang="en-US" sz="1600" dirty="0">
                <a:latin typeface="+mj-lt"/>
                <a:ea typeface="Times New Roman" panose="02020603050405020304" pitchFamily="18" charset="0"/>
              </a:rPr>
              <a:t>is the current authentication protocol. Username/password is encrypted when sent to the authentication server. The authentication server generates an encrypted random number and sends it back to the client after authentication. This encrypted random number is periodically validated between the client and server to validate the connection.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Microsoft version of CHAP is MS-CHAP.  MS-CHAP is not considered secure because it uses DES for encryption which is a weak encryption cypher.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745" y="1321275"/>
            <a:ext cx="5231049" cy="3923287"/>
          </a:xfrm>
          <a:prstGeom prst="rect">
            <a:avLst/>
          </a:prstGeom>
        </p:spPr>
      </p:pic>
    </p:spTree>
    <p:extLst>
      <p:ext uri="{BB962C8B-B14F-4D97-AF65-F5344CB8AC3E}">
        <p14:creationId xmlns:p14="http://schemas.microsoft.com/office/powerpoint/2010/main" val="20630023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sp>
        <p:nvSpPr>
          <p:cNvPr id="13" name="TextBox 12"/>
          <p:cNvSpPr txBox="1"/>
          <p:nvPr/>
        </p:nvSpPr>
        <p:spPr>
          <a:xfrm>
            <a:off x="588667" y="1408877"/>
            <a:ext cx="5847122" cy="5047536"/>
          </a:xfrm>
          <a:prstGeom prst="rect">
            <a:avLst/>
          </a:prstGeom>
          <a:noFill/>
        </p:spPr>
        <p:txBody>
          <a:bodyPr wrap="square" rtlCol="0">
            <a:spAutoFit/>
          </a:bodyPr>
          <a:lstStyle/>
          <a:p>
            <a:pPr algn="ctr"/>
            <a:r>
              <a:rPr lang="en-US" b="1" dirty="0">
                <a:solidFill>
                  <a:srgbClr val="0070C0"/>
                </a:solidFill>
                <a:latin typeface="Times New Roman" panose="02020603050405020304" pitchFamily="18" charset="0"/>
                <a:cs typeface="Times New Roman" panose="02020603050405020304" pitchFamily="18" charset="0"/>
              </a:rPr>
              <a:t>Kerberos Authentication </a:t>
            </a:r>
          </a:p>
          <a:p>
            <a:endParaRPr lang="en-US" sz="1600" dirty="0"/>
          </a:p>
          <a:p>
            <a:r>
              <a:rPr lang="en-US" sz="1600" dirty="0"/>
              <a:t>An authentication protocol originally designed at MIT, allows for secure single sign-on to a distributed network.  </a:t>
            </a:r>
          </a:p>
          <a:p>
            <a:endParaRPr lang="en-US" sz="1600" dirty="0"/>
          </a:p>
          <a:p>
            <a:r>
              <a:rPr lang="en-US" sz="1600" dirty="0"/>
              <a:t>Kerberos has three parts: client, server, and a trusted third party (</a:t>
            </a:r>
            <a:r>
              <a:rPr lang="en-US" sz="1600" i="1" dirty="0"/>
              <a:t>KDS – Key Distribution System</a:t>
            </a:r>
            <a:r>
              <a:rPr lang="en-US" sz="1600" dirty="0"/>
              <a:t>) </a:t>
            </a:r>
          </a:p>
          <a:p>
            <a:endParaRPr lang="en-US" sz="1600" dirty="0"/>
          </a:p>
          <a:p>
            <a:r>
              <a:rPr lang="en-US" sz="1600" dirty="0"/>
              <a:t>The</a:t>
            </a:r>
            <a:r>
              <a:rPr lang="en-US" sz="1600" b="1" dirty="0"/>
              <a:t> KDS </a:t>
            </a:r>
            <a:r>
              <a:rPr lang="en-US" sz="1600" dirty="0"/>
              <a:t>has two systems: </a:t>
            </a:r>
          </a:p>
          <a:p>
            <a:r>
              <a:rPr lang="en-US" sz="1600" b="1" dirty="0"/>
              <a:t>Authentication Service </a:t>
            </a:r>
            <a:r>
              <a:rPr lang="en-US" sz="1600" dirty="0"/>
              <a:t>: issues ticket-granting tickets for admission to the ticket-granting service. </a:t>
            </a:r>
          </a:p>
          <a:p>
            <a:r>
              <a:rPr lang="en-US" sz="1600" b="1" dirty="0"/>
              <a:t>Ticket-Granting Service </a:t>
            </a:r>
            <a:r>
              <a:rPr lang="en-US" sz="1600" dirty="0"/>
              <a:t>: issues client tickets that allow access to specific services. </a:t>
            </a:r>
          </a:p>
          <a:p>
            <a:endParaRPr lang="en-US" sz="1600" b="1" dirty="0"/>
          </a:p>
          <a:p>
            <a:r>
              <a:rPr lang="en-US" sz="1600" b="1" dirty="0"/>
              <a:t>Kerberos</a:t>
            </a:r>
            <a:r>
              <a:rPr lang="en-US" sz="1600" dirty="0"/>
              <a:t> typically uses an</a:t>
            </a:r>
            <a:r>
              <a:rPr lang="en-US" sz="1600" b="1" dirty="0"/>
              <a:t> LDAP </a:t>
            </a:r>
            <a:r>
              <a:rPr lang="en-US" sz="1600" dirty="0"/>
              <a:t>directory service to store the usernames and passwords used for authentication. </a:t>
            </a:r>
          </a:p>
          <a:p>
            <a:endParaRPr lang="en-US" sz="1600" dirty="0"/>
          </a:p>
          <a:p>
            <a:r>
              <a:rPr lang="en-US" sz="1600" dirty="0"/>
              <a:t>Kerberos is available in all major operating systems and is the default security-based authentication process in Microsoft Widows operating systems.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495" y="1987479"/>
            <a:ext cx="5033300" cy="3015471"/>
          </a:xfrm>
          <a:prstGeom prst="rect">
            <a:avLst/>
          </a:prstGeom>
        </p:spPr>
      </p:pic>
    </p:spTree>
    <p:extLst>
      <p:ext uri="{BB962C8B-B14F-4D97-AF65-F5344CB8AC3E}">
        <p14:creationId xmlns:p14="http://schemas.microsoft.com/office/powerpoint/2010/main" val="19987921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6542431" y="1283201"/>
            <a:ext cx="5018364" cy="2554545"/>
          </a:xfrm>
          <a:prstGeom prst="rect">
            <a:avLst/>
          </a:prstGeom>
          <a:noFill/>
        </p:spPr>
        <p:txBody>
          <a:bodyPr wrap="square" rtlCol="0">
            <a:spAutoFit/>
          </a:bodyPr>
          <a:lstStyle/>
          <a:p>
            <a:pPr algn="ctr"/>
            <a:r>
              <a:rPr lang="en-US" sz="1600" b="1" dirty="0" err="1">
                <a:solidFill>
                  <a:srgbClr val="0070C0"/>
                </a:solidFill>
              </a:rPr>
              <a:t>OAuTH</a:t>
            </a:r>
            <a:endParaRPr lang="en-US" sz="1600" b="1" dirty="0">
              <a:solidFill>
                <a:srgbClr val="0070C0"/>
              </a:solidFill>
            </a:endParaRPr>
          </a:p>
          <a:p>
            <a:pPr algn="ctr"/>
            <a:endParaRPr lang="en-US" sz="1600" dirty="0">
              <a:latin typeface="+mj-lt"/>
              <a:ea typeface="Times New Roman" panose="02020603050405020304" pitchFamily="18" charset="0"/>
            </a:endParaRPr>
          </a:p>
          <a:p>
            <a:r>
              <a:rPr lang="en-US" sz="1600" i="1" dirty="0">
                <a:latin typeface="+mj-lt"/>
                <a:ea typeface="Times New Roman" panose="02020603050405020304" pitchFamily="18" charset="0"/>
              </a:rPr>
              <a:t>Open Standard for Authorization </a:t>
            </a:r>
            <a:r>
              <a:rPr lang="en-US" sz="1600" dirty="0">
                <a:latin typeface="+mj-lt"/>
                <a:ea typeface="Times New Roman" panose="02020603050405020304" pitchFamily="18" charset="0"/>
              </a:rPr>
              <a:t>is a common method for authorizing websites or applications to access information, without having to give the requestor a password.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This method is used by Amazon, Google, Facebook, Microsoft and Twitter to permit users to share their information with third party applications or websites.</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sp>
        <p:nvSpPr>
          <p:cNvPr id="12" name="TextBox 11"/>
          <p:cNvSpPr txBox="1"/>
          <p:nvPr/>
        </p:nvSpPr>
        <p:spPr>
          <a:xfrm>
            <a:off x="503429" y="1473881"/>
            <a:ext cx="4952635" cy="4062651"/>
          </a:xfrm>
          <a:prstGeom prst="rect">
            <a:avLst/>
          </a:prstGeom>
          <a:noFill/>
        </p:spPr>
        <p:txBody>
          <a:bodyPr wrap="square" rtlCol="0">
            <a:spAutoFit/>
          </a:bodyPr>
          <a:lstStyle/>
          <a:p>
            <a:pPr algn="ctr"/>
            <a:r>
              <a:rPr lang="en-US" sz="1600" b="1" dirty="0">
                <a:solidFill>
                  <a:srgbClr val="0070C0"/>
                </a:solidFill>
              </a:rPr>
              <a:t>One-Time Passwords</a:t>
            </a:r>
          </a:p>
          <a:p>
            <a:pPr algn="ctr"/>
            <a:endParaRPr lang="en-US" b="1" dirty="0">
              <a:latin typeface="Times New Roman" panose="02020603050405020304" pitchFamily="18" charset="0"/>
              <a:ea typeface="Times New Roman" panose="02020603050405020304" pitchFamily="18" charset="0"/>
            </a:endParaRPr>
          </a:p>
          <a:p>
            <a:r>
              <a:rPr lang="en-US" sz="1600" dirty="0">
                <a:latin typeface="+mj-lt"/>
                <a:ea typeface="Times New Roman" panose="02020603050405020304" pitchFamily="18" charset="0"/>
              </a:rPr>
              <a:t>Password is used one time and never used again. </a:t>
            </a:r>
          </a:p>
          <a:p>
            <a:endParaRPr lang="en-US" sz="1600" dirty="0">
              <a:latin typeface="+mj-lt"/>
              <a:ea typeface="Times New Roman" panose="02020603050405020304" pitchFamily="18" charset="0"/>
            </a:endParaRPr>
          </a:p>
          <a:p>
            <a:r>
              <a:rPr lang="en-US" sz="1600" i="1" u="sng" dirty="0">
                <a:latin typeface="+mj-lt"/>
                <a:ea typeface="Times New Roman" panose="02020603050405020304" pitchFamily="18" charset="0"/>
              </a:rPr>
              <a:t>TOTP</a:t>
            </a:r>
            <a:r>
              <a:rPr lang="en-US" sz="1600" dirty="0">
                <a:latin typeface="+mj-lt"/>
                <a:ea typeface="Times New Roman" panose="02020603050405020304" pitchFamily="18" charset="0"/>
              </a:rPr>
              <a:t> – </a:t>
            </a:r>
            <a:r>
              <a:rPr lang="en-US" sz="1600" i="1" dirty="0">
                <a:latin typeface="+mj-lt"/>
                <a:ea typeface="Times New Roman" panose="02020603050405020304" pitchFamily="18" charset="0"/>
              </a:rPr>
              <a:t>Time Based One Time Password</a:t>
            </a:r>
            <a:r>
              <a:rPr lang="en-US" sz="1600" dirty="0">
                <a:latin typeface="+mj-lt"/>
                <a:ea typeface="Times New Roman" panose="02020603050405020304" pitchFamily="18" charset="0"/>
              </a:rPr>
              <a:t>. A password is generated and issued but it is only good for a specific period of time. After it is used or the time has expired, it is no longer a valid password.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This type of password is usually used by websites when you ask to reset your password, and a temporary password is sent that has a time limit for use. </a:t>
            </a:r>
          </a:p>
          <a:p>
            <a:endParaRPr lang="en-US" sz="1600" dirty="0">
              <a:latin typeface="+mj-lt"/>
              <a:ea typeface="Times New Roman" panose="02020603050405020304" pitchFamily="18" charset="0"/>
            </a:endParaRPr>
          </a:p>
          <a:p>
            <a:r>
              <a:rPr lang="en-US" sz="1600" i="1" u="sng" dirty="0">
                <a:latin typeface="+mj-lt"/>
                <a:ea typeface="Times New Roman" panose="02020603050405020304" pitchFamily="18" charset="0"/>
              </a:rPr>
              <a:t>HOTP</a:t>
            </a:r>
            <a:r>
              <a:rPr lang="en-US" sz="1600" dirty="0">
                <a:latin typeface="+mj-lt"/>
                <a:ea typeface="Times New Roman" panose="02020603050405020304" pitchFamily="18" charset="0"/>
              </a:rPr>
              <a:t> – </a:t>
            </a:r>
            <a:r>
              <a:rPr lang="en-US" sz="1600" i="1" dirty="0">
                <a:latin typeface="+mj-lt"/>
                <a:ea typeface="Times New Roman" panose="02020603050405020304" pitchFamily="18" charset="0"/>
              </a:rPr>
              <a:t>Hashed One Time Password</a:t>
            </a:r>
            <a:r>
              <a:rPr lang="en-US" sz="1600" dirty="0">
                <a:latin typeface="+mj-lt"/>
                <a:ea typeface="Times New Roman" panose="02020603050405020304" pitchFamily="18" charset="0"/>
              </a:rPr>
              <a:t>. These are usually created by physical tokens. </a:t>
            </a:r>
          </a:p>
        </p:txBody>
      </p:sp>
      <p:sp>
        <p:nvSpPr>
          <p:cNvPr id="13" name="TextBox 12"/>
          <p:cNvSpPr txBox="1"/>
          <p:nvPr/>
        </p:nvSpPr>
        <p:spPr>
          <a:xfrm>
            <a:off x="6507762" y="4365073"/>
            <a:ext cx="5018364" cy="1846659"/>
          </a:xfrm>
          <a:prstGeom prst="rect">
            <a:avLst/>
          </a:prstGeom>
          <a:noFill/>
        </p:spPr>
        <p:txBody>
          <a:bodyPr wrap="square" rtlCol="0">
            <a:spAutoFit/>
          </a:bodyPr>
          <a:lstStyle/>
          <a:p>
            <a:pPr algn="ctr"/>
            <a:r>
              <a:rPr lang="en-US" b="1" dirty="0" err="1">
                <a:solidFill>
                  <a:srgbClr val="0070C0"/>
                </a:solidFill>
              </a:rPr>
              <a:t>OpenID</a:t>
            </a:r>
            <a:endParaRPr lang="en-US" b="1" dirty="0">
              <a:solidFill>
                <a:srgbClr val="0070C0"/>
              </a:solidFill>
            </a:endParaRP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An open standard protocol that allows users to be authenticated by co-operating sites. Users must create an account with an </a:t>
            </a:r>
            <a:r>
              <a:rPr lang="en-US" sz="1600" dirty="0" err="1">
                <a:latin typeface="+mj-lt"/>
                <a:ea typeface="Times New Roman" panose="02020603050405020304" pitchFamily="18" charset="0"/>
              </a:rPr>
              <a:t>OpenID</a:t>
            </a:r>
            <a:r>
              <a:rPr lang="en-US" sz="1600" dirty="0">
                <a:latin typeface="+mj-lt"/>
                <a:ea typeface="Times New Roman" panose="02020603050405020304" pitchFamily="18" charset="0"/>
              </a:rPr>
              <a:t> identity provider, and this account will provide access to all websites that use </a:t>
            </a:r>
            <a:r>
              <a:rPr lang="en-US" sz="1600" dirty="0" err="1">
                <a:latin typeface="+mj-lt"/>
                <a:ea typeface="Times New Roman" panose="02020603050405020304" pitchFamily="18" charset="0"/>
              </a:rPr>
              <a:t>OpenID</a:t>
            </a:r>
            <a:r>
              <a:rPr lang="en-US" sz="1600" dirty="0">
                <a:latin typeface="+mj-lt"/>
                <a:ea typeface="Times New Roman" panose="02020603050405020304" pitchFamily="18" charset="0"/>
              </a:rPr>
              <a:t>. </a:t>
            </a:r>
          </a:p>
        </p:txBody>
      </p:sp>
    </p:spTree>
    <p:extLst>
      <p:ext uri="{BB962C8B-B14F-4D97-AF65-F5344CB8AC3E}">
        <p14:creationId xmlns:p14="http://schemas.microsoft.com/office/powerpoint/2010/main" val="2882225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sp>
        <p:nvSpPr>
          <p:cNvPr id="14" name="TextBox 13"/>
          <p:cNvSpPr txBox="1"/>
          <p:nvPr/>
        </p:nvSpPr>
        <p:spPr>
          <a:xfrm>
            <a:off x="498371" y="1458440"/>
            <a:ext cx="5558946" cy="4770537"/>
          </a:xfrm>
          <a:prstGeom prst="rect">
            <a:avLst/>
          </a:prstGeom>
          <a:noFill/>
        </p:spPr>
        <p:txBody>
          <a:bodyPr wrap="square" rtlCol="0">
            <a:spAutoFit/>
          </a:bodyPr>
          <a:lstStyle/>
          <a:p>
            <a:pPr algn="ctr"/>
            <a:r>
              <a:rPr lang="en-US" sz="1600" b="1" i="1" dirty="0">
                <a:solidFill>
                  <a:srgbClr val="0070C0"/>
                </a:solidFill>
              </a:rPr>
              <a:t>SAML – Security Assertion Markup Language</a:t>
            </a:r>
          </a:p>
          <a:p>
            <a:endParaRPr lang="en-US" sz="1600" b="1" i="1" dirty="0">
              <a:solidFill>
                <a:schemeClr val="accent5"/>
              </a:solidFill>
            </a:endParaRPr>
          </a:p>
          <a:p>
            <a:r>
              <a:rPr lang="en-US" sz="1600" dirty="0"/>
              <a:t>SAML is an XML based web service authentication and authorization package passed by the web browser through cookies or </a:t>
            </a:r>
            <a:r>
              <a:rPr lang="en-US" sz="1600" dirty="0" err="1"/>
              <a:t>url</a:t>
            </a:r>
            <a:r>
              <a:rPr lang="en-US" sz="1600" dirty="0"/>
              <a:t> string.  </a:t>
            </a:r>
          </a:p>
          <a:p>
            <a:endParaRPr lang="en-US" sz="1600" b="1" i="1" dirty="0">
              <a:solidFill>
                <a:schemeClr val="accent5"/>
              </a:solidFill>
            </a:endParaRPr>
          </a:p>
          <a:p>
            <a:r>
              <a:rPr lang="en-US" sz="1600" dirty="0"/>
              <a:t>This protocol standard was created and is maintained by OASIS – The Organization for the Advancement of Structured Information Standards.</a:t>
            </a:r>
          </a:p>
          <a:p>
            <a:r>
              <a:rPr lang="en-US" sz="1600" dirty="0">
                <a:hlinkClick r:id="rId3"/>
              </a:rPr>
              <a:t>https://www.oasis-open.org/</a:t>
            </a:r>
            <a:r>
              <a:rPr lang="en-US" sz="1600" dirty="0"/>
              <a:t> </a:t>
            </a:r>
          </a:p>
          <a:p>
            <a:endParaRPr lang="en-US" sz="1600" dirty="0"/>
          </a:p>
          <a:p>
            <a:r>
              <a:rPr lang="en-US" sz="1600" dirty="0"/>
              <a:t>SAML is used to exchange authentication and authorization information between identity providers and service providers. It is often used in web browser single sign-on implementations. </a:t>
            </a:r>
          </a:p>
          <a:p>
            <a:endParaRPr lang="en-US" sz="1600" dirty="0"/>
          </a:p>
          <a:p>
            <a:r>
              <a:rPr lang="en-US" sz="1600" i="1" u="sng" dirty="0"/>
              <a:t>Shibboleth</a:t>
            </a:r>
            <a:r>
              <a:rPr lang="en-US" sz="1600" dirty="0"/>
              <a:t> is a single sign-on system widely used on the internet that uses SAML. It is  used in federated systems that are configured to accept Shibboleth single sign-on. </a:t>
            </a:r>
            <a:endParaRPr lang="en-US" sz="1600" i="1"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4652" y="1549822"/>
            <a:ext cx="5229225" cy="3429000"/>
          </a:xfrm>
          <a:prstGeom prst="rect">
            <a:avLst/>
          </a:prstGeom>
        </p:spPr>
      </p:pic>
    </p:spTree>
    <p:extLst>
      <p:ext uri="{BB962C8B-B14F-4D97-AF65-F5344CB8AC3E}">
        <p14:creationId xmlns:p14="http://schemas.microsoft.com/office/powerpoint/2010/main" val="55691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9106" y="1628365"/>
            <a:ext cx="7977987" cy="3477875"/>
          </a:xfrm>
          <a:prstGeom prst="rect">
            <a:avLst/>
          </a:prstGeom>
        </p:spPr>
        <p:txBody>
          <a:bodyPr wrap="square">
            <a:spAutoFit/>
          </a:bodyPr>
          <a:lstStyle/>
          <a:p>
            <a:pPr algn="ctr"/>
            <a:r>
              <a:rPr lang="en-US" sz="2000" b="1" dirty="0">
                <a:latin typeface="Times New Roman" panose="02020603050405020304" pitchFamily="18" charset="0"/>
              </a:rPr>
              <a:t>Knowledge Check 2</a:t>
            </a:r>
          </a:p>
          <a:p>
            <a:endParaRPr lang="en-US" sz="2000" b="1" dirty="0">
              <a:latin typeface="Times New Roman" panose="02020603050405020304" pitchFamily="18" charset="0"/>
            </a:endParaRPr>
          </a:p>
          <a:p>
            <a:r>
              <a:rPr lang="en-US" dirty="0"/>
              <a:t>A company wants to implement an access management solution that allows employees to use the same usernames and passwords for multiple applications without having to keep multiple credentials synchronized.</a:t>
            </a:r>
          </a:p>
          <a:p>
            <a:r>
              <a:rPr lang="en-US" dirty="0"/>
              <a:t>Which of the following solutions would BEST meet these requirements?</a:t>
            </a:r>
          </a:p>
          <a:p>
            <a:endParaRPr lang="en-US" dirty="0"/>
          </a:p>
          <a:p>
            <a:r>
              <a:rPr lang="en-US" dirty="0"/>
              <a:t>A. Multifactor authentication</a:t>
            </a:r>
          </a:p>
          <a:p>
            <a:r>
              <a:rPr lang="en-US" dirty="0"/>
              <a:t>B. SSO</a:t>
            </a:r>
          </a:p>
          <a:p>
            <a:r>
              <a:rPr lang="en-US" dirty="0"/>
              <a:t>C. Biometrics</a:t>
            </a:r>
          </a:p>
          <a:p>
            <a:r>
              <a:rPr lang="en-US" dirty="0"/>
              <a:t>D. PKI</a:t>
            </a:r>
          </a:p>
          <a:p>
            <a:r>
              <a:rPr lang="en-US" dirty="0"/>
              <a:t>E. Federation</a:t>
            </a:r>
            <a:endParaRPr lang="en-US" sz="2000" dirty="0">
              <a:latin typeface="Times New Roman" panose="02020603050405020304" pitchFamily="18" charset="0"/>
            </a:endParaRP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Designing with Security in Mind</a:t>
            </a:r>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Devices and Infrastructure</a:t>
            </a:r>
            <a:endParaRPr lang="en-US" sz="2800" i="1" dirty="0"/>
          </a:p>
        </p:txBody>
      </p:sp>
      <p:sp>
        <p:nvSpPr>
          <p:cNvPr id="9" name="Rectangle 2"/>
          <p:cNvSpPr txBox="1">
            <a:spLocks noChangeArrowheads="1"/>
          </p:cNvSpPr>
          <p:nvPr/>
        </p:nvSpPr>
        <p:spPr bwMode="auto">
          <a:xfrm>
            <a:off x="519009" y="507133"/>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10" name="Rectangle 2"/>
          <p:cNvSpPr txBox="1">
            <a:spLocks noChangeArrowheads="1"/>
          </p:cNvSpPr>
          <p:nvPr/>
        </p:nvSpPr>
        <p:spPr bwMode="auto">
          <a:xfrm>
            <a:off x="553838" y="49175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extLst>
      <p:ext uri="{BB962C8B-B14F-4D97-AF65-F5344CB8AC3E}">
        <p14:creationId xmlns:p14="http://schemas.microsoft.com/office/powerpoint/2010/main" val="41787453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728055" y="1590978"/>
            <a:ext cx="5217712" cy="4555093"/>
          </a:xfrm>
          <a:prstGeom prst="rect">
            <a:avLst/>
          </a:prstGeom>
          <a:noFill/>
        </p:spPr>
        <p:txBody>
          <a:bodyPr wrap="square" rtlCol="0">
            <a:spAutoFit/>
          </a:bodyPr>
          <a:lstStyle/>
          <a:p>
            <a:pPr algn="ctr"/>
            <a:r>
              <a:rPr lang="en-US" b="1" dirty="0">
                <a:solidFill>
                  <a:srgbClr val="0070C0"/>
                </a:solidFill>
                <a:latin typeface="Times New Roman" panose="02020603050405020304" pitchFamily="18" charset="0"/>
                <a:ea typeface="Times New Roman" panose="02020603050405020304" pitchFamily="18" charset="0"/>
              </a:rPr>
              <a:t>RADIUS Servers </a:t>
            </a:r>
          </a:p>
          <a:p>
            <a:pPr algn="ctr"/>
            <a:r>
              <a:rPr lang="en-US" sz="1600" i="1" dirty="0">
                <a:solidFill>
                  <a:srgbClr val="0070C0"/>
                </a:solidFill>
                <a:latin typeface="+mj-lt"/>
                <a:ea typeface="Times New Roman" panose="02020603050405020304" pitchFamily="18" charset="0"/>
              </a:rPr>
              <a:t>Remote Authentication Dial-In User Service</a:t>
            </a:r>
            <a:r>
              <a:rPr lang="en-US" sz="1600" dirty="0">
                <a:solidFill>
                  <a:srgbClr val="0070C0"/>
                </a:solidFill>
                <a:latin typeface="+mj-lt"/>
                <a:ea typeface="Times New Roman" panose="02020603050405020304" pitchFamily="18" charset="0"/>
              </a:rPr>
              <a:t> </a:t>
            </a:r>
          </a:p>
          <a:p>
            <a:r>
              <a:rPr lang="en-US" sz="1600" dirty="0">
                <a:latin typeface="+mj-lt"/>
                <a:ea typeface="Times New Roman" panose="02020603050405020304" pitchFamily="18" charset="0"/>
              </a:rPr>
              <a:t>  </a:t>
            </a:r>
          </a:p>
          <a:p>
            <a:r>
              <a:rPr lang="en-US" sz="1600" dirty="0">
                <a:latin typeface="+mj-lt"/>
                <a:ea typeface="Times New Roman" panose="02020603050405020304" pitchFamily="18" charset="0"/>
              </a:rPr>
              <a:t>Provides authentication for remote access and other network connections. The RADIUS server will validate the authentication request and pass it on through.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RADIUS servers can provide auditing and accounting reporting functions.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Operates over the UDP protocol.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RADIUS communication from the client to the RADIUS server only encrypts the password information and not username, etc. Is susceptible to some attacks. </a:t>
            </a:r>
          </a:p>
          <a:p>
            <a:endParaRPr lang="en-US" sz="1600" dirty="0">
              <a:latin typeface="+mj-lt"/>
              <a:ea typeface="Times New Roman" panose="02020603050405020304" pitchFamily="18" charset="0"/>
            </a:endParaRPr>
          </a:p>
          <a:p>
            <a:r>
              <a:rPr lang="en-US" sz="1600" i="1" u="sng" dirty="0">
                <a:latin typeface="+mj-lt"/>
                <a:ea typeface="Times New Roman" panose="02020603050405020304" pitchFamily="18" charset="0"/>
              </a:rPr>
              <a:t>DIAMETER</a:t>
            </a:r>
            <a:r>
              <a:rPr lang="en-US" sz="1600" dirty="0">
                <a:latin typeface="+mj-lt"/>
                <a:ea typeface="Times New Roman" panose="02020603050405020304" pitchFamily="18" charset="0"/>
              </a:rPr>
              <a:t> is an updated version of RADIUS, more secure.</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414" y="1911139"/>
            <a:ext cx="4778864" cy="2994257"/>
          </a:xfrm>
          <a:prstGeom prst="rect">
            <a:avLst/>
          </a:prstGeom>
        </p:spPr>
      </p:pic>
    </p:spTree>
    <p:extLst>
      <p:ext uri="{BB962C8B-B14F-4D97-AF65-F5344CB8AC3E}">
        <p14:creationId xmlns:p14="http://schemas.microsoft.com/office/powerpoint/2010/main" val="2391647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442034" y="1479586"/>
            <a:ext cx="5018364" cy="4308872"/>
          </a:xfrm>
          <a:prstGeom prst="rect">
            <a:avLst/>
          </a:prstGeom>
          <a:noFill/>
        </p:spPr>
        <p:txBody>
          <a:bodyPr wrap="square" rtlCol="0">
            <a:spAutoFit/>
          </a:bodyPr>
          <a:lstStyle/>
          <a:p>
            <a:pPr algn="ctr"/>
            <a:r>
              <a:rPr lang="en-US" b="1" dirty="0">
                <a:solidFill>
                  <a:srgbClr val="0070C0"/>
                </a:solidFill>
                <a:latin typeface="Times New Roman" panose="02020603050405020304" pitchFamily="18" charset="0"/>
                <a:ea typeface="Times New Roman" panose="02020603050405020304" pitchFamily="18" charset="0"/>
              </a:rPr>
              <a:t>TACACS,  TACACS+,  XTACACS</a:t>
            </a:r>
          </a:p>
          <a:p>
            <a:r>
              <a:rPr lang="en-US" sz="1600" i="1" dirty="0">
                <a:solidFill>
                  <a:srgbClr val="0070C0"/>
                </a:solidFill>
                <a:latin typeface="+mj-lt"/>
                <a:ea typeface="Times New Roman" panose="02020603050405020304" pitchFamily="18" charset="0"/>
              </a:rPr>
              <a:t>Terminal Access Controller Access Control System</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Another protocol for managing remote authentication and other services for network access control through a centralized server.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TACACS+ is the most current version, developed by Cisco for use in their equipment. Uses the AAA (Authentication, Authorization, and Accounting) architecture.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Operates over the TCP protocol. </a:t>
            </a:r>
          </a:p>
          <a:p>
            <a:endParaRPr lang="en-US" sz="1600" dirty="0">
              <a:latin typeface="+mj-lt"/>
              <a:ea typeface="Times New Roman" panose="02020603050405020304" pitchFamily="18" charset="0"/>
            </a:endParaRPr>
          </a:p>
          <a:p>
            <a:r>
              <a:rPr lang="en-US" sz="1600" dirty="0">
                <a:latin typeface="+mj-lt"/>
                <a:ea typeface="Times New Roman" panose="02020603050405020304" pitchFamily="18" charset="0"/>
              </a:rPr>
              <a:t>TACACS+ encrypts all information sent from the client to the TACACS+ server and is inherently more secure than RADIUS.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523" y="1590978"/>
            <a:ext cx="6087334" cy="4565500"/>
          </a:xfrm>
          <a:prstGeom prst="rect">
            <a:avLst/>
          </a:prstGeom>
        </p:spPr>
      </p:pic>
    </p:spTree>
    <p:extLst>
      <p:ext uri="{BB962C8B-B14F-4D97-AF65-F5344CB8AC3E}">
        <p14:creationId xmlns:p14="http://schemas.microsoft.com/office/powerpoint/2010/main" val="31107038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Install and Configure Identity Access Services</a:t>
            </a:r>
          </a:p>
        </p:txBody>
      </p:sp>
      <p:sp>
        <p:nvSpPr>
          <p:cNvPr id="14" name="TextBox 13"/>
          <p:cNvSpPr txBox="1"/>
          <p:nvPr/>
        </p:nvSpPr>
        <p:spPr>
          <a:xfrm>
            <a:off x="545011" y="1458440"/>
            <a:ext cx="4625033" cy="3539430"/>
          </a:xfrm>
          <a:prstGeom prst="rect">
            <a:avLst/>
          </a:prstGeom>
          <a:noFill/>
        </p:spPr>
        <p:txBody>
          <a:bodyPr wrap="square" rtlCol="0">
            <a:spAutoFit/>
          </a:bodyPr>
          <a:lstStyle/>
          <a:p>
            <a:pPr algn="ctr"/>
            <a:r>
              <a:rPr lang="en-US" sz="1600" b="1" i="1" u="sng" dirty="0">
                <a:solidFill>
                  <a:srgbClr val="0070C0"/>
                </a:solidFill>
              </a:rPr>
              <a:t>Mandatory Access Control (MAC) </a:t>
            </a:r>
          </a:p>
          <a:p>
            <a:endParaRPr lang="en-US" sz="1600" b="1" i="1" dirty="0">
              <a:solidFill>
                <a:schemeClr val="accent5"/>
              </a:solidFill>
            </a:endParaRPr>
          </a:p>
          <a:p>
            <a:r>
              <a:rPr lang="en-US" sz="1600" dirty="0"/>
              <a:t>Access to data objects is based on the relationship between subject clearance and need to know and object classification level. </a:t>
            </a:r>
          </a:p>
          <a:p>
            <a:endParaRPr lang="en-US" sz="1600" dirty="0"/>
          </a:p>
          <a:p>
            <a:r>
              <a:rPr lang="en-US" sz="1600" dirty="0"/>
              <a:t>Enforced by Security Labels on data objects. </a:t>
            </a:r>
          </a:p>
          <a:p>
            <a:endParaRPr lang="en-US" sz="1600" dirty="0"/>
          </a:p>
          <a:p>
            <a:r>
              <a:rPr lang="en-US" sz="1600" dirty="0"/>
              <a:t>Model is used where confidentiality is the primary factor in data access. Used in government and military classifications (labels) such as Top Secret, etc. </a:t>
            </a:r>
          </a:p>
          <a:p>
            <a:endParaRPr lang="en-US" sz="1600" dirty="0"/>
          </a:p>
          <a:p>
            <a:endParaRPr lang="en-US" sz="16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495" y="1590978"/>
            <a:ext cx="6076950" cy="4562475"/>
          </a:xfrm>
          <a:prstGeom prst="rect">
            <a:avLst/>
          </a:prstGeom>
        </p:spPr>
      </p:pic>
    </p:spTree>
    <p:extLst>
      <p:ext uri="{BB962C8B-B14F-4D97-AF65-F5344CB8AC3E}">
        <p14:creationId xmlns:p14="http://schemas.microsoft.com/office/powerpoint/2010/main" val="26724810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Install and Configure Identity Access Services</a:t>
            </a:r>
          </a:p>
        </p:txBody>
      </p:sp>
      <p:sp>
        <p:nvSpPr>
          <p:cNvPr id="8" name="TextBox 7"/>
          <p:cNvSpPr txBox="1"/>
          <p:nvPr/>
        </p:nvSpPr>
        <p:spPr>
          <a:xfrm>
            <a:off x="588667" y="1411548"/>
            <a:ext cx="4779613" cy="4031873"/>
          </a:xfrm>
          <a:prstGeom prst="rect">
            <a:avLst/>
          </a:prstGeom>
          <a:noFill/>
        </p:spPr>
        <p:txBody>
          <a:bodyPr wrap="square" rtlCol="0">
            <a:spAutoFit/>
          </a:bodyPr>
          <a:lstStyle/>
          <a:p>
            <a:pPr algn="ctr"/>
            <a:r>
              <a:rPr lang="en-US" sz="1600" b="1" i="1" u="sng" dirty="0">
                <a:solidFill>
                  <a:srgbClr val="0070C0"/>
                </a:solidFill>
              </a:rPr>
              <a:t>Discretionary Access Control (DAC) </a:t>
            </a:r>
          </a:p>
          <a:p>
            <a:endParaRPr lang="en-US" sz="1600" b="1" i="1" dirty="0">
              <a:solidFill>
                <a:schemeClr val="accent5"/>
              </a:solidFill>
            </a:endParaRPr>
          </a:p>
          <a:p>
            <a:r>
              <a:rPr lang="en-US" sz="1600" dirty="0"/>
              <a:t>Allows the owners of a resource to share their information with other users without management by the Administrator. </a:t>
            </a:r>
          </a:p>
          <a:p>
            <a:endParaRPr lang="en-US" sz="1600" dirty="0"/>
          </a:p>
          <a:p>
            <a:r>
              <a:rPr lang="en-US" sz="1600" dirty="0"/>
              <a:t>Enforced by (ACL) Access Control Lists.</a:t>
            </a:r>
          </a:p>
          <a:p>
            <a:endParaRPr lang="en-US" sz="1600" dirty="0"/>
          </a:p>
          <a:p>
            <a:r>
              <a:rPr lang="en-US" sz="1600" dirty="0"/>
              <a:t>Permissions can be explicitly assigned, or explicitly denied. </a:t>
            </a:r>
          </a:p>
          <a:p>
            <a:endParaRPr lang="en-US" sz="1600" dirty="0"/>
          </a:p>
          <a:p>
            <a:r>
              <a:rPr lang="en-US" sz="1600" dirty="0"/>
              <a:t>Microsoft Windows file/folder access management framework is DAC. </a:t>
            </a:r>
          </a:p>
          <a:p>
            <a:endParaRPr lang="en-US" sz="1600" i="1" dirty="0"/>
          </a:p>
          <a:p>
            <a:r>
              <a:rPr lang="en-US" sz="1600" dirty="0"/>
              <a:t>Flexible access control model, but weak on security.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316" y="1462895"/>
            <a:ext cx="5565414" cy="4178422"/>
          </a:xfrm>
          <a:prstGeom prst="rect">
            <a:avLst/>
          </a:prstGeom>
        </p:spPr>
      </p:pic>
    </p:spTree>
    <p:extLst>
      <p:ext uri="{BB962C8B-B14F-4D97-AF65-F5344CB8AC3E}">
        <p14:creationId xmlns:p14="http://schemas.microsoft.com/office/powerpoint/2010/main" val="32522548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Install and Configure Identity Access Services</a:t>
            </a:r>
          </a:p>
        </p:txBody>
      </p:sp>
      <p:sp>
        <p:nvSpPr>
          <p:cNvPr id="14" name="TextBox 13"/>
          <p:cNvSpPr txBox="1"/>
          <p:nvPr/>
        </p:nvSpPr>
        <p:spPr>
          <a:xfrm>
            <a:off x="545011" y="1458440"/>
            <a:ext cx="4394312" cy="3293209"/>
          </a:xfrm>
          <a:prstGeom prst="rect">
            <a:avLst/>
          </a:prstGeom>
          <a:noFill/>
        </p:spPr>
        <p:txBody>
          <a:bodyPr wrap="square" rtlCol="0">
            <a:spAutoFit/>
          </a:bodyPr>
          <a:lstStyle/>
          <a:p>
            <a:pPr algn="ctr"/>
            <a:r>
              <a:rPr lang="en-US" sz="1600" b="1" i="1" u="sng" dirty="0">
                <a:solidFill>
                  <a:srgbClr val="0070C0"/>
                </a:solidFill>
              </a:rPr>
              <a:t>Role-Based Access Control (RBAC)</a:t>
            </a:r>
          </a:p>
          <a:p>
            <a:pPr algn="ctr"/>
            <a:endParaRPr lang="en-US" sz="1600" b="1" i="1" dirty="0">
              <a:solidFill>
                <a:schemeClr val="accent5"/>
              </a:solidFill>
            </a:endParaRPr>
          </a:p>
          <a:p>
            <a:r>
              <a:rPr lang="en-US" sz="1600" dirty="0"/>
              <a:t>Access is based on the subject’s assigned roles. </a:t>
            </a:r>
          </a:p>
          <a:p>
            <a:endParaRPr lang="en-US" sz="1600" dirty="0"/>
          </a:p>
          <a:p>
            <a:r>
              <a:rPr lang="en-US" sz="1600" dirty="0"/>
              <a:t>Many-to-many relationships are allowed. </a:t>
            </a:r>
          </a:p>
          <a:p>
            <a:endParaRPr lang="en-US" sz="1600" dirty="0"/>
          </a:p>
          <a:p>
            <a:r>
              <a:rPr lang="en-US" sz="1600" dirty="0"/>
              <a:t>Roles are given permissions to data files, and when a user is assigned a role, then all of the permissions of that role is given to the user. </a:t>
            </a:r>
          </a:p>
          <a:p>
            <a:endParaRPr lang="en-US" sz="1600" dirty="0"/>
          </a:p>
          <a:p>
            <a:r>
              <a:rPr lang="en-US" sz="1600" dirty="0"/>
              <a:t>Permissions are given based on ACL lists. </a:t>
            </a:r>
          </a:p>
          <a:p>
            <a:endParaRPr lang="en-US" sz="16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877" y="1336805"/>
            <a:ext cx="6096000" cy="4572000"/>
          </a:xfrm>
          <a:prstGeom prst="rect">
            <a:avLst/>
          </a:prstGeom>
        </p:spPr>
      </p:pic>
    </p:spTree>
    <p:extLst>
      <p:ext uri="{BB962C8B-B14F-4D97-AF65-F5344CB8AC3E}">
        <p14:creationId xmlns:p14="http://schemas.microsoft.com/office/powerpoint/2010/main" val="26481668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sp>
        <p:nvSpPr>
          <p:cNvPr id="7" name="TextBox 6"/>
          <p:cNvSpPr txBox="1"/>
          <p:nvPr/>
        </p:nvSpPr>
        <p:spPr>
          <a:xfrm>
            <a:off x="680383" y="1759224"/>
            <a:ext cx="10513433" cy="923330"/>
          </a:xfrm>
          <a:prstGeom prst="rect">
            <a:avLst/>
          </a:prstGeom>
          <a:noFill/>
        </p:spPr>
        <p:txBody>
          <a:bodyPr wrap="square" rtlCol="0">
            <a:spAutoFit/>
          </a:bodyPr>
          <a:lstStyle/>
          <a:p>
            <a:pPr eaLnBrk="0" hangingPunct="0"/>
            <a:r>
              <a:rPr lang="en-US" b="1" dirty="0">
                <a:solidFill>
                  <a:srgbClr val="0070C0"/>
                </a:solidFill>
              </a:rPr>
              <a:t>EXAM OBJECTIVES (DOMAINS)</a:t>
            </a:r>
            <a:endParaRPr lang="en-US" dirty="0">
              <a:solidFill>
                <a:srgbClr val="0070C0"/>
              </a:solidFill>
            </a:endParaRPr>
          </a:p>
          <a:p>
            <a:pPr eaLnBrk="0" hangingPunct="0"/>
            <a:r>
              <a:rPr lang="en-US" dirty="0"/>
              <a:t>The table below lists the domains measured by this examination and the extent to which they are represented:</a:t>
            </a:r>
            <a:endParaRPr lang="en-US" b="1" i="1" dirty="0"/>
          </a:p>
        </p:txBody>
      </p:sp>
      <p:sp>
        <p:nvSpPr>
          <p:cNvPr id="13" name="TextBox 12"/>
          <p:cNvSpPr txBox="1"/>
          <p:nvPr/>
        </p:nvSpPr>
        <p:spPr>
          <a:xfrm>
            <a:off x="6613553" y="2788034"/>
            <a:ext cx="5010324" cy="2308324"/>
          </a:xfrm>
          <a:prstGeom prst="rect">
            <a:avLst/>
          </a:prstGeom>
          <a:noFill/>
        </p:spPr>
        <p:txBody>
          <a:bodyPr wrap="square" rtlCol="0">
            <a:spAutoFit/>
          </a:bodyPr>
          <a:lstStyle/>
          <a:p>
            <a:pPr eaLnBrk="0" hangingPunct="0"/>
            <a:r>
              <a:rPr lang="en-US" b="1" u="sng" dirty="0">
                <a:solidFill>
                  <a:srgbClr val="0070C0"/>
                </a:solidFill>
              </a:rPr>
              <a:t>Session 7 </a:t>
            </a:r>
            <a:endParaRPr lang="en-US" u="sng" dirty="0">
              <a:solidFill>
                <a:srgbClr val="0070C0"/>
              </a:solidFill>
            </a:endParaRPr>
          </a:p>
          <a:p>
            <a:pPr eaLnBrk="0" hangingPunct="0"/>
            <a:r>
              <a:rPr lang="en-US" dirty="0"/>
              <a:t>Includes Objectives from Domains 2 and 3</a:t>
            </a:r>
          </a:p>
          <a:p>
            <a:pPr eaLnBrk="0" hangingPunct="0"/>
            <a:r>
              <a:rPr lang="en-US" dirty="0"/>
              <a:t>Objective 2.4 – </a:t>
            </a:r>
            <a:r>
              <a:rPr lang="en-US" i="1" dirty="0"/>
              <a:t>Summarize authentication and authorization design concepts</a:t>
            </a:r>
            <a:r>
              <a:rPr lang="en-US" dirty="0"/>
              <a:t>. </a:t>
            </a:r>
          </a:p>
          <a:p>
            <a:pPr eaLnBrk="0" hangingPunct="0"/>
            <a:r>
              <a:rPr lang="en-US" dirty="0"/>
              <a:t>Objective 3.7 – </a:t>
            </a:r>
            <a:r>
              <a:rPr lang="en-US" i="1" dirty="0"/>
              <a:t>Given a scenario, implement identity and account management controls</a:t>
            </a:r>
            <a:r>
              <a:rPr lang="en-US" dirty="0"/>
              <a:t>.</a:t>
            </a:r>
          </a:p>
          <a:p>
            <a:pPr eaLnBrk="0" hangingPunct="0"/>
            <a:r>
              <a:rPr lang="en-US" dirty="0"/>
              <a:t>Objective 3.8 – </a:t>
            </a:r>
            <a:r>
              <a:rPr lang="en-US" i="1" dirty="0"/>
              <a:t>Given a scenario, implement authentication and authorization solutions</a:t>
            </a:r>
            <a:r>
              <a:rPr lang="en-US" dirty="0"/>
              <a:t>. </a:t>
            </a:r>
          </a:p>
        </p:txBody>
      </p:sp>
      <p:graphicFrame>
        <p:nvGraphicFramePr>
          <p:cNvPr id="12" name="Table 4">
            <a:extLst>
              <a:ext uri="{FF2B5EF4-FFF2-40B4-BE49-F238E27FC236}">
                <a16:creationId xmlns:a16="http://schemas.microsoft.com/office/drawing/2014/main" id="{CEE8C8BB-3715-46B7-AF15-DF4F726BDDE1}"/>
              </a:ext>
            </a:extLst>
          </p:cNvPr>
          <p:cNvGraphicFramePr>
            <a:graphicFrameLocks noGrp="1"/>
          </p:cNvGraphicFramePr>
          <p:nvPr>
            <p:extLst>
              <p:ext uri="{D42A27DB-BD31-4B8C-83A1-F6EECF244321}">
                <p14:modId xmlns:p14="http://schemas.microsoft.com/office/powerpoint/2010/main" val="2855796646"/>
              </p:ext>
            </p:extLst>
          </p:nvPr>
        </p:nvGraphicFramePr>
        <p:xfrm>
          <a:off x="740541" y="2869595"/>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Tree>
    <p:extLst>
      <p:ext uri="{BB962C8B-B14F-4D97-AF65-F5344CB8AC3E}">
        <p14:creationId xmlns:p14="http://schemas.microsoft.com/office/powerpoint/2010/main" val="15774790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Install and Configure Identity Access Services</a:t>
            </a:r>
          </a:p>
        </p:txBody>
      </p:sp>
      <p:sp>
        <p:nvSpPr>
          <p:cNvPr id="8" name="TextBox 7"/>
          <p:cNvSpPr txBox="1"/>
          <p:nvPr/>
        </p:nvSpPr>
        <p:spPr>
          <a:xfrm>
            <a:off x="472998" y="1685086"/>
            <a:ext cx="5217311" cy="2062103"/>
          </a:xfrm>
          <a:prstGeom prst="rect">
            <a:avLst/>
          </a:prstGeom>
          <a:noFill/>
        </p:spPr>
        <p:txBody>
          <a:bodyPr wrap="square" rtlCol="0">
            <a:spAutoFit/>
          </a:bodyPr>
          <a:lstStyle/>
          <a:p>
            <a:pPr algn="ctr"/>
            <a:r>
              <a:rPr lang="en-US" sz="1600" b="1" i="1" u="sng" dirty="0">
                <a:solidFill>
                  <a:srgbClr val="0070C0"/>
                </a:solidFill>
              </a:rPr>
              <a:t>Rule-Based Access Control (RBAC)</a:t>
            </a:r>
          </a:p>
          <a:p>
            <a:endParaRPr lang="en-US" sz="1600" b="1" i="1" dirty="0">
              <a:solidFill>
                <a:srgbClr val="0070C0"/>
              </a:solidFill>
            </a:endParaRPr>
          </a:p>
          <a:p>
            <a:r>
              <a:rPr lang="en-US" sz="1600" dirty="0"/>
              <a:t>Access is based on a situational if-then statements. </a:t>
            </a:r>
          </a:p>
          <a:p>
            <a:endParaRPr lang="en-US" sz="1600" dirty="0"/>
          </a:p>
          <a:p>
            <a:r>
              <a:rPr lang="en-US" sz="1600" dirty="0"/>
              <a:t>Rules define an allow list, and a deny list for each data object. </a:t>
            </a:r>
          </a:p>
          <a:p>
            <a:endParaRPr lang="en-US" sz="1600" dirty="0"/>
          </a:p>
          <a:p>
            <a:r>
              <a:rPr lang="en-US" sz="1600" dirty="0"/>
              <a:t> </a:t>
            </a:r>
            <a:endParaRPr lang="en-US" sz="16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258" y="1729502"/>
            <a:ext cx="5951275" cy="4463456"/>
          </a:xfrm>
          <a:prstGeom prst="rect">
            <a:avLst/>
          </a:prstGeom>
        </p:spPr>
      </p:pic>
    </p:spTree>
    <p:extLst>
      <p:ext uri="{BB962C8B-B14F-4D97-AF65-F5344CB8AC3E}">
        <p14:creationId xmlns:p14="http://schemas.microsoft.com/office/powerpoint/2010/main" val="257097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Install and Configure Identity Access Services</a:t>
            </a:r>
          </a:p>
        </p:txBody>
      </p:sp>
      <p:sp>
        <p:nvSpPr>
          <p:cNvPr id="12" name="TextBox 11"/>
          <p:cNvSpPr txBox="1"/>
          <p:nvPr/>
        </p:nvSpPr>
        <p:spPr>
          <a:xfrm>
            <a:off x="480814" y="1829114"/>
            <a:ext cx="4349093" cy="3046988"/>
          </a:xfrm>
          <a:prstGeom prst="rect">
            <a:avLst/>
          </a:prstGeom>
          <a:noFill/>
        </p:spPr>
        <p:txBody>
          <a:bodyPr wrap="square" rtlCol="0">
            <a:spAutoFit/>
          </a:bodyPr>
          <a:lstStyle/>
          <a:p>
            <a:pPr algn="ctr"/>
            <a:r>
              <a:rPr lang="en-US" sz="1600" b="1" i="1" u="sng" dirty="0">
                <a:solidFill>
                  <a:srgbClr val="0070C0"/>
                </a:solidFill>
              </a:rPr>
              <a:t>Attribute-based access control (ABAC)</a:t>
            </a:r>
          </a:p>
          <a:p>
            <a:endParaRPr lang="en-US" sz="1600" b="1" i="1" dirty="0">
              <a:solidFill>
                <a:schemeClr val="accent5"/>
              </a:solidFill>
            </a:endParaRPr>
          </a:p>
          <a:p>
            <a:r>
              <a:rPr lang="en-US" sz="1600" dirty="0"/>
              <a:t>Access control model that controls access to objects by evaluating rules against the attributes of entities (both subject and object), operations, and the environment relevant to a request. As defined in NIST-800-162 standard. </a:t>
            </a:r>
          </a:p>
          <a:p>
            <a:endParaRPr lang="en-US" sz="1600" dirty="0"/>
          </a:p>
          <a:p>
            <a:r>
              <a:rPr lang="en-US" sz="1600" dirty="0"/>
              <a:t>Supports a complex Boolean rule set that can evaluate many different attributes to determine if access is granted. </a:t>
            </a:r>
            <a:endParaRPr lang="en-US" sz="16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912" y="1590978"/>
            <a:ext cx="4616118" cy="4205225"/>
          </a:xfrm>
          <a:prstGeom prst="rect">
            <a:avLst/>
          </a:prstGeom>
        </p:spPr>
      </p:pic>
    </p:spTree>
    <p:extLst>
      <p:ext uri="{BB962C8B-B14F-4D97-AF65-F5344CB8AC3E}">
        <p14:creationId xmlns:p14="http://schemas.microsoft.com/office/powerpoint/2010/main" val="31637060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9106" y="1628365"/>
            <a:ext cx="7977987" cy="3200876"/>
          </a:xfrm>
          <a:prstGeom prst="rect">
            <a:avLst/>
          </a:prstGeom>
        </p:spPr>
        <p:txBody>
          <a:bodyPr wrap="square">
            <a:spAutoFit/>
          </a:bodyPr>
          <a:lstStyle/>
          <a:p>
            <a:pPr algn="ctr"/>
            <a:r>
              <a:rPr lang="en-US" sz="2000" b="1" dirty="0">
                <a:latin typeface="Times New Roman" panose="02020603050405020304" pitchFamily="18" charset="0"/>
              </a:rPr>
              <a:t>Knowledge Check 3</a:t>
            </a:r>
          </a:p>
          <a:p>
            <a:endParaRPr lang="en-US" sz="2000" b="1" dirty="0">
              <a:latin typeface="Times New Roman" panose="02020603050405020304" pitchFamily="18" charset="0"/>
            </a:endParaRPr>
          </a:p>
          <a:p>
            <a:r>
              <a:rPr lang="en-US" dirty="0"/>
              <a:t>A security administrator wants to implement a company-wide policy to empower data owners to manage and enforce access control rules on various resources.</a:t>
            </a:r>
          </a:p>
          <a:p>
            <a:r>
              <a:rPr lang="en-US" dirty="0"/>
              <a:t>Which of the following should be implemented?</a:t>
            </a:r>
          </a:p>
          <a:p>
            <a:endParaRPr lang="en-US" dirty="0"/>
          </a:p>
          <a:p>
            <a:r>
              <a:rPr lang="en-US" dirty="0"/>
              <a:t>A. Mandatory access control</a:t>
            </a:r>
          </a:p>
          <a:p>
            <a:r>
              <a:rPr lang="en-US" dirty="0"/>
              <a:t>B. Discretionary access control</a:t>
            </a:r>
          </a:p>
          <a:p>
            <a:r>
              <a:rPr lang="en-US" dirty="0"/>
              <a:t>C. Role based access control</a:t>
            </a:r>
          </a:p>
          <a:p>
            <a:r>
              <a:rPr lang="en-US" dirty="0"/>
              <a:t>D. Rule-based access control</a:t>
            </a:r>
            <a:endParaRPr lang="en-US" sz="2000" dirty="0">
              <a:latin typeface="Times New Roman" panose="02020603050405020304" pitchFamily="18" charset="0"/>
            </a:endParaRP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Designing with Security in Mind</a:t>
            </a:r>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Understanding Devices and Infrastructure</a:t>
            </a:r>
            <a:endParaRPr lang="en-US" sz="2800" i="1" dirty="0"/>
          </a:p>
        </p:txBody>
      </p:sp>
      <p:sp>
        <p:nvSpPr>
          <p:cNvPr id="9" name="Rectangle 2"/>
          <p:cNvSpPr txBox="1">
            <a:spLocks noChangeArrowheads="1"/>
          </p:cNvSpPr>
          <p:nvPr/>
        </p:nvSpPr>
        <p:spPr bwMode="auto">
          <a:xfrm>
            <a:off x="519009" y="507133"/>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3</a:t>
            </a:r>
          </a:p>
        </p:txBody>
      </p:sp>
      <p:sp>
        <p:nvSpPr>
          <p:cNvPr id="10" name="Rectangle 2"/>
          <p:cNvSpPr txBox="1">
            <a:spLocks noChangeArrowheads="1"/>
          </p:cNvSpPr>
          <p:nvPr/>
        </p:nvSpPr>
        <p:spPr bwMode="auto">
          <a:xfrm>
            <a:off x="553838" y="49175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extLst>
      <p:ext uri="{BB962C8B-B14F-4D97-AF65-F5344CB8AC3E}">
        <p14:creationId xmlns:p14="http://schemas.microsoft.com/office/powerpoint/2010/main" val="13930028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Install and Configure Identity Access Services</a:t>
            </a:r>
          </a:p>
        </p:txBody>
      </p:sp>
      <p:sp>
        <p:nvSpPr>
          <p:cNvPr id="14" name="TextBox 13"/>
          <p:cNvSpPr txBox="1"/>
          <p:nvPr/>
        </p:nvSpPr>
        <p:spPr>
          <a:xfrm>
            <a:off x="588667" y="1478400"/>
            <a:ext cx="5116292" cy="2554545"/>
          </a:xfrm>
          <a:prstGeom prst="rect">
            <a:avLst/>
          </a:prstGeom>
          <a:noFill/>
        </p:spPr>
        <p:txBody>
          <a:bodyPr wrap="square" rtlCol="0">
            <a:spAutoFit/>
          </a:bodyPr>
          <a:lstStyle/>
          <a:p>
            <a:pPr algn="ctr"/>
            <a:r>
              <a:rPr lang="en-US" sz="1600" b="1" u="sng" dirty="0">
                <a:solidFill>
                  <a:srgbClr val="0070C0"/>
                </a:solidFill>
              </a:rPr>
              <a:t>Smartcards /Common Access Card</a:t>
            </a:r>
          </a:p>
          <a:p>
            <a:pPr algn="ctr"/>
            <a:endParaRPr lang="en-US" sz="1600" b="1" i="1" dirty="0">
              <a:solidFill>
                <a:schemeClr val="accent5"/>
              </a:solidFill>
            </a:endParaRPr>
          </a:p>
          <a:p>
            <a:r>
              <a:rPr lang="en-US" sz="1600" dirty="0"/>
              <a:t>Smartcards are used for identity and access control. </a:t>
            </a:r>
          </a:p>
          <a:p>
            <a:r>
              <a:rPr lang="en-US" sz="1600" dirty="0"/>
              <a:t>Systems may require a smartcard to access their network, such as the CAC required for access to DoD networks. Smartcards have a chip with a digital certificate and require a PIN for multi-factor authentication. Information on the smartcard is encrypted for further security.</a:t>
            </a:r>
          </a:p>
          <a:p>
            <a:endParaRPr lang="en-US" sz="1600" i="1" dirty="0"/>
          </a:p>
        </p:txBody>
      </p:sp>
      <p:sp>
        <p:nvSpPr>
          <p:cNvPr id="13" name="TextBox 12"/>
          <p:cNvSpPr txBox="1"/>
          <p:nvPr/>
        </p:nvSpPr>
        <p:spPr>
          <a:xfrm>
            <a:off x="588667" y="4277619"/>
            <a:ext cx="5116292" cy="1569660"/>
          </a:xfrm>
          <a:prstGeom prst="rect">
            <a:avLst/>
          </a:prstGeom>
          <a:noFill/>
        </p:spPr>
        <p:txBody>
          <a:bodyPr wrap="square" rtlCol="0">
            <a:spAutoFit/>
          </a:bodyPr>
          <a:lstStyle/>
          <a:p>
            <a:pPr algn="ctr"/>
            <a:r>
              <a:rPr lang="en-US" sz="1600" b="1" u="sng" dirty="0">
                <a:solidFill>
                  <a:srgbClr val="0070C0"/>
                </a:solidFill>
              </a:rPr>
              <a:t>Tokens</a:t>
            </a:r>
          </a:p>
          <a:p>
            <a:pPr algn="ctr"/>
            <a:endParaRPr lang="en-US" sz="1600" b="1" i="1" dirty="0">
              <a:solidFill>
                <a:schemeClr val="accent5"/>
              </a:solidFill>
            </a:endParaRPr>
          </a:p>
          <a:p>
            <a:r>
              <a:rPr lang="en-US" sz="1600" dirty="0"/>
              <a:t>Security tokens are an additional form of authentication that is often used for multi-factor authentication. The token generates a pseudo-random  one-time passwords that are time limited for use. </a:t>
            </a:r>
            <a:endParaRPr lang="en-US" sz="1600" i="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3884" y="1407691"/>
            <a:ext cx="3207777" cy="248101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9881" y="4277619"/>
            <a:ext cx="3039266" cy="1709587"/>
          </a:xfrm>
          <a:prstGeom prst="rect">
            <a:avLst/>
          </a:prstGeom>
        </p:spPr>
      </p:pic>
    </p:spTree>
    <p:extLst>
      <p:ext uri="{BB962C8B-B14F-4D97-AF65-F5344CB8AC3E}">
        <p14:creationId xmlns:p14="http://schemas.microsoft.com/office/powerpoint/2010/main" val="35568152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2"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3"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TextBox 7">
            <a:extLst>
              <a:ext uri="{FF2B5EF4-FFF2-40B4-BE49-F238E27FC236}">
                <a16:creationId xmlns:a16="http://schemas.microsoft.com/office/drawing/2014/main" id="{91B8DD13-82C4-44DE-A5B3-89039E247DD2}"/>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915460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0" y="1059866"/>
            <a:ext cx="11078867" cy="5109091"/>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CHAP  </a:t>
            </a:r>
            <a:r>
              <a:rPr lang="en-US" dirty="0"/>
              <a:t>– </a:t>
            </a:r>
            <a:r>
              <a:rPr lang="en-US" i="1" dirty="0"/>
              <a:t>Challenge Handshake Authentication Protocol </a:t>
            </a:r>
            <a:r>
              <a:rPr lang="en-US" dirty="0"/>
              <a:t>– An authentication protocol that periodically reauthenticates to an authenticating entity. </a:t>
            </a:r>
          </a:p>
          <a:p>
            <a:endParaRPr lang="en-US" dirty="0"/>
          </a:p>
          <a:p>
            <a:r>
              <a:rPr lang="en-US" b="1" i="1" dirty="0"/>
              <a:t>FAR </a:t>
            </a:r>
            <a:r>
              <a:rPr lang="en-US" dirty="0"/>
              <a:t>– </a:t>
            </a:r>
            <a:r>
              <a:rPr lang="en-US" i="1" dirty="0"/>
              <a:t>False Acceptance Rate </a:t>
            </a:r>
            <a:r>
              <a:rPr lang="en-US" dirty="0"/>
              <a:t>– The rate at which a biometric solution allows in individuals that it should have rejected. </a:t>
            </a:r>
          </a:p>
          <a:p>
            <a:endParaRPr lang="en-US" b="1" i="1" dirty="0"/>
          </a:p>
          <a:p>
            <a:r>
              <a:rPr lang="en-US" b="1" i="1" dirty="0"/>
              <a:t>FRR </a:t>
            </a:r>
            <a:r>
              <a:rPr lang="en-US" dirty="0"/>
              <a:t>– </a:t>
            </a:r>
            <a:r>
              <a:rPr lang="en-US" i="1" dirty="0"/>
              <a:t>False Rejection Rate </a:t>
            </a:r>
            <a:r>
              <a:rPr lang="en-US" dirty="0"/>
              <a:t>– The rate at which a biometric solution rejects individuals it should have allowed. </a:t>
            </a:r>
          </a:p>
          <a:p>
            <a:endParaRPr lang="en-US" b="1" i="1" dirty="0"/>
          </a:p>
          <a:p>
            <a:r>
              <a:rPr lang="en-US" b="1" i="1" dirty="0"/>
              <a:t>CER </a:t>
            </a:r>
            <a:r>
              <a:rPr lang="en-US" dirty="0"/>
              <a:t>– </a:t>
            </a:r>
            <a:r>
              <a:rPr lang="en-US" i="1" dirty="0"/>
              <a:t>Crossover Error Rate </a:t>
            </a:r>
            <a:r>
              <a:rPr lang="en-US" dirty="0"/>
              <a:t>– The point at which the FRR and FAR are equal. Describes the overall accuracy of a </a:t>
            </a:r>
            <a:r>
              <a:rPr lang="en-US"/>
              <a:t>biometric system. </a:t>
            </a:r>
            <a:endParaRPr lang="en-US" dirty="0"/>
          </a:p>
          <a:p>
            <a:endParaRPr lang="en-US" b="1" i="1" dirty="0"/>
          </a:p>
          <a:p>
            <a:r>
              <a:rPr lang="en-US" b="1" i="1" dirty="0"/>
              <a:t>Kerberos </a:t>
            </a:r>
            <a:r>
              <a:rPr lang="en-US" dirty="0"/>
              <a:t>– An authentication protocol developed at MIT that uses tickets for authentication. </a:t>
            </a:r>
          </a:p>
          <a:p>
            <a:endParaRPr lang="en-US" dirty="0"/>
          </a:p>
          <a:p>
            <a:r>
              <a:rPr lang="en-US" b="1" i="1" dirty="0"/>
              <a:t>Least Privileges </a:t>
            </a:r>
            <a:r>
              <a:rPr lang="en-US" dirty="0"/>
              <a:t>– The principle that any user or service should be given only enough access privileges to do its job and no more. </a:t>
            </a:r>
          </a:p>
        </p:txBody>
      </p:sp>
    </p:spTree>
    <p:extLst>
      <p:ext uri="{BB962C8B-B14F-4D97-AF65-F5344CB8AC3E}">
        <p14:creationId xmlns:p14="http://schemas.microsoft.com/office/powerpoint/2010/main" val="29370782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sp>
        <p:nvSpPr>
          <p:cNvPr id="7" name="TextBox 6"/>
          <p:cNvSpPr txBox="1"/>
          <p:nvPr/>
        </p:nvSpPr>
        <p:spPr>
          <a:xfrm>
            <a:off x="545010" y="1233727"/>
            <a:ext cx="5751782" cy="5016758"/>
          </a:xfrm>
          <a:prstGeom prst="rect">
            <a:avLst/>
          </a:prstGeom>
          <a:noFill/>
        </p:spPr>
        <p:txBody>
          <a:bodyPr wrap="square" rtlCol="0">
            <a:spAutoFit/>
          </a:bodyPr>
          <a:lstStyle/>
          <a:p>
            <a:r>
              <a:rPr lang="en-US" sz="1600" b="1" i="1" dirty="0">
                <a:solidFill>
                  <a:schemeClr val="accent5"/>
                </a:solidFill>
              </a:rPr>
              <a:t>Authentication </a:t>
            </a:r>
          </a:p>
          <a:p>
            <a:r>
              <a:rPr lang="en-US" sz="1600" dirty="0"/>
              <a:t>The process of proving who you claim to be. </a:t>
            </a:r>
          </a:p>
          <a:p>
            <a:pPr marL="285750" indent="-285750">
              <a:buFont typeface="Arial" panose="020B0604020202020204" pitchFamily="34" charset="0"/>
              <a:buChar char="•"/>
            </a:pPr>
            <a:r>
              <a:rPr lang="en-US" sz="1600" dirty="0"/>
              <a:t>Something you know</a:t>
            </a:r>
          </a:p>
          <a:p>
            <a:pPr marL="285750" indent="-285750">
              <a:buFont typeface="Arial" panose="020B0604020202020204" pitchFamily="34" charset="0"/>
              <a:buChar char="•"/>
            </a:pPr>
            <a:r>
              <a:rPr lang="en-US" sz="1600" dirty="0"/>
              <a:t>Something you have</a:t>
            </a:r>
          </a:p>
          <a:p>
            <a:pPr marL="285750" indent="-285750">
              <a:buFont typeface="Arial" panose="020B0604020202020204" pitchFamily="34" charset="0"/>
              <a:buChar char="•"/>
            </a:pPr>
            <a:r>
              <a:rPr lang="en-US" sz="1600" dirty="0"/>
              <a:t>Something you are</a:t>
            </a:r>
          </a:p>
          <a:p>
            <a:pPr marL="285750" indent="-285750">
              <a:buFont typeface="Arial" panose="020B0604020202020204" pitchFamily="34" charset="0"/>
              <a:buChar char="•"/>
            </a:pPr>
            <a:r>
              <a:rPr lang="en-US" sz="1600" dirty="0"/>
              <a:t>Something you do</a:t>
            </a:r>
          </a:p>
          <a:p>
            <a:pPr marL="285750" indent="-285750">
              <a:buFont typeface="Arial" panose="020B0604020202020204" pitchFamily="34" charset="0"/>
              <a:buChar char="•"/>
            </a:pPr>
            <a:r>
              <a:rPr lang="en-US" sz="1600" dirty="0"/>
              <a:t>Somewhere you are (geolocation) </a:t>
            </a:r>
          </a:p>
          <a:p>
            <a:endParaRPr lang="en-US" sz="1600" i="1" dirty="0"/>
          </a:p>
          <a:p>
            <a:r>
              <a:rPr lang="en-US" sz="1600" b="1" i="1" dirty="0">
                <a:solidFill>
                  <a:schemeClr val="accent5"/>
                </a:solidFill>
              </a:rPr>
              <a:t>Authorization</a:t>
            </a:r>
          </a:p>
          <a:p>
            <a:r>
              <a:rPr lang="en-US" sz="1600" dirty="0"/>
              <a:t>The process of determining if a user has the rights to access a requested resource.  Access Control types: </a:t>
            </a:r>
          </a:p>
          <a:p>
            <a:pPr marL="285750" indent="-285750">
              <a:buFont typeface="Arial" panose="020B0604020202020204" pitchFamily="34" charset="0"/>
              <a:buChar char="•"/>
            </a:pPr>
            <a:r>
              <a:rPr lang="en-US" sz="1600" dirty="0"/>
              <a:t>Discretionary Access Control (DAC)</a:t>
            </a:r>
          </a:p>
          <a:p>
            <a:pPr marL="285750" indent="-285750">
              <a:buFont typeface="Arial" panose="020B0604020202020204" pitchFamily="34" charset="0"/>
              <a:buChar char="•"/>
            </a:pPr>
            <a:r>
              <a:rPr lang="en-US" sz="1600" dirty="0"/>
              <a:t>Mandatory Access Control (MAC) </a:t>
            </a:r>
          </a:p>
          <a:p>
            <a:pPr marL="285750" indent="-285750">
              <a:buFont typeface="Arial" panose="020B0604020202020204" pitchFamily="34" charset="0"/>
              <a:buChar char="•"/>
            </a:pPr>
            <a:r>
              <a:rPr lang="en-US" sz="1600" dirty="0"/>
              <a:t>Role-based Access Control (RBAC) </a:t>
            </a:r>
          </a:p>
          <a:p>
            <a:endParaRPr lang="en-US" sz="1600" i="1" dirty="0"/>
          </a:p>
          <a:p>
            <a:r>
              <a:rPr lang="en-US" sz="1600" b="1" i="1" dirty="0">
                <a:solidFill>
                  <a:schemeClr val="accent5"/>
                </a:solidFill>
              </a:rPr>
              <a:t>Accounting</a:t>
            </a:r>
          </a:p>
          <a:p>
            <a:r>
              <a:rPr lang="en-US" sz="1600" dirty="0"/>
              <a:t>Tracks and measures the resources and data access that a user consumes during their access to the system. This is done through extensive logging of all of the user activities to validate the access and usage is appropriate. </a:t>
            </a:r>
            <a:endParaRPr lang="en-US" sz="1600" i="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807" y="1707987"/>
            <a:ext cx="5107810" cy="3390309"/>
          </a:xfrm>
          <a:prstGeom prst="rect">
            <a:avLst/>
          </a:prstGeom>
        </p:spPr>
      </p:pic>
      <p:sp>
        <p:nvSpPr>
          <p:cNvPr id="2" name="Rectangle 1"/>
          <p:cNvSpPr/>
          <p:nvPr/>
        </p:nvSpPr>
        <p:spPr>
          <a:xfrm>
            <a:off x="7522264" y="1230172"/>
            <a:ext cx="3364896" cy="369332"/>
          </a:xfrm>
          <a:prstGeom prst="rect">
            <a:avLst/>
          </a:prstGeom>
        </p:spPr>
        <p:txBody>
          <a:bodyPr wrap="none">
            <a:spAutoFit/>
          </a:bodyPr>
          <a:lstStyle/>
          <a:p>
            <a:r>
              <a:rPr lang="en-US" b="1" dirty="0">
                <a:solidFill>
                  <a:schemeClr val="accent5"/>
                </a:solidFill>
              </a:rPr>
              <a:t>The AAA Access Framework </a:t>
            </a:r>
          </a:p>
        </p:txBody>
      </p:sp>
    </p:spTree>
    <p:extLst>
      <p:ext uri="{BB962C8B-B14F-4D97-AF65-F5344CB8AC3E}">
        <p14:creationId xmlns:p14="http://schemas.microsoft.com/office/powerpoint/2010/main" val="7118452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sp>
        <p:nvSpPr>
          <p:cNvPr id="8" name="TextBox 7"/>
          <p:cNvSpPr txBox="1"/>
          <p:nvPr/>
        </p:nvSpPr>
        <p:spPr>
          <a:xfrm>
            <a:off x="1241591" y="1510452"/>
            <a:ext cx="9685706" cy="3816429"/>
          </a:xfrm>
          <a:prstGeom prst="rect">
            <a:avLst/>
          </a:prstGeom>
          <a:noFill/>
        </p:spPr>
        <p:txBody>
          <a:bodyPr wrap="square" rtlCol="0">
            <a:spAutoFit/>
          </a:bodyPr>
          <a:lstStyle/>
          <a:p>
            <a:pPr algn="ctr"/>
            <a:r>
              <a:rPr lang="en-US" b="1" i="1" dirty="0">
                <a:solidFill>
                  <a:srgbClr val="0070C0"/>
                </a:solidFill>
              </a:rPr>
              <a:t> </a:t>
            </a:r>
            <a:r>
              <a:rPr lang="en-US" sz="2000" b="1" dirty="0">
                <a:solidFill>
                  <a:srgbClr val="0070C0"/>
                </a:solidFill>
                <a:latin typeface="Times New Roman" panose="02020603050405020304" pitchFamily="18" charset="0"/>
                <a:ea typeface="Times New Roman" panose="02020603050405020304" pitchFamily="18" charset="0"/>
              </a:rPr>
              <a:t>Access Authentication Methods</a:t>
            </a:r>
          </a:p>
          <a:p>
            <a:endParaRPr lang="en-US" sz="2000" b="1" i="1" dirty="0">
              <a:solidFill>
                <a:srgbClr val="0070C0"/>
              </a:solidFill>
              <a:latin typeface="Times New Roman" panose="02020603050405020304" pitchFamily="18" charset="0"/>
              <a:ea typeface="Times New Roman" panose="02020603050405020304" pitchFamily="18" charset="0"/>
            </a:endParaRPr>
          </a:p>
          <a:p>
            <a:endParaRPr lang="en-US" sz="1100" b="1" i="1" dirty="0">
              <a:latin typeface="Times New Roman" panose="02020603050405020304" pitchFamily="18" charset="0"/>
              <a:ea typeface="Times New Roman" panose="02020603050405020304" pitchFamily="18" charset="0"/>
            </a:endParaRPr>
          </a:p>
          <a:p>
            <a:r>
              <a:rPr lang="en-US" sz="2000" b="1" i="1" dirty="0">
                <a:latin typeface="Times New Roman" panose="02020603050405020304" pitchFamily="18" charset="0"/>
                <a:ea typeface="Times New Roman" panose="02020603050405020304" pitchFamily="18" charset="0"/>
              </a:rPr>
              <a:t>Something you know – </a:t>
            </a:r>
            <a:r>
              <a:rPr lang="en-US" sz="2000" i="1" dirty="0">
                <a:latin typeface="Times New Roman" panose="02020603050405020304" pitchFamily="18" charset="0"/>
                <a:ea typeface="Times New Roman" panose="02020603050405020304" pitchFamily="18" charset="0"/>
              </a:rPr>
              <a:t>such as a password or PIN </a:t>
            </a:r>
          </a:p>
          <a:p>
            <a:endParaRPr lang="en-US" sz="2000" b="1" i="1" dirty="0">
              <a:latin typeface="Times New Roman" panose="02020603050405020304" pitchFamily="18" charset="0"/>
              <a:ea typeface="Times New Roman" panose="02020603050405020304" pitchFamily="18" charset="0"/>
            </a:endParaRPr>
          </a:p>
          <a:p>
            <a:r>
              <a:rPr lang="en-US" sz="2000" b="1" i="1" dirty="0">
                <a:latin typeface="Times New Roman" panose="02020603050405020304" pitchFamily="18" charset="0"/>
              </a:rPr>
              <a:t>Something you have -  </a:t>
            </a:r>
            <a:r>
              <a:rPr lang="en-US" sz="2000" i="1" dirty="0">
                <a:latin typeface="Times New Roman" panose="02020603050405020304" pitchFamily="18" charset="0"/>
              </a:rPr>
              <a:t>such as a smartcard, token, or identification device</a:t>
            </a:r>
          </a:p>
          <a:p>
            <a:endParaRPr lang="en-US" sz="2000" i="1" dirty="0">
              <a:latin typeface="Times New Roman" panose="02020603050405020304" pitchFamily="18" charset="0"/>
            </a:endParaRPr>
          </a:p>
          <a:p>
            <a:r>
              <a:rPr lang="en-US" sz="2000" b="1" i="1" dirty="0">
                <a:latin typeface="Times New Roman" panose="02020603050405020304" pitchFamily="18" charset="0"/>
              </a:rPr>
              <a:t>Something you are -  </a:t>
            </a:r>
            <a:r>
              <a:rPr lang="en-US" sz="2000" i="1" dirty="0">
                <a:latin typeface="Times New Roman" panose="02020603050405020304" pitchFamily="18" charset="0"/>
              </a:rPr>
              <a:t>such as fingerprints, retinal pattern, (called biometrics)</a:t>
            </a:r>
          </a:p>
          <a:p>
            <a:endParaRPr lang="en-US" sz="2000" b="1" i="1" dirty="0">
              <a:latin typeface="Times New Roman" panose="02020603050405020304" pitchFamily="18" charset="0"/>
            </a:endParaRPr>
          </a:p>
          <a:p>
            <a:r>
              <a:rPr lang="en-US" sz="2000" b="1" i="1" dirty="0">
                <a:latin typeface="Times New Roman" panose="02020603050405020304" pitchFamily="18" charset="0"/>
              </a:rPr>
              <a:t>Something you do – </a:t>
            </a:r>
            <a:r>
              <a:rPr lang="en-US" sz="2000" i="1" dirty="0">
                <a:latin typeface="Times New Roman" panose="02020603050405020304" pitchFamily="18" charset="0"/>
              </a:rPr>
              <a:t>the action that you take to complete authentication  </a:t>
            </a:r>
          </a:p>
          <a:p>
            <a:endParaRPr lang="en-US" sz="2000" b="1" i="1" dirty="0">
              <a:latin typeface="Times New Roman" panose="02020603050405020304" pitchFamily="18" charset="0"/>
            </a:endParaRPr>
          </a:p>
          <a:p>
            <a:r>
              <a:rPr lang="en-US" sz="2000" b="1" i="1" dirty="0">
                <a:latin typeface="Times New Roman" panose="02020603050405020304" pitchFamily="18" charset="0"/>
              </a:rPr>
              <a:t>Somewhere you are – </a:t>
            </a:r>
            <a:r>
              <a:rPr lang="en-US" sz="2000" i="1" dirty="0">
                <a:latin typeface="Times New Roman" panose="02020603050405020304" pitchFamily="18" charset="0"/>
              </a:rPr>
              <a:t>based on geolocation </a:t>
            </a:r>
          </a:p>
          <a:p>
            <a:endParaRPr lang="en-US" sz="1100" b="1" i="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19532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588667" y="1493117"/>
            <a:ext cx="4182681" cy="2092881"/>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ea typeface="Times New Roman" panose="02020603050405020304" pitchFamily="18" charset="0"/>
              </a:rPr>
              <a:t>Single Factor Authentication</a:t>
            </a:r>
          </a:p>
          <a:p>
            <a:endParaRPr lang="en-US" sz="2000" b="1" dirty="0">
              <a:latin typeface="Times New Roman" panose="02020603050405020304" pitchFamily="18" charset="0"/>
              <a:ea typeface="Times New Roman" panose="02020603050405020304" pitchFamily="18" charset="0"/>
            </a:endParaRPr>
          </a:p>
          <a:p>
            <a:r>
              <a:rPr lang="en-US" dirty="0">
                <a:latin typeface="+mj-lt"/>
                <a:ea typeface="Times New Roman" panose="02020603050405020304" pitchFamily="18" charset="0"/>
              </a:rPr>
              <a:t>A single form of authentication is required to login and gain access.</a:t>
            </a:r>
          </a:p>
          <a:p>
            <a:endParaRPr lang="en-US" dirty="0">
              <a:latin typeface="+mj-lt"/>
              <a:ea typeface="Times New Roman" panose="02020603050405020304" pitchFamily="18" charset="0"/>
            </a:endParaRPr>
          </a:p>
          <a:p>
            <a:r>
              <a:rPr lang="en-US" dirty="0">
                <a:latin typeface="+mj-lt"/>
                <a:ea typeface="Times New Roman" panose="02020603050405020304" pitchFamily="18" charset="0"/>
              </a:rPr>
              <a:t>This is typically the traditional </a:t>
            </a:r>
            <a:r>
              <a:rPr lang="en-US" i="1" dirty="0">
                <a:latin typeface="+mj-lt"/>
                <a:ea typeface="Times New Roman" panose="02020603050405020304" pitchFamily="18" charset="0"/>
              </a:rPr>
              <a:t>username/password</a:t>
            </a:r>
            <a:r>
              <a:rPr lang="en-US" dirty="0">
                <a:latin typeface="+mj-lt"/>
                <a:ea typeface="Times New Roman" panose="02020603050405020304" pitchFamily="18" charset="0"/>
              </a:rPr>
              <a:t>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sp>
        <p:nvSpPr>
          <p:cNvPr id="12" name="TextBox 11"/>
          <p:cNvSpPr txBox="1"/>
          <p:nvPr/>
        </p:nvSpPr>
        <p:spPr>
          <a:xfrm>
            <a:off x="6128100" y="1493117"/>
            <a:ext cx="5292735" cy="4062651"/>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ea typeface="Times New Roman" panose="02020603050405020304" pitchFamily="18" charset="0"/>
              </a:rPr>
              <a:t>Multifactor Authentication</a:t>
            </a:r>
          </a:p>
          <a:p>
            <a:endParaRPr lang="en-US" sz="2000" b="1" dirty="0">
              <a:latin typeface="Times New Roman" panose="02020603050405020304" pitchFamily="18" charset="0"/>
              <a:ea typeface="Times New Roman" panose="02020603050405020304" pitchFamily="18" charset="0"/>
            </a:endParaRPr>
          </a:p>
          <a:p>
            <a:r>
              <a:rPr lang="en-US" dirty="0">
                <a:ea typeface="Times New Roman" panose="02020603050405020304" pitchFamily="18" charset="0"/>
              </a:rPr>
              <a:t>Two or more forms of authentication is required to login and gain access.</a:t>
            </a:r>
          </a:p>
          <a:p>
            <a:endParaRPr lang="en-US" dirty="0">
              <a:ea typeface="Times New Roman" panose="02020603050405020304" pitchFamily="18" charset="0"/>
            </a:endParaRPr>
          </a:p>
          <a:p>
            <a:r>
              <a:rPr lang="en-US" dirty="0">
                <a:ea typeface="Times New Roman" panose="02020603050405020304" pitchFamily="18" charset="0"/>
              </a:rPr>
              <a:t>This could be username/password combined with a MFA access pin. </a:t>
            </a:r>
          </a:p>
          <a:p>
            <a:endParaRPr lang="en-US" dirty="0">
              <a:ea typeface="Times New Roman" panose="02020603050405020304" pitchFamily="18" charset="0"/>
            </a:endParaRPr>
          </a:p>
          <a:p>
            <a:r>
              <a:rPr lang="en-US" dirty="0">
                <a:ea typeface="Times New Roman" panose="02020603050405020304" pitchFamily="18" charset="0"/>
              </a:rPr>
              <a:t>Or smartcard and pin/passphrase</a:t>
            </a:r>
          </a:p>
          <a:p>
            <a:endParaRPr lang="en-US" dirty="0">
              <a:ea typeface="Times New Roman" panose="02020603050405020304" pitchFamily="18" charset="0"/>
            </a:endParaRPr>
          </a:p>
          <a:p>
            <a:r>
              <a:rPr lang="en-US" dirty="0">
                <a:ea typeface="Times New Roman" panose="02020603050405020304" pitchFamily="18" charset="0"/>
              </a:rPr>
              <a:t>Multifactor Authentication refers to two factors or three factors or more for authentication. </a:t>
            </a:r>
          </a:p>
          <a:p>
            <a:endParaRPr lang="en-US" dirty="0">
              <a:ea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0492930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588667" y="1233727"/>
            <a:ext cx="5309589" cy="5109091"/>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ea typeface="Times New Roman" panose="02020603050405020304" pitchFamily="18" charset="0"/>
              </a:rPr>
              <a:t>Biometrics</a:t>
            </a:r>
            <a:r>
              <a:rPr lang="en-US" sz="2000" b="1" dirty="0">
                <a:latin typeface="Times New Roman" panose="02020603050405020304" pitchFamily="18" charset="0"/>
                <a:ea typeface="Times New Roman" panose="02020603050405020304" pitchFamily="18" charset="0"/>
              </a:rPr>
              <a:t> </a:t>
            </a:r>
          </a:p>
          <a:p>
            <a:pPr algn="ctr"/>
            <a:r>
              <a:rPr lang="en-US" i="1" dirty="0">
                <a:latin typeface="+mj-lt"/>
                <a:ea typeface="Times New Roman" panose="02020603050405020304" pitchFamily="18" charset="0"/>
              </a:rPr>
              <a:t>Something you are</a:t>
            </a:r>
          </a:p>
          <a:p>
            <a:endParaRPr lang="en-US" dirty="0">
              <a:latin typeface="+mj-lt"/>
              <a:ea typeface="Times New Roman" panose="02020603050405020304" pitchFamily="18" charset="0"/>
            </a:endParaRPr>
          </a:p>
          <a:p>
            <a:r>
              <a:rPr lang="en-US" dirty="0">
                <a:latin typeface="+mj-lt"/>
                <a:ea typeface="Times New Roman" panose="02020603050405020304" pitchFamily="18" charset="0"/>
              </a:rPr>
              <a:t>Fingerprint scanners</a:t>
            </a:r>
          </a:p>
          <a:p>
            <a:r>
              <a:rPr lang="en-US" dirty="0">
                <a:latin typeface="+mj-lt"/>
                <a:ea typeface="Times New Roman" panose="02020603050405020304" pitchFamily="18" charset="0"/>
              </a:rPr>
              <a:t>Full hand scanners</a:t>
            </a:r>
          </a:p>
          <a:p>
            <a:r>
              <a:rPr lang="en-US" dirty="0">
                <a:latin typeface="+mj-lt"/>
                <a:ea typeface="Times New Roman" panose="02020603050405020304" pitchFamily="18" charset="0"/>
              </a:rPr>
              <a:t>Eye scanners (retinal and iris) </a:t>
            </a:r>
          </a:p>
          <a:p>
            <a:r>
              <a:rPr lang="en-US" dirty="0">
                <a:latin typeface="+mj-lt"/>
                <a:ea typeface="Times New Roman" panose="02020603050405020304" pitchFamily="18" charset="0"/>
              </a:rPr>
              <a:t>Facial recognition </a:t>
            </a:r>
          </a:p>
          <a:p>
            <a:r>
              <a:rPr lang="en-US" dirty="0">
                <a:latin typeface="+mj-lt"/>
                <a:ea typeface="Times New Roman" panose="02020603050405020304" pitchFamily="18" charset="0"/>
              </a:rPr>
              <a:t>Voice recognition</a:t>
            </a:r>
          </a:p>
          <a:p>
            <a:endParaRPr lang="en-US" dirty="0">
              <a:latin typeface="+mj-lt"/>
              <a:ea typeface="Times New Roman" panose="02020603050405020304" pitchFamily="18" charset="0"/>
            </a:endParaRPr>
          </a:p>
          <a:p>
            <a:r>
              <a:rPr lang="en-US" i="1" dirty="0">
                <a:latin typeface="+mj-lt"/>
                <a:ea typeface="Times New Roman" panose="02020603050405020304" pitchFamily="18" charset="0"/>
              </a:rPr>
              <a:t>Metrics for how well biometrics are working: </a:t>
            </a:r>
          </a:p>
          <a:p>
            <a:r>
              <a:rPr lang="en-US" i="1" dirty="0">
                <a:latin typeface="+mj-lt"/>
                <a:ea typeface="Times New Roman" panose="02020603050405020304" pitchFamily="18" charset="0"/>
              </a:rPr>
              <a:t>FAR</a:t>
            </a:r>
            <a:r>
              <a:rPr lang="en-US" dirty="0">
                <a:latin typeface="+mj-lt"/>
                <a:ea typeface="Times New Roman" panose="02020603050405020304" pitchFamily="18" charset="0"/>
              </a:rPr>
              <a:t> – False Acceptance Rate</a:t>
            </a:r>
          </a:p>
          <a:p>
            <a:r>
              <a:rPr lang="en-US" i="1" dirty="0">
                <a:latin typeface="+mj-lt"/>
                <a:ea typeface="Times New Roman" panose="02020603050405020304" pitchFamily="18" charset="0"/>
              </a:rPr>
              <a:t>FFR</a:t>
            </a:r>
            <a:r>
              <a:rPr lang="en-US" dirty="0">
                <a:latin typeface="+mj-lt"/>
                <a:ea typeface="Times New Roman" panose="02020603050405020304" pitchFamily="18" charset="0"/>
              </a:rPr>
              <a:t> – False Rejection Rate</a:t>
            </a:r>
          </a:p>
          <a:p>
            <a:endParaRPr lang="en-US" dirty="0">
              <a:latin typeface="+mj-lt"/>
              <a:ea typeface="Times New Roman" panose="02020603050405020304" pitchFamily="18" charset="0"/>
            </a:endParaRPr>
          </a:p>
          <a:p>
            <a:r>
              <a:rPr lang="en-US" i="1" dirty="0">
                <a:ea typeface="Times New Roman" panose="02020603050405020304" pitchFamily="18" charset="0"/>
              </a:rPr>
              <a:t>Point at which the FAR and FFR are equal</a:t>
            </a:r>
            <a:endParaRPr lang="en-US" dirty="0">
              <a:latin typeface="+mj-lt"/>
              <a:ea typeface="Times New Roman" panose="02020603050405020304" pitchFamily="18" charset="0"/>
            </a:endParaRPr>
          </a:p>
          <a:p>
            <a:r>
              <a:rPr lang="en-US" i="1" dirty="0">
                <a:latin typeface="+mj-lt"/>
                <a:ea typeface="Times New Roman" panose="02020603050405020304" pitchFamily="18" charset="0"/>
              </a:rPr>
              <a:t>CER</a:t>
            </a:r>
            <a:r>
              <a:rPr lang="en-US" dirty="0">
                <a:latin typeface="+mj-lt"/>
                <a:ea typeface="Times New Roman" panose="02020603050405020304" pitchFamily="18" charset="0"/>
              </a:rPr>
              <a:t> – Crossover Error Rate </a:t>
            </a:r>
          </a:p>
          <a:p>
            <a:r>
              <a:rPr lang="en-US" i="1" dirty="0">
                <a:latin typeface="+mj-lt"/>
                <a:ea typeface="Times New Roman" panose="02020603050405020304" pitchFamily="18" charset="0"/>
              </a:rPr>
              <a:t>EER </a:t>
            </a:r>
            <a:r>
              <a:rPr lang="en-US" dirty="0">
                <a:latin typeface="+mj-lt"/>
                <a:ea typeface="Times New Roman" panose="02020603050405020304" pitchFamily="18" charset="0"/>
              </a:rPr>
              <a:t>– Error Equal Rate </a:t>
            </a:r>
          </a:p>
          <a:p>
            <a:r>
              <a:rPr lang="en-US" i="1" dirty="0">
                <a:latin typeface="+mj-lt"/>
                <a:ea typeface="Times New Roman" panose="02020603050405020304" pitchFamily="18" charset="0"/>
              </a:rPr>
              <a:t>Adjust sensitivity of the biometric so that both values are equal (FAR/FFR).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8729" y="1544720"/>
            <a:ext cx="3681934" cy="245717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7502" y="4472622"/>
            <a:ext cx="4746376" cy="1497579"/>
          </a:xfrm>
          <a:prstGeom prst="rect">
            <a:avLst/>
          </a:prstGeom>
        </p:spPr>
      </p:pic>
    </p:spTree>
    <p:extLst>
      <p:ext uri="{BB962C8B-B14F-4D97-AF65-F5344CB8AC3E}">
        <p14:creationId xmlns:p14="http://schemas.microsoft.com/office/powerpoint/2010/main" val="37821873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553839" y="1487324"/>
            <a:ext cx="5084240" cy="4278094"/>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ea typeface="Times New Roman" panose="02020603050405020304" pitchFamily="18" charset="0"/>
              </a:rPr>
              <a:t>Directory Federations and Access  </a:t>
            </a:r>
          </a:p>
          <a:p>
            <a:endParaRPr lang="en-US" dirty="0">
              <a:latin typeface="+mj-lt"/>
              <a:ea typeface="Times New Roman" panose="02020603050405020304" pitchFamily="18" charset="0"/>
            </a:endParaRPr>
          </a:p>
          <a:p>
            <a:r>
              <a:rPr lang="en-US" dirty="0">
                <a:latin typeface="+mj-lt"/>
                <a:ea typeface="Times New Roman" panose="02020603050405020304" pitchFamily="18" charset="0"/>
              </a:rPr>
              <a:t>Authentication is validated against a database of users such as Active Directory. (an X.500 based directory).</a:t>
            </a:r>
          </a:p>
          <a:p>
            <a:endParaRPr lang="en-US" dirty="0">
              <a:latin typeface="+mj-lt"/>
              <a:ea typeface="Times New Roman" panose="02020603050405020304" pitchFamily="18" charset="0"/>
            </a:endParaRPr>
          </a:p>
          <a:p>
            <a:r>
              <a:rPr lang="en-US" i="1" dirty="0">
                <a:latin typeface="+mj-lt"/>
                <a:ea typeface="Times New Roman" panose="02020603050405020304" pitchFamily="18" charset="0"/>
              </a:rPr>
              <a:t>Federated identity </a:t>
            </a:r>
            <a:r>
              <a:rPr lang="en-US" dirty="0">
                <a:latin typeface="+mj-lt"/>
                <a:ea typeface="Times New Roman" panose="02020603050405020304" pitchFamily="18" charset="0"/>
              </a:rPr>
              <a:t>– links a user’s identity and their privileges in a way that can be used across business boundaries.   (Not Single Sign-On)</a:t>
            </a:r>
          </a:p>
          <a:p>
            <a:endParaRPr lang="en-US" dirty="0">
              <a:latin typeface="+mj-lt"/>
              <a:ea typeface="Times New Roman" panose="02020603050405020304" pitchFamily="18" charset="0"/>
            </a:endParaRPr>
          </a:p>
          <a:p>
            <a:r>
              <a:rPr lang="en-US" dirty="0">
                <a:latin typeface="+mj-lt"/>
                <a:ea typeface="Times New Roman" panose="02020603050405020304" pitchFamily="18" charset="0"/>
              </a:rPr>
              <a:t>A </a:t>
            </a:r>
            <a:r>
              <a:rPr lang="en-US" i="1" dirty="0">
                <a:latin typeface="+mj-lt"/>
                <a:ea typeface="Times New Roman" panose="02020603050405020304" pitchFamily="18" charset="0"/>
              </a:rPr>
              <a:t>transitive trust </a:t>
            </a:r>
            <a:r>
              <a:rPr lang="en-US" dirty="0">
                <a:latin typeface="+mj-lt"/>
                <a:ea typeface="Times New Roman" panose="02020603050405020304" pitchFamily="18" charset="0"/>
              </a:rPr>
              <a:t>can be set up between different Active Directory Domains to allow users access to resources in multiple domains with one user account. </a:t>
            </a:r>
          </a:p>
          <a:p>
            <a:endParaRPr lang="en-US" dirty="0">
              <a:latin typeface="+mj-lt"/>
              <a:ea typeface="Times New Roman" panose="02020603050405020304" pitchFamily="18" charset="0"/>
            </a:endParaRP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5425" y="1950246"/>
            <a:ext cx="5545370" cy="2174368"/>
          </a:xfrm>
          <a:prstGeom prst="rect">
            <a:avLst/>
          </a:prstGeom>
        </p:spPr>
      </p:pic>
    </p:spTree>
    <p:extLst>
      <p:ext uri="{BB962C8B-B14F-4D97-AF65-F5344CB8AC3E}">
        <p14:creationId xmlns:p14="http://schemas.microsoft.com/office/powerpoint/2010/main" val="7758827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Identity and Access Management</a:t>
            </a:r>
            <a:endParaRPr lang="en-US" sz="2800" i="1" dirty="0"/>
          </a:p>
        </p:txBody>
      </p:sp>
      <p:sp>
        <p:nvSpPr>
          <p:cNvPr id="10"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7</a:t>
            </a:r>
          </a:p>
        </p:txBody>
      </p:sp>
      <p:sp>
        <p:nvSpPr>
          <p:cNvPr id="11" name="Rectangle 2"/>
          <p:cNvSpPr txBox="1">
            <a:spLocks noChangeArrowheads="1"/>
          </p:cNvSpPr>
          <p:nvPr/>
        </p:nvSpPr>
        <p:spPr bwMode="auto">
          <a:xfrm>
            <a:off x="545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53838" y="833617"/>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Identity and Access Management Concepts</a:t>
            </a:r>
          </a:p>
        </p:txBody>
      </p:sp>
      <p:sp>
        <p:nvSpPr>
          <p:cNvPr id="12" name="TextBox 11"/>
          <p:cNvSpPr txBox="1"/>
          <p:nvPr/>
        </p:nvSpPr>
        <p:spPr>
          <a:xfrm>
            <a:off x="680543" y="1553211"/>
            <a:ext cx="4914197" cy="3200876"/>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ea typeface="Times New Roman" panose="02020603050405020304" pitchFamily="18" charset="0"/>
              </a:rPr>
              <a:t>LDAP </a:t>
            </a:r>
          </a:p>
          <a:p>
            <a:pPr algn="ctr"/>
            <a:r>
              <a:rPr lang="en-US" sz="2000" b="1" i="1" dirty="0">
                <a:solidFill>
                  <a:srgbClr val="0070C0"/>
                </a:solidFill>
                <a:latin typeface="Times New Roman" panose="02020603050405020304" pitchFamily="18" charset="0"/>
                <a:ea typeface="Times New Roman" panose="02020603050405020304" pitchFamily="18" charset="0"/>
              </a:rPr>
              <a:t>Lightweight Directory Access Protocol</a:t>
            </a:r>
            <a:endParaRPr lang="en-US" i="1" dirty="0">
              <a:solidFill>
                <a:srgbClr val="0070C0"/>
              </a:solidFill>
              <a:latin typeface="+mj-lt"/>
              <a:ea typeface="Times New Roman" panose="02020603050405020304" pitchFamily="18" charset="0"/>
            </a:endParaRPr>
          </a:p>
          <a:p>
            <a:endParaRPr lang="en-US" dirty="0">
              <a:latin typeface="+mj-lt"/>
              <a:ea typeface="Times New Roman" panose="02020603050405020304" pitchFamily="18" charset="0"/>
            </a:endParaRPr>
          </a:p>
          <a:p>
            <a:r>
              <a:rPr lang="en-US" dirty="0">
                <a:latin typeface="+mj-lt"/>
                <a:ea typeface="Times New Roman" panose="02020603050405020304" pitchFamily="18" charset="0"/>
              </a:rPr>
              <a:t>A standardized directory access protocol that allows queries to be made to a directory database such as Active Directory . </a:t>
            </a:r>
          </a:p>
          <a:p>
            <a:endParaRPr lang="en-US" dirty="0">
              <a:latin typeface="+mj-lt"/>
              <a:ea typeface="Times New Roman" panose="02020603050405020304" pitchFamily="18" charset="0"/>
            </a:endParaRPr>
          </a:p>
          <a:p>
            <a:r>
              <a:rPr lang="en-US" dirty="0">
                <a:latin typeface="+mj-lt"/>
                <a:ea typeface="Times New Roman" panose="02020603050405020304" pitchFamily="18" charset="0"/>
              </a:rPr>
              <a:t>Operates by default on </a:t>
            </a:r>
            <a:r>
              <a:rPr lang="en-US" i="1" u="sng" dirty="0">
                <a:latin typeface="+mj-lt"/>
                <a:ea typeface="Times New Roman" panose="02020603050405020304" pitchFamily="18" charset="0"/>
              </a:rPr>
              <a:t>Port 389 </a:t>
            </a:r>
          </a:p>
          <a:p>
            <a:endParaRPr lang="en-US" dirty="0">
              <a:latin typeface="+mj-lt"/>
              <a:ea typeface="Times New Roman" panose="02020603050405020304" pitchFamily="18" charset="0"/>
            </a:endParaRPr>
          </a:p>
          <a:p>
            <a:r>
              <a:rPr lang="en-US" i="1" dirty="0">
                <a:latin typeface="+mj-lt"/>
                <a:ea typeface="Times New Roman" panose="02020603050405020304" pitchFamily="18" charset="0"/>
              </a:rPr>
              <a:t>Secure LDAP </a:t>
            </a:r>
            <a:r>
              <a:rPr lang="en-US" dirty="0">
                <a:latin typeface="+mj-lt"/>
                <a:ea typeface="Times New Roman" panose="02020603050405020304" pitchFamily="18" charset="0"/>
              </a:rPr>
              <a:t>is encrypted with SSL/TLS and operates on </a:t>
            </a:r>
            <a:r>
              <a:rPr lang="en-US" i="1" u="sng" dirty="0">
                <a:latin typeface="+mj-lt"/>
                <a:ea typeface="Times New Roman" panose="02020603050405020304" pitchFamily="18" charset="0"/>
              </a:rPr>
              <a:t>Port 636</a:t>
            </a:r>
            <a:r>
              <a:rPr lang="en-US" dirty="0">
                <a:latin typeface="+mj-lt"/>
                <a:ea typeface="Times New Roman" panose="02020603050405020304" pitchFamily="18"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396" y="1872718"/>
            <a:ext cx="6029137" cy="3329423"/>
          </a:xfrm>
          <a:prstGeom prst="rect">
            <a:avLst/>
          </a:prstGeom>
        </p:spPr>
      </p:pic>
    </p:spTree>
    <p:extLst>
      <p:ext uri="{BB962C8B-B14F-4D97-AF65-F5344CB8AC3E}">
        <p14:creationId xmlns:p14="http://schemas.microsoft.com/office/powerpoint/2010/main" val="1092289277"/>
      </p:ext>
    </p:extLst>
  </p:cSld>
  <p:clrMapOvr>
    <a:masterClrMapping/>
  </p:clrMapOvr>
  <p:transition>
    <p:fade/>
  </p:transition>
</p:sld>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26F75C-A177-4627-A066-CA2E539CD7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C5FE471-95FE-4699-ACFF-DA20047499B9}">
  <ds:schemaRefs>
    <ds:schemaRef ds:uri="http://schemas.microsoft.com/sharepoint/v3/contenttype/forms"/>
  </ds:schemaRefs>
</ds:datastoreItem>
</file>

<file path=customXml/itemProps3.xml><?xml version="1.0" encoding="utf-8"?>
<ds:datastoreItem xmlns:ds="http://schemas.openxmlformats.org/officeDocument/2006/customXml" ds:itemID="{E6EED67D-5FE4-4AA6-B14A-73F9D19BBC3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77993</TotalTime>
  <Words>2255</Words>
  <Application>Microsoft Office PowerPoint</Application>
  <PresentationFormat>Widescreen</PresentationFormat>
  <Paragraphs>374</Paragraphs>
  <Slides>24</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Understanding Devices and Infrastructure</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Identity and Access Management</vt:lpstr>
      <vt:lpstr>Understanding Devices and Infrastructure</vt:lpstr>
      <vt:lpstr>Identity and Access Management</vt:lpstr>
      <vt:lpstr>Identity and Access Management</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647</cp:revision>
  <cp:lastPrinted>2016-08-23T16:25:56Z</cp:lastPrinted>
  <dcterms:created xsi:type="dcterms:W3CDTF">2015-01-28T22:26:41Z</dcterms:created>
  <dcterms:modified xsi:type="dcterms:W3CDTF">2021-07-12T20:17:59Z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2021-07-09T17:44:50Z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ebe9888b-c33f-4076-bc28-be0ad1dc5829</vt:lpwstr>
  </property>
  <property fmtid="{D5CDD505-2E9C-101B-9397-08002B2CF9AE}" pid="9" name="MSIP_Label_ea60d57e-af5b-4752-ac57-3e4f28ca11dc_ContentBits">
    <vt:lpwstr>0</vt:lpwstr>
  </property>
</Properties>
</file>