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33"/>
  </p:notesMasterIdLst>
  <p:handoutMasterIdLst>
    <p:handoutMasterId r:id="rId34"/>
  </p:handoutMasterIdLst>
  <p:sldIdLst>
    <p:sldId id="371" r:id="rId6"/>
    <p:sldId id="340" r:id="rId7"/>
    <p:sldId id="341" r:id="rId8"/>
    <p:sldId id="345" r:id="rId9"/>
    <p:sldId id="381" r:id="rId10"/>
    <p:sldId id="346" r:id="rId11"/>
    <p:sldId id="347" r:id="rId12"/>
    <p:sldId id="366" r:id="rId13"/>
    <p:sldId id="348" r:id="rId14"/>
    <p:sldId id="350" r:id="rId15"/>
    <p:sldId id="349" r:id="rId16"/>
    <p:sldId id="376" r:id="rId17"/>
    <p:sldId id="336" r:id="rId18"/>
    <p:sldId id="378" r:id="rId19"/>
    <p:sldId id="337" r:id="rId20"/>
    <p:sldId id="352" r:id="rId21"/>
    <p:sldId id="362" r:id="rId22"/>
    <p:sldId id="363" r:id="rId23"/>
    <p:sldId id="364" r:id="rId24"/>
    <p:sldId id="365" r:id="rId25"/>
    <p:sldId id="367" r:id="rId26"/>
    <p:sldId id="369" r:id="rId27"/>
    <p:sldId id="377" r:id="rId28"/>
    <p:sldId id="357" r:id="rId29"/>
    <p:sldId id="379" r:id="rId30"/>
    <p:sldId id="380" r:id="rId31"/>
    <p:sldId id="339"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6980" autoAdjust="0"/>
    <p:restoredTop sz="96433" autoAdjust="0"/>
  </p:normalViewPr>
  <p:slideViewPr>
    <p:cSldViewPr snapToGrid="0">
      <p:cViewPr varScale="1">
        <p:scale>
          <a:sx n="106" d="100"/>
          <a:sy n="106" d="100"/>
        </p:scale>
        <p:origin x="67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7/12/2021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7/12/2021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3763361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11</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13338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12253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331258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688226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98701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75210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36131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44034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4</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5544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60177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87304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7</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61915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9</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635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10</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849444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6382303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5.xml"/><Relationship Id="rId1" Type="http://schemas.openxmlformats.org/officeDocument/2006/relationships/tags" Target="../tags/tag8.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5.xml"/><Relationship Id="rId1" Type="http://schemas.openxmlformats.org/officeDocument/2006/relationships/tags" Target="../tags/tag9.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5.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www.cert.org/" TargetMode="Externa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5.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5.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5.xml"/><Relationship Id="rId1" Type="http://schemas.openxmlformats.org/officeDocument/2006/relationships/tags" Target="../tags/tag3.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5.xml"/><Relationship Id="rId1" Type="http://schemas.openxmlformats.org/officeDocument/2006/relationships/tags" Target="../tags/tag4.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5.xml"/><Relationship Id="rId1" Type="http://schemas.openxmlformats.org/officeDocument/2006/relationships/tags" Target="../tags/tag5.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5.xml"/><Relationship Id="rId1" Type="http://schemas.openxmlformats.org/officeDocument/2006/relationships/tags" Target="../tags/tag6.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5.xml"/><Relationship Id="rId1" Type="http://schemas.openxmlformats.org/officeDocument/2006/relationships/tags" Target="../tags/tag7.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326902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6" y="1432852"/>
            <a:ext cx="5375145" cy="4801314"/>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Data Retention Policies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Grandfather – </a:t>
            </a:r>
            <a:r>
              <a:rPr lang="en-US" dirty="0">
                <a:latin typeface="+mj-lt"/>
                <a:cs typeface="Times New Roman" panose="02020603050405020304" pitchFamily="18" charset="0"/>
              </a:rPr>
              <a:t>Oldest cycle of the full backup data, sent to Offsite facility each month and retained for a year.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Father – </a:t>
            </a:r>
            <a:r>
              <a:rPr lang="en-US" dirty="0">
                <a:latin typeface="+mj-lt"/>
                <a:cs typeface="Times New Roman" panose="02020603050405020304" pitchFamily="18" charset="0"/>
              </a:rPr>
              <a:t>Kept in Onsite storage location, as full backup for the month</a:t>
            </a:r>
            <a:r>
              <a:rPr lang="en-US" b="1" dirty="0">
                <a:latin typeface="+mj-lt"/>
                <a:cs typeface="Times New Roman" panose="02020603050405020304" pitchFamily="18" charset="0"/>
              </a:rPr>
              <a:t>.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Son – </a:t>
            </a:r>
            <a:r>
              <a:rPr lang="en-US" dirty="0">
                <a:latin typeface="+mj-lt"/>
                <a:cs typeface="Times New Roman" panose="02020603050405020304" pitchFamily="18" charset="0"/>
              </a:rPr>
              <a:t>Full backup each week is the current full backup kept for immediate restore.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Annual – </a:t>
            </a:r>
            <a:r>
              <a:rPr lang="en-US" dirty="0">
                <a:latin typeface="+mj-lt"/>
                <a:cs typeface="Times New Roman" panose="02020603050405020304" pitchFamily="18" charset="0"/>
              </a:rPr>
              <a:t>Annual full backups are made and sent to Offsite facility for long term storage. </a:t>
            </a:r>
          </a:p>
          <a:p>
            <a:endParaRPr lang="en-US" dirty="0">
              <a:latin typeface="+mj-lt"/>
              <a:cs typeface="Times New Roman" panose="02020603050405020304" pitchFamily="18" charset="0"/>
            </a:endParaRPr>
          </a:p>
          <a:p>
            <a:r>
              <a:rPr lang="en-US" b="1" dirty="0">
                <a:cs typeface="Times New Roman" panose="02020603050405020304" pitchFamily="18" charset="0"/>
              </a:rPr>
              <a:t>Full Archival – </a:t>
            </a:r>
            <a:r>
              <a:rPr lang="en-US" dirty="0">
                <a:cs typeface="Times New Roman" panose="02020603050405020304" pitchFamily="18" charset="0"/>
              </a:rPr>
              <a:t>This policy states that all data created on the system is stored forever. </a:t>
            </a:r>
            <a:endParaRPr lang="en-US" dirty="0">
              <a:latin typeface="+mj-lt"/>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0048" y="1661837"/>
            <a:ext cx="4236761" cy="3741333"/>
          </a:xfrm>
          <a:prstGeom prst="rect">
            <a:avLst/>
          </a:prstGeom>
        </p:spPr>
      </p:pic>
    </p:spTree>
    <p:custDataLst>
      <p:tags r:id="rId1"/>
    </p:custDataLst>
    <p:extLst>
      <p:ext uri="{BB962C8B-B14F-4D97-AF65-F5344CB8AC3E}">
        <p14:creationId xmlns:p14="http://schemas.microsoft.com/office/powerpoint/2010/main" val="357844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6" y="1432852"/>
            <a:ext cx="5375145" cy="4524315"/>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Recovery Sites (COOP – Continuity of Operations Sites)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Hot Site – </a:t>
            </a:r>
            <a:r>
              <a:rPr lang="en-US" dirty="0">
                <a:latin typeface="+mj-lt"/>
                <a:cs typeface="Times New Roman" panose="02020603050405020304" pitchFamily="18" charset="0"/>
              </a:rPr>
              <a:t>Another location that can provide the reestablishment of operations within hours of a failure. </a:t>
            </a:r>
          </a:p>
          <a:p>
            <a:endParaRPr lang="en-US" b="1" dirty="0">
              <a:latin typeface="+mj-lt"/>
              <a:cs typeface="Times New Roman" panose="02020603050405020304" pitchFamily="18" charset="0"/>
            </a:endParaRPr>
          </a:p>
          <a:p>
            <a:r>
              <a:rPr lang="en-US" b="1" dirty="0">
                <a:latin typeface="+mj-lt"/>
                <a:cs typeface="Times New Roman" panose="02020603050405020304" pitchFamily="18" charset="0"/>
              </a:rPr>
              <a:t>Warm Site – </a:t>
            </a:r>
            <a:r>
              <a:rPr lang="en-US" dirty="0">
                <a:latin typeface="+mj-lt"/>
                <a:cs typeface="Times New Roman" panose="02020603050405020304" pitchFamily="18" charset="0"/>
              </a:rPr>
              <a:t>Provides some of the capabilities of a hot site but requires more actions to bring the site up to full operational activities. </a:t>
            </a:r>
          </a:p>
          <a:p>
            <a:endParaRPr lang="en-US" dirty="0">
              <a:latin typeface="+mj-lt"/>
              <a:cs typeface="Times New Roman" panose="02020603050405020304" pitchFamily="18" charset="0"/>
            </a:endParaRPr>
          </a:p>
          <a:p>
            <a:r>
              <a:rPr lang="en-US" b="1" dirty="0">
                <a:latin typeface="+mj-lt"/>
                <a:cs typeface="Times New Roman" panose="02020603050405020304" pitchFamily="18" charset="0"/>
              </a:rPr>
              <a:t>Cold Site – </a:t>
            </a:r>
            <a:r>
              <a:rPr lang="en-US" dirty="0">
                <a:latin typeface="+mj-lt"/>
                <a:cs typeface="Times New Roman" panose="02020603050405020304" pitchFamily="18" charset="0"/>
              </a:rPr>
              <a:t>An alternate location that can be used in the event of a disaster but requires the customer to bring equipment and data backups to set up their data center. </a:t>
            </a:r>
          </a:p>
          <a:p>
            <a:endParaRPr lang="en-US" b="1" dirty="0">
              <a:latin typeface="+mj-lt"/>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185" y="2043089"/>
            <a:ext cx="4831354" cy="2294893"/>
          </a:xfrm>
          <a:prstGeom prst="rect">
            <a:avLst/>
          </a:prstGeom>
        </p:spPr>
      </p:pic>
    </p:spTree>
    <p:custDataLst>
      <p:tags r:id="rId1"/>
    </p:custDataLst>
    <p:extLst>
      <p:ext uri="{BB962C8B-B14F-4D97-AF65-F5344CB8AC3E}">
        <p14:creationId xmlns:p14="http://schemas.microsoft.com/office/powerpoint/2010/main" val="304641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2646878"/>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Which of the following would allow for the QUICKEST restoration of a server into a warm recovery site in a case in which server data mirroring is not enabled?</a:t>
            </a:r>
          </a:p>
          <a:p>
            <a:endParaRPr lang="en-US" dirty="0"/>
          </a:p>
          <a:p>
            <a:r>
              <a:rPr lang="en-US" dirty="0"/>
              <a:t>A. Full backup</a:t>
            </a:r>
          </a:p>
          <a:p>
            <a:r>
              <a:rPr lang="en-US" dirty="0"/>
              <a:t>B. Incremental backup</a:t>
            </a:r>
          </a:p>
          <a:p>
            <a:r>
              <a:rPr lang="en-US" dirty="0"/>
              <a:t>C. Differential backup</a:t>
            </a:r>
          </a:p>
          <a:p>
            <a:r>
              <a:rPr lang="en-US" dirty="0"/>
              <a:t>D. Snapshot</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4084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232" y="1375717"/>
            <a:ext cx="5337713" cy="5047536"/>
          </a:xfrm>
          <a:prstGeom prst="rect">
            <a:avLst/>
          </a:prstGeom>
          <a:noFill/>
        </p:spPr>
        <p:txBody>
          <a:bodyPr wrap="square" rtlCol="0">
            <a:spAutoFit/>
          </a:bodyPr>
          <a:lstStyle/>
          <a:p>
            <a:r>
              <a:rPr lang="en-US" b="1" dirty="0">
                <a:solidFill>
                  <a:srgbClr val="0070C0"/>
                </a:solidFill>
              </a:rPr>
              <a:t>Incident Response  </a:t>
            </a:r>
          </a:p>
          <a:p>
            <a:endParaRPr lang="en-US" sz="1600" dirty="0"/>
          </a:p>
          <a:p>
            <a:r>
              <a:rPr lang="en-US" dirty="0"/>
              <a:t>An organized approach to addressing and managing the aftermath and effects of a security breach or cyberattack, also known as an IT incident, computer incident or security incident, with a goal to limit damage and reduce recovery time and costs.</a:t>
            </a:r>
          </a:p>
          <a:p>
            <a:endParaRPr lang="en-US" dirty="0"/>
          </a:p>
          <a:p>
            <a:r>
              <a:rPr lang="en-US" dirty="0"/>
              <a:t>The </a:t>
            </a:r>
            <a:r>
              <a:rPr lang="en-US" b="1" dirty="0"/>
              <a:t>Incident Response Plan </a:t>
            </a:r>
            <a:r>
              <a:rPr lang="en-US" dirty="0"/>
              <a:t>determines the best response to incidents such as: </a:t>
            </a:r>
          </a:p>
          <a:p>
            <a:pPr marL="285750" indent="-285750">
              <a:buFont typeface="Arial" panose="020B0604020202020204" pitchFamily="34" charset="0"/>
              <a:buChar char="•"/>
            </a:pPr>
            <a:r>
              <a:rPr lang="en-US" dirty="0"/>
              <a:t>Denial of service</a:t>
            </a:r>
          </a:p>
          <a:p>
            <a:pPr marL="285750" indent="-285750">
              <a:buFont typeface="Arial" panose="020B0604020202020204" pitchFamily="34" charset="0"/>
              <a:buChar char="•"/>
            </a:pPr>
            <a:r>
              <a:rPr lang="en-US" dirty="0"/>
              <a:t>Data breaches</a:t>
            </a:r>
          </a:p>
          <a:p>
            <a:pPr marL="285750" indent="-285750">
              <a:buFont typeface="Arial" panose="020B0604020202020204" pitchFamily="34" charset="0"/>
              <a:buChar char="•"/>
            </a:pPr>
            <a:r>
              <a:rPr lang="en-US" dirty="0"/>
              <a:t>Hardware theft</a:t>
            </a:r>
          </a:p>
          <a:p>
            <a:pPr marL="285750" indent="-285750">
              <a:buFont typeface="Arial" panose="020B0604020202020204" pitchFamily="34" charset="0"/>
              <a:buChar char="•"/>
            </a:pPr>
            <a:r>
              <a:rPr lang="en-US" dirty="0"/>
              <a:t>Malicious software</a:t>
            </a:r>
          </a:p>
          <a:p>
            <a:pPr marL="285750" indent="-285750">
              <a:buFont typeface="Arial" panose="020B0604020202020204" pitchFamily="34" charset="0"/>
              <a:buChar char="•"/>
            </a:pPr>
            <a:r>
              <a:rPr lang="en-US" dirty="0"/>
              <a:t>Terrorist attacks</a:t>
            </a:r>
          </a:p>
          <a:p>
            <a:pPr marL="285750" indent="-285750">
              <a:buFont typeface="Arial" panose="020B0604020202020204" pitchFamily="34" charset="0"/>
              <a:buChar char="•"/>
            </a:pPr>
            <a:r>
              <a:rPr lang="en-US" dirty="0"/>
              <a:t>Physical intrusion</a:t>
            </a:r>
          </a:p>
          <a:p>
            <a:pPr marL="285750" indent="-285750">
              <a:buFont typeface="Arial" panose="020B0604020202020204" pitchFamily="34" charset="0"/>
              <a:buChar char="•"/>
            </a:pPr>
            <a:r>
              <a:rPr lang="en-US" dirty="0"/>
              <a:t>Unauthorized software</a:t>
            </a:r>
          </a:p>
        </p:txBody>
      </p:sp>
      <p:sp>
        <p:nvSpPr>
          <p:cNvPr id="11"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12"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3"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4" name="Rectangle 1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Incident Response</a:t>
            </a:r>
            <a:endParaRPr lang="en-US" sz="2000" i="1" dirty="0"/>
          </a:p>
        </p:txBody>
      </p:sp>
      <p:pic>
        <p:nvPicPr>
          <p:cNvPr id="5" name="Picture 4">
            <a:extLst>
              <a:ext uri="{FF2B5EF4-FFF2-40B4-BE49-F238E27FC236}">
                <a16:creationId xmlns:a16="http://schemas.microsoft.com/office/drawing/2014/main" id="{EEFB90A5-24D2-44E1-9411-3F0D617B5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485" y="1560868"/>
            <a:ext cx="5337713" cy="3552005"/>
          </a:xfrm>
          <a:prstGeom prst="rect">
            <a:avLst/>
          </a:prstGeom>
        </p:spPr>
      </p:pic>
    </p:spTree>
    <p:extLst>
      <p:ext uri="{BB962C8B-B14F-4D97-AF65-F5344CB8AC3E}">
        <p14:creationId xmlns:p14="http://schemas.microsoft.com/office/powerpoint/2010/main" val="176651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332" y="1634483"/>
            <a:ext cx="4998666" cy="4247317"/>
          </a:xfrm>
          <a:prstGeom prst="rect">
            <a:avLst/>
          </a:prstGeom>
          <a:noFill/>
        </p:spPr>
        <p:txBody>
          <a:bodyPr wrap="square" rtlCol="0">
            <a:spAutoFit/>
          </a:bodyPr>
          <a:lstStyle/>
          <a:p>
            <a:r>
              <a:rPr lang="en-US" b="1" dirty="0">
                <a:solidFill>
                  <a:srgbClr val="0070C0"/>
                </a:solidFill>
              </a:rPr>
              <a:t>Computer Incident Response Team </a:t>
            </a:r>
          </a:p>
          <a:p>
            <a:endParaRPr lang="en-US" b="1" dirty="0">
              <a:solidFill>
                <a:srgbClr val="0070C0"/>
              </a:solidFill>
            </a:endParaRPr>
          </a:p>
          <a:p>
            <a:r>
              <a:rPr lang="en-US" dirty="0"/>
              <a:t>Responsible for developing and implementing the company </a:t>
            </a:r>
            <a:r>
              <a:rPr lang="en-US" b="1" dirty="0"/>
              <a:t>Incident Response Plan</a:t>
            </a:r>
            <a:r>
              <a:rPr lang="en-US" dirty="0"/>
              <a:t>. Permanent members and on-call members. </a:t>
            </a:r>
          </a:p>
          <a:p>
            <a:r>
              <a:rPr lang="en-US" dirty="0"/>
              <a:t>With area experts in each of the computer network systems. </a:t>
            </a:r>
          </a:p>
          <a:p>
            <a:endParaRPr lang="en-US" dirty="0"/>
          </a:p>
          <a:p>
            <a:r>
              <a:rPr lang="en-US" dirty="0"/>
              <a:t>Members from all areas of the organization: </a:t>
            </a:r>
          </a:p>
          <a:p>
            <a:pPr marL="285750" indent="-285750">
              <a:buFont typeface="Arial" panose="020B0604020202020204" pitchFamily="34" charset="0"/>
              <a:buChar char="•"/>
            </a:pPr>
            <a:r>
              <a:rPr lang="en-US" dirty="0"/>
              <a:t>Human resources</a:t>
            </a:r>
          </a:p>
          <a:p>
            <a:pPr marL="285750" indent="-285750">
              <a:buFont typeface="Arial" panose="020B0604020202020204" pitchFamily="34" charset="0"/>
              <a:buChar char="•"/>
            </a:pPr>
            <a:r>
              <a:rPr lang="en-US" dirty="0"/>
              <a:t>Information Security</a:t>
            </a:r>
          </a:p>
          <a:p>
            <a:pPr marL="285750" indent="-285750">
              <a:buFont typeface="Arial" panose="020B0604020202020204" pitchFamily="34" charset="0"/>
              <a:buChar char="•"/>
            </a:pPr>
            <a:r>
              <a:rPr lang="en-US" dirty="0"/>
              <a:t>Legal</a:t>
            </a:r>
          </a:p>
          <a:p>
            <a:pPr marL="285750" indent="-285750">
              <a:buFont typeface="Arial" panose="020B0604020202020204" pitchFamily="34" charset="0"/>
              <a:buChar char="•"/>
            </a:pPr>
            <a:r>
              <a:rPr lang="en-US" dirty="0"/>
              <a:t>Network and systems administrators</a:t>
            </a:r>
          </a:p>
          <a:p>
            <a:pPr marL="285750" indent="-285750">
              <a:buFont typeface="Arial" panose="020B0604020202020204" pitchFamily="34" charset="0"/>
              <a:buChar char="•"/>
            </a:pPr>
            <a:r>
              <a:rPr lang="en-US" dirty="0"/>
              <a:t>Physical security</a:t>
            </a:r>
          </a:p>
          <a:p>
            <a:pPr marL="285750" indent="-285750">
              <a:buFont typeface="Arial" panose="020B0604020202020204" pitchFamily="34" charset="0"/>
              <a:buChar char="•"/>
            </a:pPr>
            <a:r>
              <a:rPr lang="en-US" dirty="0"/>
              <a:t>Public relations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857" y="1500028"/>
            <a:ext cx="5922323" cy="4207784"/>
          </a:xfrm>
          <a:prstGeom prst="rect">
            <a:avLst/>
          </a:prstGeom>
        </p:spPr>
      </p:pic>
      <p:sp>
        <p:nvSpPr>
          <p:cNvPr id="11"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12"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3"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4" name="Rectangle 1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Incident Response</a:t>
            </a:r>
            <a:endParaRPr lang="en-US" sz="2000" i="1" dirty="0"/>
          </a:p>
        </p:txBody>
      </p:sp>
    </p:spTree>
    <p:extLst>
      <p:ext uri="{BB962C8B-B14F-4D97-AF65-F5344CB8AC3E}">
        <p14:creationId xmlns:p14="http://schemas.microsoft.com/office/powerpoint/2010/main" val="27056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2" y="1353902"/>
            <a:ext cx="5645811" cy="5078313"/>
          </a:xfrm>
          <a:prstGeom prst="rect">
            <a:avLst/>
          </a:prstGeom>
          <a:noFill/>
        </p:spPr>
        <p:txBody>
          <a:bodyPr wrap="square" rtlCol="0">
            <a:spAutoFit/>
          </a:bodyPr>
          <a:lstStyle/>
          <a:p>
            <a:r>
              <a:rPr lang="en-US" b="1" dirty="0">
                <a:solidFill>
                  <a:srgbClr val="0070C0"/>
                </a:solidFill>
              </a:rPr>
              <a:t>Incident Response Plan</a:t>
            </a:r>
          </a:p>
          <a:p>
            <a:endParaRPr lang="en-US" b="1" i="1" dirty="0">
              <a:solidFill>
                <a:schemeClr val="accent5"/>
              </a:solidFill>
            </a:endParaRPr>
          </a:p>
          <a:p>
            <a:pPr marL="342900" indent="-342900">
              <a:buAutoNum type="arabicPeriod"/>
            </a:pPr>
            <a:r>
              <a:rPr lang="en-US" b="1" dirty="0"/>
              <a:t>Planning and Preparation </a:t>
            </a:r>
            <a:r>
              <a:rPr lang="en-US" dirty="0"/>
              <a:t>– establish policies and procedures for a future incident.</a:t>
            </a:r>
          </a:p>
          <a:p>
            <a:pPr marL="342900" indent="-342900">
              <a:buAutoNum type="arabicPeriod"/>
            </a:pPr>
            <a:r>
              <a:rPr lang="en-US" b="1" dirty="0"/>
              <a:t>Identification and Evaluation </a:t>
            </a:r>
            <a:r>
              <a:rPr lang="en-US" dirty="0"/>
              <a:t>– automated detection of events and incidents. (Intrusion detection systems IDS, and security event manager SEM)   </a:t>
            </a:r>
          </a:p>
          <a:p>
            <a:pPr marL="342900" indent="-342900">
              <a:buAutoNum type="arabicPeriod"/>
            </a:pPr>
            <a:r>
              <a:rPr lang="en-US" b="1" dirty="0"/>
              <a:t>Containment and Mitigation </a:t>
            </a:r>
            <a:r>
              <a:rPr lang="en-US" dirty="0"/>
              <a:t>– determine how to contain the damage and how to proceed to the next step </a:t>
            </a:r>
          </a:p>
          <a:p>
            <a:pPr marL="342900" indent="-342900">
              <a:buAutoNum type="arabicPeriod"/>
            </a:pPr>
            <a:r>
              <a:rPr lang="en-US" b="1" dirty="0"/>
              <a:t>Eradication and Recovery </a:t>
            </a:r>
            <a:r>
              <a:rPr lang="en-US" dirty="0"/>
              <a:t>– remove the problem to establish an environment to return to normal processing. </a:t>
            </a:r>
          </a:p>
          <a:p>
            <a:pPr marL="342900" indent="-342900">
              <a:buAutoNum type="arabicPeriod"/>
            </a:pPr>
            <a:r>
              <a:rPr lang="en-US" b="1" dirty="0"/>
              <a:t>Investigation and Closure </a:t>
            </a:r>
            <a:r>
              <a:rPr lang="en-US" dirty="0"/>
              <a:t>– determine what happened, who did it, and how did they do it. </a:t>
            </a:r>
          </a:p>
          <a:p>
            <a:pPr marL="342900" indent="-342900">
              <a:buAutoNum type="arabicPeriod"/>
            </a:pPr>
            <a:r>
              <a:rPr lang="en-US" b="1" dirty="0"/>
              <a:t>Lessons Learned </a:t>
            </a:r>
            <a:r>
              <a:rPr lang="en-US" dirty="0"/>
              <a:t>– determine what steps need to be taken to prevent this from happening again.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666" y="1444566"/>
            <a:ext cx="4920512" cy="4797091"/>
          </a:xfrm>
          <a:prstGeom prst="rect">
            <a:avLst/>
          </a:prstGeom>
        </p:spPr>
      </p:pic>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Incident Response</a:t>
            </a:r>
            <a:endParaRPr lang="en-US" sz="2000" i="1" dirty="0"/>
          </a:p>
        </p:txBody>
      </p:sp>
    </p:spTree>
    <p:extLst>
      <p:ext uri="{BB962C8B-B14F-4D97-AF65-F5344CB8AC3E}">
        <p14:creationId xmlns:p14="http://schemas.microsoft.com/office/powerpoint/2010/main" val="309262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3" y="1353902"/>
            <a:ext cx="4361013" cy="3108543"/>
          </a:xfrm>
          <a:prstGeom prst="rect">
            <a:avLst/>
          </a:prstGeom>
          <a:noFill/>
        </p:spPr>
        <p:txBody>
          <a:bodyPr wrap="square" rtlCol="0">
            <a:spAutoFit/>
          </a:bodyPr>
          <a:lstStyle/>
          <a:p>
            <a:r>
              <a:rPr lang="en-US" b="1" dirty="0">
                <a:solidFill>
                  <a:srgbClr val="0070C0"/>
                </a:solidFill>
              </a:rPr>
              <a:t>Incident Response</a:t>
            </a:r>
          </a:p>
          <a:p>
            <a:endParaRPr lang="en-US" b="1" i="1" dirty="0">
              <a:solidFill>
                <a:schemeClr val="accent5"/>
              </a:solidFill>
            </a:endParaRPr>
          </a:p>
          <a:p>
            <a:r>
              <a:rPr lang="en-US" b="1" dirty="0"/>
              <a:t>Step 1: Identifying the Incident </a:t>
            </a:r>
          </a:p>
          <a:p>
            <a:r>
              <a:rPr lang="en-US" dirty="0"/>
              <a:t>Through alerts by an IDS / IPS or other devices. Or by monitoring personnel to determine that an incident / breach of the system has occurred. </a:t>
            </a:r>
          </a:p>
          <a:p>
            <a:endParaRPr lang="en-US" dirty="0"/>
          </a:p>
          <a:p>
            <a:r>
              <a:rPr lang="en-US" dirty="0"/>
              <a:t>The incident is the escalated to the </a:t>
            </a:r>
            <a:r>
              <a:rPr lang="en-US" i="1" dirty="0"/>
              <a:t>Incident Response Team. </a:t>
            </a:r>
          </a:p>
          <a:p>
            <a:endParaRPr lang="en-US" sz="1600" dirty="0"/>
          </a:p>
        </p:txBody>
      </p:sp>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369332"/>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 Incident Response</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009" y="1353902"/>
            <a:ext cx="6497189" cy="4872892"/>
          </a:xfrm>
          <a:prstGeom prst="rect">
            <a:avLst/>
          </a:prstGeom>
        </p:spPr>
      </p:pic>
    </p:spTree>
    <p:extLst>
      <p:ext uri="{BB962C8B-B14F-4D97-AF65-F5344CB8AC3E}">
        <p14:creationId xmlns:p14="http://schemas.microsoft.com/office/powerpoint/2010/main" val="110634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3" y="1353902"/>
            <a:ext cx="4361013" cy="3908762"/>
          </a:xfrm>
          <a:prstGeom prst="rect">
            <a:avLst/>
          </a:prstGeom>
          <a:noFill/>
        </p:spPr>
        <p:txBody>
          <a:bodyPr wrap="square" rtlCol="0">
            <a:spAutoFit/>
          </a:bodyPr>
          <a:lstStyle/>
          <a:p>
            <a:r>
              <a:rPr lang="en-US" b="1" dirty="0">
                <a:solidFill>
                  <a:srgbClr val="0070C0"/>
                </a:solidFill>
              </a:rPr>
              <a:t>Incident Response</a:t>
            </a:r>
          </a:p>
          <a:p>
            <a:endParaRPr lang="en-US" b="1" i="1" dirty="0">
              <a:solidFill>
                <a:schemeClr val="accent5"/>
              </a:solidFill>
            </a:endParaRPr>
          </a:p>
          <a:p>
            <a:r>
              <a:rPr lang="en-US" b="1" dirty="0"/>
              <a:t>Step 2: Investigating the Incident </a:t>
            </a:r>
          </a:p>
          <a:p>
            <a:r>
              <a:rPr lang="en-US" dirty="0"/>
              <a:t>The Incident Response Team will search logs, files, to determine the nature and scope of the incident, and if it is part of a larger attack, a random event or a false positive.</a:t>
            </a:r>
          </a:p>
          <a:p>
            <a:endParaRPr lang="en-US" dirty="0"/>
          </a:p>
          <a:p>
            <a:r>
              <a:rPr lang="en-US" dirty="0"/>
              <a:t>An IDS system can generate a lot of false positives.  </a:t>
            </a:r>
          </a:p>
          <a:p>
            <a:endParaRPr lang="en-US" i="1" dirty="0"/>
          </a:p>
          <a:p>
            <a:endParaRPr lang="en-US" sz="1600" i="1" dirty="0"/>
          </a:p>
          <a:p>
            <a:endParaRPr lang="en-US" sz="1600" dirty="0"/>
          </a:p>
        </p:txBody>
      </p:sp>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369332"/>
          </a:xfrm>
          <a:prstGeom prst="rect">
            <a:avLst/>
          </a:prstGeom>
        </p:spPr>
        <p:txBody>
          <a:bodyPr wrap="square">
            <a:spAutoFit/>
          </a:bodyPr>
          <a:lstStyle/>
          <a:p>
            <a:pPr algn="ctr"/>
            <a:r>
              <a:rPr lang="en-US" b="1" dirty="0">
                <a:latin typeface="Times New Roman" panose="02020603050405020304" pitchFamily="18" charset="0"/>
                <a:ea typeface="Times New Roman" panose="02020603050405020304" pitchFamily="18" charset="0"/>
                <a:cs typeface="Times New Roman" panose="02020603050405020304" pitchFamily="18" charset="0"/>
              </a:rPr>
              <a:t>Incident Response</a:t>
            </a:r>
            <a:endParaRPr lang="en-US" sz="2000"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152" y="1782395"/>
            <a:ext cx="4927291" cy="3293209"/>
          </a:xfrm>
          <a:prstGeom prst="rect">
            <a:avLst/>
          </a:prstGeom>
        </p:spPr>
      </p:pic>
    </p:spTree>
    <p:extLst>
      <p:ext uri="{BB962C8B-B14F-4D97-AF65-F5344CB8AC3E}">
        <p14:creationId xmlns:p14="http://schemas.microsoft.com/office/powerpoint/2010/main" val="3081869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3" y="1353902"/>
            <a:ext cx="4577297" cy="3139321"/>
          </a:xfrm>
          <a:prstGeom prst="rect">
            <a:avLst/>
          </a:prstGeom>
          <a:noFill/>
        </p:spPr>
        <p:txBody>
          <a:bodyPr wrap="square" rtlCol="0">
            <a:spAutoFit/>
          </a:bodyPr>
          <a:lstStyle/>
          <a:p>
            <a:r>
              <a:rPr lang="en-US" b="1" dirty="0">
                <a:solidFill>
                  <a:srgbClr val="0070C0"/>
                </a:solidFill>
              </a:rPr>
              <a:t>Incident Response</a:t>
            </a:r>
          </a:p>
          <a:p>
            <a:endParaRPr lang="en-US" b="1" i="1" dirty="0">
              <a:solidFill>
                <a:schemeClr val="accent5"/>
              </a:solidFill>
            </a:endParaRPr>
          </a:p>
          <a:p>
            <a:r>
              <a:rPr lang="en-US" b="1" dirty="0"/>
              <a:t>Step 3: Recovery/Repairing the Damage </a:t>
            </a:r>
          </a:p>
          <a:p>
            <a:r>
              <a:rPr lang="en-US" dirty="0"/>
              <a:t>Restoring network service, after </a:t>
            </a:r>
            <a:r>
              <a:rPr lang="en-US" dirty="0" err="1"/>
              <a:t>DDoS</a:t>
            </a:r>
            <a:r>
              <a:rPr lang="en-US" dirty="0"/>
              <a:t> attack, Rebooting all systems. </a:t>
            </a:r>
          </a:p>
          <a:p>
            <a:r>
              <a:rPr lang="en-US" dirty="0"/>
              <a:t>Virus scans to remove viruses. </a:t>
            </a:r>
          </a:p>
          <a:p>
            <a:r>
              <a:rPr lang="en-US" dirty="0"/>
              <a:t>Re-imaging, re-installing operating systems and applications. </a:t>
            </a:r>
          </a:p>
          <a:p>
            <a:r>
              <a:rPr lang="en-US" dirty="0"/>
              <a:t>Change all passwords. </a:t>
            </a:r>
          </a:p>
          <a:p>
            <a:r>
              <a:rPr lang="en-US" dirty="0"/>
              <a:t>Notify affected parties if data has been stolen</a:t>
            </a:r>
            <a:r>
              <a:rPr lang="en-US" sz="1600" dirty="0"/>
              <a:t>. </a:t>
            </a:r>
          </a:p>
        </p:txBody>
      </p:sp>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369332"/>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 Incident Response</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631" y="1469106"/>
            <a:ext cx="3162467" cy="2108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976" y="3379343"/>
            <a:ext cx="2541281" cy="2807510"/>
          </a:xfrm>
          <a:prstGeom prst="rect">
            <a:avLst/>
          </a:prstGeom>
        </p:spPr>
      </p:pic>
    </p:spTree>
    <p:extLst>
      <p:ext uri="{BB962C8B-B14F-4D97-AF65-F5344CB8AC3E}">
        <p14:creationId xmlns:p14="http://schemas.microsoft.com/office/powerpoint/2010/main" val="3242064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3" y="1353902"/>
            <a:ext cx="5430052" cy="3693319"/>
          </a:xfrm>
          <a:prstGeom prst="rect">
            <a:avLst/>
          </a:prstGeom>
          <a:noFill/>
        </p:spPr>
        <p:txBody>
          <a:bodyPr wrap="square" rtlCol="0">
            <a:spAutoFit/>
          </a:bodyPr>
          <a:lstStyle/>
          <a:p>
            <a:r>
              <a:rPr lang="en-US" b="1" dirty="0">
                <a:solidFill>
                  <a:srgbClr val="0070C0"/>
                </a:solidFill>
              </a:rPr>
              <a:t>Incident Response</a:t>
            </a:r>
          </a:p>
          <a:p>
            <a:endParaRPr lang="en-US" b="1" i="1" dirty="0">
              <a:solidFill>
                <a:schemeClr val="accent5"/>
              </a:solidFill>
            </a:endParaRPr>
          </a:p>
          <a:p>
            <a:r>
              <a:rPr lang="en-US" b="1" dirty="0"/>
              <a:t>Step 4: Documenting and Reporting the Incident </a:t>
            </a:r>
          </a:p>
          <a:p>
            <a:r>
              <a:rPr lang="en-US" dirty="0"/>
              <a:t>Incident Response Team will document all steps during the incident investigation, detection and recovery. </a:t>
            </a:r>
          </a:p>
          <a:p>
            <a:endParaRPr lang="en-US" dirty="0"/>
          </a:p>
          <a:p>
            <a:r>
              <a:rPr lang="en-US" dirty="0"/>
              <a:t>Report the incident to the CERT (</a:t>
            </a:r>
            <a:r>
              <a:rPr lang="en-US" dirty="0">
                <a:hlinkClick r:id="rId2"/>
              </a:rPr>
              <a:t>www.cert.org</a:t>
            </a:r>
            <a:r>
              <a:rPr lang="en-US" dirty="0"/>
              <a:t>) organization so others can be aware of the type of attack and proactive measures to take. </a:t>
            </a:r>
          </a:p>
          <a:p>
            <a:endParaRPr lang="en-US" dirty="0"/>
          </a:p>
          <a:p>
            <a:r>
              <a:rPr lang="en-US" dirty="0"/>
              <a:t>Report the incident to legal authorities if appropriate. </a:t>
            </a:r>
          </a:p>
        </p:txBody>
      </p:sp>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Incident Response</a:t>
            </a:r>
            <a:endParaRPr lang="en-US" sz="2000" i="1"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188" y="1819636"/>
            <a:ext cx="4240187" cy="2825125"/>
          </a:xfrm>
          <a:prstGeom prst="rect">
            <a:avLst/>
          </a:prstGeom>
        </p:spPr>
      </p:pic>
    </p:spTree>
    <p:extLst>
      <p:ext uri="{BB962C8B-B14F-4D97-AF65-F5344CB8AC3E}">
        <p14:creationId xmlns:p14="http://schemas.microsoft.com/office/powerpoint/2010/main" val="40406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515100" y="2629951"/>
            <a:ext cx="5232510" cy="3693319"/>
          </a:xfrm>
          <a:prstGeom prst="rect">
            <a:avLst/>
          </a:prstGeom>
          <a:noFill/>
        </p:spPr>
        <p:txBody>
          <a:bodyPr wrap="square" rtlCol="0">
            <a:spAutoFit/>
          </a:bodyPr>
          <a:lstStyle/>
          <a:p>
            <a:pPr eaLnBrk="0" hangingPunct="0"/>
            <a:r>
              <a:rPr lang="en-US" b="1" u="sng" dirty="0">
                <a:solidFill>
                  <a:srgbClr val="0070C0"/>
                </a:solidFill>
              </a:rPr>
              <a:t>Session 11</a:t>
            </a:r>
          </a:p>
          <a:p>
            <a:pPr eaLnBrk="0" hangingPunct="0"/>
            <a:r>
              <a:rPr lang="en-US" dirty="0"/>
              <a:t>Includes Objectives from Domain 1 and 5</a:t>
            </a:r>
          </a:p>
          <a:p>
            <a:pPr eaLnBrk="0" hangingPunct="0"/>
            <a:endParaRPr lang="en-US" dirty="0"/>
          </a:p>
          <a:p>
            <a:pPr eaLnBrk="0" hangingPunct="0"/>
            <a:r>
              <a:rPr lang="en-US" dirty="0"/>
              <a:t>Objective 1.4 – </a:t>
            </a:r>
            <a:r>
              <a:rPr lang="en-US" i="1" dirty="0"/>
              <a:t>Explain penetration testing concepts. </a:t>
            </a:r>
          </a:p>
          <a:p>
            <a:pPr eaLnBrk="0" hangingPunct="0"/>
            <a:r>
              <a:rPr lang="en-US" dirty="0"/>
              <a:t>Objective 1.5 – </a:t>
            </a:r>
            <a:r>
              <a:rPr lang="en-US" i="1" dirty="0"/>
              <a:t>Explain vulnerability scanning concepts.</a:t>
            </a:r>
          </a:p>
          <a:p>
            <a:pPr eaLnBrk="0" hangingPunct="0"/>
            <a:r>
              <a:rPr lang="en-US" dirty="0"/>
              <a:t>Objective 5.4 – </a:t>
            </a:r>
            <a:r>
              <a:rPr lang="en-US" i="1" dirty="0"/>
              <a:t>Given a scenario, follow incident response procedures.  </a:t>
            </a:r>
          </a:p>
          <a:p>
            <a:pPr eaLnBrk="0" hangingPunct="0"/>
            <a:r>
              <a:rPr lang="en-US" dirty="0"/>
              <a:t>Objective 5.5 – </a:t>
            </a:r>
            <a:r>
              <a:rPr lang="en-US" i="1" dirty="0"/>
              <a:t>Summarize basic concepts of forensics. </a:t>
            </a:r>
          </a:p>
          <a:p>
            <a:pPr eaLnBrk="0" hangingPunct="0"/>
            <a:r>
              <a:rPr lang="en-US" dirty="0"/>
              <a:t>Objective 5.6 – </a:t>
            </a:r>
            <a:r>
              <a:rPr lang="en-US" i="1" dirty="0"/>
              <a:t>Explain disaster recovery and continuity of operation concepts. </a:t>
            </a:r>
            <a:endParaRPr lang="en-US" b="1" i="1" dirty="0"/>
          </a:p>
        </p:txBody>
      </p:sp>
      <p:sp>
        <p:nvSpPr>
          <p:cNvPr id="10" name="Rectangle 9"/>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11" name="TextBox 10"/>
          <p:cNvSpPr txBox="1"/>
          <p:nvPr/>
        </p:nvSpPr>
        <p:spPr>
          <a:xfrm>
            <a:off x="732387" y="1706621"/>
            <a:ext cx="10513433" cy="923330"/>
          </a:xfrm>
          <a:prstGeom prst="rect">
            <a:avLst/>
          </a:prstGeom>
          <a:noFill/>
        </p:spPr>
        <p:txBody>
          <a:bodyPr wrap="square" rtlCol="0">
            <a:spAutoFit/>
          </a:bodyPr>
          <a:lstStyle/>
          <a:p>
            <a:pPr eaLnBrk="0" hangingPunct="0"/>
            <a:r>
              <a:rPr lang="en-US" b="1" dirty="0">
                <a:solidFill>
                  <a:srgbClr val="0070C0"/>
                </a:solidFill>
              </a:rPr>
              <a:t>EXAM OBJECTIVES (DOMAINS)</a:t>
            </a:r>
            <a:endParaRPr lang="en-US" dirty="0">
              <a:solidFill>
                <a:srgbClr val="0070C0"/>
              </a:solidFill>
            </a:endParaRPr>
          </a:p>
          <a:p>
            <a:pPr eaLnBrk="0" hangingPunct="0"/>
            <a:r>
              <a:rPr lang="en-US" dirty="0"/>
              <a:t>The table below lists the domains measured by this examination and the extent to which they are represented:</a:t>
            </a:r>
            <a:endParaRPr lang="en-US" b="1" i="1" dirty="0"/>
          </a:p>
        </p:txBody>
      </p:sp>
      <p:sp>
        <p:nvSpPr>
          <p:cNvPr id="12"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13"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4"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graphicFrame>
        <p:nvGraphicFramePr>
          <p:cNvPr id="15" name="Table 4">
            <a:extLst>
              <a:ext uri="{FF2B5EF4-FFF2-40B4-BE49-F238E27FC236}">
                <a16:creationId xmlns:a16="http://schemas.microsoft.com/office/drawing/2014/main" id="{BDA82E8F-6B8D-4390-B8DB-61D52CE6B730}"/>
              </a:ext>
            </a:extLst>
          </p:cNvPr>
          <p:cNvGraphicFramePr>
            <a:graphicFrameLocks noGrp="1"/>
          </p:cNvGraphicFramePr>
          <p:nvPr>
            <p:extLst>
              <p:ext uri="{D42A27DB-BD31-4B8C-83A1-F6EECF244321}">
                <p14:modId xmlns:p14="http://schemas.microsoft.com/office/powerpoint/2010/main" val="1852533334"/>
              </p:ext>
            </p:extLst>
          </p:nvPr>
        </p:nvGraphicFramePr>
        <p:xfrm>
          <a:off x="836794" y="2682884"/>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custDataLst>
      <p:tags r:id="rId1"/>
    </p:custDataLst>
    <p:extLst>
      <p:ext uri="{BB962C8B-B14F-4D97-AF65-F5344CB8AC3E}">
        <p14:creationId xmlns:p14="http://schemas.microsoft.com/office/powerpoint/2010/main" val="4054919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2" y="1435019"/>
            <a:ext cx="4916831" cy="2585323"/>
          </a:xfrm>
          <a:prstGeom prst="rect">
            <a:avLst/>
          </a:prstGeom>
          <a:noFill/>
        </p:spPr>
        <p:txBody>
          <a:bodyPr wrap="square" rtlCol="0">
            <a:spAutoFit/>
          </a:bodyPr>
          <a:lstStyle/>
          <a:p>
            <a:r>
              <a:rPr lang="en-US" b="1" dirty="0">
                <a:solidFill>
                  <a:srgbClr val="0070C0"/>
                </a:solidFill>
              </a:rPr>
              <a:t>Incident Response</a:t>
            </a:r>
          </a:p>
          <a:p>
            <a:endParaRPr lang="en-US" b="1" i="1" dirty="0">
              <a:solidFill>
                <a:schemeClr val="accent5"/>
              </a:solidFill>
            </a:endParaRPr>
          </a:p>
          <a:p>
            <a:r>
              <a:rPr lang="en-US" b="1" dirty="0"/>
              <a:t>Step 5: Adjusting Procedures  </a:t>
            </a:r>
          </a:p>
          <a:p>
            <a:r>
              <a:rPr lang="en-US" dirty="0"/>
              <a:t>Review policies and procedures to determine what needs to be changed to prevent the incident or be able to detect sooner. </a:t>
            </a:r>
          </a:p>
          <a:p>
            <a:endParaRPr lang="en-US" dirty="0"/>
          </a:p>
          <a:p>
            <a:r>
              <a:rPr lang="en-US" dirty="0"/>
              <a:t>Review Lessons Learned with Incident Response Team and management.</a:t>
            </a:r>
          </a:p>
        </p:txBody>
      </p:sp>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Incident Response</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665" y="1600482"/>
            <a:ext cx="5388171" cy="4041128"/>
          </a:xfrm>
          <a:prstGeom prst="rect">
            <a:avLst/>
          </a:prstGeom>
        </p:spPr>
      </p:pic>
    </p:spTree>
    <p:extLst>
      <p:ext uri="{BB962C8B-B14F-4D97-AF65-F5344CB8AC3E}">
        <p14:creationId xmlns:p14="http://schemas.microsoft.com/office/powerpoint/2010/main" val="1667911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008" y="1720845"/>
            <a:ext cx="4612032" cy="2031325"/>
          </a:xfrm>
          <a:prstGeom prst="rect">
            <a:avLst/>
          </a:prstGeom>
          <a:noFill/>
        </p:spPr>
        <p:txBody>
          <a:bodyPr wrap="square" rtlCol="0">
            <a:spAutoFit/>
          </a:bodyPr>
          <a:lstStyle/>
          <a:p>
            <a:r>
              <a:rPr lang="en-US" b="1" dirty="0">
                <a:solidFill>
                  <a:srgbClr val="0070C0"/>
                </a:solidFill>
              </a:rPr>
              <a:t>Forensics </a:t>
            </a:r>
          </a:p>
          <a:p>
            <a:endParaRPr lang="en-US" b="1" dirty="0"/>
          </a:p>
          <a:p>
            <a:r>
              <a:rPr lang="en-US" b="1" dirty="0"/>
              <a:t>Order of Volatility </a:t>
            </a:r>
            <a:r>
              <a:rPr lang="en-US" dirty="0"/>
              <a:t>– the order in which an incident or investigation would occur. </a:t>
            </a:r>
          </a:p>
          <a:p>
            <a:endParaRPr lang="en-US" dirty="0"/>
          </a:p>
          <a:p>
            <a:r>
              <a:rPr lang="en-US" dirty="0"/>
              <a:t>Move from the most to least volatility to capture data for forensic review. </a:t>
            </a:r>
          </a:p>
        </p:txBody>
      </p:sp>
      <p:sp>
        <p:nvSpPr>
          <p:cNvPr id="8" name="Title 4"/>
          <p:cNvSpPr txBox="1">
            <a:spLocks/>
          </p:cNvSpPr>
          <p:nvPr/>
        </p:nvSpPr>
        <p:spPr>
          <a:xfrm>
            <a:off x="584013" y="454390"/>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51913" y="45439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84013" y="45439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Forensics</a:t>
            </a:r>
            <a:endParaRPr lang="en-US" sz="2000" i="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5162" y="1993479"/>
            <a:ext cx="4585617" cy="3021112"/>
          </a:xfrm>
          <a:prstGeom prst="rect">
            <a:avLst/>
          </a:prstGeom>
        </p:spPr>
      </p:pic>
    </p:spTree>
    <p:extLst>
      <p:ext uri="{BB962C8B-B14F-4D97-AF65-F5344CB8AC3E}">
        <p14:creationId xmlns:p14="http://schemas.microsoft.com/office/powerpoint/2010/main" val="126556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008" y="1720845"/>
            <a:ext cx="4612032" cy="4247317"/>
          </a:xfrm>
          <a:prstGeom prst="rect">
            <a:avLst/>
          </a:prstGeom>
          <a:noFill/>
        </p:spPr>
        <p:txBody>
          <a:bodyPr wrap="square" rtlCol="0">
            <a:spAutoFit/>
          </a:bodyPr>
          <a:lstStyle/>
          <a:p>
            <a:r>
              <a:rPr lang="en-US" b="1" dirty="0">
                <a:solidFill>
                  <a:srgbClr val="0070C0"/>
                </a:solidFill>
              </a:rPr>
              <a:t>Forensics </a:t>
            </a:r>
          </a:p>
          <a:p>
            <a:endParaRPr lang="en-US" b="1" dirty="0"/>
          </a:p>
          <a:p>
            <a:r>
              <a:rPr lang="en-US" b="1" dirty="0"/>
              <a:t>Chain of Custody </a:t>
            </a:r>
            <a:r>
              <a:rPr lang="en-US" dirty="0"/>
              <a:t>– addresses the reliability and credibility of evidence in a legal proceeding. </a:t>
            </a:r>
          </a:p>
          <a:p>
            <a:endParaRPr lang="en-US" dirty="0"/>
          </a:p>
          <a:p>
            <a:r>
              <a:rPr lang="en-US" dirty="0"/>
              <a:t>Who collected the evidence, where was the evidence collected, how was it collected, and who had possession of the evidence at any time?</a:t>
            </a:r>
          </a:p>
          <a:p>
            <a:endParaRPr lang="en-US" dirty="0"/>
          </a:p>
          <a:p>
            <a:r>
              <a:rPr lang="en-US" i="1" dirty="0"/>
              <a:t>Chain of Custody </a:t>
            </a:r>
            <a:r>
              <a:rPr lang="en-US" dirty="0"/>
              <a:t>has to be maintained and documented in order for evidence to be allowed and admissible in legal proceedings. </a:t>
            </a:r>
          </a:p>
        </p:txBody>
      </p:sp>
      <p:sp>
        <p:nvSpPr>
          <p:cNvPr id="8" name="Title 4"/>
          <p:cNvSpPr txBox="1">
            <a:spLocks/>
          </p:cNvSpPr>
          <p:nvPr/>
        </p:nvSpPr>
        <p:spPr>
          <a:xfrm>
            <a:off x="584013" y="454390"/>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51913" y="45439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84013" y="45439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Forensics</a:t>
            </a:r>
            <a:endParaRPr lang="en-US" sz="200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512" y="1912556"/>
            <a:ext cx="4933315" cy="3703853"/>
          </a:xfrm>
          <a:prstGeom prst="rect">
            <a:avLst/>
          </a:prstGeom>
        </p:spPr>
      </p:pic>
    </p:spTree>
    <p:extLst>
      <p:ext uri="{BB962C8B-B14F-4D97-AF65-F5344CB8AC3E}">
        <p14:creationId xmlns:p14="http://schemas.microsoft.com/office/powerpoint/2010/main" val="3491750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3200876"/>
          </a:xfrm>
          <a:prstGeom prst="rect">
            <a:avLst/>
          </a:prstGeom>
        </p:spPr>
        <p:txBody>
          <a:bodyPr wrap="square">
            <a:spAutoFit/>
          </a:bodyPr>
          <a:lstStyle/>
          <a:p>
            <a:pPr algn="ctr"/>
            <a:r>
              <a:rPr lang="en-US" sz="2000" b="1" dirty="0">
                <a:latin typeface="Times New Roman" panose="02020603050405020304" pitchFamily="18" charset="0"/>
              </a:rPr>
              <a:t>Knowledge Check 3</a:t>
            </a:r>
          </a:p>
          <a:p>
            <a:endParaRPr lang="en-US" sz="2000" b="1" dirty="0">
              <a:latin typeface="Times New Roman" panose="02020603050405020304" pitchFamily="18" charset="0"/>
            </a:endParaRPr>
          </a:p>
          <a:p>
            <a:r>
              <a:rPr lang="en-US" dirty="0"/>
              <a:t>Joe a computer forensic technician responds to an active compromise of a database server. Joe first collects information in memory, then collects network traffic and finally conducts an image of the hard drive.</a:t>
            </a:r>
          </a:p>
          <a:p>
            <a:r>
              <a:rPr lang="en-US" dirty="0"/>
              <a:t>Which of the following procedures did Joe follow?</a:t>
            </a:r>
          </a:p>
          <a:p>
            <a:endParaRPr lang="en-US" dirty="0"/>
          </a:p>
          <a:p>
            <a:r>
              <a:rPr lang="en-US" dirty="0"/>
              <a:t>A. Order of volatility</a:t>
            </a:r>
          </a:p>
          <a:p>
            <a:r>
              <a:rPr lang="en-US" dirty="0"/>
              <a:t>B. Chain of custody</a:t>
            </a:r>
          </a:p>
          <a:p>
            <a:r>
              <a:rPr lang="en-US" dirty="0"/>
              <a:t>C. Recovery procedure</a:t>
            </a:r>
          </a:p>
          <a:p>
            <a:r>
              <a:rPr lang="en-US" dirty="0"/>
              <a:t>D. Incident isolation</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87580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71332" y="50777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369332"/>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Common Ports and Protocols</a:t>
            </a:r>
            <a:endParaRPr lang="en-US" sz="2000" i="1" dirty="0"/>
          </a:p>
        </p:txBody>
      </p:sp>
      <p:graphicFrame>
        <p:nvGraphicFramePr>
          <p:cNvPr id="2" name="Table 1"/>
          <p:cNvGraphicFramePr>
            <a:graphicFrameLocks noGrp="1"/>
          </p:cNvGraphicFramePr>
          <p:nvPr>
            <p:extLst>
              <p:ext uri="{D42A27DB-BD31-4B8C-83A1-F6EECF244321}">
                <p14:modId xmlns:p14="http://schemas.microsoft.com/office/powerpoint/2010/main" val="591452676"/>
              </p:ext>
            </p:extLst>
          </p:nvPr>
        </p:nvGraphicFramePr>
        <p:xfrm>
          <a:off x="2802786" y="1131082"/>
          <a:ext cx="6551757" cy="5549606"/>
        </p:xfrm>
        <a:graphic>
          <a:graphicData uri="http://schemas.openxmlformats.org/drawingml/2006/table">
            <a:tbl>
              <a:tblPr firstRow="1" firstCol="1" bandRow="1">
                <a:tableStyleId>{5C22544A-7EE6-4342-B048-85BDC9FD1C3A}</a:tableStyleId>
              </a:tblPr>
              <a:tblGrid>
                <a:gridCol w="1117361">
                  <a:extLst>
                    <a:ext uri="{9D8B030D-6E8A-4147-A177-3AD203B41FA5}">
                      <a16:colId xmlns:a16="http://schemas.microsoft.com/office/drawing/2014/main" val="72016314"/>
                    </a:ext>
                  </a:extLst>
                </a:gridCol>
                <a:gridCol w="3505922">
                  <a:extLst>
                    <a:ext uri="{9D8B030D-6E8A-4147-A177-3AD203B41FA5}">
                      <a16:colId xmlns:a16="http://schemas.microsoft.com/office/drawing/2014/main" val="155107855"/>
                    </a:ext>
                  </a:extLst>
                </a:gridCol>
                <a:gridCol w="1928474">
                  <a:extLst>
                    <a:ext uri="{9D8B030D-6E8A-4147-A177-3AD203B41FA5}">
                      <a16:colId xmlns:a16="http://schemas.microsoft.com/office/drawing/2014/main" val="438174269"/>
                    </a:ext>
                  </a:extLst>
                </a:gridCol>
              </a:tblGrid>
              <a:tr h="311052">
                <a:tc>
                  <a:txBody>
                    <a:bodyPr/>
                    <a:lstStyle/>
                    <a:p>
                      <a:pPr marL="0" marR="0">
                        <a:lnSpc>
                          <a:spcPct val="107000"/>
                        </a:lnSpc>
                        <a:spcBef>
                          <a:spcPts val="0"/>
                        </a:spcBef>
                        <a:spcAft>
                          <a:spcPts val="0"/>
                        </a:spcAft>
                      </a:pPr>
                      <a:r>
                        <a:rPr lang="en-US" sz="1400" b="1" dirty="0">
                          <a:solidFill>
                            <a:schemeClr val="tx1"/>
                          </a:solidFill>
                          <a:effectLst/>
                        </a:rPr>
                        <a:t>Port</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a:solidFill>
                            <a:schemeClr val="tx1"/>
                          </a:solidFill>
                          <a:effectLst/>
                        </a:rPr>
                        <a:t>Service name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a:solidFill>
                            <a:schemeClr val="tx1"/>
                          </a:solidFill>
                          <a:effectLst/>
                        </a:rPr>
                        <a:t>Transport protocol</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9171686"/>
                  </a:ext>
                </a:extLst>
              </a:tr>
              <a:tr h="255417">
                <a:tc>
                  <a:txBody>
                    <a:bodyPr/>
                    <a:lstStyle/>
                    <a:p>
                      <a:pPr marL="0" marR="0">
                        <a:lnSpc>
                          <a:spcPct val="107000"/>
                        </a:lnSpc>
                        <a:spcBef>
                          <a:spcPts val="0"/>
                        </a:spcBef>
                        <a:spcAft>
                          <a:spcPts val="0"/>
                        </a:spcAft>
                      </a:pPr>
                      <a:r>
                        <a:rPr lang="en-US" sz="1200" b="1" dirty="0">
                          <a:solidFill>
                            <a:schemeClr val="tx1"/>
                          </a:solidFill>
                          <a:effectLst/>
                        </a:rPr>
                        <a:t> 20, 21</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File Transfer Protocol (FTP)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TCP</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8487115"/>
                  </a:ext>
                </a:extLst>
              </a:tr>
              <a:tr h="252285">
                <a:tc>
                  <a:txBody>
                    <a:bodyPr/>
                    <a:lstStyle/>
                    <a:p>
                      <a:pPr marL="0" marR="0">
                        <a:lnSpc>
                          <a:spcPct val="107000"/>
                        </a:lnSpc>
                        <a:spcBef>
                          <a:spcPts val="0"/>
                        </a:spcBef>
                        <a:spcAft>
                          <a:spcPts val="0"/>
                        </a:spcAft>
                      </a:pPr>
                      <a:r>
                        <a:rPr lang="en-US" sz="1200" b="1" dirty="0">
                          <a:solidFill>
                            <a:schemeClr val="tx1"/>
                          </a:solidFill>
                          <a:effectLst/>
                        </a:rPr>
                        <a:t> 22</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Secure Shell (SSH)</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890133"/>
                  </a:ext>
                </a:extLst>
              </a:tr>
              <a:tr h="252285">
                <a:tc>
                  <a:txBody>
                    <a:bodyPr/>
                    <a:lstStyle/>
                    <a:p>
                      <a:pPr marL="0" marR="0">
                        <a:lnSpc>
                          <a:spcPct val="107000"/>
                        </a:lnSpc>
                        <a:spcBef>
                          <a:spcPts val="0"/>
                        </a:spcBef>
                        <a:spcAft>
                          <a:spcPts val="0"/>
                        </a:spcAft>
                      </a:pPr>
                      <a:r>
                        <a:rPr lang="en-US" sz="1200" b="1" dirty="0">
                          <a:solidFill>
                            <a:schemeClr val="tx1"/>
                          </a:solidFill>
                          <a:effectLst/>
                        </a:rPr>
                        <a:t> 23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Telnet</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TCP</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3936245"/>
                  </a:ext>
                </a:extLst>
              </a:tr>
              <a:tr h="252284">
                <a:tc>
                  <a:txBody>
                    <a:bodyPr/>
                    <a:lstStyle/>
                    <a:p>
                      <a:pPr marL="0" marR="0">
                        <a:lnSpc>
                          <a:spcPct val="107000"/>
                        </a:lnSpc>
                        <a:spcBef>
                          <a:spcPts val="0"/>
                        </a:spcBef>
                        <a:spcAft>
                          <a:spcPts val="0"/>
                        </a:spcAft>
                      </a:pPr>
                      <a:r>
                        <a:rPr lang="en-US" sz="1200" b="1" dirty="0">
                          <a:solidFill>
                            <a:schemeClr val="tx1"/>
                          </a:solidFill>
                          <a:effectLst/>
                        </a:rPr>
                        <a:t> 25</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Simple Mail Transfer Protocol (SMTP)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879661"/>
                  </a:ext>
                </a:extLst>
              </a:tr>
              <a:tr h="243618">
                <a:tc>
                  <a:txBody>
                    <a:bodyPr/>
                    <a:lstStyle/>
                    <a:p>
                      <a:pPr marL="0" marR="0">
                        <a:lnSpc>
                          <a:spcPct val="107000"/>
                        </a:lnSpc>
                        <a:spcBef>
                          <a:spcPts val="0"/>
                        </a:spcBef>
                        <a:spcAft>
                          <a:spcPts val="0"/>
                        </a:spcAft>
                      </a:pPr>
                      <a:r>
                        <a:rPr lang="en-US" sz="1200" b="1" dirty="0">
                          <a:solidFill>
                            <a:schemeClr val="tx1"/>
                          </a:solidFill>
                          <a:effectLst/>
                        </a:rPr>
                        <a:t> 50, 51</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a:t>
                      </a:r>
                      <a:r>
                        <a:rPr lang="en-US" sz="1200" b="1" dirty="0" err="1">
                          <a:solidFill>
                            <a:schemeClr val="tx1"/>
                          </a:solidFill>
                          <a:effectLst/>
                        </a:rPr>
                        <a:t>IPSec</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1200" b="1" dirty="0">
                        <a:solidFill>
                          <a:schemeClr val="tx1"/>
                        </a:solidFill>
                        <a:effectLst/>
                        <a:latin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370905"/>
                  </a:ext>
                </a:extLst>
              </a:tr>
              <a:tr h="268686">
                <a:tc>
                  <a:txBody>
                    <a:bodyPr/>
                    <a:lstStyle/>
                    <a:p>
                      <a:pPr marL="0" marR="0">
                        <a:lnSpc>
                          <a:spcPct val="107000"/>
                        </a:lnSpc>
                        <a:spcBef>
                          <a:spcPts val="0"/>
                        </a:spcBef>
                        <a:spcAft>
                          <a:spcPts val="0"/>
                        </a:spcAft>
                      </a:pPr>
                      <a:r>
                        <a:rPr lang="en-US" sz="1200" b="1" dirty="0">
                          <a:solidFill>
                            <a:schemeClr val="tx1"/>
                          </a:solidFill>
                          <a:effectLst/>
                        </a:rPr>
                        <a:t> 53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Domain Name Server (DNS)</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4755934"/>
                  </a:ext>
                </a:extLst>
              </a:tr>
              <a:tr h="326306">
                <a:tc>
                  <a:txBody>
                    <a:bodyPr/>
                    <a:lstStyle/>
                    <a:p>
                      <a:pPr marL="0" marR="0">
                        <a:lnSpc>
                          <a:spcPct val="107000"/>
                        </a:lnSpc>
                        <a:spcBef>
                          <a:spcPts val="0"/>
                        </a:spcBef>
                        <a:spcAft>
                          <a:spcPts val="0"/>
                        </a:spcAft>
                      </a:pPr>
                      <a:r>
                        <a:rPr lang="en-US" sz="1200" b="1" dirty="0">
                          <a:solidFill>
                            <a:schemeClr val="tx1"/>
                          </a:solidFill>
                          <a:effectLst/>
                        </a:rPr>
                        <a:t> 67, 68</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Dynamic Host Configuration Protocol (DHCP)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935199"/>
                  </a:ext>
                </a:extLst>
              </a:tr>
              <a:tr h="300304">
                <a:tc>
                  <a:txBody>
                    <a:bodyPr/>
                    <a:lstStyle/>
                    <a:p>
                      <a:pPr marL="0" marR="0">
                        <a:lnSpc>
                          <a:spcPct val="107000"/>
                        </a:lnSpc>
                        <a:spcBef>
                          <a:spcPts val="0"/>
                        </a:spcBef>
                        <a:spcAft>
                          <a:spcPts val="0"/>
                        </a:spcAft>
                      </a:pPr>
                      <a:r>
                        <a:rPr lang="en-US" sz="1200" b="1" dirty="0">
                          <a:solidFill>
                            <a:schemeClr val="tx1"/>
                          </a:solidFill>
                          <a:effectLst/>
                        </a:rPr>
                        <a:t> 69</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Trivial File Transfer Protocol (TFTP)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7734"/>
                  </a:ext>
                </a:extLst>
              </a:tr>
              <a:tr h="294688">
                <a:tc>
                  <a:txBody>
                    <a:bodyPr/>
                    <a:lstStyle/>
                    <a:p>
                      <a:pPr marL="0" marR="0">
                        <a:lnSpc>
                          <a:spcPct val="107000"/>
                        </a:lnSpc>
                        <a:spcBef>
                          <a:spcPts val="0"/>
                        </a:spcBef>
                        <a:spcAft>
                          <a:spcPts val="0"/>
                        </a:spcAft>
                      </a:pPr>
                      <a:r>
                        <a:rPr lang="en-US" sz="1200" b="1">
                          <a:solidFill>
                            <a:schemeClr val="tx1"/>
                          </a:solidFill>
                          <a:effectLst/>
                        </a:rPr>
                        <a:t> 80</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a:t>
                      </a:r>
                      <a:r>
                        <a:rPr lang="en-US" sz="1200" b="1" dirty="0" err="1">
                          <a:solidFill>
                            <a:schemeClr val="tx1"/>
                          </a:solidFill>
                          <a:effectLst/>
                        </a:rPr>
                        <a:t>HyperText</a:t>
                      </a:r>
                      <a:r>
                        <a:rPr lang="en-US" sz="1200" b="1" dirty="0">
                          <a:solidFill>
                            <a:schemeClr val="tx1"/>
                          </a:solidFill>
                          <a:effectLst/>
                        </a:rPr>
                        <a:t> Transfer Protocol (HTTP)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5799062"/>
                  </a:ext>
                </a:extLst>
              </a:tr>
              <a:tr h="308972">
                <a:tc>
                  <a:txBody>
                    <a:bodyPr/>
                    <a:lstStyle/>
                    <a:p>
                      <a:pPr marL="0" marR="0">
                        <a:lnSpc>
                          <a:spcPct val="107000"/>
                        </a:lnSpc>
                        <a:spcBef>
                          <a:spcPts val="0"/>
                        </a:spcBef>
                        <a:spcAft>
                          <a:spcPts val="0"/>
                        </a:spcAft>
                      </a:pPr>
                      <a:r>
                        <a:rPr lang="en-US" sz="1200" b="1">
                          <a:solidFill>
                            <a:schemeClr val="tx1"/>
                          </a:solidFill>
                          <a:effectLst/>
                        </a:rPr>
                        <a:t> 110</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Post Office Protocol (POP3)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2895347"/>
                  </a:ext>
                </a:extLst>
              </a:tr>
              <a:tr h="312956">
                <a:tc>
                  <a:txBody>
                    <a:bodyPr/>
                    <a:lstStyle/>
                    <a:p>
                      <a:pPr marL="0" marR="0">
                        <a:lnSpc>
                          <a:spcPct val="107000"/>
                        </a:lnSpc>
                        <a:spcBef>
                          <a:spcPts val="0"/>
                        </a:spcBef>
                        <a:spcAft>
                          <a:spcPts val="0"/>
                        </a:spcAft>
                      </a:pPr>
                      <a:r>
                        <a:rPr lang="en-US" sz="1200" b="1">
                          <a:solidFill>
                            <a:schemeClr val="tx1"/>
                          </a:solidFill>
                          <a:effectLst/>
                        </a:rPr>
                        <a:t> 119</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Network News Transport Protocol (NNTP)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895037"/>
                  </a:ext>
                </a:extLst>
              </a:tr>
              <a:tr h="299371">
                <a:tc>
                  <a:txBody>
                    <a:bodyPr/>
                    <a:lstStyle/>
                    <a:p>
                      <a:pPr marL="0" marR="0">
                        <a:lnSpc>
                          <a:spcPct val="107000"/>
                        </a:lnSpc>
                        <a:spcBef>
                          <a:spcPts val="0"/>
                        </a:spcBef>
                        <a:spcAft>
                          <a:spcPts val="0"/>
                        </a:spcAft>
                      </a:pPr>
                      <a:r>
                        <a:rPr lang="en-US" sz="1200" b="1">
                          <a:solidFill>
                            <a:schemeClr val="tx1"/>
                          </a:solidFill>
                          <a:effectLst/>
                        </a:rPr>
                        <a:t> 123</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Network Time Protocol (NTP)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5992699"/>
                  </a:ext>
                </a:extLst>
              </a:tr>
              <a:tr h="238350">
                <a:tc>
                  <a:txBody>
                    <a:bodyPr/>
                    <a:lstStyle/>
                    <a:p>
                      <a:pPr marL="0" marR="0">
                        <a:lnSpc>
                          <a:spcPct val="107000"/>
                        </a:lnSpc>
                        <a:spcBef>
                          <a:spcPts val="0"/>
                        </a:spcBef>
                        <a:spcAft>
                          <a:spcPts val="0"/>
                        </a:spcAft>
                      </a:pPr>
                      <a:r>
                        <a:rPr lang="en-US" sz="1200" b="1">
                          <a:solidFill>
                            <a:schemeClr val="tx1"/>
                          </a:solidFill>
                          <a:effectLst/>
                        </a:rPr>
                        <a:t> 135-139</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NetBIOS</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1271130"/>
                  </a:ext>
                </a:extLst>
              </a:tr>
              <a:tr h="268955">
                <a:tc>
                  <a:txBody>
                    <a:bodyPr/>
                    <a:lstStyle/>
                    <a:p>
                      <a:pPr marL="0" marR="0">
                        <a:lnSpc>
                          <a:spcPct val="107000"/>
                        </a:lnSpc>
                        <a:spcBef>
                          <a:spcPts val="0"/>
                        </a:spcBef>
                        <a:spcAft>
                          <a:spcPts val="0"/>
                        </a:spcAft>
                      </a:pPr>
                      <a:r>
                        <a:rPr lang="en-US" sz="1200" b="1" dirty="0">
                          <a:solidFill>
                            <a:schemeClr val="tx1"/>
                          </a:solidFill>
                          <a:effectLst/>
                        </a:rPr>
                        <a:t> 143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Internet Message Access Protocol (IMAP4)</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8740421"/>
                  </a:ext>
                </a:extLst>
              </a:tr>
              <a:tr h="350442">
                <a:tc>
                  <a:txBody>
                    <a:bodyPr/>
                    <a:lstStyle/>
                    <a:p>
                      <a:pPr marL="0" marR="0">
                        <a:lnSpc>
                          <a:spcPct val="107000"/>
                        </a:lnSpc>
                        <a:spcBef>
                          <a:spcPts val="0"/>
                        </a:spcBef>
                        <a:spcAft>
                          <a:spcPts val="0"/>
                        </a:spcAft>
                      </a:pPr>
                      <a:r>
                        <a:rPr lang="en-US" sz="1200" b="1" dirty="0">
                          <a:solidFill>
                            <a:schemeClr val="tx1"/>
                          </a:solidFill>
                          <a:effectLst/>
                        </a:rPr>
                        <a:t> 161, 162</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Simple Network Management Protocol (SNMP)</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5264557"/>
                  </a:ext>
                </a:extLst>
              </a:tr>
              <a:tr h="268103">
                <a:tc>
                  <a:txBody>
                    <a:bodyPr/>
                    <a:lstStyle/>
                    <a:p>
                      <a:pPr marL="0" marR="0">
                        <a:lnSpc>
                          <a:spcPct val="107000"/>
                        </a:lnSpc>
                        <a:spcBef>
                          <a:spcPts val="0"/>
                        </a:spcBef>
                        <a:spcAft>
                          <a:spcPts val="0"/>
                        </a:spcAft>
                      </a:pPr>
                      <a:r>
                        <a:rPr lang="en-US" sz="1200" b="1" dirty="0">
                          <a:solidFill>
                            <a:schemeClr val="tx1"/>
                          </a:solidFill>
                          <a:effectLst/>
                        </a:rPr>
                        <a:t> 389</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a:solidFill>
                            <a:schemeClr val="tx1"/>
                          </a:solidFill>
                          <a:effectLst/>
                        </a:rPr>
                        <a:t> Lightweight Directory Access Protocol</a:t>
                      </a:r>
                      <a:endParaRPr lang="en-US"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845986"/>
                  </a:ext>
                </a:extLst>
              </a:tr>
              <a:tr h="615254">
                <a:tc>
                  <a:txBody>
                    <a:bodyPr/>
                    <a:lstStyle/>
                    <a:p>
                      <a:pPr marL="0" marR="0">
                        <a:lnSpc>
                          <a:spcPct val="107000"/>
                        </a:lnSpc>
                        <a:spcBef>
                          <a:spcPts val="0"/>
                        </a:spcBef>
                        <a:spcAft>
                          <a:spcPts val="0"/>
                        </a:spcAft>
                      </a:pPr>
                      <a:r>
                        <a:rPr lang="en-US" sz="1200" b="1" dirty="0">
                          <a:solidFill>
                            <a:schemeClr val="tx1"/>
                          </a:solidFill>
                          <a:effectLst/>
                        </a:rPr>
                        <a:t> 443</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HTTP with Secure Sockets Layer (SSL) (HTTPS) </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200" b="1" dirty="0">
                          <a:solidFill>
                            <a:schemeClr val="tx1"/>
                          </a:solidFill>
                          <a:effectLst/>
                        </a:rPr>
                        <a:t> TCP and UDP</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015" marR="42015" marT="42015" marB="42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1651281"/>
                  </a:ext>
                </a:extLst>
              </a:tr>
            </a:tbl>
          </a:graphicData>
        </a:graphic>
      </p:graphicFrame>
    </p:spTree>
    <p:extLst>
      <p:ext uri="{BB962C8B-B14F-4D97-AF65-F5344CB8AC3E}">
        <p14:creationId xmlns:p14="http://schemas.microsoft.com/office/powerpoint/2010/main" val="8776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2923877"/>
          </a:xfrm>
          <a:prstGeom prst="rect">
            <a:avLst/>
          </a:prstGeom>
        </p:spPr>
        <p:txBody>
          <a:bodyPr wrap="square">
            <a:spAutoFit/>
          </a:bodyPr>
          <a:lstStyle/>
          <a:p>
            <a:pPr algn="ctr"/>
            <a:r>
              <a:rPr lang="en-US" sz="2000" b="1" dirty="0">
                <a:latin typeface="Times New Roman" panose="02020603050405020304" pitchFamily="18" charset="0"/>
              </a:rPr>
              <a:t>Knowledge Check 4</a:t>
            </a:r>
          </a:p>
          <a:p>
            <a:endParaRPr lang="en-US" sz="2000" b="1" dirty="0">
              <a:latin typeface="Times New Roman" panose="02020603050405020304" pitchFamily="18" charset="0"/>
            </a:endParaRPr>
          </a:p>
          <a:p>
            <a:r>
              <a:rPr lang="en-US" dirty="0"/>
              <a:t>An in-house penetration tester has been asked to evade a new DLP system. The tester plans to exfiltrate data through steganography.</a:t>
            </a:r>
          </a:p>
          <a:p>
            <a:r>
              <a:rPr lang="en-US" dirty="0"/>
              <a:t>Discovery of which of the following would help catch the tester in the act?</a:t>
            </a:r>
          </a:p>
          <a:p>
            <a:endParaRPr lang="en-US" dirty="0"/>
          </a:p>
          <a:p>
            <a:r>
              <a:rPr lang="en-US" dirty="0"/>
              <a:t>A. Abnormally high numbers of outgoing instant messages that contain obfuscated text</a:t>
            </a:r>
          </a:p>
          <a:p>
            <a:r>
              <a:rPr lang="en-US" dirty="0"/>
              <a:t>B. Large-capacity USB drives on the tester's desk with encrypted zip files</a:t>
            </a:r>
          </a:p>
          <a:p>
            <a:r>
              <a:rPr lang="en-US" dirty="0"/>
              <a:t>C. Outgoing emails containing unusually large image files</a:t>
            </a:r>
          </a:p>
          <a:p>
            <a:r>
              <a:rPr lang="en-US" dirty="0"/>
              <a:t>D. Unusual SFTP connections to a consumer IP address</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410233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1" name="Rectangle 10">
            <a:extLst>
              <a:ext uri="{FF2B5EF4-FFF2-40B4-BE49-F238E27FC236}">
                <a16:creationId xmlns:a16="http://schemas.microsoft.com/office/drawing/2014/main" id="{B826640F-0DE4-4DB7-B10A-5580CED5331B}"/>
              </a:ext>
            </a:extLst>
          </p:cNvPr>
          <p:cNvSpPr/>
          <p:nvPr/>
        </p:nvSpPr>
        <p:spPr>
          <a:xfrm>
            <a:off x="1178653" y="1471168"/>
            <a:ext cx="9898893" cy="3200876"/>
          </a:xfrm>
          <a:prstGeom prst="rect">
            <a:avLst/>
          </a:prstGeom>
        </p:spPr>
        <p:txBody>
          <a:bodyPr wrap="square">
            <a:spAutoFit/>
          </a:bodyPr>
          <a:lstStyle/>
          <a:p>
            <a:pPr algn="ctr"/>
            <a:r>
              <a:rPr lang="en-US" sz="2000" b="1" dirty="0">
                <a:latin typeface="Times New Roman" panose="02020603050405020304" pitchFamily="18" charset="0"/>
              </a:rPr>
              <a:t>Knowledge Check 5</a:t>
            </a:r>
          </a:p>
          <a:p>
            <a:endParaRPr lang="en-US" sz="2000" b="1" dirty="0">
              <a:latin typeface="Times New Roman" panose="02020603050405020304" pitchFamily="18" charset="0"/>
            </a:endParaRPr>
          </a:p>
          <a:p>
            <a:r>
              <a:rPr lang="en-US" dirty="0"/>
              <a:t>Systems administrator and key support staff come together to simulate a hypothetical interruption of service.</a:t>
            </a:r>
          </a:p>
          <a:p>
            <a:r>
              <a:rPr lang="en-US" dirty="0"/>
              <a:t>The team updates the disaster recovery processes and documentation after meeting. </a:t>
            </a:r>
          </a:p>
          <a:p>
            <a:r>
              <a:rPr lang="en-US" dirty="0"/>
              <a:t>Which of the following describes the team's efforts?</a:t>
            </a:r>
          </a:p>
          <a:p>
            <a:endParaRPr lang="en-US" dirty="0"/>
          </a:p>
          <a:p>
            <a:r>
              <a:rPr lang="en-US" dirty="0"/>
              <a:t>A. Business impact analysis</a:t>
            </a:r>
          </a:p>
          <a:p>
            <a:r>
              <a:rPr lang="en-US" dirty="0"/>
              <a:t>B. Continuity of operation</a:t>
            </a:r>
          </a:p>
          <a:p>
            <a:r>
              <a:rPr lang="en-US" dirty="0"/>
              <a:t>C. Tabletop exercise</a:t>
            </a:r>
          </a:p>
          <a:p>
            <a:r>
              <a:rPr lang="en-US" dirty="0"/>
              <a:t>D. Order of restoration</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196747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dirty="0"/>
          </a:p>
        </p:txBody>
      </p:sp>
      <p:sp>
        <p:nvSpPr>
          <p:cNvPr id="10" name="Rectangle 2"/>
          <p:cNvSpPr txBox="1">
            <a:spLocks noChangeArrowheads="1"/>
          </p:cNvSpPr>
          <p:nvPr/>
        </p:nvSpPr>
        <p:spPr bwMode="auto">
          <a:xfrm>
            <a:off x="556567"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1" name="Rectangle 2"/>
          <p:cNvSpPr txBox="1">
            <a:spLocks noChangeArrowheads="1"/>
          </p:cNvSpPr>
          <p:nvPr/>
        </p:nvSpPr>
        <p:spPr bwMode="auto">
          <a:xfrm>
            <a:off x="588667"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TextBox 7">
            <a:extLst>
              <a:ext uri="{FF2B5EF4-FFF2-40B4-BE49-F238E27FC236}">
                <a16:creationId xmlns:a16="http://schemas.microsoft.com/office/drawing/2014/main" id="{C99854E9-9E37-4307-8F8E-EB35DF45E80C}"/>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34967260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5010" y="1059866"/>
            <a:ext cx="11350857" cy="5386090"/>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Cold Site </a:t>
            </a:r>
            <a:r>
              <a:rPr lang="en-US" dirty="0"/>
              <a:t>– A physical site that can be used if the main site is inaccessible(destroyed) but that lacks all of the resources necessary to enable an organization to use it immediately. </a:t>
            </a:r>
          </a:p>
          <a:p>
            <a:endParaRPr lang="en-US" dirty="0"/>
          </a:p>
          <a:p>
            <a:r>
              <a:rPr lang="en-US" b="1" i="1" dirty="0"/>
              <a:t>Disaster Recovery </a:t>
            </a:r>
            <a:r>
              <a:rPr lang="en-US" dirty="0"/>
              <a:t>– The act of recovering data following a disaster in which it has been destroyed. </a:t>
            </a:r>
          </a:p>
          <a:p>
            <a:endParaRPr lang="en-US" b="1" i="1" dirty="0"/>
          </a:p>
          <a:p>
            <a:r>
              <a:rPr lang="en-US" b="1" i="1" dirty="0"/>
              <a:t>Forensics </a:t>
            </a:r>
            <a:r>
              <a:rPr lang="en-US" dirty="0"/>
              <a:t>–</a:t>
            </a:r>
            <a:r>
              <a:rPr lang="en-US" b="1" i="1" dirty="0"/>
              <a:t> </a:t>
            </a:r>
            <a:r>
              <a:rPr lang="en-US" dirty="0"/>
              <a:t>The act of looking at all of the data at your disposal to try and understand who gained unauthorized access and the extent of that access. </a:t>
            </a:r>
          </a:p>
          <a:p>
            <a:r>
              <a:rPr lang="en-US" dirty="0"/>
              <a:t>  </a:t>
            </a:r>
            <a:endParaRPr lang="en-US" b="1" i="1" dirty="0"/>
          </a:p>
          <a:p>
            <a:r>
              <a:rPr lang="en-US" b="1" i="1" dirty="0"/>
              <a:t>Hot Site </a:t>
            </a:r>
            <a:r>
              <a:rPr lang="en-US" dirty="0"/>
              <a:t>– An alternate location that can provide operation within hours of a failure. </a:t>
            </a:r>
          </a:p>
          <a:p>
            <a:endParaRPr lang="en-US" b="1" i="1" dirty="0"/>
          </a:p>
          <a:p>
            <a:r>
              <a:rPr lang="en-US" b="1" i="1" dirty="0"/>
              <a:t>Intrusive Tests </a:t>
            </a:r>
            <a:r>
              <a:rPr lang="en-US" dirty="0"/>
              <a:t>– Penetration-type testing that involves trying to break into a network. </a:t>
            </a:r>
          </a:p>
          <a:p>
            <a:endParaRPr lang="en-US" b="1" i="1" dirty="0"/>
          </a:p>
          <a:p>
            <a:r>
              <a:rPr lang="en-US" b="1" i="1" dirty="0"/>
              <a:t>Offsite Storage </a:t>
            </a:r>
            <a:r>
              <a:rPr lang="en-US" dirty="0"/>
              <a:t>– Storing data off the premises, usually in a secure location. </a:t>
            </a:r>
          </a:p>
          <a:p>
            <a:endParaRPr lang="en-US" b="1" i="1" dirty="0"/>
          </a:p>
          <a:p>
            <a:r>
              <a:rPr lang="en-US" b="1" i="1" dirty="0"/>
              <a:t>Tabletop Exercise </a:t>
            </a:r>
            <a:r>
              <a:rPr lang="en-US" dirty="0"/>
              <a:t>– An exercise that involves individuals sitting around a table with a facilitator discussing situations that could arise and how best to respond to them.  </a:t>
            </a:r>
          </a:p>
          <a:p>
            <a:endParaRPr lang="en-US" dirty="0"/>
          </a:p>
        </p:txBody>
      </p:sp>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custDataLst>
      <p:tags r:id="rId1"/>
    </p:custDataLst>
    <p:extLst>
      <p:ext uri="{BB962C8B-B14F-4D97-AF65-F5344CB8AC3E}">
        <p14:creationId xmlns:p14="http://schemas.microsoft.com/office/powerpoint/2010/main" val="163868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7" y="1432852"/>
            <a:ext cx="5355252" cy="3139321"/>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Business Continuity Planning (BCP)</a:t>
            </a:r>
          </a:p>
          <a:p>
            <a:endParaRPr lang="en-US" b="1" dirty="0">
              <a:latin typeface="Times New Roman" panose="02020603050405020304" pitchFamily="18" charset="0"/>
              <a:cs typeface="Times New Roman" panose="02020603050405020304" pitchFamily="18" charset="0"/>
            </a:endParaRPr>
          </a:p>
          <a:p>
            <a:r>
              <a:rPr lang="en-US" dirty="0">
                <a:latin typeface="+mj-lt"/>
                <a:cs typeface="Times New Roman" panose="02020603050405020304" pitchFamily="18" charset="0"/>
              </a:rPr>
              <a:t>The process to plan and prepare for potential interruptions in business processes and how to continue the delivery of products or services at acceptable levels following a disruptive incident. </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The Business Continuity Plan’s goals are to maintain as much of the business operations as possible before and during the execution of the Disaster Recovery Plan. </a:t>
            </a:r>
            <a:endParaRPr lang="en-US" b="1" dirty="0">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DAD70A55-9CFF-40F3-9572-B19775360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965" y="1926806"/>
            <a:ext cx="5341133" cy="3004387"/>
          </a:xfrm>
          <a:prstGeom prst="rect">
            <a:avLst/>
          </a:prstGeom>
        </p:spPr>
      </p:pic>
    </p:spTree>
    <p:custDataLst>
      <p:tags r:id="rId1"/>
    </p:custDataLst>
    <p:extLst>
      <p:ext uri="{BB962C8B-B14F-4D97-AF65-F5344CB8AC3E}">
        <p14:creationId xmlns:p14="http://schemas.microsoft.com/office/powerpoint/2010/main" val="131656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7" y="1432852"/>
            <a:ext cx="5730504" cy="4247317"/>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Business Continuity Planning (BCP)</a:t>
            </a:r>
          </a:p>
          <a:p>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mj-lt"/>
                <a:cs typeface="Times New Roman" panose="02020603050405020304" pitchFamily="18" charset="0"/>
              </a:rPr>
              <a:t>Perform Risk Assessment </a:t>
            </a:r>
            <a:r>
              <a:rPr lang="en-US" dirty="0">
                <a:latin typeface="+mj-lt"/>
                <a:cs typeface="Times New Roman" panose="02020603050405020304" pitchFamily="18" charset="0"/>
              </a:rPr>
              <a:t>– Evaluate the risk and likelihood of a business loss.</a:t>
            </a:r>
          </a:p>
          <a:p>
            <a:pPr marL="342900" indent="-342900">
              <a:buAutoNum type="arabicPeriod"/>
            </a:pPr>
            <a:endParaRPr lang="en-US" dirty="0">
              <a:latin typeface="+mj-lt"/>
              <a:cs typeface="Times New Roman" panose="02020603050405020304" pitchFamily="18" charset="0"/>
            </a:endParaRPr>
          </a:p>
          <a:p>
            <a:pPr marL="342900" indent="-342900">
              <a:buAutoNum type="arabicPeriod"/>
            </a:pPr>
            <a:r>
              <a:rPr lang="en-US" b="1" dirty="0">
                <a:latin typeface="+mj-lt"/>
                <a:cs typeface="Times New Roman" panose="02020603050405020304" pitchFamily="18" charset="0"/>
              </a:rPr>
              <a:t>Create Business Impact Analysis </a:t>
            </a:r>
            <a:r>
              <a:rPr lang="en-US" dirty="0">
                <a:latin typeface="+mj-lt"/>
                <a:cs typeface="Times New Roman" panose="02020603050405020304" pitchFamily="18" charset="0"/>
              </a:rPr>
              <a:t>– Evaluate the impact to the business of a loss. </a:t>
            </a:r>
          </a:p>
          <a:p>
            <a:pPr marL="342900" indent="-342900">
              <a:buAutoNum type="arabicPeriod"/>
            </a:pPr>
            <a:endParaRPr lang="en-US" dirty="0">
              <a:latin typeface="+mj-lt"/>
              <a:cs typeface="Times New Roman" panose="02020603050405020304" pitchFamily="18" charset="0"/>
            </a:endParaRPr>
          </a:p>
          <a:p>
            <a:pPr marL="342900" indent="-342900">
              <a:buAutoNum type="arabicPeriod"/>
            </a:pPr>
            <a:r>
              <a:rPr lang="en-US" b="1" dirty="0">
                <a:latin typeface="+mj-lt"/>
                <a:cs typeface="Times New Roman" panose="02020603050405020304" pitchFamily="18" charset="0"/>
              </a:rPr>
              <a:t>Create Strategy and Plan Development </a:t>
            </a:r>
            <a:r>
              <a:rPr lang="en-US" dirty="0">
                <a:latin typeface="+mj-lt"/>
                <a:cs typeface="Times New Roman" panose="02020603050405020304" pitchFamily="18" charset="0"/>
              </a:rPr>
              <a:t>– Create a plan for responding to a business loss. </a:t>
            </a:r>
          </a:p>
          <a:p>
            <a:pPr marL="342900" indent="-342900">
              <a:buAutoNum type="arabicPeriod"/>
            </a:pPr>
            <a:endParaRPr lang="en-US" dirty="0">
              <a:latin typeface="+mj-lt"/>
              <a:cs typeface="Times New Roman" panose="02020603050405020304" pitchFamily="18" charset="0"/>
            </a:endParaRPr>
          </a:p>
          <a:p>
            <a:pPr marL="342900" indent="-342900">
              <a:buAutoNum type="arabicPeriod"/>
            </a:pPr>
            <a:r>
              <a:rPr lang="en-US" b="1" dirty="0">
                <a:latin typeface="+mj-lt"/>
                <a:cs typeface="Times New Roman" panose="02020603050405020304" pitchFamily="18" charset="0"/>
              </a:rPr>
              <a:t>Test, Train, Maintain </a:t>
            </a:r>
            <a:r>
              <a:rPr lang="en-US" dirty="0">
                <a:latin typeface="+mj-lt"/>
                <a:cs typeface="Times New Roman" panose="02020603050405020304" pitchFamily="18" charset="0"/>
              </a:rPr>
              <a:t>– Test the response plan, train the personnel responsible for responding, and update the plan for ongoing changes. </a:t>
            </a:r>
          </a:p>
          <a:p>
            <a:endParaRPr lang="en-US" b="1" dirty="0">
              <a:latin typeface="+mj-lt"/>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244" y="1690123"/>
            <a:ext cx="4211810" cy="4211810"/>
          </a:xfrm>
          <a:prstGeom prst="rect">
            <a:avLst/>
          </a:prstGeom>
        </p:spPr>
      </p:pic>
    </p:spTree>
    <p:custDataLst>
      <p:tags r:id="rId1"/>
    </p:custDataLst>
    <p:extLst>
      <p:ext uri="{BB962C8B-B14F-4D97-AF65-F5344CB8AC3E}">
        <p14:creationId xmlns:p14="http://schemas.microsoft.com/office/powerpoint/2010/main" val="89788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7" y="1432852"/>
            <a:ext cx="5375145" cy="4247317"/>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Protecting Critical Business Data </a:t>
            </a:r>
          </a:p>
          <a:p>
            <a:endParaRPr lang="en-US" b="1" dirty="0">
              <a:latin typeface="Times New Roman" panose="02020603050405020304" pitchFamily="18" charset="0"/>
              <a:cs typeface="Times New Roman" panose="02020603050405020304" pitchFamily="18" charset="0"/>
            </a:endParaRPr>
          </a:p>
          <a:p>
            <a:r>
              <a:rPr lang="en-US" b="1" dirty="0">
                <a:latin typeface="+mj-lt"/>
                <a:cs typeface="Times New Roman" panose="02020603050405020304" pitchFamily="18" charset="0"/>
              </a:rPr>
              <a:t>Working Backups </a:t>
            </a:r>
            <a:r>
              <a:rPr lang="en-US" dirty="0">
                <a:latin typeface="+mj-lt"/>
                <a:cs typeface="Times New Roman" panose="02020603050405020304" pitchFamily="18" charset="0"/>
              </a:rPr>
              <a:t>– Onsite data backups that are available immediately for data recovery. </a:t>
            </a:r>
          </a:p>
          <a:p>
            <a:endParaRPr lang="en-US" dirty="0">
              <a:latin typeface="+mj-lt"/>
              <a:cs typeface="Times New Roman" panose="02020603050405020304" pitchFamily="18" charset="0"/>
            </a:endParaRPr>
          </a:p>
          <a:p>
            <a:r>
              <a:rPr lang="en-US" b="1" dirty="0">
                <a:latin typeface="+mj-lt"/>
                <a:cs typeface="Times New Roman" panose="02020603050405020304" pitchFamily="18" charset="0"/>
              </a:rPr>
              <a:t>Onsite Storage </a:t>
            </a:r>
            <a:r>
              <a:rPr lang="en-US" dirty="0">
                <a:latin typeface="+mj-lt"/>
                <a:cs typeface="Times New Roman" panose="02020603050405020304" pitchFamily="18" charset="0"/>
              </a:rPr>
              <a:t>– An onsite data center location that stores most recent backup copies of business data. In the form of tapes, cartridges or backup media. This location should be fireproof, secure, and other ways protected. </a:t>
            </a:r>
          </a:p>
          <a:p>
            <a:pPr marL="342900" indent="-342900">
              <a:buAutoNum type="arabicPeriod"/>
            </a:pPr>
            <a:endParaRPr lang="en-US" dirty="0">
              <a:latin typeface="+mj-lt"/>
              <a:cs typeface="Times New Roman" panose="02020603050405020304" pitchFamily="18" charset="0"/>
            </a:endParaRPr>
          </a:p>
          <a:p>
            <a:r>
              <a:rPr lang="en-US" b="1" dirty="0">
                <a:latin typeface="+mj-lt"/>
                <a:cs typeface="Times New Roman" panose="02020603050405020304" pitchFamily="18" charset="0"/>
              </a:rPr>
              <a:t>Offsite Storage </a:t>
            </a:r>
            <a:r>
              <a:rPr lang="en-US" dirty="0">
                <a:latin typeface="+mj-lt"/>
                <a:cs typeface="Times New Roman" panose="02020603050405020304" pitchFamily="18" charset="0"/>
              </a:rPr>
              <a:t>– Offsite location where backup copies of paper reports, and backup media are kept, in case of catastrophic losses at the onsite facility. </a:t>
            </a:r>
            <a:endParaRPr lang="en-US" b="1" dirty="0">
              <a:latin typeface="+mj-lt"/>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703" y="1933190"/>
            <a:ext cx="5019675" cy="3095625"/>
          </a:xfrm>
          <a:prstGeom prst="rect">
            <a:avLst/>
          </a:prstGeom>
        </p:spPr>
      </p:pic>
    </p:spTree>
    <p:custDataLst>
      <p:tags r:id="rId1"/>
    </p:custDataLst>
    <p:extLst>
      <p:ext uri="{BB962C8B-B14F-4D97-AF65-F5344CB8AC3E}">
        <p14:creationId xmlns:p14="http://schemas.microsoft.com/office/powerpoint/2010/main" val="141376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6" y="1432852"/>
            <a:ext cx="6028747" cy="4524315"/>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Disaster Recovery Plan (DRP)</a:t>
            </a:r>
          </a:p>
          <a:p>
            <a:endParaRPr lang="en-US" b="1" dirty="0">
              <a:latin typeface="Times New Roman" panose="02020603050405020304" pitchFamily="18" charset="0"/>
              <a:cs typeface="Times New Roman" panose="02020603050405020304" pitchFamily="18" charset="0"/>
            </a:endParaRPr>
          </a:p>
          <a:p>
            <a:r>
              <a:rPr lang="en-US" b="1" dirty="0">
                <a:latin typeface="+mj-lt"/>
                <a:cs typeface="Times New Roman" panose="02020603050405020304" pitchFamily="18" charset="0"/>
              </a:rPr>
              <a:t>Goal </a:t>
            </a:r>
            <a:r>
              <a:rPr lang="en-US" dirty="0">
                <a:latin typeface="+mj-lt"/>
                <a:cs typeface="Times New Roman" panose="02020603050405020304" pitchFamily="18" charset="0"/>
              </a:rPr>
              <a:t>– Reestablishing IT services and minimizing losses. </a:t>
            </a:r>
          </a:p>
          <a:p>
            <a:r>
              <a:rPr lang="en-US" dirty="0">
                <a:latin typeface="+mj-lt"/>
                <a:cs typeface="Times New Roman" panose="02020603050405020304" pitchFamily="18" charset="0"/>
              </a:rPr>
              <a:t>Recovering from disasters: </a:t>
            </a:r>
          </a:p>
          <a:p>
            <a:pPr marL="285750" indent="-285750">
              <a:buFont typeface="Arial" panose="020B0604020202020204" pitchFamily="34" charset="0"/>
              <a:buChar char="•"/>
            </a:pPr>
            <a:r>
              <a:rPr lang="en-US" dirty="0">
                <a:latin typeface="+mj-lt"/>
                <a:cs typeface="Times New Roman" panose="02020603050405020304" pitchFamily="18" charset="0"/>
              </a:rPr>
              <a:t>Environmental </a:t>
            </a:r>
          </a:p>
          <a:p>
            <a:pPr marL="285750" indent="-285750">
              <a:buFont typeface="Arial" panose="020B0604020202020204" pitchFamily="34" charset="0"/>
              <a:buChar char="•"/>
            </a:pPr>
            <a:r>
              <a:rPr lang="en-US" dirty="0">
                <a:latin typeface="+mj-lt"/>
                <a:cs typeface="Times New Roman" panose="02020603050405020304" pitchFamily="18" charset="0"/>
              </a:rPr>
              <a:t>Man-made</a:t>
            </a:r>
          </a:p>
          <a:p>
            <a:pPr marL="285750" indent="-285750">
              <a:buFont typeface="Arial" panose="020B0604020202020204" pitchFamily="34" charset="0"/>
              <a:buChar char="•"/>
            </a:pPr>
            <a:r>
              <a:rPr lang="en-US" dirty="0">
                <a:latin typeface="+mj-lt"/>
                <a:cs typeface="Times New Roman" panose="02020603050405020304" pitchFamily="18" charset="0"/>
              </a:rPr>
              <a:t>Natural </a:t>
            </a:r>
          </a:p>
          <a:p>
            <a:endParaRPr lang="en-US" dirty="0">
              <a:latin typeface="+mj-lt"/>
              <a:cs typeface="Times New Roman" panose="02020603050405020304" pitchFamily="18" charset="0"/>
            </a:endParaRPr>
          </a:p>
          <a:p>
            <a:r>
              <a:rPr lang="en-US" b="1" dirty="0">
                <a:latin typeface="+mj-lt"/>
                <a:cs typeface="Times New Roman" panose="02020603050405020304" pitchFamily="18" charset="0"/>
              </a:rPr>
              <a:t>Recovery Point Objective (RPO) </a:t>
            </a:r>
            <a:r>
              <a:rPr lang="en-US" dirty="0">
                <a:latin typeface="+mj-lt"/>
                <a:cs typeface="Times New Roman" panose="02020603050405020304" pitchFamily="18" charset="0"/>
              </a:rPr>
              <a:t>– Point at which it is acceptable to recover data and resume operations. Maximum amount of data loss acceptable.  This could be 5 minutes or 5 hours, or more. </a:t>
            </a:r>
          </a:p>
          <a:p>
            <a:endParaRPr lang="en-US" dirty="0">
              <a:latin typeface="+mj-lt"/>
              <a:cs typeface="Times New Roman" panose="02020603050405020304" pitchFamily="18" charset="0"/>
            </a:endParaRPr>
          </a:p>
          <a:p>
            <a:r>
              <a:rPr lang="en-US" b="1" dirty="0">
                <a:latin typeface="+mj-lt"/>
                <a:cs typeface="Times New Roman" panose="02020603050405020304" pitchFamily="18" charset="0"/>
              </a:rPr>
              <a:t>Recovery Time Objective (RTO) </a:t>
            </a:r>
            <a:r>
              <a:rPr lang="en-US" dirty="0">
                <a:latin typeface="+mj-lt"/>
                <a:cs typeface="Times New Roman" panose="02020603050405020304" pitchFamily="18" charset="0"/>
              </a:rPr>
              <a:t>– Amount of time acceptable to restore operations after a disaster, before significant business losses are incurred.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6429" y="1759462"/>
            <a:ext cx="4571669" cy="3317725"/>
          </a:xfrm>
          <a:prstGeom prst="rect">
            <a:avLst/>
          </a:prstGeom>
        </p:spPr>
      </p:pic>
    </p:spTree>
    <p:custDataLst>
      <p:tags r:id="rId1"/>
    </p:custDataLst>
    <p:extLst>
      <p:ext uri="{BB962C8B-B14F-4D97-AF65-F5344CB8AC3E}">
        <p14:creationId xmlns:p14="http://schemas.microsoft.com/office/powerpoint/2010/main" val="73843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233" y="1353902"/>
            <a:ext cx="6765693" cy="5047536"/>
          </a:xfrm>
          <a:prstGeom prst="rect">
            <a:avLst/>
          </a:prstGeom>
          <a:noFill/>
        </p:spPr>
        <p:txBody>
          <a:bodyPr wrap="square" rtlCol="0">
            <a:spAutoFit/>
          </a:bodyPr>
          <a:lstStyle/>
          <a:p>
            <a:r>
              <a:rPr lang="en-US" b="1" dirty="0">
                <a:solidFill>
                  <a:srgbClr val="0070C0"/>
                </a:solidFill>
              </a:rPr>
              <a:t>Tabletop Exercise </a:t>
            </a:r>
          </a:p>
          <a:p>
            <a:endParaRPr lang="en-US" sz="1600" b="1" i="1" dirty="0">
              <a:solidFill>
                <a:schemeClr val="accent5"/>
              </a:solidFill>
            </a:endParaRPr>
          </a:p>
          <a:p>
            <a:r>
              <a:rPr lang="en-US" dirty="0"/>
              <a:t>A simulation of a disaster to validate the Disaster Recovery Plan. </a:t>
            </a:r>
          </a:p>
          <a:p>
            <a:endParaRPr lang="en-US" dirty="0"/>
          </a:p>
          <a:p>
            <a:r>
              <a:rPr lang="en-US" i="1" dirty="0"/>
              <a:t>Document Review – </a:t>
            </a:r>
            <a:r>
              <a:rPr lang="en-US" dirty="0"/>
              <a:t>A review of recovery plans, operations plans and procedures. </a:t>
            </a:r>
          </a:p>
          <a:p>
            <a:endParaRPr lang="en-US" i="1" dirty="0"/>
          </a:p>
          <a:p>
            <a:r>
              <a:rPr lang="en-US" i="1" dirty="0"/>
              <a:t>Walkthrough – </a:t>
            </a:r>
            <a:r>
              <a:rPr lang="en-US" dirty="0"/>
              <a:t>Group discussion of recovery plans and procedures </a:t>
            </a:r>
          </a:p>
          <a:p>
            <a:endParaRPr lang="en-US" i="1" dirty="0"/>
          </a:p>
          <a:p>
            <a:r>
              <a:rPr lang="en-US" i="1" dirty="0"/>
              <a:t>Simulation – </a:t>
            </a:r>
            <a:r>
              <a:rPr lang="en-US" dirty="0"/>
              <a:t>Walkthrough of recovery plans and procedures with scripted case study. </a:t>
            </a:r>
          </a:p>
          <a:p>
            <a:endParaRPr lang="en-US" i="1" dirty="0"/>
          </a:p>
          <a:p>
            <a:r>
              <a:rPr lang="en-US" i="1" dirty="0"/>
              <a:t>Parallel Test – </a:t>
            </a:r>
            <a:r>
              <a:rPr lang="en-US" dirty="0"/>
              <a:t>Test backup systems, but leave main systems running </a:t>
            </a:r>
          </a:p>
          <a:p>
            <a:endParaRPr lang="en-US" i="1" dirty="0"/>
          </a:p>
          <a:p>
            <a:r>
              <a:rPr lang="en-US" i="1" dirty="0"/>
              <a:t>Cutover Test – </a:t>
            </a:r>
            <a:r>
              <a:rPr lang="en-US" dirty="0"/>
              <a:t>Do an actual cutover test to test the backup systems. </a:t>
            </a:r>
          </a:p>
        </p:txBody>
      </p:sp>
      <p:sp>
        <p:nvSpPr>
          <p:cNvPr id="8"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9"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10"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6613" y="1798463"/>
            <a:ext cx="4091485" cy="3066057"/>
          </a:xfrm>
          <a:prstGeom prst="rect">
            <a:avLst/>
          </a:prstGeom>
        </p:spPr>
      </p:pic>
    </p:spTree>
    <p:extLst>
      <p:ext uri="{BB962C8B-B14F-4D97-AF65-F5344CB8AC3E}">
        <p14:creationId xmlns:p14="http://schemas.microsoft.com/office/powerpoint/2010/main" val="104178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571332" y="434747"/>
            <a:ext cx="11078866" cy="400110"/>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dirty="0">
                <a:latin typeface="Times New Roman" panose="02020603050405020304" pitchFamily="18" charset="0"/>
                <a:ea typeface="Times New Roman" panose="02020603050405020304" pitchFamily="18" charset="0"/>
                <a:cs typeface="Times New Roman" panose="02020603050405020304" pitchFamily="18" charset="0"/>
              </a:rPr>
              <a:t>Incident Response and Forensics </a:t>
            </a:r>
            <a:endParaRPr lang="en-US" sz="2800" i="1" kern="0" dirty="0"/>
          </a:p>
        </p:txBody>
      </p:sp>
      <p:sp>
        <p:nvSpPr>
          <p:cNvPr id="8" name="Rectangle 2"/>
          <p:cNvSpPr txBox="1">
            <a:spLocks noChangeArrowheads="1"/>
          </p:cNvSpPr>
          <p:nvPr/>
        </p:nvSpPr>
        <p:spPr bwMode="auto">
          <a:xfrm>
            <a:off x="539232" y="480421"/>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11</a:t>
            </a:r>
          </a:p>
        </p:txBody>
      </p:sp>
      <p:sp>
        <p:nvSpPr>
          <p:cNvPr id="9" name="Rectangle 2"/>
          <p:cNvSpPr txBox="1">
            <a:spLocks noChangeArrowheads="1"/>
          </p:cNvSpPr>
          <p:nvPr/>
        </p:nvSpPr>
        <p:spPr bwMode="auto">
          <a:xfrm>
            <a:off x="539232" y="50278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Business Continuity</a:t>
            </a:r>
            <a:endParaRPr lang="en-US" sz="2000" i="1" dirty="0"/>
          </a:p>
        </p:txBody>
      </p:sp>
      <p:sp>
        <p:nvSpPr>
          <p:cNvPr id="10" name="TextBox 9"/>
          <p:cNvSpPr txBox="1"/>
          <p:nvPr/>
        </p:nvSpPr>
        <p:spPr>
          <a:xfrm>
            <a:off x="505616" y="1432852"/>
            <a:ext cx="5375145" cy="4247317"/>
          </a:xfrm>
          <a:prstGeom prst="rect">
            <a:avLst/>
          </a:prstGeom>
          <a:noFill/>
        </p:spPr>
        <p:txBody>
          <a:bodyPr wrap="square" rtlCol="0">
            <a:spAutoFit/>
          </a:bodyPr>
          <a:lstStyle/>
          <a:p>
            <a:r>
              <a:rPr lang="en-US" b="1" dirty="0">
                <a:solidFill>
                  <a:srgbClr val="0070C0"/>
                </a:solidFill>
                <a:latin typeface="+mj-lt"/>
                <a:cs typeface="Times New Roman" panose="02020603050405020304" pitchFamily="18" charset="0"/>
              </a:rPr>
              <a:t>Database Backup Plans</a:t>
            </a:r>
          </a:p>
          <a:p>
            <a:endParaRPr lang="en-US" b="1" dirty="0">
              <a:latin typeface="Times New Roman" panose="02020603050405020304" pitchFamily="18" charset="0"/>
              <a:cs typeface="Times New Roman" panose="02020603050405020304" pitchFamily="18" charset="0"/>
            </a:endParaRPr>
          </a:p>
          <a:p>
            <a:r>
              <a:rPr lang="en-US" b="1" dirty="0">
                <a:latin typeface="+mj-lt"/>
                <a:cs typeface="Times New Roman" panose="02020603050405020304" pitchFamily="18" charset="0"/>
              </a:rPr>
              <a:t>Full Backup </a:t>
            </a:r>
            <a:r>
              <a:rPr lang="en-US" dirty="0">
                <a:latin typeface="+mj-lt"/>
                <a:cs typeface="Times New Roman" panose="02020603050405020304" pitchFamily="18" charset="0"/>
              </a:rPr>
              <a:t>– This is a complete backup of all database files. </a:t>
            </a:r>
          </a:p>
          <a:p>
            <a:endParaRPr lang="en-US" dirty="0">
              <a:latin typeface="+mj-lt"/>
              <a:cs typeface="Times New Roman" panose="02020603050405020304" pitchFamily="18" charset="0"/>
            </a:endParaRPr>
          </a:p>
          <a:p>
            <a:r>
              <a:rPr lang="en-US" b="1" dirty="0">
                <a:latin typeface="+mj-lt"/>
                <a:cs typeface="Times New Roman" panose="02020603050405020304" pitchFamily="18" charset="0"/>
              </a:rPr>
              <a:t>Incremental Backup </a:t>
            </a:r>
            <a:r>
              <a:rPr lang="en-US" dirty="0">
                <a:latin typeface="+mj-lt"/>
                <a:cs typeface="Times New Roman" panose="02020603050405020304" pitchFamily="18" charset="0"/>
              </a:rPr>
              <a:t>– A partial backup that stores all new data since the last full backup or the last incremental backup. </a:t>
            </a:r>
          </a:p>
          <a:p>
            <a:endParaRPr lang="en-US" dirty="0">
              <a:latin typeface="+mj-lt"/>
              <a:cs typeface="Times New Roman" panose="02020603050405020304" pitchFamily="18" charset="0"/>
            </a:endParaRPr>
          </a:p>
          <a:p>
            <a:r>
              <a:rPr lang="en-US" b="1" dirty="0">
                <a:cs typeface="Times New Roman" panose="02020603050405020304" pitchFamily="18" charset="0"/>
              </a:rPr>
              <a:t>Differential Backup </a:t>
            </a:r>
            <a:r>
              <a:rPr lang="en-US" dirty="0">
                <a:cs typeface="Times New Roman" panose="02020603050405020304" pitchFamily="18" charset="0"/>
              </a:rPr>
              <a:t>– A backup of all data that has been changed since the last full backup. </a:t>
            </a:r>
          </a:p>
          <a:p>
            <a:endParaRPr lang="en-US" dirty="0">
              <a:latin typeface="+mj-lt"/>
              <a:cs typeface="Times New Roman" panose="02020603050405020304" pitchFamily="18" charset="0"/>
            </a:endParaRPr>
          </a:p>
          <a:p>
            <a:r>
              <a:rPr lang="en-US" b="1" dirty="0">
                <a:cs typeface="Times New Roman" panose="02020603050405020304" pitchFamily="18" charset="0"/>
              </a:rPr>
              <a:t>Hierarchical storage management (HSM) </a:t>
            </a:r>
            <a:r>
              <a:rPr lang="en-US" dirty="0">
                <a:cs typeface="Times New Roman" panose="02020603050405020304" pitchFamily="18" charset="0"/>
              </a:rPr>
              <a:t>– Continuous backup of all database changes to a tape system or other storage media.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5766" y="1846134"/>
            <a:ext cx="5014432" cy="2501847"/>
          </a:xfrm>
          <a:prstGeom prst="rect">
            <a:avLst/>
          </a:prstGeom>
        </p:spPr>
      </p:pic>
    </p:spTree>
    <p:custDataLst>
      <p:tags r:id="rId1"/>
    </p:custDataLst>
    <p:extLst>
      <p:ext uri="{BB962C8B-B14F-4D97-AF65-F5344CB8AC3E}">
        <p14:creationId xmlns:p14="http://schemas.microsoft.com/office/powerpoint/2010/main" val="1347592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0.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4.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5.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6.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7.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8.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9.xml><?xml version="1.0" encoding="utf-8"?>
<p:tagLst xmlns:a="http://schemas.openxmlformats.org/drawingml/2006/main" xmlns:r="http://schemas.openxmlformats.org/officeDocument/2006/relationships" xmlns:p="http://schemas.openxmlformats.org/presentationml/2006/main">
  <p:tag name="BOILERPLATE" val="Boilerplate"/>
</p:tagLst>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5CF9BC-1E36-4878-B260-E9F9A41D0F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C5C2A1B-AAA5-42C7-951F-010FF2875BAA}">
  <ds:schemaRefs>
    <ds:schemaRef ds:uri="http://schemas.microsoft.com/sharepoint/v3/contenttype/forms"/>
  </ds:schemaRefs>
</ds:datastoreItem>
</file>

<file path=customXml/itemProps3.xml><?xml version="1.0" encoding="utf-8"?>
<ds:datastoreItem xmlns:ds="http://schemas.openxmlformats.org/officeDocument/2006/customXml" ds:itemID="{786611B3-906F-411C-B766-366DF17020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78487</TotalTime>
  <Words>2362</Words>
  <Application>Microsoft Office PowerPoint</Application>
  <PresentationFormat>Widescreen</PresentationFormat>
  <Paragraphs>411</Paragraphs>
  <Slides>27</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Incident Response and Forensics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634</cp:revision>
  <cp:lastPrinted>2016-08-23T16:25:56Z</cp:lastPrinted>
  <dcterms:created xsi:type="dcterms:W3CDTF">2015-01-28T22:26:41Z</dcterms:created>
  <dcterms:modified xsi:type="dcterms:W3CDTF">2021-07-12T20:22:41Z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2021-07-08T17:02:22Z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921e64ef-78fe-498c-a085-b75a2402411f</vt:lpwstr>
  </property>
  <property fmtid="{D5CDD505-2E9C-101B-9397-08002B2CF9AE}" pid="9" name="MSIP_Label_ea60d57e-af5b-4752-ac57-3e4f28ca11dc_ContentBits">
    <vt:lpwstr>0</vt:lpwstr>
  </property>
</Properties>
</file>