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2" r:id="rId5"/>
  </p:sldMasterIdLst>
  <p:notesMasterIdLst>
    <p:notesMasterId r:id="rId17"/>
  </p:notesMasterIdLst>
  <p:handoutMasterIdLst>
    <p:handoutMasterId r:id="rId18"/>
  </p:handoutMasterIdLst>
  <p:sldIdLst>
    <p:sldId id="335" r:id="rId6"/>
    <p:sldId id="324" r:id="rId7"/>
    <p:sldId id="349" r:id="rId8"/>
    <p:sldId id="344" r:id="rId9"/>
    <p:sldId id="350" r:id="rId10"/>
    <p:sldId id="351" r:id="rId11"/>
    <p:sldId id="346" r:id="rId12"/>
    <p:sldId id="345" r:id="rId13"/>
    <p:sldId id="352" r:id="rId14"/>
    <p:sldId id="347" r:id="rId15"/>
    <p:sldId id="348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avan, Vinod" initials="VK" lastIdx="2" clrIdx="0">
    <p:extLst>
      <p:ext uri="{19B8F6BF-5375-455C-9EA6-DF929625EA0E}">
        <p15:presenceInfo xmlns:p15="http://schemas.microsoft.com/office/powerpoint/2012/main" userId="Kesavan, Vinod" providerId="None"/>
      </p:ext>
    </p:extLst>
  </p:cmAuthor>
  <p:cmAuthor id="2" name="Neumann, Richard" initials="RN" lastIdx="4" clrIdx="1">
    <p:extLst>
      <p:ext uri="{19B8F6BF-5375-455C-9EA6-DF929625EA0E}">
        <p15:presenceInfo xmlns:p15="http://schemas.microsoft.com/office/powerpoint/2012/main" userId="Neumann, Rich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EC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6993" autoAdjust="0"/>
    <p:restoredTop sz="93515" autoAdjust="0"/>
  </p:normalViewPr>
  <p:slideViewPr>
    <p:cSldViewPr snapToGrid="0">
      <p:cViewPr varScale="1">
        <p:scale>
          <a:sx n="111" d="100"/>
          <a:sy n="111" d="100"/>
        </p:scale>
        <p:origin x="14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8"/>
    </p:cViewPr>
  </p:sorterViewPr>
  <p:notesViewPr>
    <p:cSldViewPr snapToGrid="0">
      <p:cViewPr varScale="1">
        <p:scale>
          <a:sx n="88" d="100"/>
          <a:sy n="88" d="100"/>
        </p:scale>
        <p:origin x="378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38476" cy="466576"/>
          </a:xfrm>
          <a:prstGeom prst="rect">
            <a:avLst/>
          </a:prstGeom>
        </p:spPr>
        <p:txBody>
          <a:bodyPr vert="horz" lIns="91228" tIns="45615" rIns="91228" bIns="4561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3"/>
            <a:ext cx="3038476" cy="466576"/>
          </a:xfrm>
          <a:prstGeom prst="rect">
            <a:avLst/>
          </a:prstGeom>
        </p:spPr>
        <p:txBody>
          <a:bodyPr vert="horz" lIns="91228" tIns="45615" rIns="91228" bIns="45615" rtlCol="0"/>
          <a:lstStyle>
            <a:lvl1pPr algn="r">
              <a:defRPr sz="1100"/>
            </a:lvl1pPr>
          </a:lstStyle>
          <a:p>
            <a:fld id="{077FA643-F334-422D-9B14-BCCFED753E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4"/>
            <a:ext cx="3038476" cy="466576"/>
          </a:xfrm>
          <a:prstGeom prst="rect">
            <a:avLst/>
          </a:prstGeom>
        </p:spPr>
        <p:txBody>
          <a:bodyPr vert="horz" lIns="91228" tIns="45615" rIns="91228" bIns="4561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824"/>
            <a:ext cx="3038476" cy="466576"/>
          </a:xfrm>
          <a:prstGeom prst="rect">
            <a:avLst/>
          </a:prstGeom>
        </p:spPr>
        <p:txBody>
          <a:bodyPr vert="horz" lIns="91228" tIns="45615" rIns="91228" bIns="45615" rtlCol="0" anchor="b"/>
          <a:lstStyle>
            <a:lvl1pPr algn="r">
              <a:defRPr sz="1100"/>
            </a:lvl1pPr>
          </a:lstStyle>
          <a:p>
            <a:fld id="{13D032B7-6EDC-43A7-B356-C44FF0C4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35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0703" tIns="45351" rIns="90703" bIns="45351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1"/>
            <a:ext cx="3037840" cy="466434"/>
          </a:xfrm>
          <a:prstGeom prst="rect">
            <a:avLst/>
          </a:prstGeom>
        </p:spPr>
        <p:txBody>
          <a:bodyPr vert="horz" lIns="90703" tIns="45351" rIns="90703" bIns="45351" rtlCol="0"/>
          <a:lstStyle>
            <a:lvl1pPr algn="r">
              <a:defRPr sz="1100"/>
            </a:lvl1pPr>
          </a:lstStyle>
          <a:p>
            <a:fld id="{AF810C2F-81AF-4B5C-B73A-FF4D6C74CCA2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1160463"/>
            <a:ext cx="55689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3" tIns="45351" rIns="90703" bIns="45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900"/>
            <a:ext cx="5608320" cy="3660458"/>
          </a:xfrm>
          <a:prstGeom prst="rect">
            <a:avLst/>
          </a:prstGeom>
        </p:spPr>
        <p:txBody>
          <a:bodyPr vert="horz" lIns="90703" tIns="45351" rIns="90703" bIns="453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2"/>
          </a:xfrm>
          <a:prstGeom prst="rect">
            <a:avLst/>
          </a:prstGeom>
        </p:spPr>
        <p:txBody>
          <a:bodyPr vert="horz" lIns="90703" tIns="45351" rIns="90703" bIns="45351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2"/>
          </a:xfrm>
          <a:prstGeom prst="rect">
            <a:avLst/>
          </a:prstGeom>
        </p:spPr>
        <p:txBody>
          <a:bodyPr vert="horz" lIns="90703" tIns="45351" rIns="90703" bIns="45351" rtlCol="0" anchor="b"/>
          <a:lstStyle>
            <a:lvl1pPr algn="r">
              <a:defRPr sz="1100"/>
            </a:lvl1pPr>
          </a:lstStyle>
          <a:p>
            <a:fld id="{F8FD9AC7-DA5F-47AF-B3A7-AAD7B149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0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1231" indent="-285089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0357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96500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2642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08785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64927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1071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77212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0BCC03-44C6-4A0D-A734-4C80C4C877C3}" type="slidenum">
              <a:rPr lang="en-US" sz="1800">
                <a:solidFill>
                  <a:prstClr val="black"/>
                </a:solidFill>
              </a:rPr>
              <a:pPr/>
              <a:t>5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203950" cy="3490912"/>
          </a:xfrm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764" y="4416631"/>
            <a:ext cx="5142875" cy="41829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8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1231" indent="-285089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0357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96500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2642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08785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64927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1071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77212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0BCC03-44C6-4A0D-A734-4C80C4C877C3}" type="slidenum">
              <a:rPr lang="en-US" sz="1800">
                <a:solidFill>
                  <a:prstClr val="black"/>
                </a:solidFill>
              </a:rPr>
              <a:pPr/>
              <a:t>6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203950" cy="3490912"/>
          </a:xfrm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764" y="4416631"/>
            <a:ext cx="5142875" cy="41829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1231" indent="-285089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0357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96500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2642" indent="-228070" defTabSz="907534"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08785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64927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1071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77212" indent="-228070" algn="ctr" defTabSz="907534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00BCC03-44C6-4A0D-A734-4C80C4C877C3}" type="slidenum">
              <a:rPr lang="en-US" sz="1800">
                <a:solidFill>
                  <a:prstClr val="black"/>
                </a:solidFill>
              </a:rPr>
              <a:pPr/>
              <a:t>7</a:t>
            </a:fld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203950" cy="3490912"/>
          </a:xfrm>
          <a:ln/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764" y="4416631"/>
            <a:ext cx="5142875" cy="41829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7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781051" y="774700"/>
            <a:ext cx="10629900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GB" sz="1100" b="1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1193801" y="6026150"/>
            <a:ext cx="192616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1189567" y="4756151"/>
            <a:ext cx="1601400" cy="20313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00" dirty="0">
                <a:solidFill>
                  <a:prstClr val="black"/>
                </a:solidFill>
                <a:cs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89567" y="2848422"/>
            <a:ext cx="8775700" cy="282129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9568" y="3402014"/>
            <a:ext cx="8777817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31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340352" y="1399032"/>
            <a:ext cx="347472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399032"/>
            <a:ext cx="347472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8168640" y="1399032"/>
            <a:ext cx="347472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399032"/>
            <a:ext cx="5352288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315456" y="1399032"/>
            <a:ext cx="5352288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4256" y="4041648"/>
            <a:ext cx="534009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15456" y="4041648"/>
            <a:ext cx="534009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399032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340352" y="1399032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8168640" y="1399032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24256" y="4041839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340352" y="4041839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8168640" y="4041839"/>
            <a:ext cx="347472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25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66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55392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55392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755392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755392" y="520293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7437120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437120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437120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7437120" y="520293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99663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060704" y="128930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620256" y="128930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060704" y="236829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620256" y="236829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1060704" y="3456432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060704" y="453542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060704" y="561441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6620256" y="3456432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6620256" y="453542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6620256" y="561441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2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060704" y="128930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851904" y="1289304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060704" y="236829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851904" y="2368296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1060704" y="3456432"/>
            <a:ext cx="481584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328416" y="1243584"/>
            <a:ext cx="2731008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243584"/>
            <a:ext cx="2731008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132576" y="1243584"/>
            <a:ext cx="2731008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8936736" y="1243584"/>
            <a:ext cx="2731008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99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828800"/>
            <a:ext cx="271881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43072" y="1828800"/>
            <a:ext cx="271881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5949696" y="1828800"/>
            <a:ext cx="271881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24256" y="4709160"/>
            <a:ext cx="534009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315456" y="4709160"/>
            <a:ext cx="534009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8668512" y="1828800"/>
            <a:ext cx="2718816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0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315456" y="1399032"/>
            <a:ext cx="5340096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15456" y="4041648"/>
            <a:ext cx="5340096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4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2321985" y="2365376"/>
            <a:ext cx="7512049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328672" y="2368296"/>
            <a:ext cx="7510272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7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24256" y="4270248"/>
            <a:ext cx="3511296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4346448" y="4270248"/>
            <a:ext cx="3511296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168640" y="4270248"/>
            <a:ext cx="3511296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556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24256" y="4864608"/>
            <a:ext cx="5340096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315456" y="4864608"/>
            <a:ext cx="5340096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71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24256" y="1709928"/>
            <a:ext cx="4047744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85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24256" y="2898648"/>
            <a:ext cx="5352288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315456" y="2898648"/>
            <a:ext cx="5352288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4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315456" y="1152144"/>
            <a:ext cx="5352288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71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24256" y="2697480"/>
            <a:ext cx="5340096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315456" y="2697480"/>
            <a:ext cx="5340096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26336" y="1399033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7717536" y="1399033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342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524256" y="2697480"/>
            <a:ext cx="5340096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315456" y="2697480"/>
            <a:ext cx="5340096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26336" y="1399032"/>
            <a:ext cx="3925824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7717536" y="1399032"/>
            <a:ext cx="3925824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524256" y="5202936"/>
            <a:ext cx="5340096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6315456" y="5202936"/>
            <a:ext cx="5340096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926336" y="3904488"/>
            <a:ext cx="3925824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7717536" y="3904488"/>
            <a:ext cx="3925824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07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792224" y="1097281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7559040" y="1097281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792224" y="2414017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7571232" y="2414017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792224" y="3739896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7717536" y="3739896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792224" y="5056633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7571232" y="5056633"/>
            <a:ext cx="3925824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93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399032"/>
            <a:ext cx="5352288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315456" y="1399032"/>
            <a:ext cx="5352288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4256" y="4041648"/>
            <a:ext cx="5352288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15456" y="4041648"/>
            <a:ext cx="5352288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23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4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522818" y="1154113"/>
            <a:ext cx="5353049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6" y="1152144"/>
            <a:ext cx="5352288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15456" y="1152144"/>
            <a:ext cx="5352288" cy="5138928"/>
          </a:xfrm>
        </p:spPr>
        <p:txBody>
          <a:bodyPr/>
          <a:lstStyle/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573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7"/>
          <p:cNvSpPr txBox="1">
            <a:spLocks/>
          </p:cNvSpPr>
          <p:nvPr userDrawn="1"/>
        </p:nvSpPr>
        <p:spPr>
          <a:xfrm>
            <a:off x="1056583" y="1177773"/>
            <a:ext cx="5340096" cy="1024128"/>
          </a:xfrm>
          <a:prstGeom prst="rect">
            <a:avLst/>
          </a:prstGeom>
        </p:spPr>
        <p:txBody>
          <a:bodyPr/>
          <a:lstStyle/>
          <a:p>
            <a:pPr marL="169863" lvl="1" indent="-168275"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734944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55392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55392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755392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755392" y="520293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7437120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437120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437120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7437120" y="520293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2887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55392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55392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755392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7437120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437120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437120" y="3858768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4019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55392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55392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7437120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437120" y="2505456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138306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55392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7437120" y="1152144"/>
            <a:ext cx="423062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705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27037" y="1144470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27037" y="2479494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13897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27037" y="1144470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27037" y="2479494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727037" y="3814518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438348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727037" y="1144470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727037" y="2479494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727037" y="3814518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731763" y="5158686"/>
            <a:ext cx="8912352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0234882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3400" y="1155700"/>
            <a:ext cx="11127317" cy="228396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96379"/>
            <a:ext cx="11116733" cy="260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Line 35"/>
          <p:cNvSpPr>
            <a:spLocks noChangeShapeType="1"/>
          </p:cNvSpPr>
          <p:nvPr userDrawn="1"/>
        </p:nvSpPr>
        <p:spPr bwMode="gray">
          <a:xfrm>
            <a:off x="522817" y="806450"/>
            <a:ext cx="11140016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949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" y="1152144"/>
            <a:ext cx="11119104" cy="8686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450997"/>
            <a:ext cx="11119104" cy="3262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36448" y="2176272"/>
            <a:ext cx="11119104" cy="4050792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5750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522817" y="806450"/>
            <a:ext cx="1114001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7" y="514351"/>
            <a:ext cx="11127316" cy="2587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6" y="1152144"/>
            <a:ext cx="5352288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12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716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547872" y="1155700"/>
            <a:ext cx="8107680" cy="1362456"/>
          </a:xfrm>
        </p:spPr>
        <p:txBody>
          <a:bodyPr/>
          <a:lstStyle>
            <a:lvl1pPr marL="0" indent="0">
              <a:defRPr sz="14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450997"/>
            <a:ext cx="11119104" cy="32624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542453" y="2898648"/>
            <a:ext cx="8107680" cy="1362456"/>
          </a:xfrm>
        </p:spPr>
        <p:txBody>
          <a:bodyPr/>
          <a:lstStyle>
            <a:lvl1pPr marL="0" indent="0">
              <a:defRPr sz="14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542453" y="4645152"/>
            <a:ext cx="8107680" cy="1362456"/>
          </a:xfrm>
        </p:spPr>
        <p:txBody>
          <a:bodyPr/>
          <a:lstStyle>
            <a:lvl1pPr marL="0" indent="0">
              <a:defRPr sz="14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buNone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6182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189567" y="2695576"/>
            <a:ext cx="8775700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189568" y="3516314"/>
            <a:ext cx="8777817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9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250841000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3400" y="1155700"/>
            <a:ext cx="11116733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407989"/>
            <a:ext cx="11116733" cy="36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2072369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39148781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7989"/>
            <a:ext cx="11116733" cy="36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154113"/>
            <a:ext cx="11116733" cy="5135562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7760929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 userDrawn="1"/>
        </p:nvSpPr>
        <p:spPr bwMode="invGray">
          <a:xfrm>
            <a:off x="535517" y="803275"/>
            <a:ext cx="11114616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  <a:defRPr/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3400" y="1155700"/>
            <a:ext cx="11116733" cy="513715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3435350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15456" y="1152144"/>
            <a:ext cx="5340096" cy="5138928"/>
          </a:xfrm>
        </p:spPr>
        <p:txBody>
          <a:bodyPr/>
          <a:lstStyle>
            <a:lvl1pPr marL="0" indent="0"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36448" y="1152144"/>
            <a:ext cx="5340096" cy="5138928"/>
          </a:xfrm>
        </p:spPr>
        <p:txBody>
          <a:bodyPr/>
          <a:lstStyle>
            <a:lvl1pPr marL="0" indent="0"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14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411480"/>
            <a:ext cx="11119104" cy="3657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42041377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654393" y="6531429"/>
            <a:ext cx="98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USDC</a:t>
            </a:r>
          </a:p>
        </p:txBody>
      </p:sp>
    </p:spTree>
    <p:extLst>
      <p:ext uri="{BB962C8B-B14F-4D97-AF65-F5344CB8AC3E}">
        <p14:creationId xmlns:p14="http://schemas.microsoft.com/office/powerpoint/2010/main" val="21083387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2321985" y="2365376"/>
            <a:ext cx="7512049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1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3304118" y="2136775"/>
            <a:ext cx="5556249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852672" y="3081528"/>
            <a:ext cx="4462272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9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522818" y="1154113"/>
            <a:ext cx="5353049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6" y="1152144"/>
            <a:ext cx="5352288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15456" y="1152144"/>
            <a:ext cx="5352288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6" y="256032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379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522818" y="1154113"/>
            <a:ext cx="5353049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6" y="1152144"/>
            <a:ext cx="5352288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15456" y="1152144"/>
            <a:ext cx="5352288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6" y="256032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14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522818" y="1154113"/>
            <a:ext cx="5353049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prstClr val="black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524256" y="1152144"/>
            <a:ext cx="11136461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524256" y="256032"/>
            <a:ext cx="11131296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0556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315456" y="1399032"/>
            <a:ext cx="5352288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24256" y="1399032"/>
            <a:ext cx="5352288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8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5518" y="514351"/>
            <a:ext cx="11127316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29167" y="1154113"/>
            <a:ext cx="5353051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5954936" y="6661954"/>
            <a:ext cx="282129" cy="146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2BE85F05-2F07-493B-8049-2BAFDAA99351}" type="slidenum">
              <a:rPr lang="en-US" sz="9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pic>
        <p:nvPicPr>
          <p:cNvPr id="8197" name="Picture 6" descr="DEL_COL"/>
          <p:cNvPicPr>
            <a:picLocks noChangeAspect="1" noChangeArrowheads="1"/>
          </p:cNvPicPr>
          <p:nvPr/>
        </p:nvPicPr>
        <p:blipFill>
          <a:blip r:embed="rId43" cstate="print"/>
          <a:srcRect/>
          <a:stretch>
            <a:fillRect/>
          </a:stretch>
        </p:blipFill>
        <p:spPr bwMode="gray">
          <a:xfrm>
            <a:off x="527051" y="6645275"/>
            <a:ext cx="920749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522817" y="806450"/>
            <a:ext cx="11140016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11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9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hf sldNum="0" hdr="0" dt="0"/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07989"/>
            <a:ext cx="1111673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54113"/>
            <a:ext cx="11116733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auto">
          <a:xfrm>
            <a:off x="5908705" y="6613030"/>
            <a:ext cx="376706" cy="195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- </a:t>
            </a:r>
            <a:fld id="{21F866BF-C4E1-4D09-BC16-18A93E5CFF64}" type="slidenum">
              <a:rPr lang="en-US" sz="1200">
                <a:solidFill>
                  <a:srgbClr val="000000"/>
                </a:solidFill>
                <a:cs typeface="Arial" charset="0"/>
              </a:rPr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sp>
        <p:nvSpPr>
          <p:cNvPr id="3699738" name="SHP_DOCTRACKER"/>
          <p:cNvSpPr txBox="1">
            <a:spLocks noChangeArrowheads="1"/>
          </p:cNvSpPr>
          <p:nvPr/>
        </p:nvSpPr>
        <p:spPr bwMode="auto">
          <a:xfrm rot="-5400000">
            <a:off x="11885613" y="6532563"/>
            <a:ext cx="422275" cy="88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>
                <a:solidFill>
                  <a:srgbClr val="AFAFAF"/>
                </a:solidFill>
                <a:cs typeface="Arial" charset="0"/>
              </a:rPr>
              <a:t>FY12 M to SM Promo Process_Leadership 12052011 v2.pptx</a:t>
            </a:r>
            <a:endParaRPr lang="en-US" sz="400" dirty="0">
              <a:solidFill>
                <a:srgbClr val="AFAFAF"/>
              </a:solidFill>
              <a:cs typeface="Arial" charset="0"/>
            </a:endParaRPr>
          </a:p>
        </p:txBody>
      </p:sp>
      <p:sp>
        <p:nvSpPr>
          <p:cNvPr id="3699759" name="Line 47"/>
          <p:cNvSpPr>
            <a:spLocks noChangeShapeType="1"/>
          </p:cNvSpPr>
          <p:nvPr/>
        </p:nvSpPr>
        <p:spPr bwMode="auto">
          <a:xfrm>
            <a:off x="535517" y="803275"/>
            <a:ext cx="11114616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buNone/>
              <a:defRPr/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031" name="Picture 50" descr="DEL_COL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7051" y="6616700"/>
            <a:ext cx="1157816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46" r:id="rId8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/>
          </a:solidFill>
          <a:latin typeface="+mn-lt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/>
          </a:solidFill>
          <a:latin typeface="+mn-lt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ti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sscomptia.com/comptia-security" TargetMode="External"/><Relationship Id="rId2" Type="http://schemas.openxmlformats.org/officeDocument/2006/relationships/hyperlink" Target="https://deloittedevelopment.udemy.com/" TargetMode="Externa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USDC IT CoE: Security+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3229" y="1694193"/>
            <a:ext cx="4502762" cy="320857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CompTIA Security+ 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SYO-601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/>
              <a:t>6-Week Training Class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Trainer:  Jim Reeves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657" y="2005640"/>
            <a:ext cx="2572476" cy="863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5" y="3192599"/>
            <a:ext cx="1154113" cy="1286719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6075" y="1053403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Session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13" y="1522896"/>
            <a:ext cx="1923488" cy="1923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070" y="3989181"/>
            <a:ext cx="3146236" cy="1286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14250-84A8-4C5F-A702-225A954A0F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76" y="4833667"/>
            <a:ext cx="1276370" cy="12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7988" y="450891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66174" y="1034963"/>
            <a:ext cx="5902493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IS A STRUGGLE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54" y="1684620"/>
            <a:ext cx="3810000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98" y="2682375"/>
            <a:ext cx="4514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7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7988" y="450891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01191" y="412987"/>
            <a:ext cx="5902493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in Byte Size Pieces</a:t>
            </a:r>
          </a:p>
          <a:p>
            <a:pPr algn="ctr"/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US" sz="2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Bit By Bit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4" y="2534953"/>
            <a:ext cx="3763123" cy="2004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99" y="2223338"/>
            <a:ext cx="4356164" cy="43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3750" y="469807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50" y="2243625"/>
            <a:ext cx="6071917" cy="3471674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6075" y="1062686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Prerequisites / Understanding </a:t>
            </a:r>
          </a:p>
        </p:txBody>
      </p:sp>
    </p:spTree>
    <p:extLst>
      <p:ext uri="{BB962C8B-B14F-4D97-AF65-F5344CB8AC3E}">
        <p14:creationId xmlns:p14="http://schemas.microsoft.com/office/powerpoint/2010/main" val="2619034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3750" y="469807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6075" y="1062686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CompTIA Certifications Path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A3C41-3F2C-4D9A-924D-6BB9D11EC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0" y="1721605"/>
            <a:ext cx="9287510" cy="4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281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59421" y="478414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59421" y="428334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Government Department of Defense Requirements</a:t>
            </a: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60250" y="6194920"/>
            <a:ext cx="796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https://public.cyber.mil/cw/cwmp/dod-approved-8570-baseline-certifications/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50" y="901723"/>
            <a:ext cx="8110115" cy="523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588667" y="476366"/>
            <a:ext cx="11078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 DETAILS</a:t>
            </a:r>
            <a:endParaRPr lang="en-US" sz="28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6567" y="476366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6CC8D-4180-449D-9430-3BA9EE2385A6}"/>
              </a:ext>
            </a:extLst>
          </p:cNvPr>
          <p:cNvSpPr txBox="1"/>
          <p:nvPr/>
        </p:nvSpPr>
        <p:spPr>
          <a:xfrm>
            <a:off x="556566" y="1249378"/>
            <a:ext cx="2440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course materials for these sessions are based on the SYS-601 materials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Information on the Security+ Exam found at:  </a:t>
            </a:r>
          </a:p>
          <a:p>
            <a:r>
              <a:rPr lang="en-US" dirty="0">
                <a:hlinkClick r:id="rId3"/>
              </a:rPr>
              <a:t>www.comptia.org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AD9D4-16B3-4C1B-A3D2-1452CFA6EE4B}"/>
              </a:ext>
            </a:extLst>
          </p:cNvPr>
          <p:cNvSpPr txBox="1"/>
          <p:nvPr/>
        </p:nvSpPr>
        <p:spPr>
          <a:xfrm>
            <a:off x="9137271" y="1249378"/>
            <a:ext cx="2440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</a:p>
          <a:p>
            <a:r>
              <a:rPr lang="en-US" b="1" dirty="0"/>
              <a:t>The passing score for the test is 750 out of possible 900. </a:t>
            </a:r>
          </a:p>
          <a:p>
            <a:endParaRPr lang="en-US" b="1" dirty="0"/>
          </a:p>
          <a:p>
            <a:r>
              <a:rPr lang="en-US" b="1" dirty="0"/>
              <a:t>This is a high passing score with equates to: </a:t>
            </a:r>
          </a:p>
          <a:p>
            <a:endParaRPr lang="en-US" b="1" dirty="0"/>
          </a:p>
          <a:p>
            <a:r>
              <a:rPr lang="en-US" b="1" dirty="0"/>
              <a:t>750/900 = 83 %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03E271-4871-4D2E-964B-C80FD496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38" y="945858"/>
            <a:ext cx="4474743" cy="55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932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588667" y="476366"/>
            <a:ext cx="11078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 VOUCHER REQUIREMENTS </a:t>
            </a:r>
            <a:endParaRPr lang="en-US" sz="28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6566" y="476366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6CC8D-4180-449D-9430-3BA9EE2385A6}"/>
              </a:ext>
            </a:extLst>
          </p:cNvPr>
          <p:cNvSpPr txBox="1"/>
          <p:nvPr/>
        </p:nvSpPr>
        <p:spPr>
          <a:xfrm>
            <a:off x="1154095" y="1222218"/>
            <a:ext cx="8351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Deloitte will provide a voucher to take the exam for the participants in this course if you complete the following requirements: </a:t>
            </a:r>
          </a:p>
          <a:p>
            <a:endParaRPr lang="en-US" b="1" dirty="0"/>
          </a:p>
          <a:p>
            <a:r>
              <a:rPr lang="en-US" b="1" dirty="0"/>
              <a:t>	1. Class Attendance </a:t>
            </a:r>
          </a:p>
          <a:p>
            <a:r>
              <a:rPr lang="en-US" b="1" dirty="0"/>
              <a:t>	       Attendance to the class sessions is being recorded. </a:t>
            </a:r>
          </a:p>
          <a:p>
            <a:r>
              <a:rPr lang="en-US" b="1" dirty="0"/>
              <a:t>                     You must attend at least 9 out of the 12 sessions. </a:t>
            </a:r>
          </a:p>
          <a:p>
            <a:endParaRPr lang="en-US" b="1" dirty="0"/>
          </a:p>
          <a:p>
            <a:r>
              <a:rPr lang="en-US" b="1" dirty="0"/>
              <a:t>	2. Completion of the required 5 domain practice tests 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	3. Completion of the Final Exam practice test with a score of at 	    least 90% on this test.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5653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588667" y="476366"/>
            <a:ext cx="11078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 OBJECTIVES (DOMAINS) </a:t>
            </a:r>
            <a:endParaRPr lang="en-US" sz="2800" i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56176" y="476366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519" y="1140177"/>
            <a:ext cx="1051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/>
              <a:t>The table below lists the 5 domains measured by this examination and the extent to which they are represented:</a:t>
            </a:r>
            <a:endParaRPr lang="en-US" b="1" i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6D88DFD-3670-447C-A8F4-6BE88629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321498"/>
              </p:ext>
            </p:extLst>
          </p:nvPr>
        </p:nvGraphicFramePr>
        <p:xfrm>
          <a:off x="2832046" y="2075527"/>
          <a:ext cx="6527908" cy="364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488">
                  <a:extLst>
                    <a:ext uri="{9D8B030D-6E8A-4147-A177-3AD203B41FA5}">
                      <a16:colId xmlns:a16="http://schemas.microsoft.com/office/drawing/2014/main" val="3543597167"/>
                    </a:ext>
                  </a:extLst>
                </a:gridCol>
                <a:gridCol w="1540420">
                  <a:extLst>
                    <a:ext uri="{9D8B030D-6E8A-4147-A177-3AD203B41FA5}">
                      <a16:colId xmlns:a16="http://schemas.microsoft.com/office/drawing/2014/main" val="766011753"/>
                    </a:ext>
                  </a:extLst>
                </a:gridCol>
              </a:tblGrid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234940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1.0 Threats, Attacks and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54233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2.0 Architecture and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00258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3.0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88185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4.0 Operations and Incident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52796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5.0 Governance, Risk, and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65338"/>
                  </a:ext>
                </a:extLst>
              </a:tr>
              <a:tr h="520328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26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353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7988" y="450891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2061" y="390506"/>
            <a:ext cx="10167877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  <a:p>
            <a:pPr algn="ctr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1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Introductory Session 				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Chapter References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Today’s Security Threats 	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and 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Threats, Attacks, and Vulnerabilities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2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Social Engineering and Password Attacks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Security Assessment and Penetration Testing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3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Coding		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Cryptography		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4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7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Identity and Access Management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Physical and Cloud Security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and 10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5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9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and Network Security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and 12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10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and Mobile Security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6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Incident Response and Forensics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and 15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12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and Policies			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and 17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575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7988" y="450891"/>
            <a:ext cx="11078866" cy="46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Security+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6742" y="450891"/>
            <a:ext cx="798853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</a:p>
          <a:p>
            <a:pPr algn="ctr"/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Security+ Courses on Udemy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https://deloittedevelopment.udemy.com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Jason Dion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Mike Myers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Messer – YouTube (141 ~ 5 minute videos)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Practice Tests and Sites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https://passcomptia.com/comptia-security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5969"/>
      </p:ext>
    </p:extLst>
  </p:cSld>
  <p:clrMapOvr>
    <a:masterClrMapping/>
  </p:clrMapOvr>
</p:sld>
</file>

<file path=ppt/theme/theme1.xml><?xml version="1.0" encoding="utf-8"?>
<a:theme xmlns:a="http://schemas.openxmlformats.org/drawingml/2006/main" name="4_US Consulting Report Template_R1.5V_12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S Consulting On-screen XS WHT_R1.5V_0411">
  <a:themeElements>
    <a:clrScheme name="Deloitte US Color1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8D6BC92FF5948BB3F8DF9B90A472C" ma:contentTypeVersion="" ma:contentTypeDescription="Create a new document." ma:contentTypeScope="" ma:versionID="a762b08acac31071d6ae3d54f8cdc2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368cc693a4d331d966ffd40197669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315886-E4BD-4BDA-AF1A-C5B4F92663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7AAF37-2B83-4EBE-A026-6B0859D38F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2CD0E7-295F-4825-8F3E-E101B2822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77998</TotalTime>
  <Words>535</Words>
  <Application>Microsoft Office PowerPoint</Application>
  <PresentationFormat>Widescreen</PresentationFormat>
  <Paragraphs>106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2</vt:lpstr>
      <vt:lpstr>4_US Consulting Report Template_R1.5V_1208</vt:lpstr>
      <vt:lpstr>US Consulting On-screen XS WHT_R1.5V_0411</vt:lpstr>
      <vt:lpstr>USDC IT CoE: Security+</vt:lpstr>
      <vt:lpstr>PowerPoint Presentation</vt:lpstr>
      <vt:lpstr>PowerPoint Presentation</vt:lpstr>
      <vt:lpstr>PowerPoint Presentation</vt:lpstr>
      <vt:lpstr>EXAM DETAILS</vt:lpstr>
      <vt:lpstr>EXAM VOUCHER REQUIREMENTS </vt:lpstr>
      <vt:lpstr>EXAM OBJECTIVES (DOMAINS) </vt:lpstr>
      <vt:lpstr>PowerPoint Presentation</vt:lpstr>
      <vt:lpstr>PowerPoint Presentation</vt:lpstr>
      <vt:lpstr>PowerPoint Presentation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Padma</dc:creator>
  <cp:lastModifiedBy>Reeves, Jim</cp:lastModifiedBy>
  <cp:revision>627</cp:revision>
  <cp:lastPrinted>2016-08-23T16:25:56Z</cp:lastPrinted>
  <dcterms:created xsi:type="dcterms:W3CDTF">2015-01-28T22:26:41Z</dcterms:created>
  <dcterms:modified xsi:type="dcterms:W3CDTF">2021-07-08T14:46:09Z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0x0101003008D6BC92FF5948BB3F8DF9B90A472C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2021-07-06T15:11:29Z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ffef3dce-4c40-416c-aa27-68c07184eff8</vt:lpwstr>
  </property>
  <property fmtid="{D5CDD505-2E9C-101B-9397-08002B2CF9AE}" pid="9" name="MSIP_Label_ea60d57e-af5b-4752-ac57-3e4f28ca11dc_ContentBits">
    <vt:lpwstr>0</vt:lpwstr>
  </property>
</Properties>
</file>