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0" r:id="rId2"/>
    <p:sldId id="262" r:id="rId3"/>
    <p:sldId id="259" r:id="rId4"/>
    <p:sldId id="258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5"/>
  </p:normalViewPr>
  <p:slideViewPr>
    <p:cSldViewPr snapToGrid="0" snapToObjects="1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1596570" y="1432830"/>
            <a:ext cx="9833431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1596572" y="1554465"/>
            <a:ext cx="4126316" cy="41263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96571" y="1977275"/>
            <a:ext cx="2638604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Oval 9"/>
          <p:cNvSpPr/>
          <p:nvPr/>
        </p:nvSpPr>
        <p:spPr>
          <a:xfrm>
            <a:off x="5883283" y="1060172"/>
            <a:ext cx="7261609" cy="7261609"/>
          </a:xfrm>
          <a:prstGeom prst="ellipse">
            <a:avLst/>
          </a:prstGeom>
          <a:ln w="6350">
            <a:solidFill>
              <a:srgbClr val="000000">
                <a:alpha val="1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36929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877286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42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Dynamic Web Development</a:t>
            </a:r>
          </a:p>
        </p:txBody>
      </p:sp>
      <p:sp>
        <p:nvSpPr>
          <p:cNvPr id="143" name="Draw an ER diagram"/>
          <p:cNvSpPr txBox="1">
            <a:spLocks noGrp="1"/>
          </p:cNvSpPr>
          <p:nvPr>
            <p:ph type="title" idx="4294967295"/>
          </p:nvPr>
        </p:nvSpPr>
        <p:spPr>
          <a:xfrm>
            <a:off x="1596570" y="1017811"/>
            <a:ext cx="8562770" cy="581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spc="-166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Study Time Application</a:t>
            </a:r>
            <a:endParaRPr dirty="0"/>
          </a:p>
        </p:txBody>
      </p:sp>
      <p:sp>
        <p:nvSpPr>
          <p:cNvPr id="144" name="TextBox 6"/>
          <p:cNvSpPr txBox="1"/>
          <p:nvPr/>
        </p:nvSpPr>
        <p:spPr>
          <a:xfrm>
            <a:off x="1596569" y="1714620"/>
            <a:ext cx="9701829" cy="27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dirty="0"/>
              <a:t>Our ER Diagram for the Daily Study Time section</a:t>
            </a:r>
          </a:p>
        </p:txBody>
      </p:sp>
      <p:pic>
        <p:nvPicPr>
          <p:cNvPr id="145" name="photo-1519389950473-47ba0277781c.jpeg" descr="photo-1519389950473-47ba0277781c.jpeg"/>
          <p:cNvPicPr>
            <a:picLocks noChangeAspect="1"/>
          </p:cNvPicPr>
          <p:nvPr/>
        </p:nvPicPr>
        <p:blipFill>
          <a:blip r:embed="rId2"/>
          <a:srcRect t="45661" b="12868"/>
          <a:stretch>
            <a:fillRect/>
          </a:stretch>
        </p:blipFill>
        <p:spPr>
          <a:xfrm>
            <a:off x="4250725" y="3940467"/>
            <a:ext cx="2323669" cy="642425"/>
          </a:xfrm>
          <a:prstGeom prst="rect">
            <a:avLst/>
          </a:prstGeom>
          <a:ln w="38100">
            <a:solidFill>
              <a:srgbClr val="000000"/>
            </a:solidFill>
            <a:miter/>
          </a:ln>
        </p:spPr>
      </p:pic>
      <p:sp>
        <p:nvSpPr>
          <p:cNvPr id="146" name="TextBox 9"/>
          <p:cNvSpPr txBox="1"/>
          <p:nvPr/>
        </p:nvSpPr>
        <p:spPr>
          <a:xfrm>
            <a:off x="4661367" y="4134737"/>
            <a:ext cx="1503214" cy="254001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DailyStudyTime</a:t>
            </a:r>
          </a:p>
        </p:txBody>
      </p:sp>
      <p:sp>
        <p:nvSpPr>
          <p:cNvPr id="147" name="TextBox 12"/>
          <p:cNvSpPr txBox="1"/>
          <p:nvPr/>
        </p:nvSpPr>
        <p:spPr>
          <a:xfrm>
            <a:off x="3849778" y="4632834"/>
            <a:ext cx="182979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20000"/>
              </a:lnSpc>
              <a:defRPr sz="13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t>Entity/Table</a:t>
            </a:r>
          </a:p>
        </p:txBody>
      </p:sp>
      <p:sp>
        <p:nvSpPr>
          <p:cNvPr id="148" name="DailyStudyTimeID"/>
          <p:cNvSpPr/>
          <p:nvPr/>
        </p:nvSpPr>
        <p:spPr>
          <a:xfrm>
            <a:off x="6839008" y="2919005"/>
            <a:ext cx="1503214" cy="52442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100" u="sng">
                <a:solidFill>
                  <a:srgbClr val="FFFFFF"/>
                </a:solidFill>
              </a:defRPr>
            </a:lvl1pPr>
          </a:lstStyle>
          <a:p>
            <a:r>
              <a:t>DailyStudyTimeID</a:t>
            </a:r>
          </a:p>
        </p:txBody>
      </p:sp>
      <p:sp>
        <p:nvSpPr>
          <p:cNvPr id="149" name="NoOfHour"/>
          <p:cNvSpPr/>
          <p:nvPr/>
        </p:nvSpPr>
        <p:spPr>
          <a:xfrm>
            <a:off x="7104943" y="4998597"/>
            <a:ext cx="971344" cy="52442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r>
              <a:t>NoOfHour</a:t>
            </a:r>
          </a:p>
        </p:txBody>
      </p:sp>
      <p:sp>
        <p:nvSpPr>
          <p:cNvPr id="150" name="Line"/>
          <p:cNvSpPr/>
          <p:nvPr/>
        </p:nvSpPr>
        <p:spPr>
          <a:xfrm flipV="1">
            <a:off x="6099561" y="3168532"/>
            <a:ext cx="769246" cy="76924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" name="Line"/>
          <p:cNvSpPr/>
          <p:nvPr/>
        </p:nvSpPr>
        <p:spPr>
          <a:xfrm flipH="1">
            <a:off x="6552629" y="3831522"/>
            <a:ext cx="964253" cy="17905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StudentID"/>
          <p:cNvSpPr/>
          <p:nvPr/>
        </p:nvSpPr>
        <p:spPr>
          <a:xfrm>
            <a:off x="7104943" y="3613125"/>
            <a:ext cx="971344" cy="52442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r>
              <a:t>StudentID</a:t>
            </a:r>
          </a:p>
        </p:txBody>
      </p:sp>
      <p:sp>
        <p:nvSpPr>
          <p:cNvPr id="153" name="Line"/>
          <p:cNvSpPr/>
          <p:nvPr/>
        </p:nvSpPr>
        <p:spPr>
          <a:xfrm flipH="1" flipV="1">
            <a:off x="6552629" y="4487069"/>
            <a:ext cx="1158374" cy="9916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e"/>
          <p:cNvSpPr/>
          <p:nvPr/>
        </p:nvSpPr>
        <p:spPr>
          <a:xfrm>
            <a:off x="6023360" y="4574459"/>
            <a:ext cx="1155979" cy="67504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Date"/>
          <p:cNvSpPr/>
          <p:nvPr/>
        </p:nvSpPr>
        <p:spPr>
          <a:xfrm>
            <a:off x="7104943" y="4308292"/>
            <a:ext cx="971344" cy="52442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r>
              <a:t>Date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90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Dynamic Web Development</a:t>
            </a:r>
          </a:p>
        </p:txBody>
      </p:sp>
      <p:sp>
        <p:nvSpPr>
          <p:cNvPr id="191" name="Draw an ER diagram"/>
          <p:cNvSpPr txBox="1">
            <a:spLocks noGrp="1"/>
          </p:cNvSpPr>
          <p:nvPr>
            <p:ph type="title" idx="4294967295"/>
          </p:nvPr>
        </p:nvSpPr>
        <p:spPr>
          <a:xfrm>
            <a:off x="1596570" y="1017811"/>
            <a:ext cx="8562770" cy="581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spc="-166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Study Time Application</a:t>
            </a:r>
            <a:endParaRPr dirty="0"/>
          </a:p>
        </p:txBody>
      </p:sp>
      <p:sp>
        <p:nvSpPr>
          <p:cNvPr id="192" name="TextBox 6"/>
          <p:cNvSpPr txBox="1"/>
          <p:nvPr/>
        </p:nvSpPr>
        <p:spPr>
          <a:xfrm>
            <a:off x="1596569" y="1714620"/>
            <a:ext cx="9701829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rPr dirty="0"/>
              <a:t>Now we need to define the relationship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1647130" y="2893605"/>
            <a:ext cx="10168944" cy="2611630"/>
            <a:chOff x="0" y="0"/>
            <a:chExt cx="10168942" cy="2611629"/>
          </a:xfrm>
        </p:grpSpPr>
        <p:sp>
          <p:nvSpPr>
            <p:cNvPr id="193" name="TextBox 12"/>
            <p:cNvSpPr txBox="1"/>
            <p:nvPr/>
          </p:nvSpPr>
          <p:spPr>
            <a:xfrm>
              <a:off x="1661864" y="1713829"/>
              <a:ext cx="1829793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20000"/>
                </a:lnSpc>
                <a:defRPr sz="1300">
                  <a:solidFill>
                    <a:srgbClr val="000000">
                      <a:alpha val="70000"/>
                    </a:srgbClr>
                  </a:solidFill>
                </a:defRPr>
              </a:lvl1pPr>
            </a:lstStyle>
            <a:p>
              <a:r>
                <a:t>Entity/Table</a:t>
              </a:r>
            </a:p>
          </p:txBody>
        </p:sp>
        <p:sp>
          <p:nvSpPr>
            <p:cNvPr id="194" name="FirstName"/>
            <p:cNvSpPr/>
            <p:nvPr/>
          </p:nvSpPr>
          <p:spPr>
            <a:xfrm>
              <a:off x="0" y="714429"/>
              <a:ext cx="971343" cy="52442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>
                  <a:solidFill>
                    <a:srgbClr val="FFFFFF"/>
                  </a:solidFill>
                </a:defRPr>
              </a:lvl1pPr>
            </a:lstStyle>
            <a:p>
              <a:r>
                <a:t>FirstName</a:t>
              </a:r>
            </a:p>
          </p:txBody>
        </p:sp>
        <p:sp>
          <p:nvSpPr>
            <p:cNvPr id="195" name="FirstName"/>
            <p:cNvSpPr/>
            <p:nvPr/>
          </p:nvSpPr>
          <p:spPr>
            <a:xfrm>
              <a:off x="0" y="1396896"/>
              <a:ext cx="971343" cy="52442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>
                  <a:solidFill>
                    <a:srgbClr val="FFFFFF"/>
                  </a:solidFill>
                </a:defRPr>
              </a:lvl1pPr>
            </a:lstStyle>
            <a:p>
              <a:r>
                <a:t>FirstName</a:t>
              </a:r>
            </a:p>
          </p:txBody>
        </p:sp>
        <p:sp>
          <p:nvSpPr>
            <p:cNvPr id="196" name="StudentID"/>
            <p:cNvSpPr/>
            <p:nvPr/>
          </p:nvSpPr>
          <p:spPr>
            <a:xfrm>
              <a:off x="0" y="68734"/>
              <a:ext cx="971343" cy="52442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 u="sng">
                  <a:solidFill>
                    <a:srgbClr val="FFFFFF"/>
                  </a:solidFill>
                </a:defRPr>
              </a:lvl1pPr>
            </a:lstStyle>
            <a:p>
              <a:r>
                <a:t>StudentID</a:t>
              </a:r>
            </a:p>
          </p:txBody>
        </p:sp>
        <p:sp>
          <p:nvSpPr>
            <p:cNvPr id="197" name="Email"/>
            <p:cNvSpPr/>
            <p:nvPr/>
          </p:nvSpPr>
          <p:spPr>
            <a:xfrm>
              <a:off x="0" y="2087201"/>
              <a:ext cx="971343" cy="52442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>
                  <a:solidFill>
                    <a:srgbClr val="FFFFFF"/>
                  </a:solidFill>
                </a:defRPr>
              </a:lvl1pPr>
            </a:lstStyle>
            <a:p>
              <a:r>
                <a:t>Email</a:t>
              </a:r>
            </a:p>
          </p:txBody>
        </p:sp>
        <p:sp>
          <p:nvSpPr>
            <p:cNvPr id="198" name="Line"/>
            <p:cNvSpPr/>
            <p:nvPr/>
          </p:nvSpPr>
          <p:spPr>
            <a:xfrm flipH="1" flipV="1">
              <a:off x="929332" y="315086"/>
              <a:ext cx="1313657" cy="8195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Line"/>
            <p:cNvSpPr/>
            <p:nvPr/>
          </p:nvSpPr>
          <p:spPr>
            <a:xfrm flipH="1" flipV="1">
              <a:off x="814443" y="960497"/>
              <a:ext cx="1276422" cy="33312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Line"/>
            <p:cNvSpPr/>
            <p:nvPr/>
          </p:nvSpPr>
          <p:spPr>
            <a:xfrm flipH="1">
              <a:off x="865832" y="1591077"/>
              <a:ext cx="1275245" cy="8037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Line"/>
            <p:cNvSpPr/>
            <p:nvPr/>
          </p:nvSpPr>
          <p:spPr>
            <a:xfrm flipH="1">
              <a:off x="720922" y="1509293"/>
              <a:ext cx="963543" cy="2167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202" name="photo-1503676382389-4809596d5290.jpeg" descr="photo-1503676382389-4809596d5290.jpeg"/>
            <p:cNvPicPr>
              <a:picLocks noChangeAspect="1"/>
            </p:cNvPicPr>
            <p:nvPr/>
          </p:nvPicPr>
          <p:blipFill>
            <a:blip r:embed="rId2"/>
            <a:srcRect t="26728" r="6813" b="18876"/>
            <a:stretch>
              <a:fillRect/>
            </a:stretch>
          </p:blipFill>
          <p:spPr>
            <a:xfrm>
              <a:off x="1404497" y="1021462"/>
              <a:ext cx="1662469" cy="642425"/>
            </a:xfrm>
            <a:prstGeom prst="rect">
              <a:avLst/>
            </a:prstGeom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</p:pic>
        <p:sp>
          <p:nvSpPr>
            <p:cNvPr id="203" name="TextBox 9"/>
            <p:cNvSpPr txBox="1"/>
            <p:nvPr/>
          </p:nvSpPr>
          <p:spPr>
            <a:xfrm>
              <a:off x="1865337" y="1215732"/>
              <a:ext cx="766515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01600" dist="25400" dir="5400000" rotWithShape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sz="15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defRPr>
              </a:lvl1pPr>
            </a:lstStyle>
            <a:p>
              <a:r>
                <a:t>Student</a:t>
              </a:r>
            </a:p>
          </p:txBody>
        </p:sp>
        <p:sp>
          <p:nvSpPr>
            <p:cNvPr id="204" name="TextBox 11"/>
            <p:cNvSpPr txBox="1"/>
            <p:nvPr/>
          </p:nvSpPr>
          <p:spPr>
            <a:xfrm>
              <a:off x="4993666" y="1446059"/>
              <a:ext cx="714463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latin typeface="Open Sans Bold"/>
                  <a:ea typeface="Open Sans Bold"/>
                  <a:cs typeface="Open Sans Bold"/>
                  <a:sym typeface="Open Sans Bold"/>
                </a:defRPr>
              </a:lvl1pPr>
            </a:lstStyle>
            <a:p>
              <a:r>
                <a:t>MANY</a:t>
              </a:r>
            </a:p>
          </p:txBody>
        </p:sp>
        <p:sp>
          <p:nvSpPr>
            <p:cNvPr id="205" name="Line"/>
            <p:cNvSpPr/>
            <p:nvPr/>
          </p:nvSpPr>
          <p:spPr>
            <a:xfrm flipH="1" flipV="1">
              <a:off x="3050232" y="1342732"/>
              <a:ext cx="3686931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has"/>
            <p:cNvSpPr/>
            <p:nvPr/>
          </p:nvSpPr>
          <p:spPr>
            <a:xfrm>
              <a:off x="3801169" y="707732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has</a:t>
              </a:r>
            </a:p>
          </p:txBody>
        </p:sp>
        <p:sp>
          <p:nvSpPr>
            <p:cNvPr id="207" name="Line"/>
            <p:cNvSpPr/>
            <p:nvPr/>
          </p:nvSpPr>
          <p:spPr>
            <a:xfrm flipH="1">
              <a:off x="5691832" y="1122730"/>
              <a:ext cx="491325" cy="22000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8" name="Line"/>
            <p:cNvSpPr/>
            <p:nvPr/>
          </p:nvSpPr>
          <p:spPr>
            <a:xfrm flipH="1" flipV="1">
              <a:off x="5691832" y="1342732"/>
              <a:ext cx="516725" cy="2716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" name="Line"/>
            <p:cNvSpPr/>
            <p:nvPr/>
          </p:nvSpPr>
          <p:spPr>
            <a:xfrm>
              <a:off x="3278832" y="1142072"/>
              <a:ext cx="1" cy="38100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TextBox 11"/>
            <p:cNvSpPr txBox="1"/>
            <p:nvPr/>
          </p:nvSpPr>
          <p:spPr>
            <a:xfrm>
              <a:off x="3380226" y="1446059"/>
              <a:ext cx="508522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latin typeface="Open Sans Bold"/>
                  <a:ea typeface="Open Sans Bold"/>
                  <a:cs typeface="Open Sans Bold"/>
                  <a:sym typeface="Open Sans Bold"/>
                </a:defRPr>
              </a:lvl1pPr>
            </a:lstStyle>
            <a:p>
              <a:r>
                <a:t>ONE</a:t>
              </a:r>
            </a:p>
          </p:txBody>
        </p:sp>
        <p:sp>
          <p:nvSpPr>
            <p:cNvPr id="211" name="TextBox 11"/>
            <p:cNvSpPr txBox="1"/>
            <p:nvPr/>
          </p:nvSpPr>
          <p:spPr>
            <a:xfrm>
              <a:off x="5201831" y="905407"/>
              <a:ext cx="19855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latin typeface="Open Sans Bold"/>
                  <a:ea typeface="Open Sans Bold"/>
                  <a:cs typeface="Open Sans Bold"/>
                  <a:sym typeface="Open Sans Bold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212" name="TextBox 11"/>
            <p:cNvSpPr txBox="1"/>
            <p:nvPr/>
          </p:nvSpPr>
          <p:spPr>
            <a:xfrm>
              <a:off x="3551202" y="905407"/>
              <a:ext cx="143186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>
                  <a:latin typeface="Open Sans Bold"/>
                  <a:ea typeface="Open Sans Bold"/>
                  <a:cs typeface="Open Sans Bold"/>
                  <a:sym typeface="Open Sans Bold"/>
                </a:defRPr>
              </a:lvl1pPr>
            </a:lstStyle>
            <a:p>
              <a:r>
                <a:t>1</a:t>
              </a:r>
            </a:p>
          </p:txBody>
        </p:sp>
        <p:pic>
          <p:nvPicPr>
            <p:cNvPr id="213" name="photo-1519389950473-47ba0277781c.jpeg" descr="photo-1519389950473-47ba0277781c.jpeg"/>
            <p:cNvPicPr>
              <a:picLocks noChangeAspect="1"/>
            </p:cNvPicPr>
            <p:nvPr/>
          </p:nvPicPr>
          <p:blipFill>
            <a:blip r:embed="rId3"/>
            <a:srcRect t="45661" b="12868"/>
            <a:stretch>
              <a:fillRect/>
            </a:stretch>
          </p:blipFill>
          <p:spPr>
            <a:xfrm>
              <a:off x="6077446" y="1021462"/>
              <a:ext cx="2323668" cy="642425"/>
            </a:xfrm>
            <a:prstGeom prst="rect">
              <a:avLst/>
            </a:prstGeom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</p:pic>
        <p:sp>
          <p:nvSpPr>
            <p:cNvPr id="214" name="TextBox 9"/>
            <p:cNvSpPr txBox="1"/>
            <p:nvPr/>
          </p:nvSpPr>
          <p:spPr>
            <a:xfrm>
              <a:off x="6488087" y="1215732"/>
              <a:ext cx="1503215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01600" dist="25400" dir="5400000" rotWithShape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sz="15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defRPr>
              </a:lvl1pPr>
            </a:lstStyle>
            <a:p>
              <a:r>
                <a:t>DailyStudyTime</a:t>
              </a:r>
            </a:p>
          </p:txBody>
        </p:sp>
        <p:sp>
          <p:nvSpPr>
            <p:cNvPr id="215" name="TextBox 12"/>
            <p:cNvSpPr txBox="1"/>
            <p:nvPr/>
          </p:nvSpPr>
          <p:spPr>
            <a:xfrm>
              <a:off x="5676498" y="1713829"/>
              <a:ext cx="1829793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20000"/>
                </a:lnSpc>
                <a:defRPr sz="1300">
                  <a:solidFill>
                    <a:srgbClr val="000000">
                      <a:alpha val="70000"/>
                    </a:srgbClr>
                  </a:solidFill>
                </a:defRPr>
              </a:lvl1pPr>
            </a:lstStyle>
            <a:p>
              <a:r>
                <a:t>Entity/Table</a:t>
              </a:r>
            </a:p>
          </p:txBody>
        </p:sp>
        <p:sp>
          <p:nvSpPr>
            <p:cNvPr id="216" name="DailyStudyTimeID"/>
            <p:cNvSpPr/>
            <p:nvPr/>
          </p:nvSpPr>
          <p:spPr>
            <a:xfrm>
              <a:off x="8665729" y="0"/>
              <a:ext cx="1503214" cy="52442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 u="sng">
                  <a:solidFill>
                    <a:srgbClr val="FFFFFF"/>
                  </a:solidFill>
                </a:defRPr>
              </a:lvl1pPr>
            </a:lstStyle>
            <a:p>
              <a:r>
                <a:t>DailyStudyTimeID</a:t>
              </a:r>
            </a:p>
          </p:txBody>
        </p:sp>
        <p:sp>
          <p:nvSpPr>
            <p:cNvPr id="217" name="NoOfHour"/>
            <p:cNvSpPr/>
            <p:nvPr/>
          </p:nvSpPr>
          <p:spPr>
            <a:xfrm>
              <a:off x="8931664" y="2079592"/>
              <a:ext cx="971343" cy="52442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>
                  <a:solidFill>
                    <a:srgbClr val="FFFFFF"/>
                  </a:solidFill>
                </a:defRPr>
              </a:lvl1pPr>
            </a:lstStyle>
            <a:p>
              <a:r>
                <a:t>NoOfHour</a:t>
              </a:r>
            </a:p>
          </p:txBody>
        </p:sp>
        <p:sp>
          <p:nvSpPr>
            <p:cNvPr id="218" name="Line"/>
            <p:cNvSpPr/>
            <p:nvPr/>
          </p:nvSpPr>
          <p:spPr>
            <a:xfrm flipV="1">
              <a:off x="7926281" y="249526"/>
              <a:ext cx="769246" cy="76924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Line"/>
            <p:cNvSpPr/>
            <p:nvPr/>
          </p:nvSpPr>
          <p:spPr>
            <a:xfrm flipH="1">
              <a:off x="8379350" y="912516"/>
              <a:ext cx="964252" cy="17905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0" name="StudentID"/>
            <p:cNvSpPr/>
            <p:nvPr/>
          </p:nvSpPr>
          <p:spPr>
            <a:xfrm>
              <a:off x="8931664" y="694120"/>
              <a:ext cx="971343" cy="52442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>
                  <a:solidFill>
                    <a:srgbClr val="FFFFFF"/>
                  </a:solidFill>
                </a:defRPr>
              </a:lvl1pPr>
            </a:lstStyle>
            <a:p>
              <a:r>
                <a:t>StudentID</a:t>
              </a:r>
            </a:p>
          </p:txBody>
        </p:sp>
        <p:sp>
          <p:nvSpPr>
            <p:cNvPr id="221" name="Line"/>
            <p:cNvSpPr/>
            <p:nvPr/>
          </p:nvSpPr>
          <p:spPr>
            <a:xfrm flipH="1" flipV="1">
              <a:off x="8379349" y="1568064"/>
              <a:ext cx="1158374" cy="991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2" name="Line"/>
            <p:cNvSpPr/>
            <p:nvPr/>
          </p:nvSpPr>
          <p:spPr>
            <a:xfrm>
              <a:off x="7850081" y="1655454"/>
              <a:ext cx="1155978" cy="67504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3" name="Date"/>
            <p:cNvSpPr/>
            <p:nvPr/>
          </p:nvSpPr>
          <p:spPr>
            <a:xfrm>
              <a:off x="8931664" y="1389287"/>
              <a:ext cx="971344" cy="52442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>
                  <a:solidFill>
                    <a:srgbClr val="FFFFFF"/>
                  </a:solidFill>
                </a:defRPr>
              </a:lvl1pPr>
            </a:lstStyle>
            <a:p>
              <a:r>
                <a:t>Date</a:t>
              </a:r>
            </a:p>
          </p:txBody>
        </p:sp>
      </p:grpSp>
      <p:sp>
        <p:nvSpPr>
          <p:cNvPr id="39" name="TextBox 11">
            <a:extLst>
              <a:ext uri="{FF2B5EF4-FFF2-40B4-BE49-F238E27FC236}">
                <a16:creationId xmlns:a16="http://schemas.microsoft.com/office/drawing/2014/main" id="{D6AA771B-9AB6-CD46-B189-706A86BFB9C1}"/>
              </a:ext>
            </a:extLst>
          </p:cNvPr>
          <p:cNvSpPr txBox="1"/>
          <p:nvPr/>
        </p:nvSpPr>
        <p:spPr>
          <a:xfrm>
            <a:off x="7764137" y="3320234"/>
            <a:ext cx="1769716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300" b="1">
                <a:solidFill>
                  <a:schemeClr val="accent4"/>
                </a:solidFill>
              </a:defRPr>
            </a:lvl1pPr>
          </a:lstStyle>
          <a:p>
            <a:r>
              <a:rPr lang="en-AU" dirty="0"/>
              <a:t>OUR FOCUS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1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96572" y="992226"/>
            <a:ext cx="3006426" cy="304801"/>
          </a:xfrm>
          <a:prstGeom prst="rect">
            <a:avLst/>
          </a:prstGeom>
        </p:spPr>
        <p:txBody>
          <a:bodyPr/>
          <a:lstStyle/>
          <a:p>
            <a:r>
              <a:t>Dynamic Web Development</a:t>
            </a:r>
          </a:p>
        </p:txBody>
      </p:sp>
      <p:sp>
        <p:nvSpPr>
          <p:cNvPr id="113" name="Data Model"/>
          <p:cNvSpPr txBox="1">
            <a:spLocks noGrp="1"/>
          </p:cNvSpPr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Data Model</a:t>
            </a:r>
          </a:p>
        </p:txBody>
      </p:sp>
      <p:pic>
        <p:nvPicPr>
          <p:cNvPr id="114" name="Picture Placeholder 4" descr="Picture Placeholder 4"/>
          <p:cNvPicPr>
            <a:picLocks noChangeAspect="1"/>
          </p:cNvPicPr>
          <p:nvPr/>
        </p:nvPicPr>
        <p:blipFill>
          <a:blip r:embed="rId2"/>
          <a:srcRect l="16879" r="16887" b="12"/>
          <a:stretch>
            <a:fillRect/>
          </a:stretch>
        </p:blipFill>
        <p:spPr>
          <a:xfrm>
            <a:off x="1992833" y="1793418"/>
            <a:ext cx="1452563" cy="1452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15" name="Picture Placeholder 4" descr="Picture Placeholder 4"/>
          <p:cNvPicPr>
            <a:picLocks noChangeAspect="1"/>
          </p:cNvPicPr>
          <p:nvPr/>
        </p:nvPicPr>
        <p:blipFill>
          <a:blip r:embed="rId3"/>
          <a:srcRect l="66261" t="43358" r="408" b="6647"/>
          <a:stretch>
            <a:fillRect/>
          </a:stretch>
        </p:blipFill>
        <p:spPr>
          <a:xfrm>
            <a:off x="4087018" y="1793418"/>
            <a:ext cx="1452564" cy="1452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6" name="TextBox 6"/>
          <p:cNvSpPr txBox="1"/>
          <p:nvPr/>
        </p:nvSpPr>
        <p:spPr>
          <a:xfrm>
            <a:off x="6143169" y="3449270"/>
            <a:ext cx="538477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t>Every table </a:t>
            </a:r>
            <a:r>
              <a:rPr b="1"/>
              <a:t>must </a:t>
            </a:r>
            <a:r>
              <a:t>have </a:t>
            </a:r>
            <a:r>
              <a:rPr b="1"/>
              <a:t>ONE PRIMARY KEY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t>A </a:t>
            </a:r>
            <a:r>
              <a:rPr b="1"/>
              <a:t>PRIMARY KEY </a:t>
            </a:r>
            <a:r>
              <a:t>uniquely identifies a record.</a:t>
            </a:r>
            <a:br/>
            <a:r>
              <a:t>e.g. Each student has a unique </a:t>
            </a:r>
            <a:r>
              <a:rPr b="1"/>
              <a:t>student ID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rPr b="1"/>
              <a:t>PRIMARY KEYS</a:t>
            </a:r>
            <a:r>
              <a:t> are underlined</a:t>
            </a:r>
          </a:p>
        </p:txBody>
      </p:sp>
      <p:graphicFrame>
        <p:nvGraphicFramePr>
          <p:cNvPr id="117" name="Table"/>
          <p:cNvGraphicFramePr/>
          <p:nvPr/>
        </p:nvGraphicFramePr>
        <p:xfrm>
          <a:off x="1685141" y="3439793"/>
          <a:ext cx="2027029" cy="2502363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027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180">
                <a:tc>
                  <a:txBody>
                    <a:bodyPr/>
                    <a:lstStyle/>
                    <a:p>
                      <a:pPr algn="l"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Open Sans Bold"/>
                        </a:rPr>
                        <a:t>tblStudent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11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 u="sng"/>
                        <a:t>StudentID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12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FirstName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12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LastName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12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Email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Table"/>
          <p:cNvGraphicFramePr/>
          <p:nvPr/>
        </p:nvGraphicFramePr>
        <p:xfrm>
          <a:off x="3760239" y="3441879"/>
          <a:ext cx="2182321" cy="2498191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82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7285">
                <a:tc>
                  <a:txBody>
                    <a:bodyPr/>
                    <a:lstStyle/>
                    <a:p>
                      <a:pPr algn="l"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Open Sans Bold"/>
                        </a:rPr>
                        <a:t>tblDailyStudyTime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4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 u="sng"/>
                        <a:t>DailyTimeID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05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StudentID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5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StudyDate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05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NoOfHours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0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r>
              <a:t>Dynamic Web Development</a:t>
            </a:r>
          </a:p>
        </p:txBody>
      </p:sp>
      <p:sp>
        <p:nvSpPr>
          <p:cNvPr id="102" name="What does a data dictionary look like?"/>
          <p:cNvSpPr txBox="1">
            <a:spLocks noGrp="1"/>
          </p:cNvSpPr>
          <p:nvPr>
            <p:ph type="title" idx="4294967295"/>
          </p:nvPr>
        </p:nvSpPr>
        <p:spPr>
          <a:xfrm>
            <a:off x="1571172" y="416830"/>
            <a:ext cx="9049657" cy="741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What does a data dictionary look like?</a:t>
            </a:r>
          </a:p>
        </p:txBody>
      </p:sp>
      <p:graphicFrame>
        <p:nvGraphicFramePr>
          <p:cNvPr id="103" name="Table"/>
          <p:cNvGraphicFramePr/>
          <p:nvPr/>
        </p:nvGraphicFramePr>
        <p:xfrm>
          <a:off x="1570841" y="2381016"/>
          <a:ext cx="8240205" cy="2019239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1941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9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180">
                <a:tc>
                  <a:txBody>
                    <a:bodyPr/>
                    <a:lstStyle/>
                    <a:p>
                      <a:pPr algn="l"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Open Sans Bold"/>
                        </a:rPr>
                        <a:t>Field Name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Open Sans Bold"/>
                        </a:rPr>
                        <a:t>Data Type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Open Sans Bold"/>
                        </a:rPr>
                        <a:t>Comment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11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dailyTimeID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Int (Number)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Primary Key, Not null, auto increments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12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StudentID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Int (Number)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Not null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12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StudyDate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Date (Date)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Not null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" name="TextBox 7"/>
          <p:cNvSpPr txBox="1"/>
          <p:nvPr/>
        </p:nvSpPr>
        <p:spPr>
          <a:xfrm>
            <a:off x="1571169" y="1925560"/>
            <a:ext cx="246535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>
                <a:solidFill>
                  <a:schemeClr val="accent3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tblDailyStudyTime</a:t>
            </a:r>
          </a:p>
        </p:txBody>
      </p:sp>
      <p:sp>
        <p:nvSpPr>
          <p:cNvPr id="105" name="TextBox 6"/>
          <p:cNvSpPr txBox="1"/>
          <p:nvPr/>
        </p:nvSpPr>
        <p:spPr>
          <a:xfrm>
            <a:off x="1596569" y="5524050"/>
            <a:ext cx="916729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70447" indent="-170447">
              <a:lnSpc>
                <a:spcPct val="120000"/>
              </a:lnSpc>
              <a:buSzPct val="100000"/>
              <a:buChar char="*"/>
              <a:defRPr sz="1700" b="1">
                <a:solidFill>
                  <a:srgbClr val="000000">
                    <a:alpha val="70000"/>
                  </a:srgbClr>
                </a:solidFill>
              </a:defRPr>
            </a:pPr>
            <a:r>
              <a:t>Data Type : </a:t>
            </a:r>
            <a:r>
              <a:rPr b="0"/>
              <a:t>Refers to the type of data stored in a field. E.g. Text, Numbers, Date</a:t>
            </a:r>
          </a:p>
          <a:p>
            <a:pPr marL="170447" indent="-170447">
              <a:lnSpc>
                <a:spcPct val="120000"/>
              </a:lnSpc>
              <a:buSzPct val="100000"/>
              <a:buChar char="*"/>
              <a:defRPr sz="1700" b="1">
                <a:solidFill>
                  <a:srgbClr val="000000">
                    <a:alpha val="70000"/>
                  </a:srgbClr>
                </a:solidFill>
              </a:defRPr>
            </a:pPr>
            <a:r>
              <a:t>Not null: </a:t>
            </a:r>
            <a:r>
              <a:rPr b="0"/>
              <a:t>The field should never be empty</a:t>
            </a:r>
          </a:p>
          <a:p>
            <a:pPr marL="170447" indent="-170447">
              <a:lnSpc>
                <a:spcPct val="120000"/>
              </a:lnSpc>
              <a:buSzPct val="100000"/>
              <a:buChar char="*"/>
              <a:defRPr sz="1700" b="1">
                <a:solidFill>
                  <a:srgbClr val="000000">
                    <a:alpha val="70000"/>
                  </a:srgbClr>
                </a:solidFill>
              </a:defRPr>
            </a:pPr>
            <a:r>
              <a:t>Auto increment:</a:t>
            </a:r>
            <a:r>
              <a:rPr b="0"/>
              <a:t> The value will automatically change the ID value for each field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199</Words>
  <Application>Microsoft Macintosh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Helvetica</vt:lpstr>
      <vt:lpstr>Montserrat-Bold</vt:lpstr>
      <vt:lpstr>Open Sans Bold</vt:lpstr>
      <vt:lpstr>Open Sans Regular</vt:lpstr>
      <vt:lpstr>Ravi Powerpoint Template</vt:lpstr>
      <vt:lpstr>Study Time Application</vt:lpstr>
      <vt:lpstr>Study Time Application</vt:lpstr>
      <vt:lpstr>Data Model</vt:lpstr>
      <vt:lpstr>What does a data dictionary look like?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 an ER diagram</dc:title>
  <cp:lastModifiedBy>Alex Bicknell</cp:lastModifiedBy>
  <cp:revision>3</cp:revision>
  <dcterms:modified xsi:type="dcterms:W3CDTF">2022-03-29T14:28:22Z</dcterms:modified>
</cp:coreProperties>
</file>