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9" r:id="rId2"/>
    <p:sldId id="324" r:id="rId3"/>
    <p:sldId id="326" r:id="rId4"/>
    <p:sldId id="327" r:id="rId5"/>
    <p:sldId id="330" r:id="rId6"/>
    <p:sldId id="325" r:id="rId7"/>
    <p:sldId id="32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874E9-A153-46D2-85EC-821709730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EC9108-3AE9-4DA1-93E7-C6A85CED0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68D355-B658-42DD-8AC4-4C8418AD4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3B3C-1CB3-4613-AE13-EF77FD592AEF}" type="datetimeFigureOut">
              <a:rPr lang="de-DE" smtClean="0"/>
              <a:t>12.08.2024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71994E-4480-4A73-9116-670CD913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4EFD19-2E14-4263-ABFA-4BD34398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C6D-0D01-46B4-844B-5692A324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3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4A395-E20B-4D03-AC86-3B4FEBE1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98231E-6A68-4294-82F5-883FD6FF8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56DD10-D554-4194-AF9C-34FFB268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3B3C-1CB3-4613-AE13-EF77FD592AEF}" type="datetimeFigureOut">
              <a:rPr lang="de-DE" smtClean="0"/>
              <a:t>12.08.2024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332A9E-1ECA-4563-9B3E-97FD6BF2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516B2A-76C7-4EAB-901A-385DD1FF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C6D-0D01-46B4-844B-5692A324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17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DFAEBC6-4D5A-4874-AD60-5BD6DB732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6B60FC-D088-4E46-863C-A8BADAD97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7FF114-4F47-462D-BFCD-9391DDFA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3B3C-1CB3-4613-AE13-EF77FD592AEF}" type="datetimeFigureOut">
              <a:rPr lang="de-DE" smtClean="0"/>
              <a:t>12.08.2024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C7CB59-9572-4916-B9C1-1FAA839E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B7576F-C22E-422C-AE16-00049B8A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C6D-0D01-46B4-844B-5692A324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09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F0DA-6859-470E-870A-8B847D45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E4D894-1C56-4193-A7E0-0F26F1926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42E2FC-0075-4396-A79A-979AECCC8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3B3C-1CB3-4613-AE13-EF77FD592AEF}" type="datetimeFigureOut">
              <a:rPr lang="de-DE" smtClean="0"/>
              <a:t>12.08.2024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7DFC90-F3A4-4BCA-9397-0584A848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990439-E6D2-486B-BAED-6B0B620C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C6D-0D01-46B4-844B-5692A324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03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64CD0-90F9-4DD7-86C7-63E79F3E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2CF666-E75D-49C7-9746-214C752F7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69D567-8C10-4B6C-8049-294BADAA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3B3C-1CB3-4613-AE13-EF77FD592AEF}" type="datetimeFigureOut">
              <a:rPr lang="de-DE" smtClean="0"/>
              <a:t>12.08.2024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D24643-A398-43E5-8334-1645BFE4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8D6E2-D1F8-4070-B9B2-95F5655B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C6D-0D01-46B4-844B-5692A324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881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DD88E-379B-46F3-8DA7-B4A6A69B3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E8A8DB-9432-4FE4-9E2F-E423A22DD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A98CD1-C22A-49F4-8091-6D8317167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0260D3-1547-4DEB-BD6D-1C8D32E7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3B3C-1CB3-4613-AE13-EF77FD592AEF}" type="datetimeFigureOut">
              <a:rPr lang="de-DE" smtClean="0"/>
              <a:t>12.08.2024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617EC-8A68-4A79-83DF-66217AD8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93BBC3-D49F-4976-A934-FB19D58C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C6D-0D01-46B4-844B-5692A324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85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B0D94-928E-42D4-B164-B84E9BBA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2A055E-E3A6-4FF4-8B32-AF4405195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957AE0-5C28-49E9-8C28-BB7D0EB35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F29234-FBF4-4FFF-92DA-AC7D5C5E4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99FD12-A4D5-4E85-8B2B-6FBEC2D5D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1C3421-FC13-4078-B4D5-8FDAFB5A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3B3C-1CB3-4613-AE13-EF77FD592AEF}" type="datetimeFigureOut">
              <a:rPr lang="de-DE" smtClean="0"/>
              <a:t>12.08.2024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D6BF84-AED8-4823-9DE4-229AFC8A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F93127-DD2B-43E6-B9C8-0CD65DDF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C6D-0D01-46B4-844B-5692A324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282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E21A7-4EFC-4CC1-A5FE-971685C54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97CBD52-0F00-4026-8CEF-08BD1AB9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3B3C-1CB3-4613-AE13-EF77FD592AEF}" type="datetimeFigureOut">
              <a:rPr lang="de-DE" smtClean="0"/>
              <a:t>12.08.2024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00BD0A-6D4A-4AFD-8A51-91979C5FF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AA1DCC-7552-411B-ABDD-599D57D4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C6D-0D01-46B4-844B-5692A324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23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C6FF39-326C-4259-9ABF-2D6B3552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3B3C-1CB3-4613-AE13-EF77FD592AEF}" type="datetimeFigureOut">
              <a:rPr lang="de-DE" smtClean="0"/>
              <a:t>12.08.2024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DFAD4E-9414-4E8C-A117-3B5C3D3A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D4F5BE-6122-46EA-B5D0-217C5E34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C6D-0D01-46B4-844B-5692A324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78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1A04B-FBD0-4866-9C89-539EDA83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C894C2-8E65-4CEC-AF94-450EC32E2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32524A-7286-47F7-B506-25112CF39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9D539A-5B5D-4E26-AB95-B009168A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3B3C-1CB3-4613-AE13-EF77FD592AEF}" type="datetimeFigureOut">
              <a:rPr lang="de-DE" smtClean="0"/>
              <a:t>12.08.2024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E052D4-48B4-4DFF-B02F-F8024572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A313B7-F77B-4571-8F4F-A083CB60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C6D-0D01-46B4-844B-5692A324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49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45D51-275A-44A6-A96D-3DDE4A32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DF24D8-DC14-4E0F-8C56-2487C7AE9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53A111-07EC-41B6-8BB1-3EAC062D9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515ED1-2D4F-4F20-AD15-64D4B418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73B3C-1CB3-4613-AE13-EF77FD592AEF}" type="datetimeFigureOut">
              <a:rPr lang="de-DE" smtClean="0"/>
              <a:t>12.08.2024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1FFC45-EB02-4EF5-9F2F-659D612E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E33184-E465-4AE1-8527-068A8C70C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B1C6D-0D01-46B4-844B-5692A324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393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90A036-8318-4264-8289-5C41B515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839951-B886-43B3-ACCB-9FE19C8D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1B4122-6F19-40D5-9571-B3E87B062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73B3C-1CB3-4613-AE13-EF77FD592AEF}" type="datetimeFigureOut">
              <a:rPr lang="de-DE" smtClean="0"/>
              <a:t>12.08.2024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743808-A773-491C-98D0-533D36BBC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AF49C2-F10F-4691-88B3-C91D04241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B1C6D-0D01-46B4-844B-5692A324CFB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060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244D7B-ADB1-467D-8A02-7E5304BAF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87" y="2403166"/>
            <a:ext cx="3641178" cy="260131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89583E0-2BF9-43B7-B854-4D175373947B}"/>
              </a:ext>
            </a:extLst>
          </p:cNvPr>
          <p:cNvSpPr txBox="1"/>
          <p:nvPr/>
        </p:nvSpPr>
        <p:spPr>
          <a:xfrm>
            <a:off x="797187" y="357739"/>
            <a:ext cx="456567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3600" dirty="0"/>
              <a:t>Si on TiO</a:t>
            </a:r>
            <a:r>
              <a:rPr lang="de-DE" sz="3600" baseline="-25000" dirty="0"/>
              <a:t>2</a:t>
            </a:r>
            <a:r>
              <a:rPr lang="de-DE" sz="3600" dirty="0"/>
              <a:t> - 08/09/2024</a:t>
            </a:r>
            <a:endParaRPr lang="de-DE" sz="3600" baseline="-25000" dirty="0">
              <a:cs typeface="Calibri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1157D91-CF50-4B1D-AE42-178B19C4E178}"/>
              </a:ext>
            </a:extLst>
          </p:cNvPr>
          <p:cNvCxnSpPr/>
          <p:nvPr/>
        </p:nvCxnSpPr>
        <p:spPr>
          <a:xfrm>
            <a:off x="174929" y="1067750"/>
            <a:ext cx="1177588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6C316E-9094-4153-AA86-EEA01796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187-F617-44C4-9E54-E8785404805A}" type="datetime1">
              <a:rPr lang="en-US" smtClean="0"/>
              <a:t>8/12/2024</a:t>
            </a:fld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15A683D-0281-70C8-210D-97A6E810E87E}"/>
              </a:ext>
            </a:extLst>
          </p:cNvPr>
          <p:cNvSpPr txBox="1"/>
          <p:nvPr/>
        </p:nvSpPr>
        <p:spPr>
          <a:xfrm>
            <a:off x="838200" y="118969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Calibri"/>
                <a:cs typeface="Calibri"/>
              </a:rPr>
              <a:t>Room </a:t>
            </a:r>
            <a:r>
              <a:rPr lang="de-DE" dirty="0" err="1">
                <a:ea typeface="Calibri"/>
                <a:cs typeface="Calibri"/>
              </a:rPr>
              <a:t>Temperature</a:t>
            </a:r>
            <a:r>
              <a:rPr lang="de-DE" dirty="0">
                <a:ea typeface="Calibri"/>
                <a:cs typeface="Calibri"/>
              </a:rPr>
              <a:t> (0 mA) 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EFB856B-B0EC-7D51-BB6F-880F0A1D6383}"/>
              </a:ext>
            </a:extLst>
          </p:cNvPr>
          <p:cNvSpPr txBox="1"/>
          <p:nvPr/>
        </p:nvSpPr>
        <p:spPr>
          <a:xfrm>
            <a:off x="1246176" y="19701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Calibri"/>
                <a:cs typeface="Calibri"/>
              </a:rPr>
              <a:t>Stokes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633FFDC-44C1-43A2-8FA9-92B1104DB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604" y="2403173"/>
            <a:ext cx="3536198" cy="260130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8D94A2D-688D-40E9-8DB1-7D0999B034E1}"/>
              </a:ext>
            </a:extLst>
          </p:cNvPr>
          <p:cNvSpPr txBox="1"/>
          <p:nvPr/>
        </p:nvSpPr>
        <p:spPr>
          <a:xfrm>
            <a:off x="5362860" y="19701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Calibri"/>
                <a:cs typeface="Calibri"/>
              </a:rPr>
              <a:t>Anti-Stokes</a:t>
            </a: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26C3563B-67F3-491E-B416-B37311818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294" y="5208244"/>
            <a:ext cx="6183008" cy="92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73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89583E0-2BF9-43B7-B854-4D175373947B}"/>
              </a:ext>
            </a:extLst>
          </p:cNvPr>
          <p:cNvSpPr txBox="1"/>
          <p:nvPr/>
        </p:nvSpPr>
        <p:spPr>
          <a:xfrm>
            <a:off x="797187" y="357739"/>
            <a:ext cx="456567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3600" dirty="0"/>
              <a:t>Si on TiO</a:t>
            </a:r>
            <a:r>
              <a:rPr lang="de-DE" sz="3600" baseline="-25000" dirty="0"/>
              <a:t>2</a:t>
            </a:r>
            <a:r>
              <a:rPr lang="de-DE" sz="3600" dirty="0"/>
              <a:t> - 08/09/2024</a:t>
            </a:r>
            <a:endParaRPr lang="de-DE" sz="3600" baseline="-25000" dirty="0">
              <a:cs typeface="Calibri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1157D91-CF50-4B1D-AE42-178B19C4E178}"/>
              </a:ext>
            </a:extLst>
          </p:cNvPr>
          <p:cNvCxnSpPr/>
          <p:nvPr/>
        </p:nvCxnSpPr>
        <p:spPr>
          <a:xfrm>
            <a:off x="174929" y="1067750"/>
            <a:ext cx="1177588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6C316E-9094-4153-AA86-EEA01796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187-F617-44C4-9E54-E8785404805A}" type="datetime1">
              <a:rPr lang="en-US" smtClean="0"/>
              <a:t>8/12/2024</a:t>
            </a:fld>
            <a:endParaRPr lang="de-DE"/>
          </a:p>
        </p:txBody>
      </p:sp>
      <p:pic>
        <p:nvPicPr>
          <p:cNvPr id="5" name="Grafik 4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04772FDC-3DB4-8605-519C-2E69822E4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18" y="1396781"/>
            <a:ext cx="3643586" cy="2295196"/>
          </a:xfrm>
          <a:prstGeom prst="rect">
            <a:avLst/>
          </a:prstGeom>
        </p:spPr>
      </p:pic>
      <p:pic>
        <p:nvPicPr>
          <p:cNvPr id="9" name="Grafik 8" descr="Ein Bild, das Text, Diagramm, Reihe, Screenshot enthält.&#10;&#10;Beschreibung automatisch generiert.">
            <a:extLst>
              <a:ext uri="{FF2B5EF4-FFF2-40B4-BE49-F238E27FC236}">
                <a16:creationId xmlns:a16="http://schemas.microsoft.com/office/drawing/2014/main" id="{198FE829-3B3B-6C11-343B-703CC7A29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622" y="1396781"/>
            <a:ext cx="3738070" cy="2295196"/>
          </a:xfrm>
          <a:prstGeom prst="rect">
            <a:avLst/>
          </a:prstGeom>
        </p:spPr>
      </p:pic>
      <p:pic>
        <p:nvPicPr>
          <p:cNvPr id="10" name="Grafik 9" descr="Ein Bild, das Text, Diagramm, Reihe, Screenshot enthält.&#10;&#10;Beschreibung automatisch generiert.">
            <a:extLst>
              <a:ext uri="{FF2B5EF4-FFF2-40B4-BE49-F238E27FC236}">
                <a16:creationId xmlns:a16="http://schemas.microsoft.com/office/drawing/2014/main" id="{7D99B9A2-4C9C-8C48-7B59-8FDEDC792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871" y="3783724"/>
            <a:ext cx="3593708" cy="2601311"/>
          </a:xfrm>
          <a:prstGeom prst="rect">
            <a:avLst/>
          </a:prstGeom>
        </p:spPr>
      </p:pic>
      <p:pic>
        <p:nvPicPr>
          <p:cNvPr id="11" name="Grafik 10" descr="Ein Bild, das Text, Diagramm, Reihe, Screenshot enthält.&#10;&#10;Beschreibung automatisch generiert.">
            <a:extLst>
              <a:ext uri="{FF2B5EF4-FFF2-40B4-BE49-F238E27FC236}">
                <a16:creationId xmlns:a16="http://schemas.microsoft.com/office/drawing/2014/main" id="{A51E59E7-77DD-3CB5-8CC1-89437C79F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87" y="3783724"/>
            <a:ext cx="3577075" cy="260131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FDD507B-ED5F-9F39-8B97-B15714635F04}"/>
              </a:ext>
            </a:extLst>
          </p:cNvPr>
          <p:cNvSpPr txBox="1"/>
          <p:nvPr/>
        </p:nvSpPr>
        <p:spPr>
          <a:xfrm>
            <a:off x="9096158" y="2965157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Calibri"/>
                <a:cs typeface="Calibri"/>
              </a:rPr>
              <a:t>Strong </a:t>
            </a:r>
            <a:r>
              <a:rPr lang="de-DE" err="1">
                <a:ea typeface="Calibri"/>
                <a:cs typeface="Calibri"/>
              </a:rPr>
              <a:t>backgrounds</a:t>
            </a:r>
            <a:endParaRPr lang="de-DE">
              <a:ea typeface="Calibri" panose="020F0502020204030204"/>
              <a:cs typeface="Calibri" panose="020F0502020204030204"/>
            </a:endParaRPr>
          </a:p>
          <a:p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Background </a:t>
            </a:r>
            <a:r>
              <a:rPr lang="de-DE" dirty="0" err="1">
                <a:ea typeface="Calibri"/>
                <a:cs typeface="Calibri"/>
              </a:rPr>
              <a:t>subtraction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results</a:t>
            </a:r>
            <a:r>
              <a:rPr lang="de-DE" dirty="0">
                <a:ea typeface="Calibri"/>
                <a:cs typeface="Calibri"/>
              </a:rPr>
              <a:t> in </a:t>
            </a:r>
            <a:r>
              <a:rPr lang="de-DE" dirty="0" err="1">
                <a:ea typeface="Calibri"/>
                <a:cs typeface="Calibri"/>
              </a:rPr>
              <a:t>reasonable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fitting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of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the</a:t>
            </a:r>
            <a:r>
              <a:rPr lang="de-DE" dirty="0">
                <a:ea typeface="Calibri"/>
                <a:cs typeface="Calibri"/>
              </a:rPr>
              <a:t> Si </a:t>
            </a:r>
            <a:r>
              <a:rPr lang="de-DE" dirty="0" err="1">
                <a:ea typeface="Calibri"/>
                <a:cs typeface="Calibri"/>
              </a:rPr>
              <a:t>phonon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15A683D-0281-70C8-210D-97A6E810E87E}"/>
              </a:ext>
            </a:extLst>
          </p:cNvPr>
          <p:cNvSpPr txBox="1"/>
          <p:nvPr/>
        </p:nvSpPr>
        <p:spPr>
          <a:xfrm>
            <a:off x="1441123" y="26848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Calibri"/>
                <a:cs typeface="Calibri"/>
              </a:rPr>
              <a:t>Stokes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EFB856B-B0EC-7D51-BB6F-880F0A1D6383}"/>
              </a:ext>
            </a:extLst>
          </p:cNvPr>
          <p:cNvSpPr txBox="1"/>
          <p:nvPr/>
        </p:nvSpPr>
        <p:spPr>
          <a:xfrm>
            <a:off x="6091950" y="26848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Calibri"/>
                <a:cs typeface="Calibri"/>
              </a:rPr>
              <a:t>Anti-Stokes</a:t>
            </a:r>
          </a:p>
        </p:txBody>
      </p:sp>
    </p:spTree>
    <p:extLst>
      <p:ext uri="{BB962C8B-B14F-4D97-AF65-F5344CB8AC3E}">
        <p14:creationId xmlns:p14="http://schemas.microsoft.com/office/powerpoint/2010/main" val="102128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89583E0-2BF9-43B7-B854-4D175373947B}"/>
              </a:ext>
            </a:extLst>
          </p:cNvPr>
          <p:cNvSpPr txBox="1"/>
          <p:nvPr/>
        </p:nvSpPr>
        <p:spPr>
          <a:xfrm>
            <a:off x="797187" y="357739"/>
            <a:ext cx="456567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3600" dirty="0"/>
              <a:t>Si on TiO</a:t>
            </a:r>
            <a:r>
              <a:rPr lang="de-DE" sz="3600" baseline="-25000" dirty="0"/>
              <a:t>2</a:t>
            </a:r>
            <a:r>
              <a:rPr lang="de-DE" sz="3600" dirty="0"/>
              <a:t> - 08/09/2024</a:t>
            </a:r>
            <a:endParaRPr lang="de-DE" sz="3600" baseline="-25000" dirty="0">
              <a:cs typeface="Calibri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1157D91-CF50-4B1D-AE42-178B19C4E178}"/>
              </a:ext>
            </a:extLst>
          </p:cNvPr>
          <p:cNvCxnSpPr/>
          <p:nvPr/>
        </p:nvCxnSpPr>
        <p:spPr>
          <a:xfrm>
            <a:off x="174929" y="1067750"/>
            <a:ext cx="1177588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6C316E-9094-4153-AA86-EEA01796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187-F617-44C4-9E54-E8785404805A}" type="datetime1">
              <a:rPr lang="en-US" smtClean="0"/>
              <a:t>8/12/2024</a:t>
            </a:fld>
            <a:endParaRPr lang="de-DE"/>
          </a:p>
        </p:txBody>
      </p:sp>
      <p:pic>
        <p:nvPicPr>
          <p:cNvPr id="5" name="Grafik 4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B6759100-A160-DCC2-668C-39572265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02" y="1331310"/>
            <a:ext cx="4166540" cy="4755932"/>
          </a:xfrm>
          <a:prstGeom prst="rect">
            <a:avLst/>
          </a:prstGeom>
        </p:spPr>
      </p:pic>
      <p:pic>
        <p:nvPicPr>
          <p:cNvPr id="8" name="Grafik 7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D89674A0-5304-D481-6F8A-5DAD9223B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24" y="1331310"/>
            <a:ext cx="4313704" cy="475593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68D421B-88F0-85DA-CF26-4CF1AB49DEB5}"/>
              </a:ext>
            </a:extLst>
          </p:cNvPr>
          <p:cNvSpPr txBox="1"/>
          <p:nvPr/>
        </p:nvSpPr>
        <p:spPr>
          <a:xfrm>
            <a:off x="9525331" y="2448398"/>
            <a:ext cx="2235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Calibri"/>
                <a:cs typeface="Calibri"/>
              </a:rPr>
              <a:t>Data at 80 mA </a:t>
            </a:r>
            <a:r>
              <a:rPr lang="de-DE" dirty="0" err="1">
                <a:ea typeface="Calibri"/>
                <a:cs typeface="Calibri"/>
              </a:rPr>
              <a:t>has</a:t>
            </a:r>
            <a:r>
              <a:rPr lang="de-DE" dirty="0">
                <a:ea typeface="Calibri"/>
                <a:cs typeface="Calibri"/>
              </a:rPr>
              <a:t> large </a:t>
            </a:r>
            <a:r>
              <a:rPr lang="de-DE" dirty="0" err="1">
                <a:ea typeface="Calibri"/>
                <a:cs typeface="Calibri"/>
              </a:rPr>
              <a:t>errors</a:t>
            </a:r>
            <a:r>
              <a:rPr lang="de-DE" dirty="0">
                <a:ea typeface="Calibri"/>
                <a:cs typeface="Calibri"/>
              </a:rPr>
              <a:t>, due </a:t>
            </a:r>
            <a:r>
              <a:rPr lang="de-DE" dirty="0" err="1">
                <a:ea typeface="Calibri"/>
                <a:cs typeface="Calibri"/>
              </a:rPr>
              <a:t>to</a:t>
            </a:r>
            <a:r>
              <a:rPr lang="de-DE" dirty="0">
                <a:ea typeface="Calibri"/>
                <a:cs typeface="Calibri"/>
              </a:rPr>
              <a:t> large </a:t>
            </a:r>
            <a:r>
              <a:rPr lang="de-DE" dirty="0" err="1">
                <a:ea typeface="Calibri"/>
                <a:cs typeface="Calibri"/>
              </a:rPr>
              <a:t>background</a:t>
            </a:r>
            <a:r>
              <a:rPr lang="de-DE" dirty="0">
                <a:ea typeface="Calibri"/>
                <a:cs typeface="Calibri"/>
              </a:rPr>
              <a:t>. Maybe ist </a:t>
            </a:r>
            <a:r>
              <a:rPr lang="de-DE" dirty="0" err="1">
                <a:ea typeface="Calibri"/>
                <a:cs typeface="Calibri"/>
              </a:rPr>
              <a:t>better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to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leave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this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data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point</a:t>
            </a:r>
            <a:r>
              <a:rPr lang="de-DE" dirty="0">
                <a:ea typeface="Calibri"/>
                <a:cs typeface="Calibri"/>
              </a:rPr>
              <a:t> out (</a:t>
            </a:r>
            <a:r>
              <a:rPr lang="de-DE" dirty="0" err="1">
                <a:ea typeface="Calibri"/>
                <a:cs typeface="Calibri"/>
              </a:rPr>
              <a:t>next</a:t>
            </a:r>
            <a:r>
              <a:rPr lang="de-DE" dirty="0">
                <a:ea typeface="Calibri"/>
                <a:cs typeface="Calibri"/>
              </a:rPr>
              <a:t> </a:t>
            </a:r>
            <a:r>
              <a:rPr lang="de-DE" dirty="0" err="1">
                <a:ea typeface="Calibri"/>
                <a:cs typeface="Calibri"/>
              </a:rPr>
              <a:t>slide</a:t>
            </a:r>
            <a:r>
              <a:rPr lang="de-DE" dirty="0">
                <a:ea typeface="Calibri"/>
                <a:cs typeface="Calibri"/>
              </a:rPr>
              <a:t>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606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89583E0-2BF9-43B7-B854-4D175373947B}"/>
              </a:ext>
            </a:extLst>
          </p:cNvPr>
          <p:cNvSpPr txBox="1"/>
          <p:nvPr/>
        </p:nvSpPr>
        <p:spPr>
          <a:xfrm>
            <a:off x="797187" y="357739"/>
            <a:ext cx="456567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3600" dirty="0"/>
              <a:t>Si on TiO</a:t>
            </a:r>
            <a:r>
              <a:rPr lang="de-DE" sz="3600" baseline="-25000" dirty="0"/>
              <a:t>2</a:t>
            </a:r>
            <a:r>
              <a:rPr lang="de-DE" sz="3600" dirty="0"/>
              <a:t> - 08/09/2024</a:t>
            </a:r>
            <a:endParaRPr lang="de-DE" sz="3600" baseline="-25000" dirty="0">
              <a:cs typeface="Calibri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1157D91-CF50-4B1D-AE42-178B19C4E178}"/>
              </a:ext>
            </a:extLst>
          </p:cNvPr>
          <p:cNvCxnSpPr/>
          <p:nvPr/>
        </p:nvCxnSpPr>
        <p:spPr>
          <a:xfrm>
            <a:off x="174929" y="1067750"/>
            <a:ext cx="1177588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6C316E-9094-4153-AA86-EEA01796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187-F617-44C4-9E54-E8785404805A}" type="datetime1">
              <a:rPr lang="en-US" smtClean="0"/>
              <a:t>8/12/2024</a:t>
            </a:fld>
            <a:endParaRPr lang="de-DE"/>
          </a:p>
        </p:txBody>
      </p:sp>
      <p:pic>
        <p:nvPicPr>
          <p:cNvPr id="6" name="Grafik 5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16393A4-F4AE-3A20-C94F-86398C630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37" y="1331310"/>
            <a:ext cx="4184057" cy="4755931"/>
          </a:xfrm>
          <a:prstGeom prst="rect">
            <a:avLst/>
          </a:prstGeom>
        </p:spPr>
      </p:pic>
      <p:pic>
        <p:nvPicPr>
          <p:cNvPr id="7" name="Grafik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58278778-8019-8685-E793-95986717D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528" y="1331310"/>
            <a:ext cx="4331222" cy="4755932"/>
          </a:xfrm>
          <a:prstGeom prst="rect">
            <a:avLst/>
          </a:prstGeo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364D097-B308-4D43-BFED-66A683FA865E}"/>
              </a:ext>
            </a:extLst>
          </p:cNvPr>
          <p:cNvCxnSpPr>
            <a:cxnSpLocks/>
          </p:cNvCxnSpPr>
          <p:nvPr/>
        </p:nvCxnSpPr>
        <p:spPr>
          <a:xfrm flipV="1">
            <a:off x="2043485" y="2377440"/>
            <a:ext cx="2456953" cy="255236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5BDF9AE-D9B1-4330-AA42-DA52DBD67337}"/>
              </a:ext>
            </a:extLst>
          </p:cNvPr>
          <p:cNvCxnSpPr>
            <a:cxnSpLocks/>
          </p:cNvCxnSpPr>
          <p:nvPr/>
        </p:nvCxnSpPr>
        <p:spPr>
          <a:xfrm flipH="1" flipV="1">
            <a:off x="6472362" y="2830665"/>
            <a:ext cx="1820848" cy="190831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0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89583E0-2BF9-43B7-B854-4D175373947B}"/>
              </a:ext>
            </a:extLst>
          </p:cNvPr>
          <p:cNvSpPr txBox="1"/>
          <p:nvPr/>
        </p:nvSpPr>
        <p:spPr>
          <a:xfrm>
            <a:off x="797187" y="357739"/>
            <a:ext cx="456567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3600" dirty="0"/>
              <a:t>Si on TiO</a:t>
            </a:r>
            <a:r>
              <a:rPr lang="de-DE" sz="3600" baseline="-25000" dirty="0"/>
              <a:t>2</a:t>
            </a:r>
            <a:r>
              <a:rPr lang="de-DE" sz="3600" dirty="0"/>
              <a:t> - 08/09/2024</a:t>
            </a:r>
            <a:endParaRPr lang="de-DE" sz="3600" baseline="-25000" dirty="0">
              <a:cs typeface="Calibri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1157D91-CF50-4B1D-AE42-178B19C4E178}"/>
              </a:ext>
            </a:extLst>
          </p:cNvPr>
          <p:cNvCxnSpPr/>
          <p:nvPr/>
        </p:nvCxnSpPr>
        <p:spPr>
          <a:xfrm>
            <a:off x="174929" y="1067750"/>
            <a:ext cx="1177588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6C316E-9094-4153-AA86-EEA01796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187-F617-44C4-9E54-E8785404805A}" type="datetime1">
              <a:rPr lang="en-US" smtClean="0"/>
              <a:t>8/12/2024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7AB0291-253F-4184-B996-480083F2F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87" y="1347046"/>
            <a:ext cx="4223603" cy="478796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EE08368-FEE9-49D8-ACEA-266041C6C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716" y="1347046"/>
            <a:ext cx="4386609" cy="47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319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89583E0-2BF9-43B7-B854-4D175373947B}"/>
              </a:ext>
            </a:extLst>
          </p:cNvPr>
          <p:cNvSpPr txBox="1"/>
          <p:nvPr/>
        </p:nvSpPr>
        <p:spPr>
          <a:xfrm>
            <a:off x="797187" y="357739"/>
            <a:ext cx="456567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3600" dirty="0"/>
              <a:t>Si on TiO</a:t>
            </a:r>
            <a:r>
              <a:rPr lang="de-DE" sz="3600" baseline="-25000" dirty="0"/>
              <a:t>2</a:t>
            </a:r>
            <a:r>
              <a:rPr lang="de-DE" sz="3600" dirty="0"/>
              <a:t> - 08/09/2024</a:t>
            </a:r>
            <a:endParaRPr lang="de-DE" sz="3600" baseline="-25000" dirty="0">
              <a:cs typeface="Calibri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1157D91-CF50-4B1D-AE42-178B19C4E178}"/>
              </a:ext>
            </a:extLst>
          </p:cNvPr>
          <p:cNvCxnSpPr/>
          <p:nvPr/>
        </p:nvCxnSpPr>
        <p:spPr>
          <a:xfrm>
            <a:off x="174929" y="1067750"/>
            <a:ext cx="1177588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6C316E-9094-4153-AA86-EEA01796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187-F617-44C4-9E54-E8785404805A}" type="datetime1">
              <a:rPr lang="en-US" smtClean="0"/>
              <a:t>8/12/2024</a:t>
            </a:fld>
            <a:endParaRPr lang="de-DE"/>
          </a:p>
        </p:txBody>
      </p:sp>
      <p:pic>
        <p:nvPicPr>
          <p:cNvPr id="6" name="Grafik 5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AA6EBED1-064F-4359-4965-F32D9F4D3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95" y="1375103"/>
            <a:ext cx="3463128" cy="3845035"/>
          </a:xfrm>
          <a:prstGeom prst="rect">
            <a:avLst/>
          </a:prstGeom>
        </p:spPr>
      </p:pic>
      <p:pic>
        <p:nvPicPr>
          <p:cNvPr id="7" name="Grafik 6" descr="Ein Bild, das Text, Screenshot, Diagramm, Zahl enthält.&#10;&#10;Beschreibung automatisch generiert.">
            <a:extLst>
              <a:ext uri="{FF2B5EF4-FFF2-40B4-BE49-F238E27FC236}">
                <a16:creationId xmlns:a16="http://schemas.microsoft.com/office/drawing/2014/main" id="{CCEEAFF9-49D7-2539-8024-39E0B96A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844" y="1375103"/>
            <a:ext cx="3602795" cy="3845036"/>
          </a:xfrm>
          <a:prstGeom prst="rect">
            <a:avLst/>
          </a:prstGeom>
        </p:spPr>
      </p:pic>
      <p:pic>
        <p:nvPicPr>
          <p:cNvPr id="12" name="Grafik 11" descr="Ein Bild, das Text, Diagramm, Zahl, Reihe enthält.&#10;&#10;Beschreibung automatisch generiert.">
            <a:extLst>
              <a:ext uri="{FF2B5EF4-FFF2-40B4-BE49-F238E27FC236}">
                <a16:creationId xmlns:a16="http://schemas.microsoft.com/office/drawing/2014/main" id="{0CFBF1E7-F760-2C9F-EE50-3E5D7890D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2816" y="1375103"/>
            <a:ext cx="3628161" cy="3853793"/>
          </a:xfrm>
          <a:prstGeom prst="rect">
            <a:avLst/>
          </a:prstGeom>
        </p:spPr>
      </p:pic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D823316-B1B6-41CD-BCFB-7E4AFF11DA7A}"/>
              </a:ext>
            </a:extLst>
          </p:cNvPr>
          <p:cNvCxnSpPr>
            <a:cxnSpLocks/>
          </p:cNvCxnSpPr>
          <p:nvPr/>
        </p:nvCxnSpPr>
        <p:spPr>
          <a:xfrm>
            <a:off x="5824935" y="3586039"/>
            <a:ext cx="1239195" cy="49298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AA90ECB-B804-432A-AD9C-7232579FEDCF}"/>
              </a:ext>
            </a:extLst>
          </p:cNvPr>
          <p:cNvCxnSpPr>
            <a:cxnSpLocks/>
          </p:cNvCxnSpPr>
          <p:nvPr/>
        </p:nvCxnSpPr>
        <p:spPr>
          <a:xfrm flipV="1">
            <a:off x="2385391" y="2743200"/>
            <a:ext cx="1032046" cy="477078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95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89583E0-2BF9-43B7-B854-4D175373947B}"/>
              </a:ext>
            </a:extLst>
          </p:cNvPr>
          <p:cNvSpPr txBox="1"/>
          <p:nvPr/>
        </p:nvSpPr>
        <p:spPr>
          <a:xfrm>
            <a:off x="797187" y="357739"/>
            <a:ext cx="4565673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de-DE" sz="3600" dirty="0"/>
              <a:t>Si on TiO</a:t>
            </a:r>
            <a:r>
              <a:rPr lang="de-DE" sz="3600" baseline="-25000" dirty="0"/>
              <a:t>2</a:t>
            </a:r>
            <a:r>
              <a:rPr lang="de-DE" sz="3600" dirty="0"/>
              <a:t> - 08/09/2024</a:t>
            </a:r>
            <a:endParaRPr lang="de-DE" sz="3600" baseline="-25000" dirty="0">
              <a:cs typeface="Calibri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01157D91-CF50-4B1D-AE42-178B19C4E178}"/>
              </a:ext>
            </a:extLst>
          </p:cNvPr>
          <p:cNvCxnSpPr/>
          <p:nvPr/>
        </p:nvCxnSpPr>
        <p:spPr>
          <a:xfrm>
            <a:off x="174929" y="1067750"/>
            <a:ext cx="11775881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6C316E-9094-4153-AA86-EEA01796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187-F617-44C4-9E54-E8785404805A}" type="datetime1">
              <a:rPr lang="en-US" smtClean="0"/>
              <a:t>8/12/2024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3C8323F-841B-4546-8DAD-0CEA56111B94}"/>
              </a:ext>
            </a:extLst>
          </p:cNvPr>
          <p:cNvSpPr txBox="1"/>
          <p:nvPr/>
        </p:nvSpPr>
        <p:spPr>
          <a:xfrm>
            <a:off x="1488882" y="2104576"/>
            <a:ext cx="60946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/>
              <a:t>0 mA	333.97 ± 1.49 K</a:t>
            </a:r>
          </a:p>
          <a:p>
            <a:r>
              <a:rPr lang="de-DE" dirty="0"/>
              <a:t>40 mA	1280.37 ± 7.89 K</a:t>
            </a:r>
          </a:p>
          <a:p>
            <a:r>
              <a:rPr lang="de-DE" dirty="0"/>
              <a:t>50 mA	1255.22 ± 8.76 K</a:t>
            </a:r>
          </a:p>
          <a:p>
            <a:r>
              <a:rPr lang="de-DE" dirty="0"/>
              <a:t>60 mA	1248.58 ± 18.87 K</a:t>
            </a:r>
          </a:p>
          <a:p>
            <a:r>
              <a:rPr lang="de-DE" dirty="0"/>
              <a:t>70 mA	1588.00 ± 33.24 K</a:t>
            </a:r>
          </a:p>
          <a:p>
            <a:r>
              <a:rPr lang="de-DE" dirty="0"/>
              <a:t>80 mA	1419.47 ± 121.72 K</a:t>
            </a:r>
          </a:p>
          <a:p>
            <a:r>
              <a:rPr lang="de-DE" dirty="0"/>
              <a:t>100 mA	1586.08 ± 55.47 K</a:t>
            </a:r>
          </a:p>
        </p:txBody>
      </p:sp>
    </p:spTree>
    <p:extLst>
      <p:ext uri="{BB962C8B-B14F-4D97-AF65-F5344CB8AC3E}">
        <p14:creationId xmlns:p14="http://schemas.microsoft.com/office/powerpoint/2010/main" val="55947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Breitbild</PresentationFormat>
  <Paragraphs>32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Tomke</dc:creator>
  <cp:lastModifiedBy>Tomke</cp:lastModifiedBy>
  <cp:revision>5</cp:revision>
  <dcterms:created xsi:type="dcterms:W3CDTF">2024-08-12T16:00:04Z</dcterms:created>
  <dcterms:modified xsi:type="dcterms:W3CDTF">2024-08-12T17:10:43Z</dcterms:modified>
</cp:coreProperties>
</file>