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46" r:id="rId192"/>
    <p:sldId id="447" r:id="rId193"/>
    <p:sldId id="448" r:id="rId194"/>
    <p:sldId id="449" r:id="rId195"/>
    <p:sldId id="450" r:id="rId196"/>
    <p:sldId id="451" r:id="rId197"/>
    <p:sldId id="452" r:id="rId198"/>
    <p:sldId id="453" r:id="rId199"/>
    <p:sldId id="454" r:id="rId200"/>
    <p:sldId id="455" r:id="rId201"/>
    <p:sldId id="456" r:id="rId202"/>
    <p:sldId id="457" r:id="rId203"/>
    <p:sldId id="458" r:id="rId204"/>
    <p:sldId id="459" r:id="rId205"/>
    <p:sldId id="460" r:id="rId206"/>
    <p:sldId id="461" r:id="rId207"/>
    <p:sldId id="462" r:id="rId208"/>
    <p:sldId id="463" r:id="rId209"/>
    <p:sldId id="464" r:id="rId210"/>
    <p:sldId id="465" r:id="rId211"/>
    <p:sldId id="466" r:id="rId212"/>
    <p:sldId id="467" r:id="rId213"/>
    <p:sldId id="468" r:id="rId214"/>
    <p:sldId id="469" r:id="rId215"/>
    <p:sldId id="470" r:id="rId216"/>
    <p:sldId id="471" r:id="rId217"/>
    <p:sldId id="472" r:id="rId218"/>
    <p:sldId id="473" r:id="rId219"/>
    <p:sldId id="474" r:id="rId220"/>
    <p:sldId id="475" r:id="rId221"/>
    <p:sldId id="476" r:id="rId222"/>
    <p:sldId id="477" r:id="rId223"/>
    <p:sldId id="478" r:id="rId224"/>
    <p:sldId id="479" r:id="rId225"/>
    <p:sldId id="480" r:id="rId226"/>
    <p:sldId id="481" r:id="rId227"/>
    <p:sldId id="482" r:id="rId228"/>
    <p:sldId id="483" r:id="rId229"/>
    <p:sldId id="484" r:id="rId230"/>
    <p:sldId id="485" r:id="rId231"/>
    <p:sldId id="486" r:id="rId232"/>
    <p:sldId id="487" r:id="rId233"/>
    <p:sldId id="488" r:id="rId234"/>
    <p:sldId id="489" r:id="rId235"/>
    <p:sldId id="490" r:id="rId236"/>
    <p:sldId id="491" r:id="rId237"/>
    <p:sldId id="492" r:id="rId238"/>
    <p:sldId id="493" r:id="rId239"/>
    <p:sldId id="494" r:id="rId240"/>
    <p:sldId id="495" r:id="rId241"/>
    <p:sldId id="496" r:id="rId242"/>
    <p:sldId id="497" r:id="rId243"/>
    <p:sldId id="498" r:id="rId244"/>
    <p:sldId id="499" r:id="rId245"/>
    <p:sldId id="500" r:id="rId246"/>
    <p:sldId id="501" r:id="rId247"/>
    <p:sldId id="502" r:id="rId248"/>
    <p:sldId id="503" r:id="rId249"/>
    <p:sldId id="504" r:id="rId250"/>
    <p:sldId id="505" r:id="rId251"/>
    <p:sldId id="506" r:id="rId252"/>
    <p:sldId id="507" r:id="rId253"/>
    <p:sldId id="508" r:id="rId254"/>
    <p:sldId id="509" r:id="rId255"/>
    <p:sldId id="510" r:id="rId256"/>
    <p:sldId id="511" r:id="rId257"/>
    <p:sldId id="512" r:id="rId258"/>
    <p:sldId id="513" r:id="rId259"/>
    <p:sldId id="514" r:id="rId260"/>
    <p:sldId id="515" r:id="rId261"/>
    <p:sldId id="516" r:id="rId262"/>
    <p:sldId id="517" r:id="rId263"/>
    <p:sldId id="518" r:id="rId264"/>
    <p:sldId id="519" r:id="rId265"/>
    <p:sldId id="520" r:id="rId26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1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theme" Target="theme/theme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tableStyles" Target="tableStyles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presProps" Target="presProps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4567622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477000"/>
          <a:chOff x="-9525" y="-9525"/>
          <a:chExt cx="8953500" cy="6477000"/>
        </a:xfrm>
      </p:grpSpPr>
      <p:pic>
        <p:nvPicPr>
          <p:cNvPr id="57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571500"/>
            <a:ext cx="2190750" cy="4762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PRESIDENCIA
</a:t>
            </a:r>
            <a:r>
              <a:rPr lang="en-US" sz="700" b="1" u="none" spc="0">
                <a:solidFill>
                  <a:srgbClr val="4672A8">
                    <a:alpha val="100000"/>
                  </a:srgbClr>
                </a:solidFill>
                <a:latin typeface="Calibri"/>
              </a:rPr>
              <a:t>EDGARDO JOSE SOJO 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600075" y="476250"/>
            <a:ext cx="0" cy="600075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6477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219075" y="476250"/>
            <a:ext cx="0" cy="600075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8953500" y="476250"/>
            <a:ext cx="0" cy="600075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CuadroTexto 9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4524375" y="1047750"/>
            <a:ext cx="0" cy="857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762000" y="1905000"/>
            <a:ext cx="376237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CuadroTexto 12"/>
          <p:cNvSpPr txBox="1"/>
          <p:nvPr/>
        </p:nvSpPr>
        <p:spPr>
          <a:xfrm>
            <a:off x="1047750" y="2190750"/>
            <a:ext cx="1047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DIRECCION COMERCIAL
</a:t>
            </a:r>
            <a:r>
              <a:rPr lang="en-US" sz="600" b="1" u="none" spc="0">
                <a:solidFill>
                  <a:srgbClr val="4672A8">
                    <a:alpha val="100000"/>
                  </a:srgbClr>
                </a:solidFill>
                <a:latin typeface="Calibri"/>
              </a:rPr>
              <a:t> </a:t>
            </a:r>
          </a:p>
        </p:txBody>
      </p:sp>
      <p:cxnSp>
        <p:nvCxnSpPr>
          <p:cNvPr id="14" name="Conector recto 13"/>
          <p:cNvCxnSpPr/>
          <p:nvPr/>
        </p:nvCxnSpPr>
        <p:spPr>
          <a:xfrm>
            <a:off x="762000" y="2524125"/>
            <a:ext cx="28575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762000" y="1905000"/>
            <a:ext cx="0" cy="619125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714625" y="2190750"/>
            <a:ext cx="1047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DIRECCIÓN OPERACIONES
</a:t>
            </a:r>
            <a:r>
              <a:rPr lang="en-US" sz="600" b="1" u="none" spc="0">
                <a:solidFill>
                  <a:srgbClr val="4672A8">
                    <a:alpha val="100000"/>
                  </a:srgbClr>
                </a:solidFill>
                <a:latin typeface="Calibri"/>
              </a:rPr>
              <a:t>JAVIER RESTOM 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2428875" y="2524125"/>
            <a:ext cx="28575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Conector recto 17"/>
          <p:cNvCxnSpPr/>
          <p:nvPr/>
        </p:nvCxnSpPr>
        <p:spPr>
          <a:xfrm>
            <a:off x="2428875" y="1905000"/>
            <a:ext cx="0" cy="619125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CuadroTexto 18"/>
          <p:cNvSpPr txBox="1"/>
          <p:nvPr/>
        </p:nvSpPr>
        <p:spPr>
          <a:xfrm>
            <a:off x="4381500" y="2190750"/>
            <a:ext cx="1047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DIRECCIÓN TÉCNICA
</a:t>
            </a:r>
            <a:r>
              <a:rPr lang="en-US" sz="600" b="1" u="none" spc="0">
                <a:solidFill>
                  <a:srgbClr val="4672A8">
                    <a:alpha val="100000"/>
                  </a:srgbClr>
                </a:solidFill>
                <a:latin typeface="Calibri"/>
              </a:rPr>
              <a:t> </a:t>
            </a:r>
          </a:p>
        </p:txBody>
      </p:sp>
      <p:cxnSp>
        <p:nvCxnSpPr>
          <p:cNvPr id="20" name="Conector recto 19"/>
          <p:cNvCxnSpPr/>
          <p:nvPr/>
        </p:nvCxnSpPr>
        <p:spPr>
          <a:xfrm>
            <a:off x="4095750" y="2524125"/>
            <a:ext cx="28575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Conector recto 20"/>
          <p:cNvCxnSpPr/>
          <p:nvPr/>
        </p:nvCxnSpPr>
        <p:spPr>
          <a:xfrm>
            <a:off x="4095750" y="1905000"/>
            <a:ext cx="0" cy="619125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CuadroTexto 21"/>
          <p:cNvSpPr txBox="1"/>
          <p:nvPr/>
        </p:nvSpPr>
        <p:spPr>
          <a:xfrm>
            <a:off x="6048375" y="2190750"/>
            <a:ext cx="1047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ADMINISTRATIVA Y FINANCIERA
</a:t>
            </a:r>
            <a:r>
              <a:rPr lang="en-US" sz="600" b="1" u="none" spc="0">
                <a:solidFill>
                  <a:srgbClr val="4672A8">
                    <a:alpha val="100000"/>
                  </a:srgbClr>
                </a:solidFill>
                <a:latin typeface="Calibri"/>
              </a:rPr>
              <a:t> </a:t>
            </a:r>
          </a:p>
        </p:txBody>
      </p:sp>
      <p:cxnSp>
        <p:nvCxnSpPr>
          <p:cNvPr id="23" name="Conector recto 22"/>
          <p:cNvCxnSpPr/>
          <p:nvPr/>
        </p:nvCxnSpPr>
        <p:spPr>
          <a:xfrm>
            <a:off x="5762625" y="2524125"/>
            <a:ext cx="28575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Conector recto 23"/>
          <p:cNvCxnSpPr/>
          <p:nvPr/>
        </p:nvCxnSpPr>
        <p:spPr>
          <a:xfrm>
            <a:off x="5762625" y="1905000"/>
            <a:ext cx="0" cy="619125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4524375" y="1905000"/>
            <a:ext cx="123825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7715250" y="2190750"/>
            <a:ext cx="1047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AUDITORÍA INTERNA, COMPLIANCE Y CONTROL INTERNO
</a:t>
            </a:r>
            <a:r>
              <a:rPr lang="en-US" sz="600" b="1" u="none" spc="0">
                <a:solidFill>
                  <a:srgbClr val="4672A8">
                    <a:alpha val="100000"/>
                  </a:srgbClr>
                </a:solidFill>
                <a:latin typeface="Calibri"/>
              </a:rPr>
              <a:t>SURGEY PAJARO 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7429500" y="2524125"/>
            <a:ext cx="28575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7429500" y="1905000"/>
            <a:ext cx="0" cy="619125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Conector recto 28"/>
          <p:cNvCxnSpPr/>
          <p:nvPr/>
        </p:nvCxnSpPr>
        <p:spPr>
          <a:xfrm>
            <a:off x="5762625" y="1905000"/>
            <a:ext cx="166687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CuadroTexto 29"/>
          <p:cNvSpPr txBox="1"/>
          <p:nvPr/>
        </p:nvSpPr>
        <p:spPr>
          <a:xfrm>
            <a:off x="1047750" y="3333750"/>
            <a:ext cx="1047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COMPRAS DE ENERGÍA
</a:t>
            </a:r>
            <a:r>
              <a:rPr lang="en-US" sz="600" b="1" u="none" spc="0">
                <a:solidFill>
                  <a:srgbClr val="4672A8">
                    <a:alpha val="100000"/>
                  </a:srgbClr>
                </a:solidFill>
                <a:latin typeface="Calibri"/>
              </a:rPr>
              <a:t>DIANA BUSTAMANTE </a:t>
            </a:r>
          </a:p>
        </p:txBody>
      </p:sp>
      <p:cxnSp>
        <p:nvCxnSpPr>
          <p:cNvPr id="31" name="Conector recto 30"/>
          <p:cNvCxnSpPr/>
          <p:nvPr/>
        </p:nvCxnSpPr>
        <p:spPr>
          <a:xfrm>
            <a:off x="762000" y="3619500"/>
            <a:ext cx="28575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Conector recto 31"/>
          <p:cNvCxnSpPr/>
          <p:nvPr/>
        </p:nvCxnSpPr>
        <p:spPr>
          <a:xfrm>
            <a:off x="762000" y="2524125"/>
            <a:ext cx="0" cy="1095375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CuadroTexto 32"/>
          <p:cNvSpPr txBox="1"/>
          <p:nvPr/>
        </p:nvSpPr>
        <p:spPr>
          <a:xfrm>
            <a:off x="2714625" y="3333750"/>
            <a:ext cx="1047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SECURITY
</a:t>
            </a:r>
            <a:r>
              <a:rPr lang="en-US" sz="600" b="1" u="none" spc="0">
                <a:solidFill>
                  <a:srgbClr val="4672A8">
                    <a:alpha val="100000"/>
                  </a:srgbClr>
                </a:solidFill>
                <a:latin typeface="Calibri"/>
              </a:rPr>
              <a:t> </a:t>
            </a:r>
          </a:p>
        </p:txBody>
      </p:sp>
      <p:cxnSp>
        <p:nvCxnSpPr>
          <p:cNvPr id="34" name="Conector recto 33"/>
          <p:cNvCxnSpPr/>
          <p:nvPr/>
        </p:nvCxnSpPr>
        <p:spPr>
          <a:xfrm>
            <a:off x="2428875" y="3619500"/>
            <a:ext cx="28575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Conector recto 34"/>
          <p:cNvCxnSpPr/>
          <p:nvPr/>
        </p:nvCxnSpPr>
        <p:spPr>
          <a:xfrm>
            <a:off x="2428875" y="2524125"/>
            <a:ext cx="0" cy="1095375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CuadroTexto 35"/>
          <p:cNvSpPr txBox="1"/>
          <p:nvPr/>
        </p:nvSpPr>
        <p:spPr>
          <a:xfrm>
            <a:off x="4381500" y="3333750"/>
            <a:ext cx="1047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INGRESOS Y REGULACIÓN
</a:t>
            </a:r>
            <a:r>
              <a:rPr lang="en-US" sz="600" b="1" u="none" spc="0">
                <a:solidFill>
                  <a:srgbClr val="4672A8">
                    <a:alpha val="100000"/>
                  </a:srgbClr>
                </a:solidFill>
                <a:latin typeface="Calibri"/>
              </a:rPr>
              <a:t>EZEQUIEL QUINTERO </a:t>
            </a:r>
          </a:p>
        </p:txBody>
      </p:sp>
      <p:cxnSp>
        <p:nvCxnSpPr>
          <p:cNvPr id="37" name="Conector recto 36"/>
          <p:cNvCxnSpPr/>
          <p:nvPr/>
        </p:nvCxnSpPr>
        <p:spPr>
          <a:xfrm>
            <a:off x="4095750" y="3619500"/>
            <a:ext cx="28575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Conector recto 37"/>
          <p:cNvCxnSpPr/>
          <p:nvPr/>
        </p:nvCxnSpPr>
        <p:spPr>
          <a:xfrm>
            <a:off x="4095750" y="2524125"/>
            <a:ext cx="0" cy="1095375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CuadroTexto 38"/>
          <p:cNvSpPr txBox="1"/>
          <p:nvPr/>
        </p:nvSpPr>
        <p:spPr>
          <a:xfrm>
            <a:off x="6048375" y="3333750"/>
            <a:ext cx="1047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NORMALIZACIÓN DE RED
</a:t>
            </a:r>
            <a:r>
              <a:rPr lang="en-US" sz="600" b="1" u="none" spc="0">
                <a:solidFill>
                  <a:srgbClr val="4672A8">
                    <a:alpha val="100000"/>
                  </a:srgbClr>
                </a:solidFill>
                <a:latin typeface="Calibri"/>
              </a:rPr>
              <a:t> </a:t>
            </a:r>
          </a:p>
        </p:txBody>
      </p:sp>
      <p:cxnSp>
        <p:nvCxnSpPr>
          <p:cNvPr id="40" name="Conector recto 39"/>
          <p:cNvCxnSpPr/>
          <p:nvPr/>
        </p:nvCxnSpPr>
        <p:spPr>
          <a:xfrm>
            <a:off x="5762625" y="3619500"/>
            <a:ext cx="28575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Conector recto 40"/>
          <p:cNvCxnSpPr/>
          <p:nvPr/>
        </p:nvCxnSpPr>
        <p:spPr>
          <a:xfrm>
            <a:off x="5762625" y="2524125"/>
            <a:ext cx="0" cy="1095375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CuadroTexto 41"/>
          <p:cNvSpPr txBox="1"/>
          <p:nvPr/>
        </p:nvSpPr>
        <p:spPr>
          <a:xfrm>
            <a:off x="7715250" y="3333750"/>
            <a:ext cx="1047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PLANIFICACIÓN Y CONTROL DE GESTIÓN
</a:t>
            </a:r>
            <a:r>
              <a:rPr lang="en-US" sz="600" b="1" u="none" spc="0">
                <a:solidFill>
                  <a:srgbClr val="4672A8">
                    <a:alpha val="100000"/>
                  </a:srgbClr>
                </a:solidFill>
                <a:latin typeface="Calibri"/>
              </a:rPr>
              <a:t>OMAR ENRIQUE OTERO </a:t>
            </a:r>
          </a:p>
        </p:txBody>
      </p:sp>
      <p:cxnSp>
        <p:nvCxnSpPr>
          <p:cNvPr id="43" name="Conector recto 42"/>
          <p:cNvCxnSpPr/>
          <p:nvPr/>
        </p:nvCxnSpPr>
        <p:spPr>
          <a:xfrm>
            <a:off x="7429500" y="3619500"/>
            <a:ext cx="28575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Conector recto 43"/>
          <p:cNvCxnSpPr/>
          <p:nvPr/>
        </p:nvCxnSpPr>
        <p:spPr>
          <a:xfrm>
            <a:off x="7429500" y="2524125"/>
            <a:ext cx="0" cy="1095375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CuadroTexto 44"/>
          <p:cNvSpPr txBox="1"/>
          <p:nvPr/>
        </p:nvSpPr>
        <p:spPr>
          <a:xfrm>
            <a:off x="1047750" y="4476750"/>
            <a:ext cx="1047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RECURSOS HUMANOS
</a:t>
            </a:r>
            <a:r>
              <a:rPr lang="en-US" sz="600" b="1" u="none" spc="0">
                <a:solidFill>
                  <a:srgbClr val="4672A8">
                    <a:alpha val="100000"/>
                  </a:srgbClr>
                </a:solidFill>
                <a:latin typeface="Calibri"/>
              </a:rPr>
              <a:t> </a:t>
            </a:r>
          </a:p>
        </p:txBody>
      </p:sp>
      <p:cxnSp>
        <p:nvCxnSpPr>
          <p:cNvPr id="46" name="Conector recto 45"/>
          <p:cNvCxnSpPr/>
          <p:nvPr/>
        </p:nvCxnSpPr>
        <p:spPr>
          <a:xfrm>
            <a:off x="762000" y="4762500"/>
            <a:ext cx="28575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Conector recto 46"/>
          <p:cNvCxnSpPr/>
          <p:nvPr/>
        </p:nvCxnSpPr>
        <p:spPr>
          <a:xfrm>
            <a:off x="762000" y="36195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CuadroTexto 47"/>
          <p:cNvSpPr txBox="1"/>
          <p:nvPr/>
        </p:nvSpPr>
        <p:spPr>
          <a:xfrm>
            <a:off x="2714625" y="4476750"/>
            <a:ext cx="1047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SERVICIOS JURÍDICOS
</a:t>
            </a:r>
            <a:r>
              <a:rPr lang="en-US" sz="600" b="1" u="none" spc="0">
                <a:solidFill>
                  <a:srgbClr val="4672A8">
                    <a:alpha val="100000"/>
                  </a:srgbClr>
                </a:solidFill>
                <a:latin typeface="Calibri"/>
              </a:rPr>
              <a:t>FERMIN DE </a:t>
            </a:r>
          </a:p>
        </p:txBody>
      </p:sp>
      <p:cxnSp>
        <p:nvCxnSpPr>
          <p:cNvPr id="49" name="Conector recto 48"/>
          <p:cNvCxnSpPr/>
          <p:nvPr/>
        </p:nvCxnSpPr>
        <p:spPr>
          <a:xfrm>
            <a:off x="2428875" y="4762500"/>
            <a:ext cx="28575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Conector recto 49"/>
          <p:cNvCxnSpPr/>
          <p:nvPr/>
        </p:nvCxnSpPr>
        <p:spPr>
          <a:xfrm>
            <a:off x="2428875" y="36195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CuadroTexto 50"/>
          <p:cNvSpPr txBox="1"/>
          <p:nvPr/>
        </p:nvSpPr>
        <p:spPr>
          <a:xfrm>
            <a:off x="4381500" y="4476750"/>
            <a:ext cx="1047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SISTEMAS DE INFORMACIÓN
</a:t>
            </a:r>
            <a:r>
              <a:rPr lang="en-US" sz="600" b="1" u="none" spc="0">
                <a:solidFill>
                  <a:srgbClr val="4672A8">
                    <a:alpha val="100000"/>
                  </a:srgbClr>
                </a:solidFill>
                <a:latin typeface="Calibri"/>
              </a:rPr>
              <a:t> </a:t>
            </a:r>
          </a:p>
        </p:txBody>
      </p:sp>
      <p:cxnSp>
        <p:nvCxnSpPr>
          <p:cNvPr id="52" name="Conector recto 51"/>
          <p:cNvCxnSpPr/>
          <p:nvPr/>
        </p:nvCxnSpPr>
        <p:spPr>
          <a:xfrm>
            <a:off x="4095750" y="4762500"/>
            <a:ext cx="28575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Conector recto 52"/>
          <p:cNvCxnSpPr/>
          <p:nvPr/>
        </p:nvCxnSpPr>
        <p:spPr>
          <a:xfrm>
            <a:off x="4095750" y="36195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CuadroTexto 53"/>
          <p:cNvSpPr txBox="1"/>
          <p:nvPr/>
        </p:nvSpPr>
        <p:spPr>
          <a:xfrm>
            <a:off x="6048375" y="4476750"/>
            <a:ext cx="1047750" cy="66675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COMUNICACIONES
</a:t>
            </a:r>
            <a:r>
              <a:rPr lang="en-US" sz="600" b="1" u="none" spc="0">
                <a:solidFill>
                  <a:srgbClr val="4672A8">
                    <a:alpha val="100000"/>
                  </a:srgbClr>
                </a:solidFill>
                <a:latin typeface="Calibri"/>
              </a:rPr>
              <a:t>MARIA CECILIA DONADO </a:t>
            </a:r>
          </a:p>
        </p:txBody>
      </p:sp>
      <p:cxnSp>
        <p:nvCxnSpPr>
          <p:cNvPr id="55" name="Conector recto 54"/>
          <p:cNvCxnSpPr/>
          <p:nvPr/>
        </p:nvCxnSpPr>
        <p:spPr>
          <a:xfrm>
            <a:off x="5762625" y="4762500"/>
            <a:ext cx="28575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Conector recto 55"/>
          <p:cNvCxnSpPr/>
          <p:nvPr/>
        </p:nvCxnSpPr>
        <p:spPr>
          <a:xfrm>
            <a:off x="5762625" y="36195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CENTRAL DE ESCRITOS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GARANTIA DE SERVICIO AL CLIENTE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43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MANTENIMIENTO DE RED BOLIVAR SUR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MANTENIMIENTO RED DISTRIBUCION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10477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MONTADOR MANTENIMIENTO RED DISTRIBUCION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8572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8572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2390775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AUXILIAR MANTENIMIENTO RED DISTRIBUCION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2200275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2200275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373380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SUPERVISOR MANTENIMIENTO RED DISTRIBUCION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354330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354330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CuadroTexto 34"/>
          <p:cNvSpPr txBox="1"/>
          <p:nvPr/>
        </p:nvSpPr>
        <p:spPr>
          <a:xfrm>
            <a:off x="5076825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BRIGADISTA MANTENIMIENTO RED DISTRIBUCION</a:t>
            </a:r>
          </a:p>
        </p:txBody>
      </p:sp>
      <p:cxnSp>
        <p:nvCxnSpPr>
          <p:cNvPr id="36" name="Conector recto 35"/>
          <p:cNvCxnSpPr/>
          <p:nvPr/>
        </p:nvCxnSpPr>
        <p:spPr>
          <a:xfrm>
            <a:off x="4886325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Conector recto 36"/>
          <p:cNvCxnSpPr/>
          <p:nvPr/>
        </p:nvCxnSpPr>
        <p:spPr>
          <a:xfrm>
            <a:off x="4886325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Conector recto 37"/>
          <p:cNvCxnSpPr/>
          <p:nvPr/>
        </p:nvCxnSpPr>
        <p:spPr>
          <a:xfrm>
            <a:off x="4524375" y="2095500"/>
            <a:ext cx="37147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CuadroTexto 38"/>
          <p:cNvSpPr txBox="1"/>
          <p:nvPr/>
        </p:nvSpPr>
        <p:spPr>
          <a:xfrm>
            <a:off x="64198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BRIGADISTA MANTENIMIENTO RED DISTRIBUCION I</a:t>
            </a:r>
          </a:p>
        </p:txBody>
      </p:sp>
      <p:cxnSp>
        <p:nvCxnSpPr>
          <p:cNvPr id="40" name="Conector recto 39"/>
          <p:cNvCxnSpPr/>
          <p:nvPr/>
        </p:nvCxnSpPr>
        <p:spPr>
          <a:xfrm>
            <a:off x="62293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Conector recto 40"/>
          <p:cNvCxnSpPr/>
          <p:nvPr/>
        </p:nvCxnSpPr>
        <p:spPr>
          <a:xfrm>
            <a:off x="62293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Conector recto 41"/>
          <p:cNvCxnSpPr/>
          <p:nvPr/>
        </p:nvCxnSpPr>
        <p:spPr>
          <a:xfrm>
            <a:off x="4895850" y="2095500"/>
            <a:ext cx="13430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DESARROLLO DE RED Y NUEVOS SUMINISTROS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PROVISION DEL SERVICIO SECTOR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68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571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TERRITORIAL SUCRE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1047750"/>
            <a:ext cx="0" cy="285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1333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RECURSOS HUMANOS SUCRE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OPERATIVA ME "SUCRE"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OPERACIONES TERRITORIALES SAC "SUCRE"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507682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COBRO MANTENIMIENTO DEL MERCADO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488632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488632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Conector recto 34"/>
          <p:cNvCxnSpPr/>
          <p:nvPr/>
        </p:nvCxnSpPr>
        <p:spPr>
          <a:xfrm>
            <a:off x="4524375" y="1333500"/>
            <a:ext cx="37147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CuadroTexto 35"/>
          <p:cNvSpPr txBox="1"/>
          <p:nvPr/>
        </p:nvSpPr>
        <p:spPr>
          <a:xfrm>
            <a:off x="64198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COBRO MERCADO ESTRATEGICO</a:t>
            </a:r>
          </a:p>
        </p:txBody>
      </p:sp>
      <p:cxnSp>
        <p:nvCxnSpPr>
          <p:cNvPr id="37" name="Conector recto 36"/>
          <p:cNvCxnSpPr/>
          <p:nvPr/>
        </p:nvCxnSpPr>
        <p:spPr>
          <a:xfrm>
            <a:off x="62293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Conector recto 37"/>
          <p:cNvCxnSpPr/>
          <p:nvPr/>
        </p:nvCxnSpPr>
        <p:spPr>
          <a:xfrm>
            <a:off x="62293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Conector recto 38"/>
          <p:cNvCxnSpPr/>
          <p:nvPr/>
        </p:nvCxnSpPr>
        <p:spPr>
          <a:xfrm>
            <a:off x="4895850" y="1333500"/>
            <a:ext cx="13430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CuadroTexto 39"/>
          <p:cNvSpPr txBox="1"/>
          <p:nvPr/>
        </p:nvSpPr>
        <p:spPr>
          <a:xfrm>
            <a:off x="776287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PYMES</a:t>
            </a:r>
          </a:p>
        </p:txBody>
      </p:sp>
      <p:cxnSp>
        <p:nvCxnSpPr>
          <p:cNvPr id="41" name="Conector recto 40"/>
          <p:cNvCxnSpPr/>
          <p:nvPr/>
        </p:nvCxnSpPr>
        <p:spPr>
          <a:xfrm>
            <a:off x="757237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Conector recto 41"/>
          <p:cNvCxnSpPr/>
          <p:nvPr/>
        </p:nvCxnSpPr>
        <p:spPr>
          <a:xfrm>
            <a:off x="757237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Conector recto 42"/>
          <p:cNvCxnSpPr/>
          <p:nvPr/>
        </p:nvCxnSpPr>
        <p:spPr>
          <a:xfrm>
            <a:off x="6238875" y="1333500"/>
            <a:ext cx="13430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CuadroTexto 43"/>
          <p:cNvSpPr txBox="1"/>
          <p:nvPr/>
        </p:nvSpPr>
        <p:spPr>
          <a:xfrm>
            <a:off x="1047750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OPERACIONES DOMICILIARIAS</a:t>
            </a:r>
          </a:p>
        </p:txBody>
      </p:sp>
      <p:cxnSp>
        <p:nvCxnSpPr>
          <p:cNvPr id="45" name="Conector recto 44"/>
          <p:cNvCxnSpPr/>
          <p:nvPr/>
        </p:nvCxnSpPr>
        <p:spPr>
          <a:xfrm>
            <a:off x="857250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Conector recto 45"/>
          <p:cNvCxnSpPr/>
          <p:nvPr/>
        </p:nvCxnSpPr>
        <p:spPr>
          <a:xfrm>
            <a:off x="857250" y="3143250"/>
            <a:ext cx="0" cy="666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CuadroTexto 46"/>
          <p:cNvSpPr txBox="1"/>
          <p:nvPr/>
        </p:nvSpPr>
        <p:spPr>
          <a:xfrm>
            <a:off x="2390775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DESARROLLO DE RED Y NUEVOS SUMINISTROS</a:t>
            </a:r>
          </a:p>
        </p:txBody>
      </p:sp>
      <p:cxnSp>
        <p:nvCxnSpPr>
          <p:cNvPr id="48" name="Conector recto 47"/>
          <p:cNvCxnSpPr/>
          <p:nvPr/>
        </p:nvCxnSpPr>
        <p:spPr>
          <a:xfrm>
            <a:off x="2200275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Conector recto 48"/>
          <p:cNvCxnSpPr/>
          <p:nvPr/>
        </p:nvCxnSpPr>
        <p:spPr>
          <a:xfrm>
            <a:off x="2200275" y="3143250"/>
            <a:ext cx="0" cy="666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CuadroTexto 49"/>
          <p:cNvSpPr txBox="1"/>
          <p:nvPr/>
        </p:nvSpPr>
        <p:spPr>
          <a:xfrm>
            <a:off x="3733800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MANTENIMIENTO RED DISTRIBUCION SUCRE</a:t>
            </a:r>
          </a:p>
        </p:txBody>
      </p:sp>
      <p:cxnSp>
        <p:nvCxnSpPr>
          <p:cNvPr id="51" name="Conector recto 50"/>
          <p:cNvCxnSpPr/>
          <p:nvPr/>
        </p:nvCxnSpPr>
        <p:spPr>
          <a:xfrm>
            <a:off x="3543300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Conector recto 51"/>
          <p:cNvCxnSpPr/>
          <p:nvPr/>
        </p:nvCxnSpPr>
        <p:spPr>
          <a:xfrm>
            <a:off x="3543300" y="3143250"/>
            <a:ext cx="0" cy="666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CuadroTexto 5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LOGISTICA &amp; SERVICIOS GENERALES OPERATIVO "SUCRE"</a:t>
            </a:r>
          </a:p>
        </p:txBody>
      </p:sp>
      <p:cxnSp>
        <p:nvCxnSpPr>
          <p:cNvPr id="54" name="Conector recto 5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Conector recto 54"/>
          <p:cNvCxnSpPr/>
          <p:nvPr/>
        </p:nvCxnSpPr>
        <p:spPr>
          <a:xfrm>
            <a:off x="857250" y="1333500"/>
            <a:ext cx="0" cy="3238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CuadroTexto 55"/>
          <p:cNvSpPr txBox="1"/>
          <p:nvPr/>
        </p:nvSpPr>
        <p:spPr>
          <a:xfrm>
            <a:off x="239077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RELACIONES INFORMATIVAS OPERATIVO</a:t>
            </a:r>
          </a:p>
        </p:txBody>
      </p:sp>
      <p:cxnSp>
        <p:nvCxnSpPr>
          <p:cNvPr id="57" name="Conector recto 56"/>
          <p:cNvCxnSpPr/>
          <p:nvPr/>
        </p:nvCxnSpPr>
        <p:spPr>
          <a:xfrm>
            <a:off x="220027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Conector recto 57"/>
          <p:cNvCxnSpPr/>
          <p:nvPr/>
        </p:nvCxnSpPr>
        <p:spPr>
          <a:xfrm>
            <a:off x="2200275" y="1333500"/>
            <a:ext cx="0" cy="3238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CuadroTexto 58"/>
          <p:cNvSpPr txBox="1"/>
          <p:nvPr/>
        </p:nvSpPr>
        <p:spPr>
          <a:xfrm>
            <a:off x="373380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SOPORTE TECNICO DISTRITO "SUCRE"</a:t>
            </a:r>
          </a:p>
        </p:txBody>
      </p:sp>
      <p:cxnSp>
        <p:nvCxnSpPr>
          <p:cNvPr id="60" name="Conector recto 59"/>
          <p:cNvCxnSpPr/>
          <p:nvPr/>
        </p:nvCxnSpPr>
        <p:spPr>
          <a:xfrm>
            <a:off x="354330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Conector recto 60"/>
          <p:cNvCxnSpPr/>
          <p:nvPr/>
        </p:nvCxnSpPr>
        <p:spPr>
          <a:xfrm>
            <a:off x="3543300" y="1333500"/>
            <a:ext cx="0" cy="3238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CuadroTexto 61"/>
          <p:cNvSpPr txBox="1"/>
          <p:nvPr/>
        </p:nvSpPr>
        <p:spPr>
          <a:xfrm>
            <a:off x="1047750" y="519112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LOGISTICA SECTOR</a:t>
            </a:r>
          </a:p>
        </p:txBody>
      </p:sp>
      <p:cxnSp>
        <p:nvCxnSpPr>
          <p:cNvPr id="63" name="Conector recto 62"/>
          <p:cNvCxnSpPr/>
          <p:nvPr/>
        </p:nvCxnSpPr>
        <p:spPr>
          <a:xfrm>
            <a:off x="857250" y="55054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Conector recto 63"/>
          <p:cNvCxnSpPr/>
          <p:nvPr/>
        </p:nvCxnSpPr>
        <p:spPr>
          <a:xfrm>
            <a:off x="857250" y="1333500"/>
            <a:ext cx="0" cy="41719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CuadroTexto 64"/>
          <p:cNvSpPr txBox="1"/>
          <p:nvPr/>
        </p:nvSpPr>
        <p:spPr>
          <a:xfrm>
            <a:off x="1047750" y="604837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GESTOR ADMINISTRATIVO</a:t>
            </a:r>
          </a:p>
        </p:txBody>
      </p:sp>
      <p:cxnSp>
        <p:nvCxnSpPr>
          <p:cNvPr id="66" name="Conector recto 65"/>
          <p:cNvCxnSpPr/>
          <p:nvPr/>
        </p:nvCxnSpPr>
        <p:spPr>
          <a:xfrm>
            <a:off x="857250" y="6334125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Conector recto 66"/>
          <p:cNvCxnSpPr/>
          <p:nvPr/>
        </p:nvCxnSpPr>
        <p:spPr>
          <a:xfrm>
            <a:off x="857250" y="1333500"/>
            <a:ext cx="0" cy="5000625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5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OPERACIONES TERRITORIALES SAC "SUCRE"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2190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ATENCION CLIENTES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2476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2190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LECTURA Y REPARTO TERRITORIAL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2476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2095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RECAUDO DISTRITO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10477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GESTOR RECAUDO DISTRITO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8572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8572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ATENCION CLIENTES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OFICINA COMERCIAL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76225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OFICINA COMERCIAL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23850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33375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524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667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28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952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0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857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604837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AGENTE OFICINA COMERCIAL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6334125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333750"/>
            <a:ext cx="0" cy="3000375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9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LECTURA Y REPARTO TERRITORIAL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519112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LECTURA &amp; REPARTO TERRITORIAL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55054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20764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1047750" y="604837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OPERARIO LECTURA &amp; REPARTO SECTOR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857250" y="6334125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857250" y="3429000"/>
            <a:ext cx="0" cy="2905125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COBRO MANTENIMIENTO DEL MERCADO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COBROS MANTENIMIENTO DE MERCADO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COBRO MERCADO ESTRATEGICO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COBROS MERCADO ESTRATEGICO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9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PYMES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GESTION CUENTAS DISTRITO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10477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GESTOR RECAUDO DISTRITO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8572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8572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2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PLANIFICACION Y SEGUIMIENTO OPERATIVO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CALIDAD OPERATIVA Y NORMATIVA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ANALISIS DE INFORMACION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SEGUIMIENTO OPERATIVO Y ECONOMICO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OPERACIONES DOMICILIARIAS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INSTALACIONES SECTOR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9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DESARROLLO DE RED Y NUEVOS SUMINISTROS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ENCARGADO DESARROLLO SECTOR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PROVISION DEL SERVICIO SECTOR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8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MANTENIMIENTO RED DISTRIBUCION SUCRE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MANTENIMIENTO RED DISTRIBUCION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MANTENIMIENTO RED DISTRIBUCION II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10477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MONTADOR MANTENIMIENTO RED DISTRIBUCION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8572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8572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2390775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BRIGADISTA MANTENIMIENTO RED DISTRIBUCION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2200275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2200275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CuadroTexto 34"/>
          <p:cNvSpPr txBox="1"/>
          <p:nvPr/>
        </p:nvSpPr>
        <p:spPr>
          <a:xfrm>
            <a:off x="373380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SUPERVISOR MANTENIMIENTO RED DISTRIBUCION</a:t>
            </a:r>
          </a:p>
        </p:txBody>
      </p:sp>
      <p:cxnSp>
        <p:nvCxnSpPr>
          <p:cNvPr id="36" name="Conector recto 35"/>
          <p:cNvCxnSpPr/>
          <p:nvPr/>
        </p:nvCxnSpPr>
        <p:spPr>
          <a:xfrm>
            <a:off x="354330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Conector recto 36"/>
          <p:cNvCxnSpPr/>
          <p:nvPr/>
        </p:nvCxnSpPr>
        <p:spPr>
          <a:xfrm>
            <a:off x="354330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76225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LOGISTICA &amp; SERVICIOS GENERALES OPERATIVO "SUCRE"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23850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33375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524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667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28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952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0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857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519112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SERVICIOS GENERALES OPERATIVO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55054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333750"/>
            <a:ext cx="0" cy="21717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7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571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TERRITORIAL BOLIVAR NORTE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1047750"/>
            <a:ext cx="0" cy="285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1333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OPERATIVA ME "BOLIVAR"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RECURSOS HUMANOS BOLIVAR NORTE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OPERACIONES TERRITORIALES SAC BOLIVAR NORTE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507682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MANTENIMIENTO RED DISTRIBUCION BOLIVAR CENTRO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488632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488632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Conector recto 34"/>
          <p:cNvCxnSpPr/>
          <p:nvPr/>
        </p:nvCxnSpPr>
        <p:spPr>
          <a:xfrm>
            <a:off x="4524375" y="1333500"/>
            <a:ext cx="37147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CuadroTexto 35"/>
          <p:cNvSpPr txBox="1"/>
          <p:nvPr/>
        </p:nvSpPr>
        <p:spPr>
          <a:xfrm>
            <a:off x="64198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MANTENIMIENTO RED DISTRIBUCION BOLIVAR NORTE</a:t>
            </a:r>
          </a:p>
        </p:txBody>
      </p:sp>
      <p:cxnSp>
        <p:nvCxnSpPr>
          <p:cNvPr id="37" name="Conector recto 36"/>
          <p:cNvCxnSpPr/>
          <p:nvPr/>
        </p:nvCxnSpPr>
        <p:spPr>
          <a:xfrm>
            <a:off x="62293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Conector recto 37"/>
          <p:cNvCxnSpPr/>
          <p:nvPr/>
        </p:nvCxnSpPr>
        <p:spPr>
          <a:xfrm>
            <a:off x="62293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Conector recto 38"/>
          <p:cNvCxnSpPr/>
          <p:nvPr/>
        </p:nvCxnSpPr>
        <p:spPr>
          <a:xfrm>
            <a:off x="4895850" y="1333500"/>
            <a:ext cx="13430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CuadroTexto 39"/>
          <p:cNvSpPr txBox="1"/>
          <p:nvPr/>
        </p:nvSpPr>
        <p:spPr>
          <a:xfrm>
            <a:off x="776287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DESARROLLO DE RED Y NUEVOS SUMINISTROS</a:t>
            </a:r>
          </a:p>
        </p:txBody>
      </p:sp>
      <p:cxnSp>
        <p:nvCxnSpPr>
          <p:cNvPr id="41" name="Conector recto 40"/>
          <p:cNvCxnSpPr/>
          <p:nvPr/>
        </p:nvCxnSpPr>
        <p:spPr>
          <a:xfrm>
            <a:off x="757237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Conector recto 41"/>
          <p:cNvCxnSpPr/>
          <p:nvPr/>
        </p:nvCxnSpPr>
        <p:spPr>
          <a:xfrm>
            <a:off x="757237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Conector recto 42"/>
          <p:cNvCxnSpPr/>
          <p:nvPr/>
        </p:nvCxnSpPr>
        <p:spPr>
          <a:xfrm>
            <a:off x="6238875" y="1333500"/>
            <a:ext cx="13430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CuadroTexto 43"/>
          <p:cNvSpPr txBox="1"/>
          <p:nvPr/>
        </p:nvSpPr>
        <p:spPr>
          <a:xfrm>
            <a:off x="1047750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OPERACIONES DOMICILIARIAS</a:t>
            </a:r>
          </a:p>
        </p:txBody>
      </p:sp>
      <p:cxnSp>
        <p:nvCxnSpPr>
          <p:cNvPr id="45" name="Conector recto 44"/>
          <p:cNvCxnSpPr/>
          <p:nvPr/>
        </p:nvCxnSpPr>
        <p:spPr>
          <a:xfrm>
            <a:off x="857250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Conector recto 45"/>
          <p:cNvCxnSpPr/>
          <p:nvPr/>
        </p:nvCxnSpPr>
        <p:spPr>
          <a:xfrm>
            <a:off x="857250" y="3143250"/>
            <a:ext cx="0" cy="666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CuadroTexto 46"/>
          <p:cNvSpPr txBox="1"/>
          <p:nvPr/>
        </p:nvSpPr>
        <p:spPr>
          <a:xfrm>
            <a:off x="2390775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PYMES</a:t>
            </a:r>
          </a:p>
        </p:txBody>
      </p:sp>
      <p:cxnSp>
        <p:nvCxnSpPr>
          <p:cNvPr id="48" name="Conector recto 47"/>
          <p:cNvCxnSpPr/>
          <p:nvPr/>
        </p:nvCxnSpPr>
        <p:spPr>
          <a:xfrm>
            <a:off x="2200275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Conector recto 48"/>
          <p:cNvCxnSpPr/>
          <p:nvPr/>
        </p:nvCxnSpPr>
        <p:spPr>
          <a:xfrm>
            <a:off x="2200275" y="3143250"/>
            <a:ext cx="0" cy="666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CuadroTexto 49"/>
          <p:cNvSpPr txBox="1"/>
          <p:nvPr/>
        </p:nvSpPr>
        <p:spPr>
          <a:xfrm>
            <a:off x="3733800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COBRO MANTENIMIENTO DEL MERCADO</a:t>
            </a:r>
          </a:p>
        </p:txBody>
      </p:sp>
      <p:cxnSp>
        <p:nvCxnSpPr>
          <p:cNvPr id="51" name="Conector recto 50"/>
          <p:cNvCxnSpPr/>
          <p:nvPr/>
        </p:nvCxnSpPr>
        <p:spPr>
          <a:xfrm>
            <a:off x="3543300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Conector recto 51"/>
          <p:cNvCxnSpPr/>
          <p:nvPr/>
        </p:nvCxnSpPr>
        <p:spPr>
          <a:xfrm>
            <a:off x="3543300" y="3143250"/>
            <a:ext cx="0" cy="666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CuadroTexto 52"/>
          <p:cNvSpPr txBox="1"/>
          <p:nvPr/>
        </p:nvSpPr>
        <p:spPr>
          <a:xfrm>
            <a:off x="5076825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COBRO MERCADO ESTRATEGICO</a:t>
            </a:r>
          </a:p>
        </p:txBody>
      </p:sp>
      <p:cxnSp>
        <p:nvCxnSpPr>
          <p:cNvPr id="54" name="Conector recto 53"/>
          <p:cNvCxnSpPr/>
          <p:nvPr/>
        </p:nvCxnSpPr>
        <p:spPr>
          <a:xfrm>
            <a:off x="4886325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Conector recto 54"/>
          <p:cNvCxnSpPr/>
          <p:nvPr/>
        </p:nvCxnSpPr>
        <p:spPr>
          <a:xfrm>
            <a:off x="4886325" y="3143250"/>
            <a:ext cx="0" cy="666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CuadroTexto 55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RELACIONES INFORMATIVAS OPERATIVO</a:t>
            </a:r>
          </a:p>
        </p:txBody>
      </p:sp>
      <p:cxnSp>
        <p:nvCxnSpPr>
          <p:cNvPr id="57" name="Conector recto 56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Conector recto 57"/>
          <p:cNvCxnSpPr/>
          <p:nvPr/>
        </p:nvCxnSpPr>
        <p:spPr>
          <a:xfrm>
            <a:off x="857250" y="1333500"/>
            <a:ext cx="0" cy="3238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CuadroTexto 58"/>
          <p:cNvSpPr txBox="1"/>
          <p:nvPr/>
        </p:nvSpPr>
        <p:spPr>
          <a:xfrm>
            <a:off x="239077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SOPORTE TECNICO DISTRITO "BOLIVAR"</a:t>
            </a:r>
          </a:p>
        </p:txBody>
      </p:sp>
      <p:cxnSp>
        <p:nvCxnSpPr>
          <p:cNvPr id="60" name="Conector recto 59"/>
          <p:cNvCxnSpPr/>
          <p:nvPr/>
        </p:nvCxnSpPr>
        <p:spPr>
          <a:xfrm>
            <a:off x="220027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Conector recto 60"/>
          <p:cNvCxnSpPr/>
          <p:nvPr/>
        </p:nvCxnSpPr>
        <p:spPr>
          <a:xfrm>
            <a:off x="2200275" y="1333500"/>
            <a:ext cx="0" cy="3238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CuadroTexto 61"/>
          <p:cNvSpPr txBox="1"/>
          <p:nvPr/>
        </p:nvSpPr>
        <p:spPr>
          <a:xfrm>
            <a:off x="373380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LOGISTICA &amp; SERVICIOS GENERALES OPERATIVO "BOLIVAR"</a:t>
            </a:r>
          </a:p>
        </p:txBody>
      </p:sp>
      <p:cxnSp>
        <p:nvCxnSpPr>
          <p:cNvPr id="63" name="Conector recto 62"/>
          <p:cNvCxnSpPr/>
          <p:nvPr/>
        </p:nvCxnSpPr>
        <p:spPr>
          <a:xfrm>
            <a:off x="354330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Conector recto 63"/>
          <p:cNvCxnSpPr/>
          <p:nvPr/>
        </p:nvCxnSpPr>
        <p:spPr>
          <a:xfrm>
            <a:off x="3543300" y="1333500"/>
            <a:ext cx="0" cy="3238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CuadroTexto 64"/>
          <p:cNvSpPr txBox="1"/>
          <p:nvPr/>
        </p:nvSpPr>
        <p:spPr>
          <a:xfrm>
            <a:off x="1047750" y="519112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LOGISTICA SECTOR</a:t>
            </a:r>
          </a:p>
        </p:txBody>
      </p:sp>
      <p:cxnSp>
        <p:nvCxnSpPr>
          <p:cNvPr id="66" name="Conector recto 65"/>
          <p:cNvCxnSpPr/>
          <p:nvPr/>
        </p:nvCxnSpPr>
        <p:spPr>
          <a:xfrm>
            <a:off x="857250" y="55054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Conector recto 66"/>
          <p:cNvCxnSpPr/>
          <p:nvPr/>
        </p:nvCxnSpPr>
        <p:spPr>
          <a:xfrm>
            <a:off x="857250" y="1333500"/>
            <a:ext cx="0" cy="41719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CuadroTexto 67"/>
          <p:cNvSpPr txBox="1"/>
          <p:nvPr/>
        </p:nvSpPr>
        <p:spPr>
          <a:xfrm>
            <a:off x="1047750" y="604837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GESTOR ADMINISTRATIVO</a:t>
            </a:r>
          </a:p>
        </p:txBody>
      </p:sp>
      <p:cxnSp>
        <p:nvCxnSpPr>
          <p:cNvPr id="69" name="Conector recto 68"/>
          <p:cNvCxnSpPr/>
          <p:nvPr/>
        </p:nvCxnSpPr>
        <p:spPr>
          <a:xfrm>
            <a:off x="857250" y="6334125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Conector recto 69"/>
          <p:cNvCxnSpPr/>
          <p:nvPr/>
        </p:nvCxnSpPr>
        <p:spPr>
          <a:xfrm>
            <a:off x="857250" y="1333500"/>
            <a:ext cx="0" cy="5000625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4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OPERACIONES TERRITORIALES SAC BOLIVAR NORTE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2190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ATENCION CLIENTES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2476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2190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LECTURA Y REPARTO TERRITORIAL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2476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2095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ADMINISTRACION COMERCIAL I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239077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RECAUDO DISTRITO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220027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2200275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CuadroTexto 34"/>
          <p:cNvSpPr txBox="1"/>
          <p:nvPr/>
        </p:nvSpPr>
        <p:spPr>
          <a:xfrm>
            <a:off x="10477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GESTOR RECAUDO DISTRITO</a:t>
            </a:r>
          </a:p>
        </p:txBody>
      </p:sp>
      <p:cxnSp>
        <p:nvCxnSpPr>
          <p:cNvPr id="36" name="Conector recto 35"/>
          <p:cNvCxnSpPr/>
          <p:nvPr/>
        </p:nvCxnSpPr>
        <p:spPr>
          <a:xfrm>
            <a:off x="8572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Conector recto 36"/>
          <p:cNvCxnSpPr/>
          <p:nvPr/>
        </p:nvCxnSpPr>
        <p:spPr>
          <a:xfrm>
            <a:off x="8572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CuadroTexto 37"/>
          <p:cNvSpPr txBox="1"/>
          <p:nvPr/>
        </p:nvSpPr>
        <p:spPr>
          <a:xfrm>
            <a:off x="2390775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AUXILIAR ADMINISTRACION COMERCIAL I</a:t>
            </a:r>
          </a:p>
        </p:txBody>
      </p:sp>
      <p:cxnSp>
        <p:nvCxnSpPr>
          <p:cNvPr id="39" name="Conector recto 38"/>
          <p:cNvCxnSpPr/>
          <p:nvPr/>
        </p:nvCxnSpPr>
        <p:spPr>
          <a:xfrm>
            <a:off x="2200275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Conector recto 39"/>
          <p:cNvCxnSpPr/>
          <p:nvPr/>
        </p:nvCxnSpPr>
        <p:spPr>
          <a:xfrm>
            <a:off x="2200275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ATENCION CLIENTES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OFICINA COMERCIAL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76225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OFICINA COMERCIAL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23850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33375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524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667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28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952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0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857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604837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AGENTE OFICINA COMERCIAL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6334125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333750"/>
            <a:ext cx="0" cy="3000375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9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LECTURA Y REPARTO TERRITORIAL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519112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LECTURA &amp; REPARTO TERRITORIAL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55054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20764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1047750" y="604837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OPERARIO LECTURA &amp; REPARTO SECTOR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857250" y="6334125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857250" y="3429000"/>
            <a:ext cx="0" cy="2905125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5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MANTENIMIENTO RED DISTRIBUCION BOLIVAR CENTRO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MANTENIMIENTO RED DISTRIBUCION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10477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BRIGADISTA MANTENIMIENTO RED DISTRIBUCION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8572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8572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2390775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BRIGADISTA MANTENIMIENTO RED DISTRIBUCION I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2200275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2200275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373380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AUXILIAR MANTENIMIENTO RED DISTRIBUCION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354330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354330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40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571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ZONA ORIENTE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1047750"/>
            <a:ext cx="0" cy="285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1333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142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TERRITORIAL MAGDALENA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171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1333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142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TERRITORIAL GUAJIRA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171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1333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142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TERRITORIAL CESAR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171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1333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5076825" y="142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TERRITORIAL ATLANTICO SUR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4886325" y="171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4886325" y="1333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Conector recto 34"/>
          <p:cNvCxnSpPr/>
          <p:nvPr/>
        </p:nvCxnSpPr>
        <p:spPr>
          <a:xfrm>
            <a:off x="4524375" y="1333500"/>
            <a:ext cx="37147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CuadroTexto 35"/>
          <p:cNvSpPr txBox="1"/>
          <p:nvPr/>
        </p:nvSpPr>
        <p:spPr>
          <a:xfrm>
            <a:off x="6419850" y="142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TERRITORIAL ATLANTICO NORTE</a:t>
            </a:r>
          </a:p>
        </p:txBody>
      </p:sp>
      <p:cxnSp>
        <p:nvCxnSpPr>
          <p:cNvPr id="37" name="Conector recto 36"/>
          <p:cNvCxnSpPr/>
          <p:nvPr/>
        </p:nvCxnSpPr>
        <p:spPr>
          <a:xfrm>
            <a:off x="6229350" y="171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Conector recto 37"/>
          <p:cNvCxnSpPr/>
          <p:nvPr/>
        </p:nvCxnSpPr>
        <p:spPr>
          <a:xfrm>
            <a:off x="6229350" y="1333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Conector recto 38"/>
          <p:cNvCxnSpPr/>
          <p:nvPr/>
        </p:nvCxnSpPr>
        <p:spPr>
          <a:xfrm>
            <a:off x="4895850" y="1333500"/>
            <a:ext cx="13430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62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MANTENIMIENTO RED DISTRIBUCION BOLIVAR NORTE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MANTENIMIENTO RED DISTRIBUCION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10477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MONTADOR MANTENIMIENTO RED DISTRIBUCION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8572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8572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2390775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AUXILIAR MANTENIMIENTO RED DISTRIBUCION I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2200275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2200275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373380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AUXILIAR MANTENIMIENTO RED DISTRIBUCION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354330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354330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CuadroTexto 34"/>
          <p:cNvSpPr txBox="1"/>
          <p:nvPr/>
        </p:nvSpPr>
        <p:spPr>
          <a:xfrm>
            <a:off x="5076825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OPERARIO MANTENIMIENTO TRANSFORMADORES</a:t>
            </a:r>
          </a:p>
        </p:txBody>
      </p:sp>
      <p:cxnSp>
        <p:nvCxnSpPr>
          <p:cNvPr id="36" name="Conector recto 35"/>
          <p:cNvCxnSpPr/>
          <p:nvPr/>
        </p:nvCxnSpPr>
        <p:spPr>
          <a:xfrm>
            <a:off x="4886325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Conector recto 36"/>
          <p:cNvCxnSpPr/>
          <p:nvPr/>
        </p:nvCxnSpPr>
        <p:spPr>
          <a:xfrm>
            <a:off x="4886325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Conector recto 37"/>
          <p:cNvCxnSpPr/>
          <p:nvPr/>
        </p:nvCxnSpPr>
        <p:spPr>
          <a:xfrm>
            <a:off x="4524375" y="2095500"/>
            <a:ext cx="37147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CuadroTexto 38"/>
          <p:cNvSpPr txBox="1"/>
          <p:nvPr/>
        </p:nvSpPr>
        <p:spPr>
          <a:xfrm>
            <a:off x="64198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OPERARIO MANTENIMIENTO RED DISTRIBUCION</a:t>
            </a:r>
          </a:p>
        </p:txBody>
      </p:sp>
      <p:cxnSp>
        <p:nvCxnSpPr>
          <p:cNvPr id="40" name="Conector recto 39"/>
          <p:cNvCxnSpPr/>
          <p:nvPr/>
        </p:nvCxnSpPr>
        <p:spPr>
          <a:xfrm>
            <a:off x="62293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Conector recto 40"/>
          <p:cNvCxnSpPr/>
          <p:nvPr/>
        </p:nvCxnSpPr>
        <p:spPr>
          <a:xfrm>
            <a:off x="62293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Conector recto 41"/>
          <p:cNvCxnSpPr/>
          <p:nvPr/>
        </p:nvCxnSpPr>
        <p:spPr>
          <a:xfrm>
            <a:off x="4895850" y="2095500"/>
            <a:ext cx="13430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CuadroTexto 42"/>
          <p:cNvSpPr txBox="1"/>
          <p:nvPr/>
        </p:nvSpPr>
        <p:spPr>
          <a:xfrm>
            <a:off x="7762875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BRIGADISTA MANTENIMIENTO RED DISTRIBUCION</a:t>
            </a:r>
          </a:p>
        </p:txBody>
      </p:sp>
      <p:cxnSp>
        <p:nvCxnSpPr>
          <p:cNvPr id="44" name="Conector recto 43"/>
          <p:cNvCxnSpPr/>
          <p:nvPr/>
        </p:nvCxnSpPr>
        <p:spPr>
          <a:xfrm>
            <a:off x="7572375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Conector recto 44"/>
          <p:cNvCxnSpPr/>
          <p:nvPr/>
        </p:nvCxnSpPr>
        <p:spPr>
          <a:xfrm>
            <a:off x="7572375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Conector recto 45"/>
          <p:cNvCxnSpPr/>
          <p:nvPr/>
        </p:nvCxnSpPr>
        <p:spPr>
          <a:xfrm>
            <a:off x="6238875" y="2095500"/>
            <a:ext cx="13430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CuadroTexto 46"/>
          <p:cNvSpPr txBox="1"/>
          <p:nvPr/>
        </p:nvSpPr>
        <p:spPr>
          <a:xfrm>
            <a:off x="1047750" y="6000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BRIGADISTA MANTENIMIENTO RED DISTRIBUCION I</a:t>
            </a:r>
          </a:p>
        </p:txBody>
      </p:sp>
      <p:cxnSp>
        <p:nvCxnSpPr>
          <p:cNvPr id="48" name="Conector recto 47"/>
          <p:cNvCxnSpPr/>
          <p:nvPr/>
        </p:nvCxnSpPr>
        <p:spPr>
          <a:xfrm>
            <a:off x="857250" y="6286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Conector recto 48"/>
          <p:cNvCxnSpPr/>
          <p:nvPr/>
        </p:nvCxnSpPr>
        <p:spPr>
          <a:xfrm>
            <a:off x="857250" y="5524500"/>
            <a:ext cx="0" cy="762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CuadroTexto 49"/>
          <p:cNvSpPr txBox="1"/>
          <p:nvPr/>
        </p:nvSpPr>
        <p:spPr>
          <a:xfrm>
            <a:off x="2390775" y="6000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AUXILIAR MANTENIMIENTO RED DISTRIBUCION</a:t>
            </a:r>
          </a:p>
        </p:txBody>
      </p:sp>
      <p:cxnSp>
        <p:nvCxnSpPr>
          <p:cNvPr id="51" name="Conector recto 50"/>
          <p:cNvCxnSpPr/>
          <p:nvPr/>
        </p:nvCxnSpPr>
        <p:spPr>
          <a:xfrm>
            <a:off x="2200275" y="6286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Conector recto 51"/>
          <p:cNvCxnSpPr/>
          <p:nvPr/>
        </p:nvCxnSpPr>
        <p:spPr>
          <a:xfrm>
            <a:off x="2200275" y="5524500"/>
            <a:ext cx="0" cy="762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CuadroTexto 52"/>
          <p:cNvSpPr txBox="1"/>
          <p:nvPr/>
        </p:nvSpPr>
        <p:spPr>
          <a:xfrm>
            <a:off x="3733800" y="6000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GESTOR ADMINISTRATIVO</a:t>
            </a:r>
          </a:p>
        </p:txBody>
      </p:sp>
      <p:cxnSp>
        <p:nvCxnSpPr>
          <p:cNvPr id="54" name="Conector recto 53"/>
          <p:cNvCxnSpPr/>
          <p:nvPr/>
        </p:nvCxnSpPr>
        <p:spPr>
          <a:xfrm>
            <a:off x="3543300" y="6286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Conector recto 54"/>
          <p:cNvCxnSpPr/>
          <p:nvPr/>
        </p:nvCxnSpPr>
        <p:spPr>
          <a:xfrm>
            <a:off x="3543300" y="5524500"/>
            <a:ext cx="0" cy="762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CuadroTexto 55"/>
          <p:cNvSpPr txBox="1"/>
          <p:nvPr/>
        </p:nvSpPr>
        <p:spPr>
          <a:xfrm>
            <a:off x="5076825" y="6000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ADMINISTRATIVO I</a:t>
            </a:r>
          </a:p>
        </p:txBody>
      </p:sp>
      <p:cxnSp>
        <p:nvCxnSpPr>
          <p:cNvPr id="57" name="Conector recto 56"/>
          <p:cNvCxnSpPr/>
          <p:nvPr/>
        </p:nvCxnSpPr>
        <p:spPr>
          <a:xfrm>
            <a:off x="4886325" y="6286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Conector recto 57"/>
          <p:cNvCxnSpPr/>
          <p:nvPr/>
        </p:nvCxnSpPr>
        <p:spPr>
          <a:xfrm>
            <a:off x="4886325" y="5524500"/>
            <a:ext cx="0" cy="762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CuadroTexto 58"/>
          <p:cNvSpPr txBox="1"/>
          <p:nvPr/>
        </p:nvSpPr>
        <p:spPr>
          <a:xfrm>
            <a:off x="6419850" y="6000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SUPERVISOR MANTENIMIENTO RED DISTRIBUCION</a:t>
            </a:r>
          </a:p>
        </p:txBody>
      </p:sp>
      <p:cxnSp>
        <p:nvCxnSpPr>
          <p:cNvPr id="60" name="Conector recto 59"/>
          <p:cNvCxnSpPr/>
          <p:nvPr/>
        </p:nvCxnSpPr>
        <p:spPr>
          <a:xfrm>
            <a:off x="6229350" y="6286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Conector recto 60"/>
          <p:cNvCxnSpPr/>
          <p:nvPr/>
        </p:nvCxnSpPr>
        <p:spPr>
          <a:xfrm>
            <a:off x="6229350" y="5524500"/>
            <a:ext cx="0" cy="762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8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DESARROLLO DE RED Y NUEVOS SUMINISTROS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ENCARGADO DESARROLLO SECTOR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PROVISION DEL SERVICIO SECTOR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PROVISION DEL SERVICIO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PROVISION DEL SERVICIO SECTOR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CuadroTexto 34"/>
          <p:cNvSpPr txBox="1"/>
          <p:nvPr/>
        </p:nvSpPr>
        <p:spPr>
          <a:xfrm>
            <a:off x="10477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AUXILIAR DESARROLLO SECTOR I</a:t>
            </a:r>
          </a:p>
        </p:txBody>
      </p:sp>
      <p:cxnSp>
        <p:nvCxnSpPr>
          <p:cNvPr id="36" name="Conector recto 35"/>
          <p:cNvCxnSpPr/>
          <p:nvPr/>
        </p:nvCxnSpPr>
        <p:spPr>
          <a:xfrm>
            <a:off x="8572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Conector recto 36"/>
          <p:cNvCxnSpPr/>
          <p:nvPr/>
        </p:nvCxnSpPr>
        <p:spPr>
          <a:xfrm>
            <a:off x="8572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5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OPERACIONES DOMICILIARIAS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INSTALACIONES SECTOR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MEDIDAS I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10477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AUXILIAR SERVICIOS TECNICOS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8572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8572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2390775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OPERARIO INSTALACIONES SECTOR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2200275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2200275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PYMES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GESTION CUENTAS DISTRITO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8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COBRO MANTENIMIENTO DEL MERCADO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COBROS ZONAS ESPECIALES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COBROS DISTRITO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10477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GESTOR COBROS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8572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8572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2390775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GESTOR ADMINISTRACION COMERCIAL I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2200275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2200275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CuadroTexto 34"/>
          <p:cNvSpPr txBox="1"/>
          <p:nvPr/>
        </p:nvSpPr>
        <p:spPr>
          <a:xfrm>
            <a:off x="373380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COBRO</a:t>
            </a:r>
          </a:p>
        </p:txBody>
      </p:sp>
      <p:cxnSp>
        <p:nvCxnSpPr>
          <p:cNvPr id="36" name="Conector recto 35"/>
          <p:cNvCxnSpPr/>
          <p:nvPr/>
        </p:nvCxnSpPr>
        <p:spPr>
          <a:xfrm>
            <a:off x="354330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Conector recto 36"/>
          <p:cNvCxnSpPr/>
          <p:nvPr/>
        </p:nvCxnSpPr>
        <p:spPr>
          <a:xfrm>
            <a:off x="354330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COBRO MERCADO ESTRATEGICO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COBROS MERCADO ESTRATEGICO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76225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LOGISTICA &amp; SERVICIOS GENERALES OPERATIVO "BOLIVAR"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23850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33375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524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667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28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952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0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857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519112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SERVICIOS GENERALES OPERATIVO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55054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333750"/>
            <a:ext cx="0" cy="21717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53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571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CONTROL DE ENERGIA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1047750"/>
            <a:ext cx="0" cy="285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1333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142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CONTROL DE ENERGIA ZONA ATLANTICO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171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1333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142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CONTROL DE ENERGIA ZONA BOLIVAR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171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1333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142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CONTROL DE ENERGIA ZONA OCCIDENTE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171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1333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5076825" y="142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CONTROL DE ENERGIA ZONA ORIENTE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4886325" y="171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4886325" y="1333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Conector recto 34"/>
          <p:cNvCxnSpPr/>
          <p:nvPr/>
        </p:nvCxnSpPr>
        <p:spPr>
          <a:xfrm>
            <a:off x="4524375" y="1333500"/>
            <a:ext cx="37147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CuadroTexto 35"/>
          <p:cNvSpPr txBox="1"/>
          <p:nvPr/>
        </p:nvSpPr>
        <p:spPr>
          <a:xfrm>
            <a:off x="6419850" y="142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CONTROL DE LA MEDIDA</a:t>
            </a:r>
          </a:p>
        </p:txBody>
      </p:sp>
      <p:cxnSp>
        <p:nvCxnSpPr>
          <p:cNvPr id="37" name="Conector recto 36"/>
          <p:cNvCxnSpPr/>
          <p:nvPr/>
        </p:nvCxnSpPr>
        <p:spPr>
          <a:xfrm>
            <a:off x="6229350" y="171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Conector recto 37"/>
          <p:cNvCxnSpPr/>
          <p:nvPr/>
        </p:nvCxnSpPr>
        <p:spPr>
          <a:xfrm>
            <a:off x="6229350" y="1333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Conector recto 38"/>
          <p:cNvCxnSpPr/>
          <p:nvPr/>
        </p:nvCxnSpPr>
        <p:spPr>
          <a:xfrm>
            <a:off x="4895850" y="1333500"/>
            <a:ext cx="13430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CuadroTexto 39"/>
          <p:cNvSpPr txBox="1"/>
          <p:nvPr/>
        </p:nvSpPr>
        <p:spPr>
          <a:xfrm>
            <a:off x="10477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OPERACIONES CENTRALIZADAS DE CAMPAÑAS</a:t>
            </a:r>
          </a:p>
        </p:txBody>
      </p:sp>
      <p:cxnSp>
        <p:nvCxnSpPr>
          <p:cNvPr id="41" name="Conector recto 40"/>
          <p:cNvCxnSpPr/>
          <p:nvPr/>
        </p:nvCxnSpPr>
        <p:spPr>
          <a:xfrm>
            <a:off x="8572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Conector recto 41"/>
          <p:cNvCxnSpPr/>
          <p:nvPr/>
        </p:nvCxnSpPr>
        <p:spPr>
          <a:xfrm>
            <a:off x="8572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CuadroTexto 42"/>
          <p:cNvSpPr txBox="1"/>
          <p:nvPr/>
        </p:nvSpPr>
        <p:spPr>
          <a:xfrm>
            <a:off x="239077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PLANIFICACION Y GESTION DE ENERGIA</a:t>
            </a:r>
          </a:p>
        </p:txBody>
      </p:sp>
      <p:cxnSp>
        <p:nvCxnSpPr>
          <p:cNvPr id="44" name="Conector recto 43"/>
          <p:cNvCxnSpPr/>
          <p:nvPr/>
        </p:nvCxnSpPr>
        <p:spPr>
          <a:xfrm>
            <a:off x="220027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Conector recto 44"/>
          <p:cNvCxnSpPr/>
          <p:nvPr/>
        </p:nvCxnSpPr>
        <p:spPr>
          <a:xfrm>
            <a:off x="220027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CuadroTexto 45"/>
          <p:cNvSpPr txBox="1"/>
          <p:nvPr/>
        </p:nvSpPr>
        <p:spPr>
          <a:xfrm>
            <a:off x="373380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SEGUIMIENTO Y MEJORA CONTROL ENERGETICO</a:t>
            </a:r>
          </a:p>
        </p:txBody>
      </p:sp>
      <p:cxnSp>
        <p:nvCxnSpPr>
          <p:cNvPr id="47" name="Conector recto 46"/>
          <p:cNvCxnSpPr/>
          <p:nvPr/>
        </p:nvCxnSpPr>
        <p:spPr>
          <a:xfrm>
            <a:off x="354330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Conector recto 47"/>
          <p:cNvCxnSpPr/>
          <p:nvPr/>
        </p:nvCxnSpPr>
        <p:spPr>
          <a:xfrm>
            <a:off x="354330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CuadroTexto 48"/>
          <p:cNvSpPr txBox="1"/>
          <p:nvPr/>
        </p:nvSpPr>
        <p:spPr>
          <a:xfrm>
            <a:off x="507682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PROGRAMACION Y SOPORTE A PROCESOS CONTROL DE ENERGIA</a:t>
            </a:r>
          </a:p>
        </p:txBody>
      </p:sp>
      <p:cxnSp>
        <p:nvCxnSpPr>
          <p:cNvPr id="50" name="Conector recto 49"/>
          <p:cNvCxnSpPr/>
          <p:nvPr/>
        </p:nvCxnSpPr>
        <p:spPr>
          <a:xfrm>
            <a:off x="488632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Conector recto 50"/>
          <p:cNvCxnSpPr/>
          <p:nvPr/>
        </p:nvCxnSpPr>
        <p:spPr>
          <a:xfrm>
            <a:off x="488632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Conector recto 51"/>
          <p:cNvCxnSpPr/>
          <p:nvPr/>
        </p:nvCxnSpPr>
        <p:spPr>
          <a:xfrm>
            <a:off x="4524375" y="1333500"/>
            <a:ext cx="37147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571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CONTROL DE ENERGIA ZONA ATLANTICO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1047750"/>
            <a:ext cx="0" cy="285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1333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RECUPERACION DE ENERGIA ATLANTICO NORTE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MEDIDA ESPECIAL OPERATIVO ATLANTICO SUR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RECUPERACION DE ENERGIA ATLANTICO SUR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507682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MEDIDA ESPECIAL OPERATIVO ATLANTICO NORTE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488632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488632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Conector recto 34"/>
          <p:cNvCxnSpPr/>
          <p:nvPr/>
        </p:nvCxnSpPr>
        <p:spPr>
          <a:xfrm>
            <a:off x="4524375" y="1333500"/>
            <a:ext cx="37147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44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RECUPERACION DE ENERGIA ATLANTICO NORTE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ENCARGADO BRIGADA ANTIFRAUDE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RECUPERACION DE ENERGIA SECTOR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239077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INSTALACIONES SECTOR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220027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2200275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373380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MEDIDAS II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354330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354330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CuadroTexto 34"/>
          <p:cNvSpPr txBox="1"/>
          <p:nvPr/>
        </p:nvSpPr>
        <p:spPr>
          <a:xfrm>
            <a:off x="10477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INSPECTOR MEDIDAS I</a:t>
            </a:r>
          </a:p>
        </p:txBody>
      </p:sp>
      <p:cxnSp>
        <p:nvCxnSpPr>
          <p:cNvPr id="36" name="Conector recto 35"/>
          <p:cNvCxnSpPr/>
          <p:nvPr/>
        </p:nvCxnSpPr>
        <p:spPr>
          <a:xfrm>
            <a:off x="8572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Conector recto 36"/>
          <p:cNvCxnSpPr/>
          <p:nvPr/>
        </p:nvCxnSpPr>
        <p:spPr>
          <a:xfrm>
            <a:off x="8572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CuadroTexto 37"/>
          <p:cNvSpPr txBox="1"/>
          <p:nvPr/>
        </p:nvSpPr>
        <p:spPr>
          <a:xfrm>
            <a:off x="2390775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INSPECTOR MEDIDAS II</a:t>
            </a:r>
          </a:p>
        </p:txBody>
      </p:sp>
      <p:cxnSp>
        <p:nvCxnSpPr>
          <p:cNvPr id="39" name="Conector recto 38"/>
          <p:cNvCxnSpPr/>
          <p:nvPr/>
        </p:nvCxnSpPr>
        <p:spPr>
          <a:xfrm>
            <a:off x="2200275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Conector recto 39"/>
          <p:cNvCxnSpPr/>
          <p:nvPr/>
        </p:nvCxnSpPr>
        <p:spPr>
          <a:xfrm>
            <a:off x="2200275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CuadroTexto 40"/>
          <p:cNvSpPr txBox="1"/>
          <p:nvPr/>
        </p:nvSpPr>
        <p:spPr>
          <a:xfrm>
            <a:off x="373380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AUXILIAR MEDIDAS I</a:t>
            </a:r>
          </a:p>
        </p:txBody>
      </p:sp>
      <p:cxnSp>
        <p:nvCxnSpPr>
          <p:cNvPr id="42" name="Conector recto 41"/>
          <p:cNvCxnSpPr/>
          <p:nvPr/>
        </p:nvCxnSpPr>
        <p:spPr>
          <a:xfrm>
            <a:off x="354330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Conector recto 42"/>
          <p:cNvCxnSpPr/>
          <p:nvPr/>
        </p:nvCxnSpPr>
        <p:spPr>
          <a:xfrm>
            <a:off x="354330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78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571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TERRITORIAL MAGDALENA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1047750"/>
            <a:ext cx="0" cy="285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1333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MANTENIMIENTO RED DISTRIBUCION MAGDALENA NORTE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MANTENIMIENTO RED DISTRIBUCION MAGDALENA SUR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RECURSOS HUMANOS MAGDALENA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507682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OPERATIVA ME "MAGDALENA"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488632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488632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Conector recto 34"/>
          <p:cNvCxnSpPr/>
          <p:nvPr/>
        </p:nvCxnSpPr>
        <p:spPr>
          <a:xfrm>
            <a:off x="4524375" y="1333500"/>
            <a:ext cx="37147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CuadroTexto 35"/>
          <p:cNvSpPr txBox="1"/>
          <p:nvPr/>
        </p:nvSpPr>
        <p:spPr>
          <a:xfrm>
            <a:off x="64198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OPERACIONES TERRITORIALES SAC "MAGDALENA"</a:t>
            </a:r>
          </a:p>
        </p:txBody>
      </p:sp>
      <p:cxnSp>
        <p:nvCxnSpPr>
          <p:cNvPr id="37" name="Conector recto 36"/>
          <p:cNvCxnSpPr/>
          <p:nvPr/>
        </p:nvCxnSpPr>
        <p:spPr>
          <a:xfrm>
            <a:off x="62293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Conector recto 37"/>
          <p:cNvCxnSpPr/>
          <p:nvPr/>
        </p:nvCxnSpPr>
        <p:spPr>
          <a:xfrm>
            <a:off x="62293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Conector recto 38"/>
          <p:cNvCxnSpPr/>
          <p:nvPr/>
        </p:nvCxnSpPr>
        <p:spPr>
          <a:xfrm>
            <a:off x="4895850" y="1333500"/>
            <a:ext cx="13430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CuadroTexto 39"/>
          <p:cNvSpPr txBox="1"/>
          <p:nvPr/>
        </p:nvSpPr>
        <p:spPr>
          <a:xfrm>
            <a:off x="776287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COBRO MANTENIMIENTO DEL MERCADO</a:t>
            </a:r>
          </a:p>
        </p:txBody>
      </p:sp>
      <p:cxnSp>
        <p:nvCxnSpPr>
          <p:cNvPr id="41" name="Conector recto 40"/>
          <p:cNvCxnSpPr/>
          <p:nvPr/>
        </p:nvCxnSpPr>
        <p:spPr>
          <a:xfrm>
            <a:off x="757237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Conector recto 41"/>
          <p:cNvCxnSpPr/>
          <p:nvPr/>
        </p:nvCxnSpPr>
        <p:spPr>
          <a:xfrm>
            <a:off x="757237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Conector recto 42"/>
          <p:cNvCxnSpPr/>
          <p:nvPr/>
        </p:nvCxnSpPr>
        <p:spPr>
          <a:xfrm>
            <a:off x="6238875" y="1333500"/>
            <a:ext cx="13430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CuadroTexto 43"/>
          <p:cNvSpPr txBox="1"/>
          <p:nvPr/>
        </p:nvSpPr>
        <p:spPr>
          <a:xfrm>
            <a:off x="1047750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COBRO MERCADO ESTRATEGICO</a:t>
            </a:r>
          </a:p>
        </p:txBody>
      </p:sp>
      <p:cxnSp>
        <p:nvCxnSpPr>
          <p:cNvPr id="45" name="Conector recto 44"/>
          <p:cNvCxnSpPr/>
          <p:nvPr/>
        </p:nvCxnSpPr>
        <p:spPr>
          <a:xfrm>
            <a:off x="857250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Conector recto 45"/>
          <p:cNvCxnSpPr/>
          <p:nvPr/>
        </p:nvCxnSpPr>
        <p:spPr>
          <a:xfrm>
            <a:off x="857250" y="3143250"/>
            <a:ext cx="0" cy="666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CuadroTexto 46"/>
          <p:cNvSpPr txBox="1"/>
          <p:nvPr/>
        </p:nvSpPr>
        <p:spPr>
          <a:xfrm>
            <a:off x="2390775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PYMES</a:t>
            </a:r>
          </a:p>
        </p:txBody>
      </p:sp>
      <p:cxnSp>
        <p:nvCxnSpPr>
          <p:cNvPr id="48" name="Conector recto 47"/>
          <p:cNvCxnSpPr/>
          <p:nvPr/>
        </p:nvCxnSpPr>
        <p:spPr>
          <a:xfrm>
            <a:off x="2200275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Conector recto 48"/>
          <p:cNvCxnSpPr/>
          <p:nvPr/>
        </p:nvCxnSpPr>
        <p:spPr>
          <a:xfrm>
            <a:off x="2200275" y="3143250"/>
            <a:ext cx="0" cy="666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CuadroTexto 49"/>
          <p:cNvSpPr txBox="1"/>
          <p:nvPr/>
        </p:nvSpPr>
        <p:spPr>
          <a:xfrm>
            <a:off x="3733800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OPERACIONES DOMICILIARIAS</a:t>
            </a:r>
          </a:p>
        </p:txBody>
      </p:sp>
      <p:cxnSp>
        <p:nvCxnSpPr>
          <p:cNvPr id="51" name="Conector recto 50"/>
          <p:cNvCxnSpPr/>
          <p:nvPr/>
        </p:nvCxnSpPr>
        <p:spPr>
          <a:xfrm>
            <a:off x="3543300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Conector recto 51"/>
          <p:cNvCxnSpPr/>
          <p:nvPr/>
        </p:nvCxnSpPr>
        <p:spPr>
          <a:xfrm>
            <a:off x="3543300" y="3143250"/>
            <a:ext cx="0" cy="666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CuadroTexto 52"/>
          <p:cNvSpPr txBox="1"/>
          <p:nvPr/>
        </p:nvSpPr>
        <p:spPr>
          <a:xfrm>
            <a:off x="5076825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DESARROLLO DE RED Y NUEVOS SUMINISTROS</a:t>
            </a:r>
          </a:p>
        </p:txBody>
      </p:sp>
      <p:cxnSp>
        <p:nvCxnSpPr>
          <p:cNvPr id="54" name="Conector recto 53"/>
          <p:cNvCxnSpPr/>
          <p:nvPr/>
        </p:nvCxnSpPr>
        <p:spPr>
          <a:xfrm>
            <a:off x="4886325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Conector recto 54"/>
          <p:cNvCxnSpPr/>
          <p:nvPr/>
        </p:nvCxnSpPr>
        <p:spPr>
          <a:xfrm>
            <a:off x="4886325" y="3143250"/>
            <a:ext cx="0" cy="666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CuadroTexto 55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ENCARGADO DESARROLLO SECTOR</a:t>
            </a:r>
          </a:p>
        </p:txBody>
      </p:sp>
      <p:cxnSp>
        <p:nvCxnSpPr>
          <p:cNvPr id="57" name="Conector recto 56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Conector recto 57"/>
          <p:cNvCxnSpPr/>
          <p:nvPr/>
        </p:nvCxnSpPr>
        <p:spPr>
          <a:xfrm>
            <a:off x="857250" y="1333500"/>
            <a:ext cx="0" cy="3238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CuadroTexto 58"/>
          <p:cNvSpPr txBox="1"/>
          <p:nvPr/>
        </p:nvSpPr>
        <p:spPr>
          <a:xfrm>
            <a:off x="239077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LOGISTICA &amp; SERVICIOS GENERALES OPERATIVO "MAGDALENA"</a:t>
            </a:r>
          </a:p>
        </p:txBody>
      </p:sp>
      <p:cxnSp>
        <p:nvCxnSpPr>
          <p:cNvPr id="60" name="Conector recto 59"/>
          <p:cNvCxnSpPr/>
          <p:nvPr/>
        </p:nvCxnSpPr>
        <p:spPr>
          <a:xfrm>
            <a:off x="220027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Conector recto 60"/>
          <p:cNvCxnSpPr/>
          <p:nvPr/>
        </p:nvCxnSpPr>
        <p:spPr>
          <a:xfrm>
            <a:off x="2200275" y="1333500"/>
            <a:ext cx="0" cy="3238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CuadroTexto 61"/>
          <p:cNvSpPr txBox="1"/>
          <p:nvPr/>
        </p:nvSpPr>
        <p:spPr>
          <a:xfrm>
            <a:off x="373380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RELACIONES INFORMATIVAS OPERATIVO</a:t>
            </a:r>
          </a:p>
        </p:txBody>
      </p:sp>
      <p:cxnSp>
        <p:nvCxnSpPr>
          <p:cNvPr id="63" name="Conector recto 62"/>
          <p:cNvCxnSpPr/>
          <p:nvPr/>
        </p:nvCxnSpPr>
        <p:spPr>
          <a:xfrm>
            <a:off x="354330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Conector recto 63"/>
          <p:cNvCxnSpPr/>
          <p:nvPr/>
        </p:nvCxnSpPr>
        <p:spPr>
          <a:xfrm>
            <a:off x="3543300" y="1333500"/>
            <a:ext cx="0" cy="3238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CuadroTexto 64"/>
          <p:cNvSpPr txBox="1"/>
          <p:nvPr/>
        </p:nvSpPr>
        <p:spPr>
          <a:xfrm>
            <a:off x="507682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SOPORTE TECNICO DISTRITO "MAGDALENA"</a:t>
            </a:r>
          </a:p>
        </p:txBody>
      </p:sp>
      <p:cxnSp>
        <p:nvCxnSpPr>
          <p:cNvPr id="66" name="Conector recto 65"/>
          <p:cNvCxnSpPr/>
          <p:nvPr/>
        </p:nvCxnSpPr>
        <p:spPr>
          <a:xfrm>
            <a:off x="488632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Conector recto 66"/>
          <p:cNvCxnSpPr/>
          <p:nvPr/>
        </p:nvCxnSpPr>
        <p:spPr>
          <a:xfrm>
            <a:off x="4886325" y="1333500"/>
            <a:ext cx="0" cy="3238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Conector recto 67"/>
          <p:cNvCxnSpPr/>
          <p:nvPr/>
        </p:nvCxnSpPr>
        <p:spPr>
          <a:xfrm>
            <a:off x="4524375" y="1333500"/>
            <a:ext cx="37147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CuadroTexto 68"/>
          <p:cNvSpPr txBox="1"/>
          <p:nvPr/>
        </p:nvSpPr>
        <p:spPr>
          <a:xfrm>
            <a:off x="1047750" y="519112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PROVISION DEL SERVICIO SECTOR</a:t>
            </a:r>
          </a:p>
        </p:txBody>
      </p:sp>
      <p:cxnSp>
        <p:nvCxnSpPr>
          <p:cNvPr id="70" name="Conector recto 69"/>
          <p:cNvCxnSpPr/>
          <p:nvPr/>
        </p:nvCxnSpPr>
        <p:spPr>
          <a:xfrm>
            <a:off x="857250" y="55054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Conector recto 70"/>
          <p:cNvCxnSpPr/>
          <p:nvPr/>
        </p:nvCxnSpPr>
        <p:spPr>
          <a:xfrm>
            <a:off x="857250" y="1333500"/>
            <a:ext cx="0" cy="41719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CuadroTexto 71"/>
          <p:cNvSpPr txBox="1"/>
          <p:nvPr/>
        </p:nvSpPr>
        <p:spPr>
          <a:xfrm>
            <a:off x="2390775" y="519112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LOGISTICA SECTOR</a:t>
            </a:r>
          </a:p>
        </p:txBody>
      </p:sp>
      <p:cxnSp>
        <p:nvCxnSpPr>
          <p:cNvPr id="73" name="Conector recto 72"/>
          <p:cNvCxnSpPr/>
          <p:nvPr/>
        </p:nvCxnSpPr>
        <p:spPr>
          <a:xfrm>
            <a:off x="2200275" y="55054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Conector recto 73"/>
          <p:cNvCxnSpPr/>
          <p:nvPr/>
        </p:nvCxnSpPr>
        <p:spPr>
          <a:xfrm>
            <a:off x="2200275" y="1333500"/>
            <a:ext cx="0" cy="41719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CuadroTexto 74"/>
          <p:cNvSpPr txBox="1"/>
          <p:nvPr/>
        </p:nvSpPr>
        <p:spPr>
          <a:xfrm>
            <a:off x="1047750" y="604837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GESTOR ADMINISTRATIVO</a:t>
            </a:r>
          </a:p>
        </p:txBody>
      </p:sp>
      <p:cxnSp>
        <p:nvCxnSpPr>
          <p:cNvPr id="76" name="Conector recto 75"/>
          <p:cNvCxnSpPr/>
          <p:nvPr/>
        </p:nvCxnSpPr>
        <p:spPr>
          <a:xfrm>
            <a:off x="857250" y="6334125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" name="Conector recto 76"/>
          <p:cNvCxnSpPr/>
          <p:nvPr/>
        </p:nvCxnSpPr>
        <p:spPr>
          <a:xfrm>
            <a:off x="857250" y="1333500"/>
            <a:ext cx="0" cy="5000625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MEDIDA ESPECIAL OPERATIVO ATLANTICO SUR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INGENIERIA MEDIDA ESPECIAL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2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RECUPERACION DE ENERGIA ATLANTICO SUR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ENCARGADO BRIGADA ANTIFRAUDE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RECUPERACION DE ENERGIA SECTOR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10477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INSPECTOR MEDIDAS I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8572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8572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4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MEDIDA ESPECIAL OPERATIVO ATLANTICO NORTE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INGENIERIA MEDIDA ESPECIAL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MEDIDA ESPECIAL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MEDIDA ESPECIAL II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MEDIDA ESPECIAL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CuadroTexto 34"/>
          <p:cNvSpPr txBox="1"/>
          <p:nvPr/>
        </p:nvSpPr>
        <p:spPr>
          <a:xfrm>
            <a:off x="10477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INSPECTOR MEDIDA ESPECIAL</a:t>
            </a:r>
          </a:p>
        </p:txBody>
      </p:sp>
      <p:cxnSp>
        <p:nvCxnSpPr>
          <p:cNvPr id="36" name="Conector recto 35"/>
          <p:cNvCxnSpPr/>
          <p:nvPr/>
        </p:nvCxnSpPr>
        <p:spPr>
          <a:xfrm>
            <a:off x="8572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Conector recto 36"/>
          <p:cNvCxnSpPr/>
          <p:nvPr/>
        </p:nvCxnSpPr>
        <p:spPr>
          <a:xfrm>
            <a:off x="8572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CuadroTexto 37"/>
          <p:cNvSpPr txBox="1"/>
          <p:nvPr/>
        </p:nvSpPr>
        <p:spPr>
          <a:xfrm>
            <a:off x="2390775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INSPECTOR MEDIDAS II</a:t>
            </a:r>
          </a:p>
        </p:txBody>
      </p:sp>
      <p:cxnSp>
        <p:nvCxnSpPr>
          <p:cNvPr id="39" name="Conector recto 38"/>
          <p:cNvCxnSpPr/>
          <p:nvPr/>
        </p:nvCxnSpPr>
        <p:spPr>
          <a:xfrm>
            <a:off x="2200275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Conector recto 39"/>
          <p:cNvCxnSpPr/>
          <p:nvPr/>
        </p:nvCxnSpPr>
        <p:spPr>
          <a:xfrm>
            <a:off x="2200275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571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CONTROL DE ENERGIA ZONA BOLIVAR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1047750"/>
            <a:ext cx="0" cy="285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1333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RECUPERACION DE ENERGIA BOLIVAR SUR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RECUPERACION DE ENERGIA BOLIVAR NORTE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MEDIDA ESPECIAL OPERATIVO BOLIVAR NORTE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507682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MEDIDA ESPECIAL OPERATIVO BOLIVAR SUR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488632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488632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Conector recto 34"/>
          <p:cNvCxnSpPr/>
          <p:nvPr/>
        </p:nvCxnSpPr>
        <p:spPr>
          <a:xfrm>
            <a:off x="4524375" y="1333500"/>
            <a:ext cx="37147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5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RECUPERACION DE ENERGIA BOLIVAR SUR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ENCARGADO BRIGADA ANTIFRAUDE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RECUPERACION DE ENERGIA SECTOR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10477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INSPECTOR MEDIDAS I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8572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8572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2390775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INSPECTOR MEDIDAS II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2200275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2200275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4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RECUPERACION DE ENERGIA BOLIVAR NORTE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ENCARGADO BRIGADA ANTIFRAUDE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RECUPERACION DE ENERGIA SECTOR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239077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INSTALACIONES SECTOR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220027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2200275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10477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AUXILIAR MEDIDAS I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8572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8572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CuadroTexto 34"/>
          <p:cNvSpPr txBox="1"/>
          <p:nvPr/>
        </p:nvSpPr>
        <p:spPr>
          <a:xfrm>
            <a:off x="2390775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OPERARIO INSTALACIONES SECTOR</a:t>
            </a:r>
          </a:p>
        </p:txBody>
      </p:sp>
      <p:cxnSp>
        <p:nvCxnSpPr>
          <p:cNvPr id="36" name="Conector recto 35"/>
          <p:cNvCxnSpPr/>
          <p:nvPr/>
        </p:nvCxnSpPr>
        <p:spPr>
          <a:xfrm>
            <a:off x="2200275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Conector recto 36"/>
          <p:cNvCxnSpPr/>
          <p:nvPr/>
        </p:nvCxnSpPr>
        <p:spPr>
          <a:xfrm>
            <a:off x="2200275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CuadroTexto 37"/>
          <p:cNvSpPr txBox="1"/>
          <p:nvPr/>
        </p:nvSpPr>
        <p:spPr>
          <a:xfrm>
            <a:off x="373380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INSPECTOR MEDIDAS I</a:t>
            </a:r>
          </a:p>
        </p:txBody>
      </p:sp>
      <p:cxnSp>
        <p:nvCxnSpPr>
          <p:cNvPr id="39" name="Conector recto 38"/>
          <p:cNvCxnSpPr/>
          <p:nvPr/>
        </p:nvCxnSpPr>
        <p:spPr>
          <a:xfrm>
            <a:off x="354330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Conector recto 39"/>
          <p:cNvCxnSpPr/>
          <p:nvPr/>
        </p:nvCxnSpPr>
        <p:spPr>
          <a:xfrm>
            <a:off x="354330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5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MEDIDA ESPECIAL OPERATIVO BOLIVAR NORTE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INGENIERIA MEDIDA ESPECIAL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MEDIDA ESPECIAL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MEDIDA ESPECIAL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10477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INSPECTOR MEDIDA ESPECIAL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8572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8572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40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571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CONTROL DE ENERGIA ZONA OCCIDENTE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1047750"/>
            <a:ext cx="0" cy="285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1333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RECUPERACION DE ENERGIA SUCRE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RECUPERACION DE ENERGIA CORDOBA SUR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MEDIDA ESPECIAL OPERATIVO CORDOBA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507682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RECUPERACION DE ENERGIA CORDOBA NORTE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488632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488632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Conector recto 34"/>
          <p:cNvCxnSpPr/>
          <p:nvPr/>
        </p:nvCxnSpPr>
        <p:spPr>
          <a:xfrm>
            <a:off x="4524375" y="1333500"/>
            <a:ext cx="37147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CuadroTexto 35"/>
          <p:cNvSpPr txBox="1"/>
          <p:nvPr/>
        </p:nvSpPr>
        <p:spPr>
          <a:xfrm>
            <a:off x="64198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MEDIDA ESPECIAL OPERATIVO SUCRE</a:t>
            </a:r>
          </a:p>
        </p:txBody>
      </p:sp>
      <p:cxnSp>
        <p:nvCxnSpPr>
          <p:cNvPr id="37" name="Conector recto 36"/>
          <p:cNvCxnSpPr/>
          <p:nvPr/>
        </p:nvCxnSpPr>
        <p:spPr>
          <a:xfrm>
            <a:off x="62293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Conector recto 37"/>
          <p:cNvCxnSpPr/>
          <p:nvPr/>
        </p:nvCxnSpPr>
        <p:spPr>
          <a:xfrm>
            <a:off x="62293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Conector recto 38"/>
          <p:cNvCxnSpPr/>
          <p:nvPr/>
        </p:nvCxnSpPr>
        <p:spPr>
          <a:xfrm>
            <a:off x="4895850" y="1333500"/>
            <a:ext cx="13430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5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RECUPERACION DE ENERGIA SUCRE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ENCARGADO BRIGADA ANTIFRAUDE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INSTALACIONES SECTOR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239077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RECUPERACION DE ENERGIA SECTOR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220027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2200275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10477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INSPECTOR MEDIDAS I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8572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8572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2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RECUPERACION DE ENERGIA CORDOBA SUR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ENCARGADO BRIGADA ANTIFRAUDE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INSTALACIONES SECTOR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239077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MEDIDAS I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220027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2200275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5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MANTENIMIENTO RED DISTRIBUCION MAGDALENA NORTE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MANTENIMIENTO RED DISTRIBUCION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10477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AUXILIAR MANTENIMIENTO RED DISTRIBUCION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8572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8572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2390775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SUPERVISOR MANTENIMIENTO RED DISTRIBUCION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2200275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2200275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373380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BRIGADISTA MANTENIMIENTO RED DISTRIBUCION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354330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354330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2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MEDIDA ESPECIAL OPERATIVO CORDOBA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INGENIERIA MEDIDA ESPECIAL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MEDIDA ESPECIAL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MEDIDA ESPECIAL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8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RECUPERACION DE ENERGIA CORDOBA NORTE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ENCARGADO BRIGADA ANTIFRAUDE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RECUPERACION DE ENERGIA SECTOR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239077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INSTALACIONES SECTOR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220027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2200275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373380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MEDIDAS II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354330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354330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CuadroTexto 34"/>
          <p:cNvSpPr txBox="1"/>
          <p:nvPr/>
        </p:nvSpPr>
        <p:spPr>
          <a:xfrm>
            <a:off x="10477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SUPERVISOR MEDIDA Y OPERACIONES</a:t>
            </a:r>
          </a:p>
        </p:txBody>
      </p:sp>
      <p:cxnSp>
        <p:nvCxnSpPr>
          <p:cNvPr id="36" name="Conector recto 35"/>
          <p:cNvCxnSpPr/>
          <p:nvPr/>
        </p:nvCxnSpPr>
        <p:spPr>
          <a:xfrm>
            <a:off x="8572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Conector recto 36"/>
          <p:cNvCxnSpPr/>
          <p:nvPr/>
        </p:nvCxnSpPr>
        <p:spPr>
          <a:xfrm>
            <a:off x="8572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MEDIDA ESPECIAL OPERATIVO SUCRE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INGENIERIA MEDIDA ESPECIAL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44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571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CONTROL DE ENERGIA ZONA ORIENTE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1047750"/>
            <a:ext cx="0" cy="285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1333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MEDIDA ESPECIAL OPERATIVO MAGDALENA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RECUPERACION DE ENERGIA MAGDALENA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MEDIDA ESPECIAL OPERATIVO CESAR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507682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RECUPERACION DE ENERGIA CESAR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488632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488632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Conector recto 34"/>
          <p:cNvCxnSpPr/>
          <p:nvPr/>
        </p:nvCxnSpPr>
        <p:spPr>
          <a:xfrm>
            <a:off x="4524375" y="1333500"/>
            <a:ext cx="37147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CuadroTexto 35"/>
          <p:cNvSpPr txBox="1"/>
          <p:nvPr/>
        </p:nvSpPr>
        <p:spPr>
          <a:xfrm>
            <a:off x="64198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RECUPERACION DE ENERGIA GUAJIRA</a:t>
            </a:r>
          </a:p>
        </p:txBody>
      </p:sp>
      <p:cxnSp>
        <p:nvCxnSpPr>
          <p:cNvPr id="37" name="Conector recto 36"/>
          <p:cNvCxnSpPr/>
          <p:nvPr/>
        </p:nvCxnSpPr>
        <p:spPr>
          <a:xfrm>
            <a:off x="62293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Conector recto 37"/>
          <p:cNvCxnSpPr/>
          <p:nvPr/>
        </p:nvCxnSpPr>
        <p:spPr>
          <a:xfrm>
            <a:off x="62293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Conector recto 38"/>
          <p:cNvCxnSpPr/>
          <p:nvPr/>
        </p:nvCxnSpPr>
        <p:spPr>
          <a:xfrm>
            <a:off x="4895850" y="1333500"/>
            <a:ext cx="13430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CuadroTexto 39"/>
          <p:cNvSpPr txBox="1"/>
          <p:nvPr/>
        </p:nvSpPr>
        <p:spPr>
          <a:xfrm>
            <a:off x="776287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MEDIDA ESPECIAL OPERATIVO GUAJIRA</a:t>
            </a:r>
          </a:p>
        </p:txBody>
      </p:sp>
      <p:cxnSp>
        <p:nvCxnSpPr>
          <p:cNvPr id="41" name="Conector recto 40"/>
          <p:cNvCxnSpPr/>
          <p:nvPr/>
        </p:nvCxnSpPr>
        <p:spPr>
          <a:xfrm>
            <a:off x="757237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Conector recto 41"/>
          <p:cNvCxnSpPr/>
          <p:nvPr/>
        </p:nvCxnSpPr>
        <p:spPr>
          <a:xfrm>
            <a:off x="757237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Conector recto 42"/>
          <p:cNvCxnSpPr/>
          <p:nvPr/>
        </p:nvCxnSpPr>
        <p:spPr>
          <a:xfrm>
            <a:off x="6238875" y="1333500"/>
            <a:ext cx="13430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2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MEDIDA ESPECIAL OPERATIVO MAGDALENA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MEDIDA ESPECIAL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INGENIERIA MEDIDA ESPECIAL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MEDIDA ESPECIAL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5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RECUPERACION DE ENERGIA MAGDALENA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ENCARGADO BRIGADA ANTIFRAUDE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RECUPERACION DE ENERGIA SECTOR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239077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INSTALACIONES SECTOR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220027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2200275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10477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INSPECTOR MEDIDAS II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8572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8572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MEDIDA ESPECIAL OPERATIVO CESAR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INGENIERIA MEDIDA ESPECIAL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5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RECUPERACION DE ENERGIA CESAR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ENCARGADO BRIGADA ANTIFRAUDE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RECUPERACION DE ENERGIA SECTOR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239077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MEDIDAS I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220027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2200275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373380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MEDIDAS II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354330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354330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9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RECUPERACION DE ENERGIA GUAJIRA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ENCARGADO BRIGADA ANTIFRAUDE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RECUPERACION DE ENERGIA SECTOR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MEDIDA ESPECIAL OPERATIVO GUAJIRA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INGENIERIA MEDIDA ESPECIAL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9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MANTENIMIENTO RED DISTRIBUCION MAGDALENA SUR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MANTENIMIENTO RED DISTRIBUCION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10477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AUXILIAR MANTENIMIENTO RED DISTRIBUCION I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8572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8572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2390775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BRIGADISTA MANTENIMIENTO RED DISTRIBUCION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2200275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2200275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373380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BRIGADISTA MANTENIMIENTO RED DISTRIBUCION I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354330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354330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CuadroTexto 34"/>
          <p:cNvSpPr txBox="1"/>
          <p:nvPr/>
        </p:nvSpPr>
        <p:spPr>
          <a:xfrm>
            <a:off x="5076825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SUPERVISOR MANTENIMIENTO RED DISTRIBUCION</a:t>
            </a:r>
          </a:p>
        </p:txBody>
      </p:sp>
      <p:cxnSp>
        <p:nvCxnSpPr>
          <p:cNvPr id="36" name="Conector recto 35"/>
          <p:cNvCxnSpPr/>
          <p:nvPr/>
        </p:nvCxnSpPr>
        <p:spPr>
          <a:xfrm>
            <a:off x="4886325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Conector recto 36"/>
          <p:cNvCxnSpPr/>
          <p:nvPr/>
        </p:nvCxnSpPr>
        <p:spPr>
          <a:xfrm>
            <a:off x="4886325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Conector recto 37"/>
          <p:cNvCxnSpPr/>
          <p:nvPr/>
        </p:nvCxnSpPr>
        <p:spPr>
          <a:xfrm>
            <a:off x="4524375" y="2095500"/>
            <a:ext cx="37147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5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571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CONTROL DE LA MEDIDA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1047750"/>
            <a:ext cx="0" cy="285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1333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TECNOLOGÍA DE LA MEDIDA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CENTRO DE GESTION DE MEDIDA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IRREGULARIDADES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857250" y="1333500"/>
            <a:ext cx="0" cy="3238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239077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ARQUITECTURA ENERGÉTICA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220027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2200275" y="1333500"/>
            <a:ext cx="0" cy="3238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2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TECNOLOGÍA DE LA MEDIDA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2190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LABORATORIO DE LA MEDIDA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2476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1047750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TECNOLOGIA  DE LA MEDIDA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857250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857250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2390775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OPERACIÓN AT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2200275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2200275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LABORATORIO DE LA MEDIDA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519112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DE CALIBRACION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55054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20764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76225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OPERACIÓN AT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23850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33375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524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667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28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952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0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857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619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OPERACIÓN AT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905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333750"/>
            <a:ext cx="0" cy="571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2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CENTRO DE GESTION DE MEDIDA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2190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TELEMEDIDA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2476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1047750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TELEMEDIDA ESPECIAL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857250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857250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TELEMEDIDA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2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OPERACIONES CENTRALIZADAS DE CAMPAÑAS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OPERACION CLIENTES REGULARES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OPERACION CLIENTES ESPECIALES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34290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OPERACIÓN NUEVAS TECNOLOGIAS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34290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40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PLANIFICACION Y GESTION DE ENERGIA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PLANIFICACION Y SOPORTE SISTEMAS DE INFORMACION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PLANIFICACION GRANDES CONSUMIDORES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34290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PLANIFICACION INFRAESTRUCTURA DE MEDICION AVANZADA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34290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5076825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PLANIFICACION CONTROL ENERGETICO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4886325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4886325" y="34290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Conector recto 34"/>
          <p:cNvCxnSpPr/>
          <p:nvPr/>
        </p:nvCxnSpPr>
        <p:spPr>
          <a:xfrm>
            <a:off x="4524375" y="3429000"/>
            <a:ext cx="37147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CuadroTexto 35"/>
          <p:cNvSpPr txBox="1"/>
          <p:nvPr/>
        </p:nvSpPr>
        <p:spPr>
          <a:xfrm>
            <a:off x="6419850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PLANIFICACION CLIENTES REGULADOS Y MEDIOS</a:t>
            </a:r>
          </a:p>
        </p:txBody>
      </p:sp>
      <p:cxnSp>
        <p:nvCxnSpPr>
          <p:cNvPr id="37" name="Conector recto 36"/>
          <p:cNvCxnSpPr/>
          <p:nvPr/>
        </p:nvCxnSpPr>
        <p:spPr>
          <a:xfrm>
            <a:off x="6229350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Conector recto 37"/>
          <p:cNvCxnSpPr/>
          <p:nvPr/>
        </p:nvCxnSpPr>
        <p:spPr>
          <a:xfrm>
            <a:off x="6229350" y="34290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Conector recto 38"/>
          <p:cNvCxnSpPr/>
          <p:nvPr/>
        </p:nvCxnSpPr>
        <p:spPr>
          <a:xfrm>
            <a:off x="4895850" y="3429000"/>
            <a:ext cx="13430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PLANIFICACION Y SOPORTE SISTEMAS DE INFORMACION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SOPORTE INFORMACION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PLANIFICACION GRANDES CONSUMIDORES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PLANIFICACION ME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9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SEGUIMIENTO Y MEJORA CONTROL ENERGETICO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SEGUIMIENTO PLAN DE PERDIDAS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MEJORAS Y CONTROL PROCEDIMENTAL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8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OPERACIONES TERRITORIALES SAC "MAGDALENA"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2190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ATENCION CLIENTES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2476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2190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LECTURA Y REPARTO TERRITORIAL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2476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2095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RECAUDO DISTRITO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10477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GESTOR RECAUDO DISTRITO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8572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8572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CuadroTexto 34"/>
          <p:cNvSpPr txBox="1"/>
          <p:nvPr/>
        </p:nvSpPr>
        <p:spPr>
          <a:xfrm>
            <a:off x="2390775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GESTOR ADMINISTRACION COMERCIAL I</a:t>
            </a:r>
          </a:p>
        </p:txBody>
      </p:sp>
      <p:cxnSp>
        <p:nvCxnSpPr>
          <p:cNvPr id="36" name="Conector recto 35"/>
          <p:cNvCxnSpPr/>
          <p:nvPr/>
        </p:nvCxnSpPr>
        <p:spPr>
          <a:xfrm>
            <a:off x="2200275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Conector recto 36"/>
          <p:cNvCxnSpPr/>
          <p:nvPr/>
        </p:nvCxnSpPr>
        <p:spPr>
          <a:xfrm>
            <a:off x="2200275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PROGRAMACION Y SOPORTE A PROCESOS CONTROL DE ENERGIA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PROGRAMACION SOPORTE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8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571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GESTION SOCIAL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1047750"/>
            <a:ext cx="0" cy="285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1333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SOCIAL COMUNIDADES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TRABAJO COMUNITARIO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TRABAJO COMUNITARIO OPERATIVO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857250" y="1333500"/>
            <a:ext cx="0" cy="3238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239077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GESTION SOCIAL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220027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2200275" y="1333500"/>
            <a:ext cx="0" cy="3238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CuadroTexto 34"/>
          <p:cNvSpPr txBox="1"/>
          <p:nvPr/>
        </p:nvSpPr>
        <p:spPr>
          <a:xfrm>
            <a:off x="1047750" y="604837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ADMINISTRATIVO I</a:t>
            </a:r>
          </a:p>
        </p:txBody>
      </p:sp>
      <p:cxnSp>
        <p:nvCxnSpPr>
          <p:cNvPr id="36" name="Conector recto 35"/>
          <p:cNvCxnSpPr/>
          <p:nvPr/>
        </p:nvCxnSpPr>
        <p:spPr>
          <a:xfrm>
            <a:off x="857250" y="6334125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Conector recto 36"/>
          <p:cNvCxnSpPr/>
          <p:nvPr/>
        </p:nvCxnSpPr>
        <p:spPr>
          <a:xfrm>
            <a:off x="857250" y="1333500"/>
            <a:ext cx="0" cy="5000625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TRABAJO COMUNITARIO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604837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GESTOR TRABAJO COMUNITARIO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6334125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2905125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2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571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MERCADEO Y CUENTAS CLAVES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1047750"/>
            <a:ext cx="0" cy="285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1333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GRAN CONSUMO Y PRODUCTOS LIBERALIZADOS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PLANIFICACION Y COMUNICACIÓN COMERCIAL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1047750" y="519112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SECRETARIA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857250" y="55054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857250" y="1333500"/>
            <a:ext cx="0" cy="41719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4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GRAN CONSUMO Y PRODUCTOS LIBERALIZADOS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VENTAS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FRONTERAS COMERCIALES 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34290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GRANDES CLIENTES MERCADO REGULADO 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34290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MULTISERVICIOS 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8572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CuadroTexto 34"/>
          <p:cNvSpPr txBox="1"/>
          <p:nvPr/>
        </p:nvSpPr>
        <p:spPr>
          <a:xfrm>
            <a:off x="239077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NUEVOS PRODUCTOS </a:t>
            </a:r>
          </a:p>
        </p:txBody>
      </p:sp>
      <p:cxnSp>
        <p:nvCxnSpPr>
          <p:cNvPr id="36" name="Conector recto 35"/>
          <p:cNvCxnSpPr/>
          <p:nvPr/>
        </p:nvCxnSpPr>
        <p:spPr>
          <a:xfrm>
            <a:off x="220027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Conector recto 36"/>
          <p:cNvCxnSpPr/>
          <p:nvPr/>
        </p:nvCxnSpPr>
        <p:spPr>
          <a:xfrm>
            <a:off x="2200275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CuadroTexto 37"/>
          <p:cNvSpPr txBox="1"/>
          <p:nvPr/>
        </p:nvSpPr>
        <p:spPr>
          <a:xfrm>
            <a:off x="1047750" y="604837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GESTOR MERCADO LIBERALIZADO </a:t>
            </a:r>
          </a:p>
        </p:txBody>
      </p:sp>
      <p:cxnSp>
        <p:nvCxnSpPr>
          <p:cNvPr id="39" name="Conector recto 38"/>
          <p:cNvCxnSpPr/>
          <p:nvPr/>
        </p:nvCxnSpPr>
        <p:spPr>
          <a:xfrm>
            <a:off x="857250" y="6334125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Conector recto 39"/>
          <p:cNvCxnSpPr/>
          <p:nvPr/>
        </p:nvCxnSpPr>
        <p:spPr>
          <a:xfrm>
            <a:off x="857250" y="3429000"/>
            <a:ext cx="0" cy="2905125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VENTAS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EJECUTIVO VENTAS 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FRONTERAS COMERCIALES 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TÉCNICO FRONTERAS COMERCIALES 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9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PLANIFICACION Y COMUNICACIÓN COMERCIAL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FFB6C1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SERVICIOS CONTRATADOS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FFB6C1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COMERCIAL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44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571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COBROS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1047750"/>
            <a:ext cx="0" cy="285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1333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ADMINISTRACION PLANES DE COBRO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ASISTENCIA TECNICA CLIENTES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PLANIFICACION DE OPERACIONES MERCADOS ESPECIALES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507682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TERRITORIAL MERCADOS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488632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488632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Conector recto 34"/>
          <p:cNvCxnSpPr/>
          <p:nvPr/>
        </p:nvCxnSpPr>
        <p:spPr>
          <a:xfrm>
            <a:off x="4524375" y="1333500"/>
            <a:ext cx="37147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CuadroTexto 35"/>
          <p:cNvSpPr txBox="1"/>
          <p:nvPr/>
        </p:nvSpPr>
        <p:spPr>
          <a:xfrm>
            <a:off x="64198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PLANIFICACION COBROS Y CARTERA</a:t>
            </a:r>
          </a:p>
        </p:txBody>
      </p:sp>
      <p:cxnSp>
        <p:nvCxnSpPr>
          <p:cNvPr id="37" name="Conector recto 36"/>
          <p:cNvCxnSpPr/>
          <p:nvPr/>
        </p:nvCxnSpPr>
        <p:spPr>
          <a:xfrm>
            <a:off x="62293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Conector recto 37"/>
          <p:cNvCxnSpPr/>
          <p:nvPr/>
        </p:nvCxnSpPr>
        <p:spPr>
          <a:xfrm>
            <a:off x="62293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Conector recto 38"/>
          <p:cNvCxnSpPr/>
          <p:nvPr/>
        </p:nvCxnSpPr>
        <p:spPr>
          <a:xfrm>
            <a:off x="4895850" y="1333500"/>
            <a:ext cx="13430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CuadroTexto 39"/>
          <p:cNvSpPr txBox="1"/>
          <p:nvPr/>
        </p:nvSpPr>
        <p:spPr>
          <a:xfrm>
            <a:off x="776287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CONTROL COBROS</a:t>
            </a:r>
          </a:p>
        </p:txBody>
      </p:sp>
      <p:cxnSp>
        <p:nvCxnSpPr>
          <p:cNvPr id="41" name="Conector recto 40"/>
          <p:cNvCxnSpPr/>
          <p:nvPr/>
        </p:nvCxnSpPr>
        <p:spPr>
          <a:xfrm>
            <a:off x="757237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Conector recto 41"/>
          <p:cNvCxnSpPr/>
          <p:nvPr/>
        </p:nvCxnSpPr>
        <p:spPr>
          <a:xfrm>
            <a:off x="757237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Conector recto 42"/>
          <p:cNvCxnSpPr/>
          <p:nvPr/>
        </p:nvCxnSpPr>
        <p:spPr>
          <a:xfrm>
            <a:off x="6238875" y="1333500"/>
            <a:ext cx="13430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47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ADMINISTRACION PLANES DE COBRO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TELECOBRANZA Y AVISOS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COBRO PERSONALIZADO Y PREJURIDICO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COBRO JURIDICO USUFRUCTO Y OFICIALES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507682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INSOLVENCIA ECONOMICA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488632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4886325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Conector recto 34"/>
          <p:cNvCxnSpPr/>
          <p:nvPr/>
        </p:nvCxnSpPr>
        <p:spPr>
          <a:xfrm>
            <a:off x="4524375" y="3429000"/>
            <a:ext cx="37147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CuadroTexto 35"/>
          <p:cNvSpPr txBox="1"/>
          <p:nvPr/>
        </p:nvSpPr>
        <p:spPr>
          <a:xfrm>
            <a:off x="64198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SCR</a:t>
            </a:r>
          </a:p>
        </p:txBody>
      </p:sp>
      <p:cxnSp>
        <p:nvCxnSpPr>
          <p:cNvPr id="37" name="Conector recto 36"/>
          <p:cNvCxnSpPr/>
          <p:nvPr/>
        </p:nvCxnSpPr>
        <p:spPr>
          <a:xfrm>
            <a:off x="62293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Conector recto 37"/>
          <p:cNvCxnSpPr/>
          <p:nvPr/>
        </p:nvCxnSpPr>
        <p:spPr>
          <a:xfrm>
            <a:off x="62293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Conector recto 38"/>
          <p:cNvCxnSpPr/>
          <p:nvPr/>
        </p:nvCxnSpPr>
        <p:spPr>
          <a:xfrm>
            <a:off x="4895850" y="3429000"/>
            <a:ext cx="13430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CuadroTexto 39"/>
          <p:cNvSpPr txBox="1"/>
          <p:nvPr/>
        </p:nvSpPr>
        <p:spPr>
          <a:xfrm>
            <a:off x="776287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OPERATIVA MOVIL</a:t>
            </a:r>
          </a:p>
        </p:txBody>
      </p:sp>
      <p:cxnSp>
        <p:nvCxnSpPr>
          <p:cNvPr id="41" name="Conector recto 40"/>
          <p:cNvCxnSpPr/>
          <p:nvPr/>
        </p:nvCxnSpPr>
        <p:spPr>
          <a:xfrm>
            <a:off x="757237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Conector recto 41"/>
          <p:cNvCxnSpPr/>
          <p:nvPr/>
        </p:nvCxnSpPr>
        <p:spPr>
          <a:xfrm>
            <a:off x="7572375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Conector recto 42"/>
          <p:cNvCxnSpPr/>
          <p:nvPr/>
        </p:nvCxnSpPr>
        <p:spPr>
          <a:xfrm>
            <a:off x="6238875" y="3429000"/>
            <a:ext cx="13430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CuadroTexto 43"/>
          <p:cNvSpPr txBox="1"/>
          <p:nvPr/>
        </p:nvSpPr>
        <p:spPr>
          <a:xfrm>
            <a:off x="1047750" y="519112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PROTECCIONES</a:t>
            </a:r>
          </a:p>
        </p:txBody>
      </p:sp>
      <p:cxnSp>
        <p:nvCxnSpPr>
          <p:cNvPr id="45" name="Conector recto 44"/>
          <p:cNvCxnSpPr/>
          <p:nvPr/>
        </p:nvCxnSpPr>
        <p:spPr>
          <a:xfrm>
            <a:off x="857250" y="55054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Conector recto 45"/>
          <p:cNvCxnSpPr/>
          <p:nvPr/>
        </p:nvCxnSpPr>
        <p:spPr>
          <a:xfrm>
            <a:off x="857250" y="3429000"/>
            <a:ext cx="0" cy="20764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9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ATENCION CLIENTES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OFICINA COMERCIAL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1047750" y="519112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LECTURA &amp; REPARTO TERRITORIAL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857250" y="55054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857250" y="3429000"/>
            <a:ext cx="0" cy="20764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44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ASISTENCIA TECNICA CLIENTES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BD Y SISTEMAS ASISTENCIA TECNICA CLIENTES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SEGUIMIENTO Y GESTION PRESUPUESTAL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ASISTENCIA TECNICA CLIENTES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507682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PLANIFICACION PQR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488632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4886325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Conector recto 34"/>
          <p:cNvCxnSpPr/>
          <p:nvPr/>
        </p:nvCxnSpPr>
        <p:spPr>
          <a:xfrm>
            <a:off x="4524375" y="3429000"/>
            <a:ext cx="37147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CuadroTexto 35"/>
          <p:cNvSpPr txBox="1"/>
          <p:nvPr/>
        </p:nvSpPr>
        <p:spPr>
          <a:xfrm>
            <a:off x="64198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PLANIFICACION COCICO Y PND</a:t>
            </a:r>
          </a:p>
        </p:txBody>
      </p:sp>
      <p:cxnSp>
        <p:nvCxnSpPr>
          <p:cNvPr id="37" name="Conector recto 36"/>
          <p:cNvCxnSpPr/>
          <p:nvPr/>
        </p:nvCxnSpPr>
        <p:spPr>
          <a:xfrm>
            <a:off x="62293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Conector recto 37"/>
          <p:cNvCxnSpPr/>
          <p:nvPr/>
        </p:nvCxnSpPr>
        <p:spPr>
          <a:xfrm>
            <a:off x="62293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Conector recto 38"/>
          <p:cNvCxnSpPr/>
          <p:nvPr/>
        </p:nvCxnSpPr>
        <p:spPr>
          <a:xfrm>
            <a:off x="4895850" y="3429000"/>
            <a:ext cx="13430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CuadroTexto 39"/>
          <p:cNvSpPr txBox="1"/>
          <p:nvPr/>
        </p:nvSpPr>
        <p:spPr>
          <a:xfrm>
            <a:off x="776287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PLANIFICACION SCR</a:t>
            </a:r>
          </a:p>
        </p:txBody>
      </p:sp>
      <p:cxnSp>
        <p:nvCxnSpPr>
          <p:cNvPr id="41" name="Conector recto 40"/>
          <p:cNvCxnSpPr/>
          <p:nvPr/>
        </p:nvCxnSpPr>
        <p:spPr>
          <a:xfrm>
            <a:off x="757237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Conector recto 41"/>
          <p:cNvCxnSpPr/>
          <p:nvPr/>
        </p:nvCxnSpPr>
        <p:spPr>
          <a:xfrm>
            <a:off x="7572375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Conector recto 42"/>
          <p:cNvCxnSpPr/>
          <p:nvPr/>
        </p:nvCxnSpPr>
        <p:spPr>
          <a:xfrm>
            <a:off x="6238875" y="3429000"/>
            <a:ext cx="13430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76225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PLANIFICACION SCR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23850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33375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524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667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28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952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0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857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519112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SCR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55054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333750"/>
            <a:ext cx="0" cy="21717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2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PLANIFICACION DE OPERACIONES MERCADOS ESPECIALES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PLANIFICACION DE OPERACIONES MERCADOS ESPECIALES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SOPORTE TECNICO MERCADOS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COBROS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42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TERRITORIAL MERCADOS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COORDINACION ZONA OCCIDENTE MM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COORDINACION ZONA OCCIDENTE ME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34290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COORDINACION ZONA ORIENTE ME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34290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5076825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COORDINACION ZONA ORIENTE MM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4886325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4886325" y="34290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Conector recto 34"/>
          <p:cNvCxnSpPr/>
          <p:nvPr/>
        </p:nvCxnSpPr>
        <p:spPr>
          <a:xfrm>
            <a:off x="4524375" y="3429000"/>
            <a:ext cx="37147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CuadroTexto 35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SOPORTE GESTION TERRITORIAL MM</a:t>
            </a:r>
          </a:p>
        </p:txBody>
      </p:sp>
      <p:cxnSp>
        <p:nvCxnSpPr>
          <p:cNvPr id="37" name="Conector recto 36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Conector recto 37"/>
          <p:cNvCxnSpPr/>
          <p:nvPr/>
        </p:nvCxnSpPr>
        <p:spPr>
          <a:xfrm>
            <a:off x="8572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CuadroTexto 38"/>
          <p:cNvSpPr txBox="1"/>
          <p:nvPr/>
        </p:nvSpPr>
        <p:spPr>
          <a:xfrm>
            <a:off x="239077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SOPORTE GESTION TERRITORIAL ME</a:t>
            </a:r>
          </a:p>
        </p:txBody>
      </p:sp>
      <p:cxnSp>
        <p:nvCxnSpPr>
          <p:cNvPr id="40" name="Conector recto 39"/>
          <p:cNvCxnSpPr/>
          <p:nvPr/>
        </p:nvCxnSpPr>
        <p:spPr>
          <a:xfrm>
            <a:off x="220027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Conector recto 40"/>
          <p:cNvCxnSpPr/>
          <p:nvPr/>
        </p:nvCxnSpPr>
        <p:spPr>
          <a:xfrm>
            <a:off x="2200275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COORDINACION ZONA OCCIDENTE MM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COBRO TERRITORIAL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COORDINACION ZONA OCCIDENTE ME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COBRO TERRITORIAL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COORDINACION ZONA ORIENTE ME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COBRO TERRITORIAL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COORDINACION ZONA ORIENTE MM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COBRO TERRITORIAL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PLANIFICACION COBROS Y CARTERA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REPORTES Y SEGUIMIENTO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PLANIFICACION COBROS Y CARTERA ME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ADMINISTRATIVA COBROS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507682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BD Y SISTEMAS COBROS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488632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4886325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Conector recto 34"/>
          <p:cNvCxnSpPr/>
          <p:nvPr/>
        </p:nvCxnSpPr>
        <p:spPr>
          <a:xfrm>
            <a:off x="4524375" y="3429000"/>
            <a:ext cx="37147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9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76225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REPORTES Y SEGUIMIENTO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23850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33375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524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667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28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952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0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857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619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COBROS ESPECIALIZADOS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905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333750"/>
            <a:ext cx="0" cy="571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3619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SOPORTE COBROS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905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3333750"/>
            <a:ext cx="0" cy="571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9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76225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OFICINA COMERCIAL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23850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33375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524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667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28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952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0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857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604837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AUXILIAR ADMINISTRACION COMERCIAL I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6334125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333750"/>
            <a:ext cx="0" cy="3000375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604837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AGENTE OFICINA COMERCIAL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6334125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3333750"/>
            <a:ext cx="0" cy="3000375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76225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ADMINISTRATIVA COBROS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23850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33375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524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667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28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952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0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857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619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SOPORTE COBROS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905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333750"/>
            <a:ext cx="0" cy="571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9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76225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BD Y SISTEMAS COBROS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23850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33375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524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667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28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952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0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857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619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COBROS ESPECIALIZADOS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905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333750"/>
            <a:ext cx="0" cy="571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3619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SOPORTE COBROS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905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3333750"/>
            <a:ext cx="0" cy="571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9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CONTROL COBROS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OPERACIÓN SISTEMA INTEGRADO DE GESTION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CONTROL OPERATIVO DE COBROS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2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571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DIRECCIÓN OPERACIONES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1047750"/>
            <a:ext cx="0" cy="285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1333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142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ALTA TENSION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171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1333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142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OPERACIONES RED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171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1333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142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DE MEDIA Y BAJA TENSION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171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1333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9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571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ALTA TENSION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1047750"/>
            <a:ext cx="0" cy="285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1333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MANTENIMIENTO ALTA TENSION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DESARROLLO AT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MANTENIMIENTO ALTA TENSION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MANTENIMIENTO ALTA TENSION OPERATIVO ATLANTICO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MANTENIMIENTO ALTA TENSION OPERATIVO ZONA ORIENTE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34290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MANTENIMIENTO ALTA TENSION OPERATIVO ZONA OCCIDENTE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34290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5076825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MANTENIMIENTO ALTA TENSION OPERATIVO BOLIVAR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4886325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4886325" y="34290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Conector recto 34"/>
          <p:cNvCxnSpPr/>
          <p:nvPr/>
        </p:nvCxnSpPr>
        <p:spPr>
          <a:xfrm>
            <a:off x="4524375" y="3429000"/>
            <a:ext cx="37147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9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MANTENIMIENTO ALTA TENSION OPERATIVO ATLANTICO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MANTENIMIENTO RED ALTA TENSION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10477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OPERARIO MANTENIMIENTO RED ALTA TENSION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8572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8572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2390775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GESTOR BASE DE DATOS DE INSTALACIONES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2200275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2200275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373380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MONTADOR MANTENIMIENTO RED ALTA TENSION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354330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354330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CuadroTexto 34"/>
          <p:cNvSpPr txBox="1"/>
          <p:nvPr/>
        </p:nvSpPr>
        <p:spPr>
          <a:xfrm>
            <a:off x="5076825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OPERARIO SS.EE.</a:t>
            </a:r>
          </a:p>
        </p:txBody>
      </p:sp>
      <p:cxnSp>
        <p:nvCxnSpPr>
          <p:cNvPr id="36" name="Conector recto 35"/>
          <p:cNvCxnSpPr/>
          <p:nvPr/>
        </p:nvCxnSpPr>
        <p:spPr>
          <a:xfrm>
            <a:off x="4886325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Conector recto 36"/>
          <p:cNvCxnSpPr/>
          <p:nvPr/>
        </p:nvCxnSpPr>
        <p:spPr>
          <a:xfrm>
            <a:off x="4886325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Conector recto 37"/>
          <p:cNvCxnSpPr/>
          <p:nvPr/>
        </p:nvCxnSpPr>
        <p:spPr>
          <a:xfrm>
            <a:off x="4524375" y="2095500"/>
            <a:ext cx="37147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5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MANTENIMIENTO ALTA TENSION OPERATIVO ZONA ORIENTE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MANTENIMIENTO RED ALTA TENSION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10477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OPERARIO SS.EE.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8572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8572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2390775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AUX. MANTENIMIENTO RED ALTA TENSION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2200275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2200275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373380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OPERARIO MANTENIMIENTO RED ALTA TENSION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354330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354330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5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MANTENIMIENTO ALTA TENSION OPERATIVO ZONA OCCIDENTE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MANTENIMIENTO RED ALTA TENSION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10477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OPERARIO SS.EE.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8572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8572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2390775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MONTADOR MANTENIMIENTO RED ALTA TENSION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2200275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2200275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373380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OPERARIO MANTENIMIENTO RED ALTA TENSION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354330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354330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42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MANTENIMIENTO ALTA TENSION OPERATIVO BOLIVAR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MANTENIMIENTO RED ALTA TENSION I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MANTENIMIENTO RED ALTA TENSION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10477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OPERARIO SS.EE.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8572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8572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2390775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INSPECTOR RED ALTA TENSIÓN I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2200275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2200275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CuadroTexto 34"/>
          <p:cNvSpPr txBox="1"/>
          <p:nvPr/>
        </p:nvSpPr>
        <p:spPr>
          <a:xfrm>
            <a:off x="373380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MONTADOR MANTENIMIENTO RED ALTA TENSION</a:t>
            </a:r>
          </a:p>
        </p:txBody>
      </p:sp>
      <p:cxnSp>
        <p:nvCxnSpPr>
          <p:cNvPr id="36" name="Conector recto 35"/>
          <p:cNvCxnSpPr/>
          <p:nvPr/>
        </p:nvCxnSpPr>
        <p:spPr>
          <a:xfrm>
            <a:off x="354330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Conector recto 36"/>
          <p:cNvCxnSpPr/>
          <p:nvPr/>
        </p:nvCxnSpPr>
        <p:spPr>
          <a:xfrm>
            <a:off x="354330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CuadroTexto 37"/>
          <p:cNvSpPr txBox="1"/>
          <p:nvPr/>
        </p:nvSpPr>
        <p:spPr>
          <a:xfrm>
            <a:off x="5076825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OPERARIO MANTENIMIENTO RED ALTA TENSION</a:t>
            </a:r>
          </a:p>
        </p:txBody>
      </p:sp>
      <p:cxnSp>
        <p:nvCxnSpPr>
          <p:cNvPr id="39" name="Conector recto 38"/>
          <p:cNvCxnSpPr/>
          <p:nvPr/>
        </p:nvCxnSpPr>
        <p:spPr>
          <a:xfrm>
            <a:off x="4886325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Conector recto 39"/>
          <p:cNvCxnSpPr/>
          <p:nvPr/>
        </p:nvCxnSpPr>
        <p:spPr>
          <a:xfrm>
            <a:off x="4886325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Conector recto 40"/>
          <p:cNvCxnSpPr/>
          <p:nvPr/>
        </p:nvCxnSpPr>
        <p:spPr>
          <a:xfrm>
            <a:off x="4524375" y="2095500"/>
            <a:ext cx="37147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COBRO MANTENIMIENTO DEL MERCADO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COBROS MANTENIMIENTO DE MERCADO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2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DESARROLLO AT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INGENIERIA DE ALTA TENSIÓN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CONSTRUCCION ALTA TENSION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34290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1047750" y="519112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ASISTENTE ADMINISTRATIVO DESARROLLO AT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857250" y="55054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857250" y="3429000"/>
            <a:ext cx="0" cy="20764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INGENIERIA DE ALTA TENSIÓN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INGENIERO PROYECTOS DE INGENIERIA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CONSTRUCCION ALTA TENSION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INGENIERO PROYECTOS DE CONSTRUCCION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3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80975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PROTECCIONES Y TELECONTROL</a:t>
            </a:r>
          </a:p>
        </p:txBody>
      </p: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524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667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28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952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0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857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76225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PROTECCIONES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23850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33375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524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667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28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952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0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857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519112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PROTECCIONES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55054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333750"/>
            <a:ext cx="0" cy="21717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76225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PROTECCIONES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23850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33375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524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667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28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952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0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857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519112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PROTECCIONES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55054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333750"/>
            <a:ext cx="0" cy="21717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76225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PROTECCIONES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23850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33375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524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667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28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952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0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857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519112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PROTECCIONES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55054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333750"/>
            <a:ext cx="0" cy="21717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76225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PROTECCIONES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23850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33375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524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667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28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952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0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857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519112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PROTECCIONES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55054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333750"/>
            <a:ext cx="0" cy="21717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2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571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OPERACIONES RED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1047750"/>
            <a:ext cx="0" cy="285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1333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CENTRO DE OPERACIÓN DE RED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PLANIFICACION Y SEGUIMIENTO DE LA EXPLOTACIÓN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GESTIÓN DE ACTIVA, CONTROL DE RED Y APLICACIONES AVANZADAS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9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CENTRO DE OPERACIÓN DE RED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JEFE TURNO OPERACION CLD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1047750" y="519112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OPERACION CLD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857250" y="55054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857250" y="3429000"/>
            <a:ext cx="0" cy="20764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50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571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DIRECCION COMERCIAL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1047750"/>
            <a:ext cx="0" cy="285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1333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142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SERVICIO AL CLIENTE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171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1333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142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ZONA ORIENTE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171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1333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142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ZONA OCCIDENTE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171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1333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5076825" y="142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CONTROL DE ENERGIA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4886325" y="171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4886325" y="1333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Conector recto 34"/>
          <p:cNvCxnSpPr/>
          <p:nvPr/>
        </p:nvCxnSpPr>
        <p:spPr>
          <a:xfrm>
            <a:off x="4524375" y="1333500"/>
            <a:ext cx="37147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CuadroTexto 35"/>
          <p:cNvSpPr txBox="1"/>
          <p:nvPr/>
        </p:nvSpPr>
        <p:spPr>
          <a:xfrm>
            <a:off x="6419850" y="142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GESTION SOCIAL</a:t>
            </a:r>
          </a:p>
        </p:txBody>
      </p:sp>
      <p:cxnSp>
        <p:nvCxnSpPr>
          <p:cNvPr id="37" name="Conector recto 36"/>
          <p:cNvCxnSpPr/>
          <p:nvPr/>
        </p:nvCxnSpPr>
        <p:spPr>
          <a:xfrm>
            <a:off x="6229350" y="171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Conector recto 37"/>
          <p:cNvCxnSpPr/>
          <p:nvPr/>
        </p:nvCxnSpPr>
        <p:spPr>
          <a:xfrm>
            <a:off x="6229350" y="1333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Conector recto 38"/>
          <p:cNvCxnSpPr/>
          <p:nvPr/>
        </p:nvCxnSpPr>
        <p:spPr>
          <a:xfrm>
            <a:off x="4895850" y="1333500"/>
            <a:ext cx="13430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CuadroTexto 39"/>
          <p:cNvSpPr txBox="1"/>
          <p:nvPr/>
        </p:nvSpPr>
        <p:spPr>
          <a:xfrm>
            <a:off x="7762875" y="142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MERCADEO Y CUENTAS CLAVES</a:t>
            </a:r>
          </a:p>
        </p:txBody>
      </p:sp>
      <p:cxnSp>
        <p:nvCxnSpPr>
          <p:cNvPr id="41" name="Conector recto 40"/>
          <p:cNvCxnSpPr/>
          <p:nvPr/>
        </p:nvCxnSpPr>
        <p:spPr>
          <a:xfrm>
            <a:off x="7572375" y="171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Conector recto 41"/>
          <p:cNvCxnSpPr/>
          <p:nvPr/>
        </p:nvCxnSpPr>
        <p:spPr>
          <a:xfrm>
            <a:off x="7572375" y="1333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Conector recto 42"/>
          <p:cNvCxnSpPr/>
          <p:nvPr/>
        </p:nvCxnSpPr>
        <p:spPr>
          <a:xfrm>
            <a:off x="6238875" y="1333500"/>
            <a:ext cx="13430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CuadroTexto 43"/>
          <p:cNvSpPr txBox="1"/>
          <p:nvPr/>
        </p:nvSpPr>
        <p:spPr>
          <a:xfrm>
            <a:off x="10477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PROGRAMACION Y SOPORTE A PROCESOS</a:t>
            </a:r>
          </a:p>
        </p:txBody>
      </p:sp>
      <p:cxnSp>
        <p:nvCxnSpPr>
          <p:cNvPr id="45" name="Conector recto 44"/>
          <p:cNvCxnSpPr/>
          <p:nvPr/>
        </p:nvCxnSpPr>
        <p:spPr>
          <a:xfrm>
            <a:off x="8572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Conector recto 45"/>
          <p:cNvCxnSpPr/>
          <p:nvPr/>
        </p:nvCxnSpPr>
        <p:spPr>
          <a:xfrm>
            <a:off x="8572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CuadroTexto 46"/>
          <p:cNvSpPr txBox="1"/>
          <p:nvPr/>
        </p:nvSpPr>
        <p:spPr>
          <a:xfrm>
            <a:off x="1047750" y="519112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SECRETARIA</a:t>
            </a:r>
          </a:p>
        </p:txBody>
      </p:sp>
      <p:cxnSp>
        <p:nvCxnSpPr>
          <p:cNvPr id="48" name="Conector recto 47"/>
          <p:cNvCxnSpPr/>
          <p:nvPr/>
        </p:nvCxnSpPr>
        <p:spPr>
          <a:xfrm>
            <a:off x="857250" y="55054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Conector recto 48"/>
          <p:cNvCxnSpPr/>
          <p:nvPr/>
        </p:nvCxnSpPr>
        <p:spPr>
          <a:xfrm>
            <a:off x="857250" y="1333500"/>
            <a:ext cx="0" cy="41719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COBRO MERCADO ESTRATEGICO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COBROS MERCADO ESTRATEGICO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2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PLANIFICACION Y SEGUIMIENTO DE LA EXPLOTACIÓN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PROGRAMACION DE OPERACION RED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PROGRAMACION DE OPERACION RED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INFORMACION DE EXPLOTACION &amp; OPERACION DE RED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GESTIÓN DE ACTIVA, CONTROL DE RED Y APLICACIONES AVANZADAS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TELEPROCESOS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5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571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DE MEDIA Y BAJA TENSION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1047750"/>
            <a:ext cx="0" cy="285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1333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PLANIFICACION DEL DESARROLLO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PLANIFICACION DEL MANTENIMIENTO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PROVISION DEL SERVICIO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857250" y="1333500"/>
            <a:ext cx="0" cy="3238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1047750" y="604837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GESTOR BASE DE DATOS DE INSTALACIONES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857250" y="6334125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857250" y="1333500"/>
            <a:ext cx="0" cy="5000625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PLANIFICACION DEL DESARROLLO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DESARROLLO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9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PLANIFICACION DEL MANTENIMIENTO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MANTENIMIENTO RED DISTRIBUCION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1047750" y="604837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GESTOR BDI I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857250" y="6334125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857250" y="3429000"/>
            <a:ext cx="0" cy="2905125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76225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PROVISION DEL SERVICIO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23850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33375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524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667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28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952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0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857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619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PROVISION DEL SERVICIO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905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333750"/>
            <a:ext cx="0" cy="571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8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571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DIRECCIÓN TÉCNICA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1047750"/>
            <a:ext cx="0" cy="285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1333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142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GESTION NORMATIVA Y BASE DE DATOS ACTIVOS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171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1333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142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PLANIFICACION SISTEMAS DISTRIBUCION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171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1333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142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CALIDAD DE SUMINISTRO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171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1333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10477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PLANIFICACION SEGUIMIENTO PROCESOS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8572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8572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CuadroTexto 34"/>
          <p:cNvSpPr txBox="1"/>
          <p:nvPr/>
        </p:nvSpPr>
        <p:spPr>
          <a:xfrm>
            <a:off x="1047750" y="519112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SECRETARIA</a:t>
            </a:r>
          </a:p>
        </p:txBody>
      </p:sp>
      <p:cxnSp>
        <p:nvCxnSpPr>
          <p:cNvPr id="36" name="Conector recto 35"/>
          <p:cNvCxnSpPr/>
          <p:nvPr/>
        </p:nvCxnSpPr>
        <p:spPr>
          <a:xfrm>
            <a:off x="857250" y="55054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Conector recto 36"/>
          <p:cNvCxnSpPr/>
          <p:nvPr/>
        </p:nvCxnSpPr>
        <p:spPr>
          <a:xfrm>
            <a:off x="857250" y="1333500"/>
            <a:ext cx="0" cy="41719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2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571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GESTION NORMATIVA Y BASE DE DATOS ACTIVOS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1047750"/>
            <a:ext cx="0" cy="285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1333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AUDITORIA TECNICA, MEDIOAMBIENTE E I&amp;D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NORMATIVAS TECNICAS Y CENTRO PROYECTOS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BASE DE DATOS DE ACTIVOS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9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AUDITORIA TECNICA, MEDIOAMBIENTE E I&amp;D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MEDIO AMBIENTE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CALIDAD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2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NORMATIVAS TECNICAS Y CENTRO PROYECTOS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METODOLOGIA Y CALIDAD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NORMALIZACION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SOLUCIONES Y PROYECTOS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PYMES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GESTION CUENTAS DISTRITO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9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BASE DE DATOS DE ACTIVOS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CALIDAD INFORMACIÓN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1047750" y="519112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BASE DE DATOS DE INSTALACIONES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857250" y="55054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857250" y="3429000"/>
            <a:ext cx="0" cy="20764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2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571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PLANIFICACION SISTEMAS DISTRIBUCION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1047750"/>
            <a:ext cx="0" cy="285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1333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CONEXIONES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PLANIFICACION RED MEDIA TENSION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PLANIFICACION RED ALTA TENSION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PLANIFICACION RED MEDIA TENSION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ESTUDIOS RED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PLANIFICACION RED ALTA TENSION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MODELO RED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571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CALIDAD DE SUMINISTRO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1047750"/>
            <a:ext cx="0" cy="285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1333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CALIDAD DE SUMINISTRO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1333500"/>
            <a:ext cx="0" cy="3238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9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PLANIFICACION SEGUIMIENTO PROCESOS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TRAMITACIONES &amp; PERMISOS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OFICINA ADMINISTRATIVA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5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571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ADMINISTRATIVA Y FINANCIERA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1047750"/>
            <a:ext cx="0" cy="285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1333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142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COMPRAS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171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1333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142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FINANCIERA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171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1333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10477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LOGISTICA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8572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8572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239077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SERVICIOS GENERALES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220027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220027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571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COMPRAS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1047750"/>
            <a:ext cx="0" cy="285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1333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CALIDAD DE PROVEEDORES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PEDIDOS Y CONTRATOS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COMPRAS DE REDES Y SERVICIOS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507682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COMPRAS DE MATERIALES Y TRANSACCIONALES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488632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488632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Conector recto 34"/>
          <p:cNvCxnSpPr/>
          <p:nvPr/>
        </p:nvCxnSpPr>
        <p:spPr>
          <a:xfrm>
            <a:off x="4524375" y="1333500"/>
            <a:ext cx="37147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COMPRAS DE REDES Y SERVICIOS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COMPRAS &amp; CONTRATACION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COMPRAS DE MATERIALES Y TRANSACCIONALES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COMPRAS &amp; CONTRATACION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5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OPERACIONES DOMICILIARIAS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INSTALACIONES SECTOR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MEDIDAS I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MEDIDAS II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10477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INSPECTOR MEDIDAS I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8572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8572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40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571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FINANCIERA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1047750"/>
            <a:ext cx="0" cy="285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1333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CONTABILIDAD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IMPUESTOS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INFORMACION Y NORMATIVA FINANCIERA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507682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SEGUROS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488632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488632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Conector recto 34"/>
          <p:cNvCxnSpPr/>
          <p:nvPr/>
        </p:nvCxnSpPr>
        <p:spPr>
          <a:xfrm>
            <a:off x="4524375" y="1333500"/>
            <a:ext cx="37147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CuadroTexto 35"/>
          <p:cNvSpPr txBox="1"/>
          <p:nvPr/>
        </p:nvSpPr>
        <p:spPr>
          <a:xfrm>
            <a:off x="64198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COORDINACION TESORERIA</a:t>
            </a:r>
          </a:p>
        </p:txBody>
      </p:sp>
      <p:cxnSp>
        <p:nvCxnSpPr>
          <p:cNvPr id="37" name="Conector recto 36"/>
          <p:cNvCxnSpPr/>
          <p:nvPr/>
        </p:nvCxnSpPr>
        <p:spPr>
          <a:xfrm>
            <a:off x="62293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Conector recto 37"/>
          <p:cNvCxnSpPr/>
          <p:nvPr/>
        </p:nvCxnSpPr>
        <p:spPr>
          <a:xfrm>
            <a:off x="62293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Conector recto 38"/>
          <p:cNvCxnSpPr/>
          <p:nvPr/>
        </p:nvCxnSpPr>
        <p:spPr>
          <a:xfrm>
            <a:off x="4895850" y="1333500"/>
            <a:ext cx="13430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49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CONTABILIDAD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CUENTAS POR PAGAR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REPORTES E INFORMES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34290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CONCILIACIONES BANCARIAS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34290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PROCESOS CONTABLES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8572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CuadroTexto 34"/>
          <p:cNvSpPr txBox="1"/>
          <p:nvPr/>
        </p:nvSpPr>
        <p:spPr>
          <a:xfrm>
            <a:off x="239077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FACTURACION DIVERSA</a:t>
            </a:r>
          </a:p>
        </p:txBody>
      </p:sp>
      <p:cxnSp>
        <p:nvCxnSpPr>
          <p:cNvPr id="36" name="Conector recto 35"/>
          <p:cNvCxnSpPr/>
          <p:nvPr/>
        </p:nvCxnSpPr>
        <p:spPr>
          <a:xfrm>
            <a:off x="220027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Conector recto 36"/>
          <p:cNvCxnSpPr/>
          <p:nvPr/>
        </p:nvCxnSpPr>
        <p:spPr>
          <a:xfrm>
            <a:off x="2200275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CuadroTexto 37"/>
          <p:cNvSpPr txBox="1"/>
          <p:nvPr/>
        </p:nvSpPr>
        <p:spPr>
          <a:xfrm>
            <a:off x="373380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FIDUCIA Y RECAUDO TERCEROS</a:t>
            </a:r>
          </a:p>
        </p:txBody>
      </p:sp>
      <p:cxnSp>
        <p:nvCxnSpPr>
          <p:cNvPr id="39" name="Conector recto 38"/>
          <p:cNvCxnSpPr/>
          <p:nvPr/>
        </p:nvCxnSpPr>
        <p:spPr>
          <a:xfrm>
            <a:off x="354330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Conector recto 39"/>
          <p:cNvCxnSpPr/>
          <p:nvPr/>
        </p:nvCxnSpPr>
        <p:spPr>
          <a:xfrm>
            <a:off x="354330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CuadroTexto 40"/>
          <p:cNvSpPr txBox="1"/>
          <p:nvPr/>
        </p:nvSpPr>
        <p:spPr>
          <a:xfrm>
            <a:off x="507682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PROVISIONES</a:t>
            </a:r>
          </a:p>
        </p:txBody>
      </p:sp>
      <p:cxnSp>
        <p:nvCxnSpPr>
          <p:cNvPr id="42" name="Conector recto 41"/>
          <p:cNvCxnSpPr/>
          <p:nvPr/>
        </p:nvCxnSpPr>
        <p:spPr>
          <a:xfrm>
            <a:off x="488632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Conector recto 42"/>
          <p:cNvCxnSpPr/>
          <p:nvPr/>
        </p:nvCxnSpPr>
        <p:spPr>
          <a:xfrm>
            <a:off x="4886325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Conector recto 43"/>
          <p:cNvCxnSpPr/>
          <p:nvPr/>
        </p:nvCxnSpPr>
        <p:spPr>
          <a:xfrm>
            <a:off x="4524375" y="3429000"/>
            <a:ext cx="37147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CuadroTexto 44"/>
          <p:cNvSpPr txBox="1"/>
          <p:nvPr/>
        </p:nvSpPr>
        <p:spPr>
          <a:xfrm>
            <a:off x="64198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ESPECIALISTA CONTABLE</a:t>
            </a:r>
          </a:p>
        </p:txBody>
      </p:sp>
      <p:cxnSp>
        <p:nvCxnSpPr>
          <p:cNvPr id="46" name="Conector recto 45"/>
          <p:cNvCxnSpPr/>
          <p:nvPr/>
        </p:nvCxnSpPr>
        <p:spPr>
          <a:xfrm>
            <a:off x="62293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Conector recto 46"/>
          <p:cNvCxnSpPr/>
          <p:nvPr/>
        </p:nvCxnSpPr>
        <p:spPr>
          <a:xfrm>
            <a:off x="62293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Conector recto 47"/>
          <p:cNvCxnSpPr/>
          <p:nvPr/>
        </p:nvCxnSpPr>
        <p:spPr>
          <a:xfrm>
            <a:off x="4895850" y="3429000"/>
            <a:ext cx="13430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CUENTAS POR PAGAR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CONCILIACIONES BANCARIAS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REPORTES E INFORMES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AUXILIAR CONTABLE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CONCILIACIONES BANCARIAS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CONCILIACIONES BANCARIAS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IMPUESTOS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COORDINACION DE IMPUESTOS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COORDINACION DE IMPUESTOS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IMPUESTOS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2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INFORMACION Y NORMATIVA FINANCIERA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FINANCIERA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ACTIVOS FIJOS E INVENTARIOS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34290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NORMATIVA Y PROCESOS CONTABLES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34290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9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FINANCIERA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FINANCIERA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ESPECIALISTA GESTION FINANCIERA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9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NORMATIVA Y PROCESOS CONTABLES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ATENCION AUDITORIA Y REPORTE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ESPECIALISTA INFORMACION FINANCIERA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7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571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TERRITORIAL GUAJIRA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1047750"/>
            <a:ext cx="0" cy="285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1333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DESARROLLO DE RED Y NUEVOS SUMINISTROS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MANTENIMIENTO RED DISTRIBUCION GUAJIRA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OPERACIONES DOMICILIARIAS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507682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PYMES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488632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488632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Conector recto 34"/>
          <p:cNvCxnSpPr/>
          <p:nvPr/>
        </p:nvCxnSpPr>
        <p:spPr>
          <a:xfrm>
            <a:off x="4524375" y="1333500"/>
            <a:ext cx="37147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CuadroTexto 35"/>
          <p:cNvSpPr txBox="1"/>
          <p:nvPr/>
        </p:nvSpPr>
        <p:spPr>
          <a:xfrm>
            <a:off x="64198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COBRO MERCADO ESTRATEGICO</a:t>
            </a:r>
          </a:p>
        </p:txBody>
      </p:sp>
      <p:cxnSp>
        <p:nvCxnSpPr>
          <p:cNvPr id="37" name="Conector recto 36"/>
          <p:cNvCxnSpPr/>
          <p:nvPr/>
        </p:nvCxnSpPr>
        <p:spPr>
          <a:xfrm>
            <a:off x="62293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Conector recto 37"/>
          <p:cNvCxnSpPr/>
          <p:nvPr/>
        </p:nvCxnSpPr>
        <p:spPr>
          <a:xfrm>
            <a:off x="62293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Conector recto 38"/>
          <p:cNvCxnSpPr/>
          <p:nvPr/>
        </p:nvCxnSpPr>
        <p:spPr>
          <a:xfrm>
            <a:off x="4895850" y="1333500"/>
            <a:ext cx="13430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CuadroTexto 39"/>
          <p:cNvSpPr txBox="1"/>
          <p:nvPr/>
        </p:nvSpPr>
        <p:spPr>
          <a:xfrm>
            <a:off x="776287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COBRO MANTENIMIENTO DEL MERCADO</a:t>
            </a:r>
          </a:p>
        </p:txBody>
      </p:sp>
      <p:cxnSp>
        <p:nvCxnSpPr>
          <p:cNvPr id="41" name="Conector recto 40"/>
          <p:cNvCxnSpPr/>
          <p:nvPr/>
        </p:nvCxnSpPr>
        <p:spPr>
          <a:xfrm>
            <a:off x="757237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Conector recto 41"/>
          <p:cNvCxnSpPr/>
          <p:nvPr/>
        </p:nvCxnSpPr>
        <p:spPr>
          <a:xfrm>
            <a:off x="757237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Conector recto 42"/>
          <p:cNvCxnSpPr/>
          <p:nvPr/>
        </p:nvCxnSpPr>
        <p:spPr>
          <a:xfrm>
            <a:off x="6238875" y="1333500"/>
            <a:ext cx="13430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CuadroTexto 43"/>
          <p:cNvSpPr txBox="1"/>
          <p:nvPr/>
        </p:nvSpPr>
        <p:spPr>
          <a:xfrm>
            <a:off x="1047750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OPERACIONES TERRITORIALES SAC "GUAJIRA"</a:t>
            </a:r>
          </a:p>
        </p:txBody>
      </p:sp>
      <p:cxnSp>
        <p:nvCxnSpPr>
          <p:cNvPr id="45" name="Conector recto 44"/>
          <p:cNvCxnSpPr/>
          <p:nvPr/>
        </p:nvCxnSpPr>
        <p:spPr>
          <a:xfrm>
            <a:off x="857250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Conector recto 45"/>
          <p:cNvCxnSpPr/>
          <p:nvPr/>
        </p:nvCxnSpPr>
        <p:spPr>
          <a:xfrm>
            <a:off x="857250" y="3143250"/>
            <a:ext cx="0" cy="666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CuadroTexto 46"/>
          <p:cNvSpPr txBox="1"/>
          <p:nvPr/>
        </p:nvSpPr>
        <p:spPr>
          <a:xfrm>
            <a:off x="2390775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OPERATIVA ME "GUAJIRA"</a:t>
            </a:r>
          </a:p>
        </p:txBody>
      </p:sp>
      <p:cxnSp>
        <p:nvCxnSpPr>
          <p:cNvPr id="48" name="Conector recto 47"/>
          <p:cNvCxnSpPr/>
          <p:nvPr/>
        </p:nvCxnSpPr>
        <p:spPr>
          <a:xfrm>
            <a:off x="2200275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Conector recto 48"/>
          <p:cNvCxnSpPr/>
          <p:nvPr/>
        </p:nvCxnSpPr>
        <p:spPr>
          <a:xfrm>
            <a:off x="2200275" y="3143250"/>
            <a:ext cx="0" cy="666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CuadroTexto 49"/>
          <p:cNvSpPr txBox="1"/>
          <p:nvPr/>
        </p:nvSpPr>
        <p:spPr>
          <a:xfrm>
            <a:off x="3733800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RECURSOS HUMANOS GUAJIRA</a:t>
            </a:r>
          </a:p>
        </p:txBody>
      </p:sp>
      <p:cxnSp>
        <p:nvCxnSpPr>
          <p:cNvPr id="51" name="Conector recto 50"/>
          <p:cNvCxnSpPr/>
          <p:nvPr/>
        </p:nvCxnSpPr>
        <p:spPr>
          <a:xfrm>
            <a:off x="3543300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Conector recto 51"/>
          <p:cNvCxnSpPr/>
          <p:nvPr/>
        </p:nvCxnSpPr>
        <p:spPr>
          <a:xfrm>
            <a:off x="3543300" y="3143250"/>
            <a:ext cx="0" cy="666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CuadroTexto 5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LOGISTICA &amp; SERVICIOS GENERALES OPERATIVO "GUAJIRA"</a:t>
            </a:r>
          </a:p>
        </p:txBody>
      </p:sp>
      <p:cxnSp>
        <p:nvCxnSpPr>
          <p:cNvPr id="54" name="Conector recto 5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Conector recto 54"/>
          <p:cNvCxnSpPr/>
          <p:nvPr/>
        </p:nvCxnSpPr>
        <p:spPr>
          <a:xfrm>
            <a:off x="857250" y="1333500"/>
            <a:ext cx="0" cy="3238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CuadroTexto 55"/>
          <p:cNvSpPr txBox="1"/>
          <p:nvPr/>
        </p:nvSpPr>
        <p:spPr>
          <a:xfrm>
            <a:off x="239077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RELACIONES INFORMATIVAS OPERATIVO</a:t>
            </a:r>
          </a:p>
        </p:txBody>
      </p:sp>
      <p:cxnSp>
        <p:nvCxnSpPr>
          <p:cNvPr id="57" name="Conector recto 56"/>
          <p:cNvCxnSpPr/>
          <p:nvPr/>
        </p:nvCxnSpPr>
        <p:spPr>
          <a:xfrm>
            <a:off x="220027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Conector recto 57"/>
          <p:cNvCxnSpPr/>
          <p:nvPr/>
        </p:nvCxnSpPr>
        <p:spPr>
          <a:xfrm>
            <a:off x="2200275" y="1333500"/>
            <a:ext cx="0" cy="3238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CuadroTexto 58"/>
          <p:cNvSpPr txBox="1"/>
          <p:nvPr/>
        </p:nvSpPr>
        <p:spPr>
          <a:xfrm>
            <a:off x="373380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SOPORTE TECNICO DISTRITO "GUAJIRA"</a:t>
            </a:r>
          </a:p>
        </p:txBody>
      </p:sp>
      <p:cxnSp>
        <p:nvCxnSpPr>
          <p:cNvPr id="60" name="Conector recto 59"/>
          <p:cNvCxnSpPr/>
          <p:nvPr/>
        </p:nvCxnSpPr>
        <p:spPr>
          <a:xfrm>
            <a:off x="354330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Conector recto 60"/>
          <p:cNvCxnSpPr/>
          <p:nvPr/>
        </p:nvCxnSpPr>
        <p:spPr>
          <a:xfrm>
            <a:off x="3543300" y="1333500"/>
            <a:ext cx="0" cy="3238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CuadroTexto 61"/>
          <p:cNvSpPr txBox="1"/>
          <p:nvPr/>
        </p:nvSpPr>
        <p:spPr>
          <a:xfrm>
            <a:off x="1047750" y="604837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GESTOR ADMINISTRACION COMERCIAL I</a:t>
            </a:r>
          </a:p>
        </p:txBody>
      </p:sp>
      <p:cxnSp>
        <p:nvCxnSpPr>
          <p:cNvPr id="63" name="Conector recto 62"/>
          <p:cNvCxnSpPr/>
          <p:nvPr/>
        </p:nvCxnSpPr>
        <p:spPr>
          <a:xfrm>
            <a:off x="857250" y="6334125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Conector recto 63"/>
          <p:cNvCxnSpPr/>
          <p:nvPr/>
        </p:nvCxnSpPr>
        <p:spPr>
          <a:xfrm>
            <a:off x="857250" y="1333500"/>
            <a:ext cx="0" cy="5000625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CuadroTexto 64"/>
          <p:cNvSpPr txBox="1"/>
          <p:nvPr/>
        </p:nvSpPr>
        <p:spPr>
          <a:xfrm>
            <a:off x="2390775" y="604837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GESTOR ADMINISTRATIVO</a:t>
            </a:r>
          </a:p>
        </p:txBody>
      </p:sp>
      <p:cxnSp>
        <p:nvCxnSpPr>
          <p:cNvPr id="66" name="Conector recto 65"/>
          <p:cNvCxnSpPr/>
          <p:nvPr/>
        </p:nvCxnSpPr>
        <p:spPr>
          <a:xfrm>
            <a:off x="2200275" y="6334125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Conector recto 66"/>
          <p:cNvCxnSpPr/>
          <p:nvPr/>
        </p:nvCxnSpPr>
        <p:spPr>
          <a:xfrm>
            <a:off x="2200275" y="1333500"/>
            <a:ext cx="0" cy="5000625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CuadroTexto 67"/>
          <p:cNvSpPr txBox="1"/>
          <p:nvPr/>
        </p:nvSpPr>
        <p:spPr>
          <a:xfrm>
            <a:off x="3733800" y="604837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ADMINISTRATIVO I</a:t>
            </a:r>
          </a:p>
        </p:txBody>
      </p:sp>
      <p:cxnSp>
        <p:nvCxnSpPr>
          <p:cNvPr id="69" name="Conector recto 68"/>
          <p:cNvCxnSpPr/>
          <p:nvPr/>
        </p:nvCxnSpPr>
        <p:spPr>
          <a:xfrm>
            <a:off x="3543300" y="6334125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Conector recto 69"/>
          <p:cNvCxnSpPr/>
          <p:nvPr/>
        </p:nvCxnSpPr>
        <p:spPr>
          <a:xfrm>
            <a:off x="3543300" y="1333500"/>
            <a:ext cx="0" cy="5000625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2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COORDINACION TESORERIA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ESPECIALISTA TESORERIA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PAGOS Y CAJAS MENORES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TESORERIA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2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LOGISTICA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SOPORTE COORDINACION LOGISTICA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DE MATERIALES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VERIFICACION LOGISTICA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9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76225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DE MATERIALES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23850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33375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524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667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28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952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0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857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519112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GESTION MATERIALES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55054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333750"/>
            <a:ext cx="0" cy="21717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519112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COMPRAS LOGISTICA &amp; SERVICIOS I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55054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3333750"/>
            <a:ext cx="0" cy="21717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76225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VERIFICACION LOGISTICA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23850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33375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524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667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28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952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0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857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519112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COORDINACION LOGISTICA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55054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333750"/>
            <a:ext cx="0" cy="21717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8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SERVICIOS GENERALES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MANTENIMIENTO EDIFICIOS E INSTALACIONES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TRANSPORTE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34290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IMPLANTACION &amp; SERVICIOS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8572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239077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VERIFICACION SERVICIOS GENERALES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220027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2200275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CuadroTexto 34"/>
          <p:cNvSpPr txBox="1"/>
          <p:nvPr/>
        </p:nvSpPr>
        <p:spPr>
          <a:xfrm>
            <a:off x="1047750" y="604837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AUXILIAR COMPRAS LOGISTICA &amp; SERVICIOS I</a:t>
            </a:r>
          </a:p>
        </p:txBody>
      </p:sp>
      <p:cxnSp>
        <p:nvCxnSpPr>
          <p:cNvPr id="36" name="Conector recto 35"/>
          <p:cNvCxnSpPr/>
          <p:nvPr/>
        </p:nvCxnSpPr>
        <p:spPr>
          <a:xfrm>
            <a:off x="857250" y="6334125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Conector recto 36"/>
          <p:cNvCxnSpPr/>
          <p:nvPr/>
        </p:nvCxnSpPr>
        <p:spPr>
          <a:xfrm>
            <a:off x="857250" y="3429000"/>
            <a:ext cx="0" cy="2905125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9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TRANSPORTE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TRANSPORTES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1047750" y="519112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TRANSPORTES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857250" y="55054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857250" y="3429000"/>
            <a:ext cx="0" cy="20764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76225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IMPLANTACION &amp; SERVICIOS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23850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33375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524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667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28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952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0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857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519112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IMPLANTACION &amp; SERVICIOS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55054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333750"/>
            <a:ext cx="0" cy="21717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571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AUDITORÍA INTERNA, COMPLIANCE Y CONTROL INTERNO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1047750"/>
            <a:ext cx="0" cy="285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1333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AUDITORIA INTERNA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AUDITORIA INTERNA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CONTROL INTERNO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507682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COMPLIANCE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488632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488632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Conector recto 34"/>
          <p:cNvCxnSpPr/>
          <p:nvPr/>
        </p:nvCxnSpPr>
        <p:spPr>
          <a:xfrm>
            <a:off x="4524375" y="1333500"/>
            <a:ext cx="37147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9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AUDITORIA INTERNA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SENIOR AUDITORIA INTERNA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AUDITORIA INTERNA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CONTROL INTERNO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CONTROL INTERNO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9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DESARROLLO DE RED Y NUEVOS SUMINISTROS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ENCARGADO DESARROLLO SECTOR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PROVISION DEL SERVICIO SECTOR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571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COMPRAS DE ENERGÍA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1047750"/>
            <a:ext cx="0" cy="285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1333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SOPORTE COMPRAS DE ENERGIA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2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571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INGRESOS Y REGULACIÓN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1047750"/>
            <a:ext cx="0" cy="285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1333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TARIFAS Y SUBSIDIOS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CONTROL DE INFORMACIÓN REGULATORIA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REGULACION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857250" y="1333500"/>
            <a:ext cx="0" cy="3238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9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CONTROL DE INFORMACIÓN REGULATORIA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DE SISTEMAS DE INFORMACION REGULATORIA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SUI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5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571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NORMALIZACIÓN DE RED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1047750"/>
            <a:ext cx="0" cy="285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1333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PROYECTOS ELECTRIFICACION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CONTROL GESTION MECA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APOYO MECA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857250" y="1333500"/>
            <a:ext cx="0" cy="3238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1047750" y="604837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GESTOR BASE DE DATOS DE INSTALACIONES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857250" y="6334125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857250" y="1333500"/>
            <a:ext cx="0" cy="5000625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2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571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PLANIFICACIÓN Y CONTROL DE GESTIÓN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1047750"/>
            <a:ext cx="0" cy="285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1333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CONTROL DE GESTION Y REPORTING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PLANIFICACION ESTRATEGICA Y MARGENES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MODELOS DE NEGOCIOS Y PROCESOS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857250" y="1333500"/>
            <a:ext cx="0" cy="3238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9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CONTROL DE GESTION Y REPORTING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CONTROL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CONTROL DE GESTION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76225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MODELOS DE NEGOCIOS Y PROCESOS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23850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33375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524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667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28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952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0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857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619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SOPORTE SEGUIMIENTO INVERSIONES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905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333750"/>
            <a:ext cx="0" cy="571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49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571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RECURSOS HUMANOS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1047750"/>
            <a:ext cx="0" cy="285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1333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142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COMPENSACION Y RETRIBUCION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171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1333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142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DESARROLLO ORGANIZACIONAL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171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1333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142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SEGURIDAD Y SALUD EN EL TRABAJO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171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1333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10477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PROCESOS LABORALES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8572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8572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CuadroTexto 34"/>
          <p:cNvSpPr txBox="1"/>
          <p:nvPr/>
        </p:nvSpPr>
        <p:spPr>
          <a:xfrm>
            <a:off x="239077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RELACIONES LABORALES</a:t>
            </a:r>
          </a:p>
        </p:txBody>
      </p:sp>
      <p:cxnSp>
        <p:nvCxnSpPr>
          <p:cNvPr id="36" name="Conector recto 35"/>
          <p:cNvCxnSpPr/>
          <p:nvPr/>
        </p:nvCxnSpPr>
        <p:spPr>
          <a:xfrm>
            <a:off x="220027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Conector recto 36"/>
          <p:cNvCxnSpPr/>
          <p:nvPr/>
        </p:nvCxnSpPr>
        <p:spPr>
          <a:xfrm>
            <a:off x="220027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CuadroTexto 37"/>
          <p:cNvSpPr txBox="1"/>
          <p:nvPr/>
        </p:nvSpPr>
        <p:spPr>
          <a:xfrm>
            <a:off x="373380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ADMINISTRACION DE TERCEROS</a:t>
            </a:r>
          </a:p>
        </p:txBody>
      </p:sp>
      <p:cxnSp>
        <p:nvCxnSpPr>
          <p:cNvPr id="39" name="Conector recto 38"/>
          <p:cNvCxnSpPr/>
          <p:nvPr/>
        </p:nvCxnSpPr>
        <p:spPr>
          <a:xfrm>
            <a:off x="354330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Conector recto 39"/>
          <p:cNvCxnSpPr/>
          <p:nvPr/>
        </p:nvCxnSpPr>
        <p:spPr>
          <a:xfrm>
            <a:off x="354330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CuadroTexto 40"/>
          <p:cNvSpPr txBox="1"/>
          <p:nvPr/>
        </p:nvSpPr>
        <p:spPr>
          <a:xfrm>
            <a:off x="507682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RECURSOS HUMANOS AREA CENTRAL</a:t>
            </a:r>
          </a:p>
        </p:txBody>
      </p:sp>
      <p:cxnSp>
        <p:nvCxnSpPr>
          <p:cNvPr id="42" name="Conector recto 41"/>
          <p:cNvCxnSpPr/>
          <p:nvPr/>
        </p:nvCxnSpPr>
        <p:spPr>
          <a:xfrm>
            <a:off x="488632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Conector recto 42"/>
          <p:cNvCxnSpPr/>
          <p:nvPr/>
        </p:nvCxnSpPr>
        <p:spPr>
          <a:xfrm>
            <a:off x="488632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Conector recto 43"/>
          <p:cNvCxnSpPr/>
          <p:nvPr/>
        </p:nvCxnSpPr>
        <p:spPr>
          <a:xfrm>
            <a:off x="4524375" y="1333500"/>
            <a:ext cx="37147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CuadroTexto 44"/>
          <p:cNvSpPr txBox="1"/>
          <p:nvPr/>
        </p:nvSpPr>
        <p:spPr>
          <a:xfrm>
            <a:off x="64198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NOMINA, BENEFICIOS Y REPORTING</a:t>
            </a:r>
          </a:p>
        </p:txBody>
      </p:sp>
      <p:cxnSp>
        <p:nvCxnSpPr>
          <p:cNvPr id="46" name="Conector recto 45"/>
          <p:cNvCxnSpPr/>
          <p:nvPr/>
        </p:nvCxnSpPr>
        <p:spPr>
          <a:xfrm>
            <a:off x="62293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Conector recto 46"/>
          <p:cNvCxnSpPr/>
          <p:nvPr/>
        </p:nvCxnSpPr>
        <p:spPr>
          <a:xfrm>
            <a:off x="62293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Conector recto 47"/>
          <p:cNvCxnSpPr/>
          <p:nvPr/>
        </p:nvCxnSpPr>
        <p:spPr>
          <a:xfrm>
            <a:off x="4895850" y="1333500"/>
            <a:ext cx="13430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571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COMPENSACION Y RETRIBUCION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1047750"/>
            <a:ext cx="0" cy="285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1333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DE COMPENSACION Y BENEFICIOS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1333500"/>
            <a:ext cx="0" cy="3238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571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DESARROLLO ORGANIZACIONAL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1047750"/>
            <a:ext cx="0" cy="285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1333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DESARROLLO ORGANIZACIONAL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1333500"/>
            <a:ext cx="0" cy="3238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2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MANTENIMIENTO RED DISTRIBUCION GUAJIRA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MANTENIMIENTO RED DISTRIBUCION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10477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BRIGADISTA MANTENIMIENTO RED DISTRIBUCION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8572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8572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2390775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SUPERVISOR MANTENIMIENTO RED DISTRIBUCION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2200275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2200275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8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571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SEGURIDAD Y SALUD EN EL TRABAJO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1047750"/>
            <a:ext cx="0" cy="285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1333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MEDICINA DEL TRABAJO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SALUD LABORAL Y COMPLEMENTARIA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SEGURIDAD E HIGIENE INDUSTRIAL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1047750" y="604837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GESTOR RECURSOS HUMANOS II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857250" y="6334125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857250" y="1333500"/>
            <a:ext cx="0" cy="5000625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CuadroTexto 34"/>
          <p:cNvSpPr txBox="1"/>
          <p:nvPr/>
        </p:nvSpPr>
        <p:spPr>
          <a:xfrm>
            <a:off x="2390775" y="604837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ADMINISTRATIVO I</a:t>
            </a:r>
          </a:p>
        </p:txBody>
      </p:sp>
      <p:cxnSp>
        <p:nvCxnSpPr>
          <p:cNvPr id="36" name="Conector recto 35"/>
          <p:cNvCxnSpPr/>
          <p:nvPr/>
        </p:nvCxnSpPr>
        <p:spPr>
          <a:xfrm>
            <a:off x="2200275" y="6334125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Conector recto 36"/>
          <p:cNvCxnSpPr/>
          <p:nvPr/>
        </p:nvCxnSpPr>
        <p:spPr>
          <a:xfrm>
            <a:off x="2200275" y="1333500"/>
            <a:ext cx="0" cy="5000625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SALUD LABORAL Y COMPLEMENTARIA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519112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OPERACIONES PLANES DE SALUD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55054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20764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SEGURIDAD E HIGIENE INDUSTRIAL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SEGURIDAD INDUSTRIAL &amp; MEDICINA PREVENTIVA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PROCESOS LABORALES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PROCESOS LABORALES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RELACIONES LABORALES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RELACIONES LABORALES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ADMINISTRACION DE TERCEROS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TERCEROS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9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NOMINA, BENEFICIOS Y REPORTING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ADMINISTRACION NOMINA CONVENCIONADA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ADMINISTRACION NOMINA REPORTING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34290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ADMINISTRACION NOMINA CONVENCIONADA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NOMINA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ADMINISTRACION NOMINA REPORTING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NOMINA Y REPORTING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3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80975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ADMINISTRACION PENSIONADOS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28600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38125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524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667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28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952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0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857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2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OPERACIONES DOMICILIARIAS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MEDIDAS II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INSTALACIONES SECTOR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10477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INSPECTOR MEDIDAS I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8572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8572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4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571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SERVICIOS JURÍDICOS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1047750"/>
            <a:ext cx="0" cy="285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1333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ASESOR JURIDICO NEGOCIO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ASESORIA JURIDICA NEGOCIO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ASESORIA JURIDICA ESPECIALIZADA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SOPORTE ASESORIA JURIDICA NEGOCIO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857250" y="1333500"/>
            <a:ext cx="0" cy="3238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CuadroTexto 34"/>
          <p:cNvSpPr txBox="1"/>
          <p:nvPr/>
        </p:nvSpPr>
        <p:spPr>
          <a:xfrm>
            <a:off x="1047750" y="519112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SERVICIOS JURIDICOS I</a:t>
            </a:r>
          </a:p>
        </p:txBody>
      </p:sp>
      <p:cxnSp>
        <p:nvCxnSpPr>
          <p:cNvPr id="36" name="Conector recto 35"/>
          <p:cNvCxnSpPr/>
          <p:nvPr/>
        </p:nvCxnSpPr>
        <p:spPr>
          <a:xfrm>
            <a:off x="857250" y="55054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Conector recto 36"/>
          <p:cNvCxnSpPr/>
          <p:nvPr/>
        </p:nvCxnSpPr>
        <p:spPr>
          <a:xfrm>
            <a:off x="857250" y="1333500"/>
            <a:ext cx="0" cy="41719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CuadroTexto 37"/>
          <p:cNvSpPr txBox="1"/>
          <p:nvPr/>
        </p:nvSpPr>
        <p:spPr>
          <a:xfrm>
            <a:off x="2390775" y="519112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ASISTENTE ADMINISTRATIVA</a:t>
            </a:r>
          </a:p>
        </p:txBody>
      </p:sp>
      <p:cxnSp>
        <p:nvCxnSpPr>
          <p:cNvPr id="39" name="Conector recto 38"/>
          <p:cNvCxnSpPr/>
          <p:nvPr/>
        </p:nvCxnSpPr>
        <p:spPr>
          <a:xfrm>
            <a:off x="2200275" y="55054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Conector recto 39"/>
          <p:cNvCxnSpPr/>
          <p:nvPr/>
        </p:nvCxnSpPr>
        <p:spPr>
          <a:xfrm>
            <a:off x="2200275" y="1333500"/>
            <a:ext cx="0" cy="41719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8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571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SISTEMAS DE INFORMACIÓN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1047750"/>
            <a:ext cx="0" cy="285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1333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COORDINACION ADMINISTRACION FUNCIONAL SISTEMAS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ADMINISTRACION INFRAESTRUCTURA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ADMINISTRACION APLICACIONES CORPORATIVAS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COMUNICACIONES Y SEGURIDAD INFORMATICA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857250" y="1333500"/>
            <a:ext cx="0" cy="3238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CuadroTexto 34"/>
          <p:cNvSpPr txBox="1"/>
          <p:nvPr/>
        </p:nvSpPr>
        <p:spPr>
          <a:xfrm>
            <a:off x="1047750" y="519112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ADMINISTRACION APLICACIONES NEGOCIO (TECNICO SOPORTE LOCAL)</a:t>
            </a:r>
          </a:p>
        </p:txBody>
      </p:sp>
      <p:cxnSp>
        <p:nvCxnSpPr>
          <p:cNvPr id="36" name="Conector recto 35"/>
          <p:cNvCxnSpPr/>
          <p:nvPr/>
        </p:nvCxnSpPr>
        <p:spPr>
          <a:xfrm>
            <a:off x="857250" y="55054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Conector recto 36"/>
          <p:cNvCxnSpPr/>
          <p:nvPr/>
        </p:nvCxnSpPr>
        <p:spPr>
          <a:xfrm>
            <a:off x="857250" y="1333500"/>
            <a:ext cx="0" cy="41719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9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COORDINACION ADMINISTRACION FUNCIONAL SISTEMAS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ADMINISTRACION FUNCIONAL SISTEMAS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ADMINISTRACION FUNCIONAL SAP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34290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9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ADMINISTRACION INFRAESTRUCTURA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TECNOLOGIA DE SISTEMAS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1047750" y="519112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SOPORTE LOCAL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857250" y="55054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857250" y="3429000"/>
            <a:ext cx="0" cy="20764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3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76225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COMUNICACIONES Y SEGURIDAD INFORMATICA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23850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33375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524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667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28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952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0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857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9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571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COMUNICACIONES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1047750"/>
            <a:ext cx="0" cy="285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1333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COMUNICACIÓN INTERNA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COMUNICACIONES Y RELACIONES EXTERNAS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MARKETING CORPORATIVO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507682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RESPONSABILIDAD SOCIAL CORPORATIVA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488632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488632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Conector recto 34"/>
          <p:cNvCxnSpPr/>
          <p:nvPr/>
        </p:nvCxnSpPr>
        <p:spPr>
          <a:xfrm>
            <a:off x="4524375" y="1333500"/>
            <a:ext cx="37147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CuadroTexto 35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MERCADEO MARCA Y REPUTACION</a:t>
            </a:r>
          </a:p>
        </p:txBody>
      </p:sp>
      <p:cxnSp>
        <p:nvCxnSpPr>
          <p:cNvPr id="37" name="Conector recto 36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Conector recto 37"/>
          <p:cNvCxnSpPr/>
          <p:nvPr/>
        </p:nvCxnSpPr>
        <p:spPr>
          <a:xfrm>
            <a:off x="857250" y="1333500"/>
            <a:ext cx="0" cy="3238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PYMES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GESTION CUENTAS DISTRITO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COBRO MERCADO ESTRATEGICO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COBROS MERCADO ESTRATEGICO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COBRO MANTENIMIENTO DEL MERCADO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COBROS MANTENIMIENTO DE MERCADO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40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571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SERVICIO AL CLIENTE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1047750"/>
            <a:ext cx="0" cy="285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1333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OPERACIONES CENTRALES DE SERVICIO AL CLIENTE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ATENCION AL CLIENTE OFICINAS COMERCIALES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OFICINA TELEFONICA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507682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CENTRAL DE ESCRITOS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488632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488632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Conector recto 34"/>
          <p:cNvCxnSpPr/>
          <p:nvPr/>
        </p:nvCxnSpPr>
        <p:spPr>
          <a:xfrm>
            <a:off x="4524375" y="1333500"/>
            <a:ext cx="37147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CuadroTexto 35"/>
          <p:cNvSpPr txBox="1"/>
          <p:nvPr/>
        </p:nvSpPr>
        <p:spPr>
          <a:xfrm>
            <a:off x="64198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PLANIFICACION Y SEGUIMIENTO OPERATIVO</a:t>
            </a:r>
          </a:p>
        </p:txBody>
      </p:sp>
      <p:cxnSp>
        <p:nvCxnSpPr>
          <p:cNvPr id="37" name="Conector recto 36"/>
          <p:cNvCxnSpPr/>
          <p:nvPr/>
        </p:nvCxnSpPr>
        <p:spPr>
          <a:xfrm>
            <a:off x="62293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Conector recto 37"/>
          <p:cNvCxnSpPr/>
          <p:nvPr/>
        </p:nvCxnSpPr>
        <p:spPr>
          <a:xfrm>
            <a:off x="62293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Conector recto 38"/>
          <p:cNvCxnSpPr/>
          <p:nvPr/>
        </p:nvCxnSpPr>
        <p:spPr>
          <a:xfrm>
            <a:off x="4895850" y="1333500"/>
            <a:ext cx="13430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5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OPERACIONES TERRITORIALES SAC "GUAJIRA"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2190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LECTURA Y REPARTO TERRITORIAL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2476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2190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ATENCION CLIENTES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2476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2095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RECAUDO DISTRITO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10477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GESTOR RECAUDO DISTRITO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8572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8572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ATENCION CLIENTES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OFICINA COMERCIAL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76225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OFICINA COMERCIAL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23850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33375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524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667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28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952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0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857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604837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AGENTE OFICINA COMERCIAL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6334125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333750"/>
            <a:ext cx="0" cy="3000375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68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571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TERRITORIAL CESAR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1047750"/>
            <a:ext cx="0" cy="285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1333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DESARROLLO DE RED Y NUEVOS SUMINISTROS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MANTENIMIENTO RED DISTRIBUCION CESAR NORTE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MANTENIMIENTO RED DISTRIBUCION CESAR SUR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507682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OPERACIONES DOMICILIARIAS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488632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488632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Conector recto 34"/>
          <p:cNvCxnSpPr/>
          <p:nvPr/>
        </p:nvCxnSpPr>
        <p:spPr>
          <a:xfrm>
            <a:off x="4524375" y="1333500"/>
            <a:ext cx="37147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CuadroTexto 35"/>
          <p:cNvSpPr txBox="1"/>
          <p:nvPr/>
        </p:nvSpPr>
        <p:spPr>
          <a:xfrm>
            <a:off x="64198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PYMES</a:t>
            </a:r>
          </a:p>
        </p:txBody>
      </p:sp>
      <p:cxnSp>
        <p:nvCxnSpPr>
          <p:cNvPr id="37" name="Conector recto 36"/>
          <p:cNvCxnSpPr/>
          <p:nvPr/>
        </p:nvCxnSpPr>
        <p:spPr>
          <a:xfrm>
            <a:off x="62293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Conector recto 37"/>
          <p:cNvCxnSpPr/>
          <p:nvPr/>
        </p:nvCxnSpPr>
        <p:spPr>
          <a:xfrm>
            <a:off x="62293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Conector recto 38"/>
          <p:cNvCxnSpPr/>
          <p:nvPr/>
        </p:nvCxnSpPr>
        <p:spPr>
          <a:xfrm>
            <a:off x="4895850" y="1333500"/>
            <a:ext cx="13430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CuadroTexto 39"/>
          <p:cNvSpPr txBox="1"/>
          <p:nvPr/>
        </p:nvSpPr>
        <p:spPr>
          <a:xfrm>
            <a:off x="776287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OPERACIONES TERRITORIALES SAC "CESAR"</a:t>
            </a:r>
          </a:p>
        </p:txBody>
      </p:sp>
      <p:cxnSp>
        <p:nvCxnSpPr>
          <p:cNvPr id="41" name="Conector recto 40"/>
          <p:cNvCxnSpPr/>
          <p:nvPr/>
        </p:nvCxnSpPr>
        <p:spPr>
          <a:xfrm>
            <a:off x="757237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Conector recto 41"/>
          <p:cNvCxnSpPr/>
          <p:nvPr/>
        </p:nvCxnSpPr>
        <p:spPr>
          <a:xfrm>
            <a:off x="757237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Conector recto 42"/>
          <p:cNvCxnSpPr/>
          <p:nvPr/>
        </p:nvCxnSpPr>
        <p:spPr>
          <a:xfrm>
            <a:off x="6238875" y="1333500"/>
            <a:ext cx="13430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CuadroTexto 43"/>
          <p:cNvSpPr txBox="1"/>
          <p:nvPr/>
        </p:nvSpPr>
        <p:spPr>
          <a:xfrm>
            <a:off x="1047750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COBRO MANTENIMIENTO DEL MERCADO</a:t>
            </a:r>
          </a:p>
        </p:txBody>
      </p:sp>
      <p:cxnSp>
        <p:nvCxnSpPr>
          <p:cNvPr id="45" name="Conector recto 44"/>
          <p:cNvCxnSpPr/>
          <p:nvPr/>
        </p:nvCxnSpPr>
        <p:spPr>
          <a:xfrm>
            <a:off x="857250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Conector recto 45"/>
          <p:cNvCxnSpPr/>
          <p:nvPr/>
        </p:nvCxnSpPr>
        <p:spPr>
          <a:xfrm>
            <a:off x="857250" y="3143250"/>
            <a:ext cx="0" cy="666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CuadroTexto 46"/>
          <p:cNvSpPr txBox="1"/>
          <p:nvPr/>
        </p:nvSpPr>
        <p:spPr>
          <a:xfrm>
            <a:off x="2390775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COBRO MERCADO ESTRATEGICO</a:t>
            </a:r>
          </a:p>
        </p:txBody>
      </p:sp>
      <p:cxnSp>
        <p:nvCxnSpPr>
          <p:cNvPr id="48" name="Conector recto 47"/>
          <p:cNvCxnSpPr/>
          <p:nvPr/>
        </p:nvCxnSpPr>
        <p:spPr>
          <a:xfrm>
            <a:off x="2200275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Conector recto 48"/>
          <p:cNvCxnSpPr/>
          <p:nvPr/>
        </p:nvCxnSpPr>
        <p:spPr>
          <a:xfrm>
            <a:off x="2200275" y="3143250"/>
            <a:ext cx="0" cy="666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CuadroTexto 49"/>
          <p:cNvSpPr txBox="1"/>
          <p:nvPr/>
        </p:nvSpPr>
        <p:spPr>
          <a:xfrm>
            <a:off x="3733800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RECURSOS HUMANOS CESAR</a:t>
            </a:r>
          </a:p>
        </p:txBody>
      </p:sp>
      <p:cxnSp>
        <p:nvCxnSpPr>
          <p:cNvPr id="51" name="Conector recto 50"/>
          <p:cNvCxnSpPr/>
          <p:nvPr/>
        </p:nvCxnSpPr>
        <p:spPr>
          <a:xfrm>
            <a:off x="3543300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Conector recto 51"/>
          <p:cNvCxnSpPr/>
          <p:nvPr/>
        </p:nvCxnSpPr>
        <p:spPr>
          <a:xfrm>
            <a:off x="3543300" y="3143250"/>
            <a:ext cx="0" cy="666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CuadroTexto 52"/>
          <p:cNvSpPr txBox="1"/>
          <p:nvPr/>
        </p:nvSpPr>
        <p:spPr>
          <a:xfrm>
            <a:off x="5076825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OPERATIVA ME "CESAR"</a:t>
            </a:r>
          </a:p>
        </p:txBody>
      </p:sp>
      <p:cxnSp>
        <p:nvCxnSpPr>
          <p:cNvPr id="54" name="Conector recto 53"/>
          <p:cNvCxnSpPr/>
          <p:nvPr/>
        </p:nvCxnSpPr>
        <p:spPr>
          <a:xfrm>
            <a:off x="4886325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Conector recto 54"/>
          <p:cNvCxnSpPr/>
          <p:nvPr/>
        </p:nvCxnSpPr>
        <p:spPr>
          <a:xfrm>
            <a:off x="4886325" y="3143250"/>
            <a:ext cx="0" cy="666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CuadroTexto 55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LOGISTICA &amp; SERVICIOS GENERALES OPERATIVO "CESAR"</a:t>
            </a:r>
          </a:p>
        </p:txBody>
      </p:sp>
      <p:cxnSp>
        <p:nvCxnSpPr>
          <p:cNvPr id="57" name="Conector recto 56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Conector recto 57"/>
          <p:cNvCxnSpPr/>
          <p:nvPr/>
        </p:nvCxnSpPr>
        <p:spPr>
          <a:xfrm>
            <a:off x="857250" y="1333500"/>
            <a:ext cx="0" cy="3238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CuadroTexto 58"/>
          <p:cNvSpPr txBox="1"/>
          <p:nvPr/>
        </p:nvSpPr>
        <p:spPr>
          <a:xfrm>
            <a:off x="239077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SOPORTE TECNICO DISTRITO "CESAR"</a:t>
            </a:r>
          </a:p>
        </p:txBody>
      </p:sp>
      <p:cxnSp>
        <p:nvCxnSpPr>
          <p:cNvPr id="60" name="Conector recto 59"/>
          <p:cNvCxnSpPr/>
          <p:nvPr/>
        </p:nvCxnSpPr>
        <p:spPr>
          <a:xfrm>
            <a:off x="220027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Conector recto 60"/>
          <p:cNvCxnSpPr/>
          <p:nvPr/>
        </p:nvCxnSpPr>
        <p:spPr>
          <a:xfrm>
            <a:off x="2200275" y="1333500"/>
            <a:ext cx="0" cy="3238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CuadroTexto 61"/>
          <p:cNvSpPr txBox="1"/>
          <p:nvPr/>
        </p:nvSpPr>
        <p:spPr>
          <a:xfrm>
            <a:off x="1047750" y="519112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LOGISTICA SECTOR</a:t>
            </a:r>
          </a:p>
        </p:txBody>
      </p:sp>
      <p:cxnSp>
        <p:nvCxnSpPr>
          <p:cNvPr id="63" name="Conector recto 62"/>
          <p:cNvCxnSpPr/>
          <p:nvPr/>
        </p:nvCxnSpPr>
        <p:spPr>
          <a:xfrm>
            <a:off x="857250" y="55054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Conector recto 63"/>
          <p:cNvCxnSpPr/>
          <p:nvPr/>
        </p:nvCxnSpPr>
        <p:spPr>
          <a:xfrm>
            <a:off x="857250" y="1333500"/>
            <a:ext cx="0" cy="41719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CuadroTexto 64"/>
          <p:cNvSpPr txBox="1"/>
          <p:nvPr/>
        </p:nvSpPr>
        <p:spPr>
          <a:xfrm>
            <a:off x="2390775" y="519112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COMUNICACION I</a:t>
            </a:r>
          </a:p>
        </p:txBody>
      </p:sp>
      <p:cxnSp>
        <p:nvCxnSpPr>
          <p:cNvPr id="66" name="Conector recto 65"/>
          <p:cNvCxnSpPr/>
          <p:nvPr/>
        </p:nvCxnSpPr>
        <p:spPr>
          <a:xfrm>
            <a:off x="2200275" y="55054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Conector recto 66"/>
          <p:cNvCxnSpPr/>
          <p:nvPr/>
        </p:nvCxnSpPr>
        <p:spPr>
          <a:xfrm>
            <a:off x="2200275" y="1333500"/>
            <a:ext cx="0" cy="41719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9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DESARROLLO DE RED Y NUEVOS SUMINISTROS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ENCARGADO DESARROLLO SECTOR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PROVISION DEL SERVICIO SECTOR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5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MANTENIMIENTO RED DISTRIBUCION CESAR NORTE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MANTENIMIENTO RED DISTRIBUCION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10477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SUPERVISOR MANTENIMIENTO RED DISTRIBUCION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8572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8572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2390775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BRIGADISTA MANTENIMIENTO RED DISTRIBUCION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2200275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2200275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373380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MONTADOR MANTENIMIENTO RED DISTRIBUCION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354330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354330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43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MANTENIMIENTO RED DISTRIBUCION CESAR SUR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MANTENIMIENTO RED DISTRIBUCION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10477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BRIGADISTA MANTENIMIENTO RED DISTRIBUCION I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8572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8572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2390775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SUPERVISOR MANTENIMIENTO RED DISTRIBUCION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2200275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2200275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373380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MONTADOR MANTENIMIENTO RED DISTRIBUCION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354330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354330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CuadroTexto 34"/>
          <p:cNvSpPr txBox="1"/>
          <p:nvPr/>
        </p:nvSpPr>
        <p:spPr>
          <a:xfrm>
            <a:off x="5076825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MONTADOR MANTENIMIENTO RED DISTRIBUCION I</a:t>
            </a:r>
          </a:p>
        </p:txBody>
      </p:sp>
      <p:cxnSp>
        <p:nvCxnSpPr>
          <p:cNvPr id="36" name="Conector recto 35"/>
          <p:cNvCxnSpPr/>
          <p:nvPr/>
        </p:nvCxnSpPr>
        <p:spPr>
          <a:xfrm>
            <a:off x="4886325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Conector recto 36"/>
          <p:cNvCxnSpPr/>
          <p:nvPr/>
        </p:nvCxnSpPr>
        <p:spPr>
          <a:xfrm>
            <a:off x="4886325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Conector recto 37"/>
          <p:cNvCxnSpPr/>
          <p:nvPr/>
        </p:nvCxnSpPr>
        <p:spPr>
          <a:xfrm>
            <a:off x="4524375" y="2095500"/>
            <a:ext cx="37147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CuadroTexto 38"/>
          <p:cNvSpPr txBox="1"/>
          <p:nvPr/>
        </p:nvSpPr>
        <p:spPr>
          <a:xfrm>
            <a:off x="64198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BRIGADISTA MANTENIMIENTO RED DISTRIBUCION</a:t>
            </a:r>
          </a:p>
        </p:txBody>
      </p:sp>
      <p:cxnSp>
        <p:nvCxnSpPr>
          <p:cNvPr id="40" name="Conector recto 39"/>
          <p:cNvCxnSpPr/>
          <p:nvPr/>
        </p:nvCxnSpPr>
        <p:spPr>
          <a:xfrm>
            <a:off x="62293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Conector recto 40"/>
          <p:cNvCxnSpPr/>
          <p:nvPr/>
        </p:nvCxnSpPr>
        <p:spPr>
          <a:xfrm>
            <a:off x="62293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Conector recto 41"/>
          <p:cNvCxnSpPr/>
          <p:nvPr/>
        </p:nvCxnSpPr>
        <p:spPr>
          <a:xfrm>
            <a:off x="4895850" y="2095500"/>
            <a:ext cx="13430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2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OPERACIONES DOMICILIARIAS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INSTALACIONES SECTOR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10477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INSPECTOR MEDIDAS II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8572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8572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2390775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INSPECTOR MEDIDAS I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2200275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2200275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PYMES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GESTION CUENTAS DISTRITO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5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OPERACIONES TERRITORIALES SAC "CESAR"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2190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ATENCION CLIENTES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2476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2190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LECTURA Y REPARTO TERRITORIAL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2476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2095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RECAUDO DISTRITO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10477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GESTOR RECAUDO DISTRITO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8572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8572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OPERACIONES CENTRALES DE SERVICIO AL CLIENTE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LECTURA &amp; REPARTO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CERTIFICACION ZONAS ESPECIALES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34290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RECAUDO Y CONCILIACIÓN 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34290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5076825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FACTURACION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4886325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4886325" y="34290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Conector recto 34"/>
          <p:cNvCxnSpPr/>
          <p:nvPr/>
        </p:nvCxnSpPr>
        <p:spPr>
          <a:xfrm>
            <a:off x="4524375" y="3429000"/>
            <a:ext cx="37147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ATENCION CLIENTES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OFICINA COMERCIAL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2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76225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OFICINA COMERCIAL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23850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33375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524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667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28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952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0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857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604837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GESTOR ADMINISTRACION COMERCIAL II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6334125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333750"/>
            <a:ext cx="0" cy="3000375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604837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AGENTE OFICINA COMERCIAL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6334125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3333750"/>
            <a:ext cx="0" cy="3000375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604837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AUXILIAR ADMINISTRACION COMERCIAL I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6334125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3333750"/>
            <a:ext cx="0" cy="3000375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9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LECTURA Y REPARTO TERRITORIAL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519112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LECTURA &amp; REPARTO TERRITORIAL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55054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20764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1047750" y="604837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OPERARIO LECTURA &amp; REPARTO SECTOR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857250" y="6334125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857250" y="3429000"/>
            <a:ext cx="0" cy="2905125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9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COBRO MANTENIMIENTO DEL MERCADO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COBROS MANTENIMIENTO DE MERCADO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10477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GESTOR ADMINISTRATIVO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8572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8572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COBRO MERCADO ESTRATEGICO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COBROS MERCADO ESTRATEGICO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53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571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TERRITORIAL ATLANTICO SUR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1047750"/>
            <a:ext cx="0" cy="285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1333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OPERACIONES DOMICILIARIAS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PYMES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COBRO MERCADO ESTRATEGICO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507682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COBRO MANTENIMIENTO DEL MERCADO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488632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488632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Conector recto 34"/>
          <p:cNvCxnSpPr/>
          <p:nvPr/>
        </p:nvCxnSpPr>
        <p:spPr>
          <a:xfrm>
            <a:off x="4524375" y="1333500"/>
            <a:ext cx="37147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CuadroTexto 35"/>
          <p:cNvSpPr txBox="1"/>
          <p:nvPr/>
        </p:nvSpPr>
        <p:spPr>
          <a:xfrm>
            <a:off x="64198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OPERACIONES TERRITORIALES SAC "ATLANTICO SUR"</a:t>
            </a:r>
          </a:p>
        </p:txBody>
      </p:sp>
      <p:cxnSp>
        <p:nvCxnSpPr>
          <p:cNvPr id="37" name="Conector recto 36"/>
          <p:cNvCxnSpPr/>
          <p:nvPr/>
        </p:nvCxnSpPr>
        <p:spPr>
          <a:xfrm>
            <a:off x="62293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Conector recto 37"/>
          <p:cNvCxnSpPr/>
          <p:nvPr/>
        </p:nvCxnSpPr>
        <p:spPr>
          <a:xfrm>
            <a:off x="62293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Conector recto 38"/>
          <p:cNvCxnSpPr/>
          <p:nvPr/>
        </p:nvCxnSpPr>
        <p:spPr>
          <a:xfrm>
            <a:off x="4895850" y="1333500"/>
            <a:ext cx="13430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CuadroTexto 39"/>
          <p:cNvSpPr txBox="1"/>
          <p:nvPr/>
        </p:nvSpPr>
        <p:spPr>
          <a:xfrm>
            <a:off x="776287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OPERATIVA ME "ATLANTICO SUR"</a:t>
            </a:r>
          </a:p>
        </p:txBody>
      </p:sp>
      <p:cxnSp>
        <p:nvCxnSpPr>
          <p:cNvPr id="41" name="Conector recto 40"/>
          <p:cNvCxnSpPr/>
          <p:nvPr/>
        </p:nvCxnSpPr>
        <p:spPr>
          <a:xfrm>
            <a:off x="757237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Conector recto 41"/>
          <p:cNvCxnSpPr/>
          <p:nvPr/>
        </p:nvCxnSpPr>
        <p:spPr>
          <a:xfrm>
            <a:off x="757237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Conector recto 42"/>
          <p:cNvCxnSpPr/>
          <p:nvPr/>
        </p:nvCxnSpPr>
        <p:spPr>
          <a:xfrm>
            <a:off x="6238875" y="1333500"/>
            <a:ext cx="13430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CuadroTexto 43"/>
          <p:cNvSpPr txBox="1"/>
          <p:nvPr/>
        </p:nvSpPr>
        <p:spPr>
          <a:xfrm>
            <a:off x="1047750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DESARROLLO DE RED Y NUEVOS SUMINISTROS</a:t>
            </a:r>
          </a:p>
        </p:txBody>
      </p:sp>
      <p:cxnSp>
        <p:nvCxnSpPr>
          <p:cNvPr id="45" name="Conector recto 44"/>
          <p:cNvCxnSpPr/>
          <p:nvPr/>
        </p:nvCxnSpPr>
        <p:spPr>
          <a:xfrm>
            <a:off x="857250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Conector recto 45"/>
          <p:cNvCxnSpPr/>
          <p:nvPr/>
        </p:nvCxnSpPr>
        <p:spPr>
          <a:xfrm>
            <a:off x="857250" y="3143250"/>
            <a:ext cx="0" cy="666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CuadroTexto 46"/>
          <p:cNvSpPr txBox="1"/>
          <p:nvPr/>
        </p:nvSpPr>
        <p:spPr>
          <a:xfrm>
            <a:off x="2390775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MANTENIMIENTO RED DISTRIBUCION ATLANTICO SUR</a:t>
            </a:r>
          </a:p>
        </p:txBody>
      </p:sp>
      <p:cxnSp>
        <p:nvCxnSpPr>
          <p:cNvPr id="48" name="Conector recto 47"/>
          <p:cNvCxnSpPr/>
          <p:nvPr/>
        </p:nvCxnSpPr>
        <p:spPr>
          <a:xfrm>
            <a:off x="2200275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Conector recto 48"/>
          <p:cNvCxnSpPr/>
          <p:nvPr/>
        </p:nvCxnSpPr>
        <p:spPr>
          <a:xfrm>
            <a:off x="2200275" y="3143250"/>
            <a:ext cx="0" cy="666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CuadroTexto 49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SOPORTE TECNICO DISTRITO "ATLANTICO SUR"</a:t>
            </a:r>
          </a:p>
        </p:txBody>
      </p:sp>
      <p:cxnSp>
        <p:nvCxnSpPr>
          <p:cNvPr id="51" name="Conector recto 50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Conector recto 51"/>
          <p:cNvCxnSpPr/>
          <p:nvPr/>
        </p:nvCxnSpPr>
        <p:spPr>
          <a:xfrm>
            <a:off x="857250" y="1333500"/>
            <a:ext cx="0" cy="3238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OPERACIONES DOMICILIARIAS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INSTALACIONES SECTOR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PYMES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GESTION CUENTAS DISTRITO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COBRO MERCADO ESTRATEGICO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COBROS MERCADO ESTRATEGICO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COBRO MANTENIMIENTO DEL MERCADO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GESTOR COBROS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LECTURA &amp; REPARTO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SOPORTE LECTURA &amp; REPARTO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5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OPERACIONES TERRITORIALES SAC "ATLANTICO SUR"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2190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ATENCION CLIENTES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2476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2190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LECTURA Y REPARTO TERRITORIAL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2476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2095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RECAUDO DISTRITO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10477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GESTOR RECAUDO DISTRITO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8572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8572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ATENCION CLIENTES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OFICINA COMERCIAL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76225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OFICINA COMERCIAL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23850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33375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524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667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28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952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0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857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604837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GESTOR ADMINISTRATIVO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6334125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333750"/>
            <a:ext cx="0" cy="3000375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9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DESARROLLO DE RED Y NUEVOS SUMINISTROS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ENCARGADO DESARROLLO SECTOR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PROVISION DEL SERVICIO SECTOR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2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MANTENIMIENTO RED DISTRIBUCION ATLANTICO SUR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MANTENIMIENTO RED DISTRIBUCION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10477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BRIGADISTA MANTENIMIENTO RED DISTRIBUCION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8572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8572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2390775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SUPERVISOR MANTENIMIENTO RED DISTRIBUCION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2200275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2200275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7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571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TERRITORIAL ATLANTICO NORTE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1047750"/>
            <a:ext cx="0" cy="285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1333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DESARROLLO DE RED Y NUEVOS SUMINISTROS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PYMES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COBRO MERCADO ESTRATEGICO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507682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COBRO MANTENIMIENTO DEL MERCADO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488632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488632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Conector recto 34"/>
          <p:cNvCxnSpPr/>
          <p:nvPr/>
        </p:nvCxnSpPr>
        <p:spPr>
          <a:xfrm>
            <a:off x="4524375" y="1333500"/>
            <a:ext cx="37147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CuadroTexto 35"/>
          <p:cNvSpPr txBox="1"/>
          <p:nvPr/>
        </p:nvSpPr>
        <p:spPr>
          <a:xfrm>
            <a:off x="64198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OPERACIONES TERRITORIALES SAC "ATLANTICO NORTE"</a:t>
            </a:r>
          </a:p>
        </p:txBody>
      </p:sp>
      <p:cxnSp>
        <p:nvCxnSpPr>
          <p:cNvPr id="37" name="Conector recto 36"/>
          <p:cNvCxnSpPr/>
          <p:nvPr/>
        </p:nvCxnSpPr>
        <p:spPr>
          <a:xfrm>
            <a:off x="62293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Conector recto 37"/>
          <p:cNvCxnSpPr/>
          <p:nvPr/>
        </p:nvCxnSpPr>
        <p:spPr>
          <a:xfrm>
            <a:off x="62293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Conector recto 38"/>
          <p:cNvCxnSpPr/>
          <p:nvPr/>
        </p:nvCxnSpPr>
        <p:spPr>
          <a:xfrm>
            <a:off x="4895850" y="1333500"/>
            <a:ext cx="13430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CuadroTexto 39"/>
          <p:cNvSpPr txBox="1"/>
          <p:nvPr/>
        </p:nvSpPr>
        <p:spPr>
          <a:xfrm>
            <a:off x="776287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OPERATIVA ME "ATLANTICO NORTE"</a:t>
            </a:r>
          </a:p>
        </p:txBody>
      </p:sp>
      <p:cxnSp>
        <p:nvCxnSpPr>
          <p:cNvPr id="41" name="Conector recto 40"/>
          <p:cNvCxnSpPr/>
          <p:nvPr/>
        </p:nvCxnSpPr>
        <p:spPr>
          <a:xfrm>
            <a:off x="757237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Conector recto 41"/>
          <p:cNvCxnSpPr/>
          <p:nvPr/>
        </p:nvCxnSpPr>
        <p:spPr>
          <a:xfrm>
            <a:off x="757237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Conector recto 42"/>
          <p:cNvCxnSpPr/>
          <p:nvPr/>
        </p:nvCxnSpPr>
        <p:spPr>
          <a:xfrm>
            <a:off x="6238875" y="1333500"/>
            <a:ext cx="13430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CuadroTexto 43"/>
          <p:cNvSpPr txBox="1"/>
          <p:nvPr/>
        </p:nvSpPr>
        <p:spPr>
          <a:xfrm>
            <a:off x="1047750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RECURSOS HUMANOS ATLANTICO</a:t>
            </a:r>
          </a:p>
        </p:txBody>
      </p:sp>
      <p:cxnSp>
        <p:nvCxnSpPr>
          <p:cNvPr id="45" name="Conector recto 44"/>
          <p:cNvCxnSpPr/>
          <p:nvPr/>
        </p:nvCxnSpPr>
        <p:spPr>
          <a:xfrm>
            <a:off x="857250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Conector recto 45"/>
          <p:cNvCxnSpPr/>
          <p:nvPr/>
        </p:nvCxnSpPr>
        <p:spPr>
          <a:xfrm>
            <a:off x="857250" y="3143250"/>
            <a:ext cx="0" cy="666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CuadroTexto 46"/>
          <p:cNvSpPr txBox="1"/>
          <p:nvPr/>
        </p:nvSpPr>
        <p:spPr>
          <a:xfrm>
            <a:off x="2390775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OPERACIONES DOMICILIARIAS</a:t>
            </a:r>
          </a:p>
        </p:txBody>
      </p:sp>
      <p:cxnSp>
        <p:nvCxnSpPr>
          <p:cNvPr id="48" name="Conector recto 47"/>
          <p:cNvCxnSpPr/>
          <p:nvPr/>
        </p:nvCxnSpPr>
        <p:spPr>
          <a:xfrm>
            <a:off x="2200275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Conector recto 48"/>
          <p:cNvCxnSpPr/>
          <p:nvPr/>
        </p:nvCxnSpPr>
        <p:spPr>
          <a:xfrm>
            <a:off x="2200275" y="3143250"/>
            <a:ext cx="0" cy="666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CuadroTexto 49"/>
          <p:cNvSpPr txBox="1"/>
          <p:nvPr/>
        </p:nvSpPr>
        <p:spPr>
          <a:xfrm>
            <a:off x="3733800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MANTENIMIENTO RED DISTRIBUCION BARRANQUILLA NORTE</a:t>
            </a:r>
          </a:p>
        </p:txBody>
      </p:sp>
      <p:cxnSp>
        <p:nvCxnSpPr>
          <p:cNvPr id="51" name="Conector recto 50"/>
          <p:cNvCxnSpPr/>
          <p:nvPr/>
        </p:nvCxnSpPr>
        <p:spPr>
          <a:xfrm>
            <a:off x="3543300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Conector recto 51"/>
          <p:cNvCxnSpPr/>
          <p:nvPr/>
        </p:nvCxnSpPr>
        <p:spPr>
          <a:xfrm>
            <a:off x="3543300" y="3143250"/>
            <a:ext cx="0" cy="666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CuadroTexto 52"/>
          <p:cNvSpPr txBox="1"/>
          <p:nvPr/>
        </p:nvSpPr>
        <p:spPr>
          <a:xfrm>
            <a:off x="5076825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MANTENIMIENTO RED DISTRIBUCION BARRANQUILLA SUR</a:t>
            </a:r>
          </a:p>
        </p:txBody>
      </p:sp>
      <p:cxnSp>
        <p:nvCxnSpPr>
          <p:cNvPr id="54" name="Conector recto 53"/>
          <p:cNvCxnSpPr/>
          <p:nvPr/>
        </p:nvCxnSpPr>
        <p:spPr>
          <a:xfrm>
            <a:off x="4886325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Conector recto 54"/>
          <p:cNvCxnSpPr/>
          <p:nvPr/>
        </p:nvCxnSpPr>
        <p:spPr>
          <a:xfrm>
            <a:off x="4886325" y="3143250"/>
            <a:ext cx="0" cy="666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CuadroTexto 55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SOPORTE TECNICO DISTRITO "ATLANTICO NORTE"</a:t>
            </a:r>
          </a:p>
        </p:txBody>
      </p:sp>
      <p:cxnSp>
        <p:nvCxnSpPr>
          <p:cNvPr id="57" name="Conector recto 56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Conector recto 57"/>
          <p:cNvCxnSpPr/>
          <p:nvPr/>
        </p:nvCxnSpPr>
        <p:spPr>
          <a:xfrm>
            <a:off x="857250" y="1333500"/>
            <a:ext cx="0" cy="3238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CuadroTexto 58"/>
          <p:cNvSpPr txBox="1"/>
          <p:nvPr/>
        </p:nvSpPr>
        <p:spPr>
          <a:xfrm>
            <a:off x="239077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LOGISTICA &amp; SERVICIOS GENERALES OPERATIVO "ATLANTICO"</a:t>
            </a:r>
          </a:p>
        </p:txBody>
      </p:sp>
      <p:cxnSp>
        <p:nvCxnSpPr>
          <p:cNvPr id="60" name="Conector recto 59"/>
          <p:cNvCxnSpPr/>
          <p:nvPr/>
        </p:nvCxnSpPr>
        <p:spPr>
          <a:xfrm>
            <a:off x="220027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Conector recto 60"/>
          <p:cNvCxnSpPr/>
          <p:nvPr/>
        </p:nvCxnSpPr>
        <p:spPr>
          <a:xfrm>
            <a:off x="2200275" y="1333500"/>
            <a:ext cx="0" cy="3238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CuadroTexto 61"/>
          <p:cNvSpPr txBox="1"/>
          <p:nvPr/>
        </p:nvSpPr>
        <p:spPr>
          <a:xfrm>
            <a:off x="1047750" y="519112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LOGISTICA SECTOR</a:t>
            </a:r>
          </a:p>
        </p:txBody>
      </p:sp>
      <p:cxnSp>
        <p:nvCxnSpPr>
          <p:cNvPr id="63" name="Conector recto 62"/>
          <p:cNvCxnSpPr/>
          <p:nvPr/>
        </p:nvCxnSpPr>
        <p:spPr>
          <a:xfrm>
            <a:off x="857250" y="55054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Conector recto 63"/>
          <p:cNvCxnSpPr/>
          <p:nvPr/>
        </p:nvCxnSpPr>
        <p:spPr>
          <a:xfrm>
            <a:off x="857250" y="1333500"/>
            <a:ext cx="0" cy="41719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CuadroTexto 64"/>
          <p:cNvSpPr txBox="1"/>
          <p:nvPr/>
        </p:nvSpPr>
        <p:spPr>
          <a:xfrm>
            <a:off x="1047750" y="604837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ADMINISTRATIVO I</a:t>
            </a:r>
          </a:p>
        </p:txBody>
      </p:sp>
      <p:cxnSp>
        <p:nvCxnSpPr>
          <p:cNvPr id="66" name="Conector recto 65"/>
          <p:cNvCxnSpPr/>
          <p:nvPr/>
        </p:nvCxnSpPr>
        <p:spPr>
          <a:xfrm>
            <a:off x="857250" y="6334125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Conector recto 66"/>
          <p:cNvCxnSpPr/>
          <p:nvPr/>
        </p:nvCxnSpPr>
        <p:spPr>
          <a:xfrm>
            <a:off x="857250" y="1333500"/>
            <a:ext cx="0" cy="5000625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CuadroTexto 67"/>
          <p:cNvSpPr txBox="1"/>
          <p:nvPr/>
        </p:nvSpPr>
        <p:spPr>
          <a:xfrm>
            <a:off x="2390775" y="604837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GESTOR ADMINISTRATIVO</a:t>
            </a:r>
          </a:p>
        </p:txBody>
      </p:sp>
      <p:cxnSp>
        <p:nvCxnSpPr>
          <p:cNvPr id="69" name="Conector recto 68"/>
          <p:cNvCxnSpPr/>
          <p:nvPr/>
        </p:nvCxnSpPr>
        <p:spPr>
          <a:xfrm>
            <a:off x="2200275" y="6334125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Conector recto 69"/>
          <p:cNvCxnSpPr/>
          <p:nvPr/>
        </p:nvCxnSpPr>
        <p:spPr>
          <a:xfrm>
            <a:off x="2200275" y="1333500"/>
            <a:ext cx="0" cy="5000625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8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DESARROLLO DE RED Y NUEVOS SUMINISTROS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ENCARGADO DESARROLLO SECTOR I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ENCARGADO DESARROLLO SECTOR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PROVISION DEL SERVICIO SECTOR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PROVISION DEL SERVICIO SECTOR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CuadroTexto 34"/>
          <p:cNvSpPr txBox="1"/>
          <p:nvPr/>
        </p:nvSpPr>
        <p:spPr>
          <a:xfrm>
            <a:off x="10477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AUXILIAR DESARROLLO SECTOR I</a:t>
            </a:r>
          </a:p>
        </p:txBody>
      </p:sp>
      <p:cxnSp>
        <p:nvCxnSpPr>
          <p:cNvPr id="36" name="Conector recto 35"/>
          <p:cNvCxnSpPr/>
          <p:nvPr/>
        </p:nvCxnSpPr>
        <p:spPr>
          <a:xfrm>
            <a:off x="8572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Conector recto 36"/>
          <p:cNvCxnSpPr/>
          <p:nvPr/>
        </p:nvCxnSpPr>
        <p:spPr>
          <a:xfrm>
            <a:off x="8572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PYMES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GESTION CUENTAS DISTRITO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COBRO MERCADO ESTRATEGICO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COBROS MERCADO ESTRATEGICO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COBRO MANTENIMIENTO DEL MERCADO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COBROS MANTENIMIENTO DE MERCADO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5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RECAUDO Y CONCILIACIÓN 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RECAUDO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CONCILIACION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CONCILIACION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239077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MERCADO LIBERALIZADO 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220027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2200275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8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OPERACIONES TERRITORIALES SAC "ATLANTICO NORTE"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2190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LECTURA Y REPARTO TERRITORIAL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2476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2190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ATENCION CLIENTES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2476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2095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RECAUDO DISTRITO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10477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GESTOR RECAUDO DISTRITO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8572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8572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CuadroTexto 34"/>
          <p:cNvSpPr txBox="1"/>
          <p:nvPr/>
        </p:nvSpPr>
        <p:spPr>
          <a:xfrm>
            <a:off x="2390775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GESTOR ADMINISTRATIVO</a:t>
            </a:r>
          </a:p>
        </p:txBody>
      </p:sp>
      <p:cxnSp>
        <p:nvCxnSpPr>
          <p:cNvPr id="36" name="Conector recto 35"/>
          <p:cNvCxnSpPr/>
          <p:nvPr/>
        </p:nvCxnSpPr>
        <p:spPr>
          <a:xfrm>
            <a:off x="2200275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Conector recto 36"/>
          <p:cNvCxnSpPr/>
          <p:nvPr/>
        </p:nvCxnSpPr>
        <p:spPr>
          <a:xfrm>
            <a:off x="2200275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LECTURA Y REPARTO TERRITORIAL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519112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LECTURA &amp; REPARTO TERRITORIAL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55054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20764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ATENCION CLIENTES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OFICINA COMERCIAL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9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76225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OFICINA COMERCIAL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23850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33375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524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667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28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952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0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857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519112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ADMINISTRACION COMERCIAL I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55054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333750"/>
            <a:ext cx="0" cy="21717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1047750" y="604837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AGENTE OFICINA COMERCIAL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857250" y="6334125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857250" y="3333750"/>
            <a:ext cx="0" cy="3000375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9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OPERACIONES DOMICILIARIAS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INSTALACIONES SECTOR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INSTALACIONES SECTOR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4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MANTENIMIENTO RED DISTRIBUCION BARRANQUILLA NORTE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MANTENIMIENTO RED DISTRIBUCION II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MANTENIMIENTO RED DISTRIBUCION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10477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SUPERVISOR MANTENIMIENTO RED DISTRIBUCION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8572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8572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2390775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BRIGADISTA MANTENIMIENTO RED DISTRIBUCION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2200275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2200275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CuadroTexto 34"/>
          <p:cNvSpPr txBox="1"/>
          <p:nvPr/>
        </p:nvSpPr>
        <p:spPr>
          <a:xfrm>
            <a:off x="373380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BRIGADISTA MANTENIMIENTO RED DISTRIBUCION I</a:t>
            </a:r>
          </a:p>
        </p:txBody>
      </p:sp>
      <p:cxnSp>
        <p:nvCxnSpPr>
          <p:cNvPr id="36" name="Conector recto 35"/>
          <p:cNvCxnSpPr/>
          <p:nvPr/>
        </p:nvCxnSpPr>
        <p:spPr>
          <a:xfrm>
            <a:off x="354330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Conector recto 36"/>
          <p:cNvCxnSpPr/>
          <p:nvPr/>
        </p:nvCxnSpPr>
        <p:spPr>
          <a:xfrm>
            <a:off x="354330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CuadroTexto 37"/>
          <p:cNvSpPr txBox="1"/>
          <p:nvPr/>
        </p:nvSpPr>
        <p:spPr>
          <a:xfrm>
            <a:off x="5076825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GESTOR BDI I</a:t>
            </a:r>
          </a:p>
        </p:txBody>
      </p:sp>
      <p:cxnSp>
        <p:nvCxnSpPr>
          <p:cNvPr id="39" name="Conector recto 38"/>
          <p:cNvCxnSpPr/>
          <p:nvPr/>
        </p:nvCxnSpPr>
        <p:spPr>
          <a:xfrm>
            <a:off x="4886325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Conector recto 39"/>
          <p:cNvCxnSpPr/>
          <p:nvPr/>
        </p:nvCxnSpPr>
        <p:spPr>
          <a:xfrm>
            <a:off x="4886325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Conector recto 40"/>
          <p:cNvCxnSpPr/>
          <p:nvPr/>
        </p:nvCxnSpPr>
        <p:spPr>
          <a:xfrm>
            <a:off x="4524375" y="2095500"/>
            <a:ext cx="37147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CuadroTexto 41"/>
          <p:cNvSpPr txBox="1"/>
          <p:nvPr/>
        </p:nvSpPr>
        <p:spPr>
          <a:xfrm>
            <a:off x="64198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AUXILIAR MANTENIMIENTO RED DISTRIBUCION</a:t>
            </a:r>
          </a:p>
        </p:txBody>
      </p:sp>
      <p:cxnSp>
        <p:nvCxnSpPr>
          <p:cNvPr id="43" name="Conector recto 42"/>
          <p:cNvCxnSpPr/>
          <p:nvPr/>
        </p:nvCxnSpPr>
        <p:spPr>
          <a:xfrm>
            <a:off x="62293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Conector recto 43"/>
          <p:cNvCxnSpPr/>
          <p:nvPr/>
        </p:nvCxnSpPr>
        <p:spPr>
          <a:xfrm>
            <a:off x="62293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Conector recto 44"/>
          <p:cNvCxnSpPr/>
          <p:nvPr/>
        </p:nvCxnSpPr>
        <p:spPr>
          <a:xfrm>
            <a:off x="4895850" y="2095500"/>
            <a:ext cx="13430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9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MANTENIMIENTO RED DISTRIBUCION BARRANQUILLA SUR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MANTENIMIENTO RED DISTRIBUCION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10477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OPERARIO MANTENIMIENTO TRANSFORMADORES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8572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8572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2390775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SUPERVISOR MANTENIMIENTO RED DISTRIBUCION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2200275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2200275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373380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BRIGADISTA MANTENIMIENTO RED DISTRIBUCION I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354330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354330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CuadroTexto 34"/>
          <p:cNvSpPr txBox="1"/>
          <p:nvPr/>
        </p:nvSpPr>
        <p:spPr>
          <a:xfrm>
            <a:off x="5076825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BRIGADISTA MANTENIMIENTO RED DISTRIBUCION</a:t>
            </a:r>
          </a:p>
        </p:txBody>
      </p:sp>
      <p:cxnSp>
        <p:nvCxnSpPr>
          <p:cNvPr id="36" name="Conector recto 35"/>
          <p:cNvCxnSpPr/>
          <p:nvPr/>
        </p:nvCxnSpPr>
        <p:spPr>
          <a:xfrm>
            <a:off x="4886325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Conector recto 36"/>
          <p:cNvCxnSpPr/>
          <p:nvPr/>
        </p:nvCxnSpPr>
        <p:spPr>
          <a:xfrm>
            <a:off x="4886325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Conector recto 37"/>
          <p:cNvCxnSpPr/>
          <p:nvPr/>
        </p:nvCxnSpPr>
        <p:spPr>
          <a:xfrm>
            <a:off x="4524375" y="2095500"/>
            <a:ext cx="37147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76225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LOGISTICA &amp; SERVICIOS GENERALES OPERATIVO "ATLANTICO"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23850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33375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524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667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28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952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0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857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519112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SERVICIOS GENERALES OPERATIVO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55054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333750"/>
            <a:ext cx="0" cy="21717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40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571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ZONA OCCIDENTE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1047750"/>
            <a:ext cx="0" cy="285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1333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142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TERRITORIAL CORDOBA SUR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171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1333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142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TERRITORIAL CORDOBA NORTE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171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1333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142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TERRITORIAL BOLIVAR SUR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171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1333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5076825" y="142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TERRITORIAL SUCRE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4886325" y="171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4886325" y="1333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Conector recto 34"/>
          <p:cNvCxnSpPr/>
          <p:nvPr/>
        </p:nvCxnSpPr>
        <p:spPr>
          <a:xfrm>
            <a:off x="4524375" y="1333500"/>
            <a:ext cx="37147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CuadroTexto 35"/>
          <p:cNvSpPr txBox="1"/>
          <p:nvPr/>
        </p:nvSpPr>
        <p:spPr>
          <a:xfrm>
            <a:off x="6419850" y="142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TERRITORIAL BOLIVAR NORTE</a:t>
            </a:r>
          </a:p>
        </p:txBody>
      </p:sp>
      <p:cxnSp>
        <p:nvCxnSpPr>
          <p:cNvPr id="37" name="Conector recto 36"/>
          <p:cNvCxnSpPr/>
          <p:nvPr/>
        </p:nvCxnSpPr>
        <p:spPr>
          <a:xfrm>
            <a:off x="6229350" y="171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Conector recto 37"/>
          <p:cNvCxnSpPr/>
          <p:nvPr/>
        </p:nvCxnSpPr>
        <p:spPr>
          <a:xfrm>
            <a:off x="6229350" y="1333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Conector recto 38"/>
          <p:cNvCxnSpPr/>
          <p:nvPr/>
        </p:nvCxnSpPr>
        <p:spPr>
          <a:xfrm>
            <a:off x="4895850" y="1333500"/>
            <a:ext cx="13430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5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571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TERRITORIAL CORDOBA SUR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1047750"/>
            <a:ext cx="0" cy="285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1333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COBRO MERCADO ESTRATEGICO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DESARROLLO DE RED Y NUEVOS SUMINISTROS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MANTENIMIENTO RED DISTRIBUCION CORDOBA SUR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507682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PYMES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488632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488632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Conector recto 34"/>
          <p:cNvCxnSpPr/>
          <p:nvPr/>
        </p:nvCxnSpPr>
        <p:spPr>
          <a:xfrm>
            <a:off x="4524375" y="1333500"/>
            <a:ext cx="37147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CuadroTexto 35"/>
          <p:cNvSpPr txBox="1"/>
          <p:nvPr/>
        </p:nvSpPr>
        <p:spPr>
          <a:xfrm>
            <a:off x="64198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OPERACIONES DOMICILIARIAS</a:t>
            </a:r>
          </a:p>
        </p:txBody>
      </p:sp>
      <p:cxnSp>
        <p:nvCxnSpPr>
          <p:cNvPr id="37" name="Conector recto 36"/>
          <p:cNvCxnSpPr/>
          <p:nvPr/>
        </p:nvCxnSpPr>
        <p:spPr>
          <a:xfrm>
            <a:off x="62293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Conector recto 37"/>
          <p:cNvCxnSpPr/>
          <p:nvPr/>
        </p:nvCxnSpPr>
        <p:spPr>
          <a:xfrm>
            <a:off x="62293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Conector recto 38"/>
          <p:cNvCxnSpPr/>
          <p:nvPr/>
        </p:nvCxnSpPr>
        <p:spPr>
          <a:xfrm>
            <a:off x="4895850" y="1333500"/>
            <a:ext cx="13430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CuadroTexto 39"/>
          <p:cNvSpPr txBox="1"/>
          <p:nvPr/>
        </p:nvSpPr>
        <p:spPr>
          <a:xfrm>
            <a:off x="776287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OPERATIVA ME "CORDOBA"</a:t>
            </a:r>
          </a:p>
        </p:txBody>
      </p:sp>
      <p:cxnSp>
        <p:nvCxnSpPr>
          <p:cNvPr id="41" name="Conector recto 40"/>
          <p:cNvCxnSpPr/>
          <p:nvPr/>
        </p:nvCxnSpPr>
        <p:spPr>
          <a:xfrm>
            <a:off x="757237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Conector recto 41"/>
          <p:cNvCxnSpPr/>
          <p:nvPr/>
        </p:nvCxnSpPr>
        <p:spPr>
          <a:xfrm>
            <a:off x="757237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Conector recto 42"/>
          <p:cNvCxnSpPr/>
          <p:nvPr/>
        </p:nvCxnSpPr>
        <p:spPr>
          <a:xfrm>
            <a:off x="6238875" y="1333500"/>
            <a:ext cx="13430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CuadroTexto 43"/>
          <p:cNvSpPr txBox="1"/>
          <p:nvPr/>
        </p:nvSpPr>
        <p:spPr>
          <a:xfrm>
            <a:off x="1047750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COBRO MANTENIMIENTO DEL MERCADO</a:t>
            </a:r>
          </a:p>
        </p:txBody>
      </p:sp>
      <p:cxnSp>
        <p:nvCxnSpPr>
          <p:cNvPr id="45" name="Conector recto 44"/>
          <p:cNvCxnSpPr/>
          <p:nvPr/>
        </p:nvCxnSpPr>
        <p:spPr>
          <a:xfrm>
            <a:off x="857250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Conector recto 45"/>
          <p:cNvCxnSpPr/>
          <p:nvPr/>
        </p:nvCxnSpPr>
        <p:spPr>
          <a:xfrm>
            <a:off x="857250" y="3143250"/>
            <a:ext cx="0" cy="666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CuadroTexto 46"/>
          <p:cNvSpPr txBox="1"/>
          <p:nvPr/>
        </p:nvSpPr>
        <p:spPr>
          <a:xfrm>
            <a:off x="2390775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OPERACIONES TERRITORIALES SAC "CORDOBA SUR"</a:t>
            </a:r>
          </a:p>
        </p:txBody>
      </p:sp>
      <p:cxnSp>
        <p:nvCxnSpPr>
          <p:cNvPr id="48" name="Conector recto 47"/>
          <p:cNvCxnSpPr/>
          <p:nvPr/>
        </p:nvCxnSpPr>
        <p:spPr>
          <a:xfrm>
            <a:off x="2200275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Conector recto 48"/>
          <p:cNvCxnSpPr/>
          <p:nvPr/>
        </p:nvCxnSpPr>
        <p:spPr>
          <a:xfrm>
            <a:off x="2200275" y="3143250"/>
            <a:ext cx="0" cy="666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CuadroTexto 49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SOPORTE TECNICO DISTRITO "CORDOBA"</a:t>
            </a:r>
          </a:p>
        </p:txBody>
      </p:sp>
      <p:cxnSp>
        <p:nvCxnSpPr>
          <p:cNvPr id="51" name="Conector recto 50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Conector recto 51"/>
          <p:cNvCxnSpPr/>
          <p:nvPr/>
        </p:nvCxnSpPr>
        <p:spPr>
          <a:xfrm>
            <a:off x="857250" y="1333500"/>
            <a:ext cx="0" cy="3238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CuadroTexto 52"/>
          <p:cNvSpPr txBox="1"/>
          <p:nvPr/>
        </p:nvSpPr>
        <p:spPr>
          <a:xfrm>
            <a:off x="239077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CLIENTES DISTRITO</a:t>
            </a:r>
          </a:p>
        </p:txBody>
      </p:sp>
      <p:cxnSp>
        <p:nvCxnSpPr>
          <p:cNvPr id="54" name="Conector recto 53"/>
          <p:cNvCxnSpPr/>
          <p:nvPr/>
        </p:nvCxnSpPr>
        <p:spPr>
          <a:xfrm>
            <a:off x="220027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Conector recto 54"/>
          <p:cNvCxnSpPr/>
          <p:nvPr/>
        </p:nvCxnSpPr>
        <p:spPr>
          <a:xfrm>
            <a:off x="2200275" y="1333500"/>
            <a:ext cx="0" cy="3238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5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FACTURACION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FACTURACION REGULADA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SOPORTE OPERACIONES CENTRALES DE SAC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OPERACIONES CENTRALES DE SAC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FACTURACION REGULADA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COBRO MERCADO ESTRATEGICO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COBROS MERCADO ESTRATEGICO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DESARROLLO DE RED Y NUEVOS SUMINISTROS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PROVISION DEL SERVICIO SECTOR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5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MANTENIMIENTO RED DISTRIBUCION CORDOBA SUR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MANTENIMIENTO RED DISTRIBUCION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10477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MONTADOR MANTENIMIENTO RED DISTRIBUCION I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8572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8572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2390775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BRIGADISTA MANTENIMIENTO RED DISTRIBUCION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2200275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2200275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373380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SUPERVISOR MANTENIMIENTO RED DISTRIBUCION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354330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354330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PYMES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GESTION CUENTAS DISTRITO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OPERACIONES DOMICILIARIAS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INSTALACIONES SECTOR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COBRO MANTENIMIENTO DEL MERCADO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COBROS MANTENIMIENTO DE MERCADO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5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OPERACIONES TERRITORIALES SAC "CORDOBA SUR"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2190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ATENCION CLIENTES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2476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2190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LECTURA Y REPARTO TERRITORIAL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2476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2095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RECAUDO DISTRITO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10477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GESTOR RECAUDO DISTRITO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8572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8572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ATENCION CLIENTES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OFICINA COMERCIAL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71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571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TERRITORIAL CORDOBA NORTE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1047750"/>
            <a:ext cx="0" cy="285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1333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OPERACIONES TERRITORIALES SAC "CORDOBA NORTE"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MANTENIMIENTO RED DISTRIBUCION CORDOBA NORTE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MANTENIMIENTO RED DISTRIBUCION CORDOBA CENTRO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507682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DESARROLLO DE RED Y NUEVOS SUMINISTROS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488632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488632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Conector recto 34"/>
          <p:cNvCxnSpPr/>
          <p:nvPr/>
        </p:nvCxnSpPr>
        <p:spPr>
          <a:xfrm>
            <a:off x="4524375" y="1333500"/>
            <a:ext cx="37147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CuadroTexto 35"/>
          <p:cNvSpPr txBox="1"/>
          <p:nvPr/>
        </p:nvSpPr>
        <p:spPr>
          <a:xfrm>
            <a:off x="64198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OPERACIONES DOMICILIARIAS</a:t>
            </a:r>
          </a:p>
        </p:txBody>
      </p:sp>
      <p:cxnSp>
        <p:nvCxnSpPr>
          <p:cNvPr id="37" name="Conector recto 36"/>
          <p:cNvCxnSpPr/>
          <p:nvPr/>
        </p:nvCxnSpPr>
        <p:spPr>
          <a:xfrm>
            <a:off x="62293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Conector recto 37"/>
          <p:cNvCxnSpPr/>
          <p:nvPr/>
        </p:nvCxnSpPr>
        <p:spPr>
          <a:xfrm>
            <a:off x="62293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Conector recto 38"/>
          <p:cNvCxnSpPr/>
          <p:nvPr/>
        </p:nvCxnSpPr>
        <p:spPr>
          <a:xfrm>
            <a:off x="4895850" y="1333500"/>
            <a:ext cx="13430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CuadroTexto 39"/>
          <p:cNvSpPr txBox="1"/>
          <p:nvPr/>
        </p:nvSpPr>
        <p:spPr>
          <a:xfrm>
            <a:off x="776287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RECURSOS HUMANOS CORDOBA</a:t>
            </a:r>
          </a:p>
        </p:txBody>
      </p:sp>
      <p:cxnSp>
        <p:nvCxnSpPr>
          <p:cNvPr id="41" name="Conector recto 40"/>
          <p:cNvCxnSpPr/>
          <p:nvPr/>
        </p:nvCxnSpPr>
        <p:spPr>
          <a:xfrm>
            <a:off x="757237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Conector recto 41"/>
          <p:cNvCxnSpPr/>
          <p:nvPr/>
        </p:nvCxnSpPr>
        <p:spPr>
          <a:xfrm>
            <a:off x="757237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Conector recto 42"/>
          <p:cNvCxnSpPr/>
          <p:nvPr/>
        </p:nvCxnSpPr>
        <p:spPr>
          <a:xfrm>
            <a:off x="6238875" y="1333500"/>
            <a:ext cx="13430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CuadroTexto 43"/>
          <p:cNvSpPr txBox="1"/>
          <p:nvPr/>
        </p:nvSpPr>
        <p:spPr>
          <a:xfrm>
            <a:off x="1047750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OPERATIVA ME "CORDOBA"</a:t>
            </a:r>
          </a:p>
        </p:txBody>
      </p:sp>
      <p:cxnSp>
        <p:nvCxnSpPr>
          <p:cNvPr id="45" name="Conector recto 44"/>
          <p:cNvCxnSpPr/>
          <p:nvPr/>
        </p:nvCxnSpPr>
        <p:spPr>
          <a:xfrm>
            <a:off x="857250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Conector recto 45"/>
          <p:cNvCxnSpPr/>
          <p:nvPr/>
        </p:nvCxnSpPr>
        <p:spPr>
          <a:xfrm>
            <a:off x="857250" y="3143250"/>
            <a:ext cx="0" cy="666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CuadroTexto 46"/>
          <p:cNvSpPr txBox="1"/>
          <p:nvPr/>
        </p:nvSpPr>
        <p:spPr>
          <a:xfrm>
            <a:off x="2390775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COBRO MANTENIMIENTO DEL MERCADO</a:t>
            </a:r>
          </a:p>
        </p:txBody>
      </p:sp>
      <p:cxnSp>
        <p:nvCxnSpPr>
          <p:cNvPr id="48" name="Conector recto 47"/>
          <p:cNvCxnSpPr/>
          <p:nvPr/>
        </p:nvCxnSpPr>
        <p:spPr>
          <a:xfrm>
            <a:off x="2200275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Conector recto 48"/>
          <p:cNvCxnSpPr/>
          <p:nvPr/>
        </p:nvCxnSpPr>
        <p:spPr>
          <a:xfrm>
            <a:off x="2200275" y="3143250"/>
            <a:ext cx="0" cy="666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CuadroTexto 49"/>
          <p:cNvSpPr txBox="1"/>
          <p:nvPr/>
        </p:nvSpPr>
        <p:spPr>
          <a:xfrm>
            <a:off x="3733800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COBRO MERCADO ESTRATEGICO</a:t>
            </a:r>
          </a:p>
        </p:txBody>
      </p:sp>
      <p:cxnSp>
        <p:nvCxnSpPr>
          <p:cNvPr id="51" name="Conector recto 50"/>
          <p:cNvCxnSpPr/>
          <p:nvPr/>
        </p:nvCxnSpPr>
        <p:spPr>
          <a:xfrm>
            <a:off x="3543300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Conector recto 51"/>
          <p:cNvCxnSpPr/>
          <p:nvPr/>
        </p:nvCxnSpPr>
        <p:spPr>
          <a:xfrm>
            <a:off x="3543300" y="3143250"/>
            <a:ext cx="0" cy="666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CuadroTexto 52"/>
          <p:cNvSpPr txBox="1"/>
          <p:nvPr/>
        </p:nvSpPr>
        <p:spPr>
          <a:xfrm>
            <a:off x="5076825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PYMES</a:t>
            </a:r>
          </a:p>
        </p:txBody>
      </p:sp>
      <p:cxnSp>
        <p:nvCxnSpPr>
          <p:cNvPr id="54" name="Conector recto 53"/>
          <p:cNvCxnSpPr/>
          <p:nvPr/>
        </p:nvCxnSpPr>
        <p:spPr>
          <a:xfrm>
            <a:off x="4886325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Conector recto 54"/>
          <p:cNvCxnSpPr/>
          <p:nvPr/>
        </p:nvCxnSpPr>
        <p:spPr>
          <a:xfrm>
            <a:off x="4886325" y="3143250"/>
            <a:ext cx="0" cy="666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CuadroTexto 55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LOGISTICA &amp; SERVICIOS GENERALES OPERATIVO "CORDOBA"</a:t>
            </a:r>
          </a:p>
        </p:txBody>
      </p:sp>
      <p:cxnSp>
        <p:nvCxnSpPr>
          <p:cNvPr id="57" name="Conector recto 56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Conector recto 57"/>
          <p:cNvCxnSpPr/>
          <p:nvPr/>
        </p:nvCxnSpPr>
        <p:spPr>
          <a:xfrm>
            <a:off x="857250" y="1333500"/>
            <a:ext cx="0" cy="3238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CuadroTexto 58"/>
          <p:cNvSpPr txBox="1"/>
          <p:nvPr/>
        </p:nvSpPr>
        <p:spPr>
          <a:xfrm>
            <a:off x="239077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RELACIONES INFORMATIVAS OPERATIVO</a:t>
            </a:r>
          </a:p>
        </p:txBody>
      </p:sp>
      <p:cxnSp>
        <p:nvCxnSpPr>
          <p:cNvPr id="60" name="Conector recto 59"/>
          <p:cNvCxnSpPr/>
          <p:nvPr/>
        </p:nvCxnSpPr>
        <p:spPr>
          <a:xfrm>
            <a:off x="220027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Conector recto 60"/>
          <p:cNvCxnSpPr/>
          <p:nvPr/>
        </p:nvCxnSpPr>
        <p:spPr>
          <a:xfrm>
            <a:off x="2200275" y="1333500"/>
            <a:ext cx="0" cy="3238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CuadroTexto 61"/>
          <p:cNvSpPr txBox="1"/>
          <p:nvPr/>
        </p:nvSpPr>
        <p:spPr>
          <a:xfrm>
            <a:off x="373380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SOPORTE TECNICO DISTRITO "CORDOBA"</a:t>
            </a:r>
          </a:p>
        </p:txBody>
      </p:sp>
      <p:cxnSp>
        <p:nvCxnSpPr>
          <p:cNvPr id="63" name="Conector recto 62"/>
          <p:cNvCxnSpPr/>
          <p:nvPr/>
        </p:nvCxnSpPr>
        <p:spPr>
          <a:xfrm>
            <a:off x="354330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Conector recto 63"/>
          <p:cNvCxnSpPr/>
          <p:nvPr/>
        </p:nvCxnSpPr>
        <p:spPr>
          <a:xfrm>
            <a:off x="3543300" y="1333500"/>
            <a:ext cx="0" cy="3238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CuadroTexto 64"/>
          <p:cNvSpPr txBox="1"/>
          <p:nvPr/>
        </p:nvSpPr>
        <p:spPr>
          <a:xfrm>
            <a:off x="1047750" y="519112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LOGISTICA SECTOR</a:t>
            </a:r>
          </a:p>
        </p:txBody>
      </p:sp>
      <p:cxnSp>
        <p:nvCxnSpPr>
          <p:cNvPr id="66" name="Conector recto 65"/>
          <p:cNvCxnSpPr/>
          <p:nvPr/>
        </p:nvCxnSpPr>
        <p:spPr>
          <a:xfrm>
            <a:off x="857250" y="55054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Conector recto 66"/>
          <p:cNvCxnSpPr/>
          <p:nvPr/>
        </p:nvCxnSpPr>
        <p:spPr>
          <a:xfrm>
            <a:off x="857250" y="1333500"/>
            <a:ext cx="0" cy="41719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CuadroTexto 67"/>
          <p:cNvSpPr txBox="1"/>
          <p:nvPr/>
        </p:nvSpPr>
        <p:spPr>
          <a:xfrm>
            <a:off x="1047750" y="604837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GESTOR ADMINISTRATIVO</a:t>
            </a:r>
          </a:p>
        </p:txBody>
      </p:sp>
      <p:cxnSp>
        <p:nvCxnSpPr>
          <p:cNvPr id="69" name="Conector recto 68"/>
          <p:cNvCxnSpPr/>
          <p:nvPr/>
        </p:nvCxnSpPr>
        <p:spPr>
          <a:xfrm>
            <a:off x="857250" y="6334125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Conector recto 69"/>
          <p:cNvCxnSpPr/>
          <p:nvPr/>
        </p:nvCxnSpPr>
        <p:spPr>
          <a:xfrm>
            <a:off x="857250" y="1333500"/>
            <a:ext cx="0" cy="5000625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5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OPERACIONES TERRITORIALES SAC "CORDOBA NORTE"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2190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ATENCION CLIENTES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2476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2190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LECTURA Y REPARTO TERRITORIAL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2476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2095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RECAUDO DISTRITO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10477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GESTOR RECAUDO DISTRITO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8572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8572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9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76225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SOPORTE OPERACIONES CENTRALES DE SAC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23850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33375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524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667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28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952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0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857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519112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OPERACIONES CENTRALES DE SAC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55054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333750"/>
            <a:ext cx="0" cy="21717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519112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FACTURACION NO REGULADA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55054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3333750"/>
            <a:ext cx="0" cy="21717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9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ATENCION CLIENTES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OFICINA COMERCIAL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OFICINA COMERCIAL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76225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OFICINA COMERCIAL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23850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33375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524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667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28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952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0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857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604837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AGENTE OFICINA COMERCIAL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6334125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333750"/>
            <a:ext cx="0" cy="3000375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LECTURA Y REPARTO TERRITORIAL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519112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LECTURA &amp; REPARTO TERRITORIAL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55054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20764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2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MANTENIMIENTO RED DISTRIBUCION CORDOBA NORTE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MANTENIMIENTO RED DISTRIBUCION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10477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BRIGADISTA MANTENIMIENTO RED DISTRIBUCION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8572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8572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2390775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SUPERVISOR MANTENIMIENTO RED DISTRIBUCION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2200275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2200275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2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MANTENIMIENTO RED DISTRIBUCION CORDOBA CENTRO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MANTENIMIENTO RED DISTRIBUCION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10477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SUPERVISOR MANTENIMIENTO RED DISTRIBUCION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8572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8572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2390775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BRIGADISTA MANTENIMIENTO RED DISTRIBUCION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2200275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2200275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5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DESARROLLO DE RED Y NUEVOS SUMINISTROS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ENCARGADO DESARROLLO SECTOR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PROVISION DEL SERVICIO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3143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ENCARGADO DESARROLLO SECTOR I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3429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2095500"/>
            <a:ext cx="0" cy="1333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PROVISION DEL SERVICIO SECTOR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9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OPERACIONES DOMICILIARIAS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INSTALACIONES SECTOR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10477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SUPERVISOR OPERACIONES DOMICILIARIAS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8572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8572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COBRO MANTENIMIENTO DEL MERCADO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COBROS MANTENIMIENTO DE MERCADO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COBRO MERCADO ESTRATEGICO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COBROS MERCADO ESTRATEGICO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PYMES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GESTION CUENTAS DISTRITO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9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ATENCION AL CLIENTE OFICINAS COMERCIALES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ANALISTA CLIENTES ME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ATENCION AL CLIENTE ME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76225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LOGISTICA &amp; SERVICIOS GENERALES OPERATIVO "CORDOBA"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23850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33375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524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667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28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952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0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857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519112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SERVICIOS GENERALES OPERATIVO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55054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333750"/>
            <a:ext cx="0" cy="21717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65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571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GERENCIA TERRITORIAL BOLIVAR SUR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1047750"/>
            <a:ext cx="0" cy="285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1333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RECURSOS HUMANOS BOLIVAR SUR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OPERATIVA ME "BOLIVAR"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373380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OPERACIONES TERRITORIALES SAC "BOLIVAR SUR"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354330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354330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507682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COBRO MANTENIMIENTO DEL MERCADO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488632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488632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Conector recto 34"/>
          <p:cNvCxnSpPr/>
          <p:nvPr/>
        </p:nvCxnSpPr>
        <p:spPr>
          <a:xfrm>
            <a:off x="4524375" y="1333500"/>
            <a:ext cx="37147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CuadroTexto 35"/>
          <p:cNvSpPr txBox="1"/>
          <p:nvPr/>
        </p:nvSpPr>
        <p:spPr>
          <a:xfrm>
            <a:off x="6419850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COBRO MERCADO ESTRATEGICO</a:t>
            </a:r>
          </a:p>
        </p:txBody>
      </p:sp>
      <p:cxnSp>
        <p:nvCxnSpPr>
          <p:cNvPr id="37" name="Conector recto 36"/>
          <p:cNvCxnSpPr/>
          <p:nvPr/>
        </p:nvCxnSpPr>
        <p:spPr>
          <a:xfrm>
            <a:off x="6229350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Conector recto 37"/>
          <p:cNvCxnSpPr/>
          <p:nvPr/>
        </p:nvCxnSpPr>
        <p:spPr>
          <a:xfrm>
            <a:off x="6229350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Conector recto 38"/>
          <p:cNvCxnSpPr/>
          <p:nvPr/>
        </p:nvCxnSpPr>
        <p:spPr>
          <a:xfrm>
            <a:off x="4895850" y="1333500"/>
            <a:ext cx="13430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CuadroTexto 39"/>
          <p:cNvSpPr txBox="1"/>
          <p:nvPr/>
        </p:nvSpPr>
        <p:spPr>
          <a:xfrm>
            <a:off x="7762875" y="285750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PYMES</a:t>
            </a:r>
          </a:p>
        </p:txBody>
      </p:sp>
      <p:cxnSp>
        <p:nvCxnSpPr>
          <p:cNvPr id="41" name="Conector recto 40"/>
          <p:cNvCxnSpPr/>
          <p:nvPr/>
        </p:nvCxnSpPr>
        <p:spPr>
          <a:xfrm>
            <a:off x="7572375" y="31432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Conector recto 41"/>
          <p:cNvCxnSpPr/>
          <p:nvPr/>
        </p:nvCxnSpPr>
        <p:spPr>
          <a:xfrm>
            <a:off x="7572375" y="1333500"/>
            <a:ext cx="0" cy="1809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Conector recto 42"/>
          <p:cNvCxnSpPr/>
          <p:nvPr/>
        </p:nvCxnSpPr>
        <p:spPr>
          <a:xfrm>
            <a:off x="6238875" y="1333500"/>
            <a:ext cx="13430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CuadroTexto 43"/>
          <p:cNvSpPr txBox="1"/>
          <p:nvPr/>
        </p:nvSpPr>
        <p:spPr>
          <a:xfrm>
            <a:off x="1047750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OPERACIONES DOMICILIARIAS</a:t>
            </a:r>
          </a:p>
        </p:txBody>
      </p:sp>
      <p:cxnSp>
        <p:nvCxnSpPr>
          <p:cNvPr id="45" name="Conector recto 44"/>
          <p:cNvCxnSpPr/>
          <p:nvPr/>
        </p:nvCxnSpPr>
        <p:spPr>
          <a:xfrm>
            <a:off x="857250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Conector recto 45"/>
          <p:cNvCxnSpPr/>
          <p:nvPr/>
        </p:nvCxnSpPr>
        <p:spPr>
          <a:xfrm>
            <a:off x="857250" y="3143250"/>
            <a:ext cx="0" cy="666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CuadroTexto 46"/>
          <p:cNvSpPr txBox="1"/>
          <p:nvPr/>
        </p:nvSpPr>
        <p:spPr>
          <a:xfrm>
            <a:off x="2390775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MANTENIMIENTO DE RED BOLIVAR SUR</a:t>
            </a:r>
          </a:p>
        </p:txBody>
      </p:sp>
      <p:cxnSp>
        <p:nvCxnSpPr>
          <p:cNvPr id="48" name="Conector recto 47"/>
          <p:cNvCxnSpPr/>
          <p:nvPr/>
        </p:nvCxnSpPr>
        <p:spPr>
          <a:xfrm>
            <a:off x="2200275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Conector recto 48"/>
          <p:cNvCxnSpPr/>
          <p:nvPr/>
        </p:nvCxnSpPr>
        <p:spPr>
          <a:xfrm>
            <a:off x="2200275" y="3143250"/>
            <a:ext cx="0" cy="666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CuadroTexto 49"/>
          <p:cNvSpPr txBox="1"/>
          <p:nvPr/>
        </p:nvSpPr>
        <p:spPr>
          <a:xfrm>
            <a:off x="3733800" y="3524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DESARROLLO DE RED Y NUEVOS SUMINISTROS</a:t>
            </a:r>
          </a:p>
        </p:txBody>
      </p:sp>
      <p:cxnSp>
        <p:nvCxnSpPr>
          <p:cNvPr id="51" name="Conector recto 50"/>
          <p:cNvCxnSpPr/>
          <p:nvPr/>
        </p:nvCxnSpPr>
        <p:spPr>
          <a:xfrm>
            <a:off x="3543300" y="3810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Conector recto 51"/>
          <p:cNvCxnSpPr/>
          <p:nvPr/>
        </p:nvCxnSpPr>
        <p:spPr>
          <a:xfrm>
            <a:off x="3543300" y="3143250"/>
            <a:ext cx="0" cy="6667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CuadroTexto 5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SOPORTE TECNICO DISTRITO "BOLIVAR"</a:t>
            </a:r>
          </a:p>
        </p:txBody>
      </p:sp>
      <p:cxnSp>
        <p:nvCxnSpPr>
          <p:cNvPr id="54" name="Conector recto 5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Conector recto 54"/>
          <p:cNvCxnSpPr/>
          <p:nvPr/>
        </p:nvCxnSpPr>
        <p:spPr>
          <a:xfrm>
            <a:off x="857250" y="1333500"/>
            <a:ext cx="0" cy="3238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CuadroTexto 55"/>
          <p:cNvSpPr txBox="1"/>
          <p:nvPr/>
        </p:nvSpPr>
        <p:spPr>
          <a:xfrm>
            <a:off x="1047750" y="519112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SERVICIOS GENERALES OPERATIVO</a:t>
            </a:r>
          </a:p>
        </p:txBody>
      </p:sp>
      <p:cxnSp>
        <p:nvCxnSpPr>
          <p:cNvPr id="57" name="Conector recto 56"/>
          <p:cNvCxnSpPr/>
          <p:nvPr/>
        </p:nvCxnSpPr>
        <p:spPr>
          <a:xfrm>
            <a:off x="857250" y="55054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Conector recto 57"/>
          <p:cNvCxnSpPr/>
          <p:nvPr/>
        </p:nvCxnSpPr>
        <p:spPr>
          <a:xfrm>
            <a:off x="857250" y="1333500"/>
            <a:ext cx="0" cy="41719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CuadroTexto 58"/>
          <p:cNvSpPr txBox="1"/>
          <p:nvPr/>
        </p:nvSpPr>
        <p:spPr>
          <a:xfrm>
            <a:off x="2390775" y="519112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LOGISTICA SECTOR</a:t>
            </a:r>
          </a:p>
        </p:txBody>
      </p:sp>
      <p:cxnSp>
        <p:nvCxnSpPr>
          <p:cNvPr id="60" name="Conector recto 59"/>
          <p:cNvCxnSpPr/>
          <p:nvPr/>
        </p:nvCxnSpPr>
        <p:spPr>
          <a:xfrm>
            <a:off x="2200275" y="55054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Conector recto 60"/>
          <p:cNvCxnSpPr/>
          <p:nvPr/>
        </p:nvCxnSpPr>
        <p:spPr>
          <a:xfrm>
            <a:off x="2200275" y="1333500"/>
            <a:ext cx="0" cy="41719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CuadroTexto 61"/>
          <p:cNvSpPr txBox="1"/>
          <p:nvPr/>
        </p:nvSpPr>
        <p:spPr>
          <a:xfrm>
            <a:off x="1047750" y="604837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GESTOR ADMINISTRATIVO</a:t>
            </a:r>
          </a:p>
        </p:txBody>
      </p:sp>
      <p:cxnSp>
        <p:nvCxnSpPr>
          <p:cNvPr id="63" name="Conector recto 62"/>
          <p:cNvCxnSpPr/>
          <p:nvPr/>
        </p:nvCxnSpPr>
        <p:spPr>
          <a:xfrm>
            <a:off x="857250" y="6334125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Conector recto 63"/>
          <p:cNvCxnSpPr/>
          <p:nvPr/>
        </p:nvCxnSpPr>
        <p:spPr>
          <a:xfrm>
            <a:off x="857250" y="1333500"/>
            <a:ext cx="0" cy="5000625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38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OPERACIONES TERRITORIALES SAC "BOLIVAR SUR"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2190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ATENCION CLIENTES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2476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CuadroTexto 25"/>
          <p:cNvSpPr txBox="1"/>
          <p:nvPr/>
        </p:nvSpPr>
        <p:spPr>
          <a:xfrm>
            <a:off x="2390775" y="2190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LECTURA Y REPARTO TERRITORIAL</a:t>
            </a:r>
          </a:p>
        </p:txBody>
      </p:sp>
      <p:cxnSp>
        <p:nvCxnSpPr>
          <p:cNvPr id="27" name="Conector recto 26"/>
          <p:cNvCxnSpPr/>
          <p:nvPr/>
        </p:nvCxnSpPr>
        <p:spPr>
          <a:xfrm>
            <a:off x="2200275" y="2476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ector recto 27"/>
          <p:cNvCxnSpPr/>
          <p:nvPr/>
        </p:nvCxnSpPr>
        <p:spPr>
          <a:xfrm>
            <a:off x="2200275" y="2095500"/>
            <a:ext cx="0" cy="381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CuadroTexto 28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RECAUDO DISTRITO</a:t>
            </a:r>
          </a:p>
        </p:txBody>
      </p:sp>
      <p:cxnSp>
        <p:nvCxnSpPr>
          <p:cNvPr id="30" name="Conector recto 29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Conector recto 30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uadroTexto 31"/>
          <p:cNvSpPr txBox="1"/>
          <p:nvPr/>
        </p:nvSpPr>
        <p:spPr>
          <a:xfrm>
            <a:off x="10477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GESTOR ADMINISTRACION COMERCIAL I</a:t>
            </a:r>
          </a:p>
        </p:txBody>
      </p:sp>
      <p:cxnSp>
        <p:nvCxnSpPr>
          <p:cNvPr id="33" name="Conector recto 32"/>
          <p:cNvCxnSpPr/>
          <p:nvPr/>
        </p:nvCxnSpPr>
        <p:spPr>
          <a:xfrm>
            <a:off x="8572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ector recto 33"/>
          <p:cNvCxnSpPr/>
          <p:nvPr/>
        </p:nvCxnSpPr>
        <p:spPr>
          <a:xfrm>
            <a:off x="8572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CuadroTexto 34"/>
          <p:cNvSpPr txBox="1"/>
          <p:nvPr/>
        </p:nvSpPr>
        <p:spPr>
          <a:xfrm>
            <a:off x="2390775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GESTOR RECAUDO DISTRITO</a:t>
            </a:r>
          </a:p>
        </p:txBody>
      </p:sp>
      <p:cxnSp>
        <p:nvCxnSpPr>
          <p:cNvPr id="36" name="Conector recto 35"/>
          <p:cNvCxnSpPr/>
          <p:nvPr/>
        </p:nvCxnSpPr>
        <p:spPr>
          <a:xfrm>
            <a:off x="2200275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Conector recto 36"/>
          <p:cNvCxnSpPr/>
          <p:nvPr/>
        </p:nvCxnSpPr>
        <p:spPr>
          <a:xfrm>
            <a:off x="2200275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ATENCION CLIENTES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OFICINA COMERCIAL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1143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76225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OFICINA COMERCIAL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23850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33375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524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6670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28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952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0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857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604837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AGENTE OFICINA COMERCIAL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6334125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333750"/>
            <a:ext cx="0" cy="3000375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28575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LECTURA Y REPARTO TERRITORIAL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33337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34290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2762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4143375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905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1714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3238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5334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6191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5191125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LECTURA &amp; REPARTO TERRITORIAL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550545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3429000"/>
            <a:ext cx="0" cy="20764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COBRO MANTENIMIENTO DEL MERCADO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COBROS MANTENIMIENTO DE MERCADO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COBRO MERCADO ESTRATEGICO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COBROS MERCADO ESTRATEGICO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GESTION PYMES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42862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TECNICO GESTION CUENTAS DISTRITO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45720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24765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9525" y="-9525"/>
          <a:ext cx="8953500" cy="6762750"/>
          <a:chOff x="-9525" y="-9525"/>
          <a:chExt cx="8953500" cy="6762750"/>
        </a:xfrm>
      </p:grpSpPr>
      <p:pic>
        <p:nvPicPr>
          <p:cNvPr id="26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95250"/>
            <a:ext cx="1685925" cy="381000"/>
          </a:xfrm>
          <a:prstGeom prst="rect">
            <a:avLst/>
          </a:prstGeom>
        </p:spPr>
      </p:pic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" y="-9525"/>
            <a:ext cx="180975" cy="5715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905000" y="95250"/>
            <a:ext cx="4762500" cy="2857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6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ORGANIGRAMA JERÁRQUICO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333750" y="1524000"/>
            <a:ext cx="2190750" cy="476250"/>
          </a:xfrm>
          <a:prstGeom prst="rect">
            <a:avLst/>
          </a:prstGeom>
          <a:noFill/>
          <a:ln w="25400" cap="flat" cmpd="dbl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8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OPERACIONES DOMICILIARIAS</a:t>
            </a:r>
          </a:p>
        </p:txBody>
      </p:sp>
      <p:cxnSp>
        <p:nvCxnSpPr>
          <p:cNvPr id="5" name="Conector recto 4"/>
          <p:cNvCxnSpPr/>
          <p:nvPr/>
        </p:nvCxnSpPr>
        <p:spPr>
          <a:xfrm>
            <a:off x="4524375" y="2000250"/>
            <a:ext cx="0" cy="9525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Conector recto 5"/>
          <p:cNvCxnSpPr/>
          <p:nvPr/>
        </p:nvCxnSpPr>
        <p:spPr>
          <a:xfrm>
            <a:off x="857250" y="2095500"/>
            <a:ext cx="3667125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Conector recto 6"/>
          <p:cNvCxnSpPr/>
          <p:nvPr/>
        </p:nvCxnSpPr>
        <p:spPr>
          <a:xfrm>
            <a:off x="219075" y="476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Conector recto 7"/>
          <p:cNvCxnSpPr/>
          <p:nvPr/>
        </p:nvCxnSpPr>
        <p:spPr>
          <a:xfrm>
            <a:off x="600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Conector recto 8"/>
          <p:cNvCxnSpPr/>
          <p:nvPr/>
        </p:nvCxnSpPr>
        <p:spPr>
          <a:xfrm>
            <a:off x="219075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Conector recto 9"/>
          <p:cNvCxnSpPr/>
          <p:nvPr/>
        </p:nvCxnSpPr>
        <p:spPr>
          <a:xfrm>
            <a:off x="8953500" y="476250"/>
            <a:ext cx="0" cy="628650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Conector recto 10"/>
          <p:cNvCxnSpPr/>
          <p:nvPr/>
        </p:nvCxnSpPr>
        <p:spPr>
          <a:xfrm>
            <a:off x="219075" y="1428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Conector recto 11"/>
          <p:cNvCxnSpPr/>
          <p:nvPr/>
        </p:nvCxnSpPr>
        <p:spPr>
          <a:xfrm>
            <a:off x="219075" y="2857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Conector recto 12"/>
          <p:cNvCxnSpPr/>
          <p:nvPr/>
        </p:nvCxnSpPr>
        <p:spPr>
          <a:xfrm>
            <a:off x="219075" y="400050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Conector recto 13"/>
          <p:cNvCxnSpPr/>
          <p:nvPr/>
        </p:nvCxnSpPr>
        <p:spPr>
          <a:xfrm>
            <a:off x="219075" y="50482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Conector recto 14"/>
          <p:cNvCxnSpPr/>
          <p:nvPr/>
        </p:nvCxnSpPr>
        <p:spPr>
          <a:xfrm>
            <a:off x="219075" y="6762750"/>
            <a:ext cx="8734425" cy="0"/>
          </a:xfrm>
          <a:prstGeom prst="line">
            <a:avLst/>
          </a:prstGeom>
          <a:ln w="12700" cap="flat" cmpd="sng" algn="ctr">
            <a:solidFill>
              <a:srgbClr val="0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CuadroTexto 15"/>
          <p:cNvSpPr txBox="1"/>
          <p:nvPr/>
        </p:nvSpPr>
        <p:spPr>
          <a:xfrm>
            <a:off x="219075" y="7620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19075" y="209550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219075" y="3333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III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19075" y="44767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IV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219075" y="5810250"/>
            <a:ext cx="381000" cy="2857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14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V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047750" y="5238750"/>
            <a:ext cx="952500" cy="571500"/>
          </a:xfrm>
          <a:prstGeom prst="rect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>
            <a:spAutoFit/>
          </a:bodyPr>
          <a:lstStyle/>
          <a:p>
            <a:pPr marL="0" marR="0" lvl="0" indent="0" algn="ctr" fontAlgn="base">
              <a:lnSpc>
                <a:spcPct val="100000"/>
              </a:lnSpc>
            </a:pPr>
            <a:r>
              <a:rPr lang="en-US" sz="700" b="1" u="none" spc="0">
                <a:solidFill>
                  <a:srgbClr val="000000">
                    <a:alpha val="100000"/>
                  </a:srgbClr>
                </a:solidFill>
                <a:latin typeface="Calibri"/>
              </a:rPr>
              <a:t>OPERARIO INSTALACIONES SECTOR</a:t>
            </a:r>
          </a:p>
        </p:txBody>
      </p:sp>
      <p:cxnSp>
        <p:nvCxnSpPr>
          <p:cNvPr id="24" name="Conector recto 23"/>
          <p:cNvCxnSpPr/>
          <p:nvPr/>
        </p:nvCxnSpPr>
        <p:spPr>
          <a:xfrm>
            <a:off x="857250" y="5524500"/>
            <a:ext cx="190500" cy="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Conector recto 24"/>
          <p:cNvCxnSpPr/>
          <p:nvPr/>
        </p:nvCxnSpPr>
        <p:spPr>
          <a:xfrm>
            <a:off x="857250" y="2095500"/>
            <a:ext cx="0" cy="3429000"/>
          </a:xfrm>
          <a:prstGeom prst="line">
            <a:avLst/>
          </a:prstGeom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70">
  <a:themeElements>
    <a:clrScheme name="Theme7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5849</Words>
  <Application>Microsoft Office PowerPoint</Application>
  <PresentationFormat>Presentación en pantalla (4:3)</PresentationFormat>
  <Paragraphs>2659</Paragraphs>
  <Slides>265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265</vt:i4>
      </vt:variant>
    </vt:vector>
  </HeadingPairs>
  <TitlesOfParts>
    <vt:vector size="267" baseType="lpstr">
      <vt:lpstr>Calibri</vt:lpstr>
      <vt:lpstr>Theme70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Vladimir Bello Becerra</cp:lastModifiedBy>
  <cp:revision>5</cp:revision>
  <dcterms:created xsi:type="dcterms:W3CDTF">2019-04-30T21:32:16Z</dcterms:created>
  <dcterms:modified xsi:type="dcterms:W3CDTF">2019-06-07T07:48:11Z</dcterms:modified>
  <cp:category/>
</cp:coreProperties>
</file>