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51119723" cy="14287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4874152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_e1.png"/>
  <Relationship Id="rId3" Type="http://schemas.openxmlformats.org/officeDocument/2006/relationships/image" Target="../media/Eca_color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152971500" cy="14097000"/>
          <a:chOff x="-9525" y="-9525"/>
          <a:chExt cx="152971500" cy="14097000"/>
        </a:xfrm>
      </p:grpSpPr>
      <p:pic>
        <p:nvPicPr>
          <p:cNvPr id="1" name="ECA logo" descr="ECA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4723" y="285750"/>
            <a:ext cx="1685925" cy="381000"/>
          </a:xfrm>
          <a:prstGeom prst="rect">
            <a:avLst/>
          </a:prstGeom>
        </p:spPr>
      </p:pic>
      <p:pic>
        <p:nvPicPr>
          <p:cNvPr id="2" name="ECA LATERAL" descr="ECA LATER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cxnSp>
        <p:nvCxnSpPr>
          <p:cNvPr id="3" name=""/>
          <p:cNvCxnSpPr/>
          <p:nvPr/>
        </p:nvCxnSpPr>
        <p:spPr>
          <a:xfrm>
            <a:off x="190500" y="285750"/>
            <a:ext cx="5073015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"/>
          <p:cNvCxnSpPr/>
          <p:nvPr/>
        </p:nvCxnSpPr>
        <p:spPr>
          <a:xfrm>
            <a:off x="190500" y="14097000"/>
            <a:ext cx="5073015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"/>
          <p:cNvCxnSpPr/>
          <p:nvPr/>
        </p:nvCxnSpPr>
        <p:spPr>
          <a:xfrm>
            <a:off x="190500" y="285750"/>
            <a:ext cx="0" cy="1381125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"/>
          <p:cNvCxnSpPr/>
          <p:nvPr/>
        </p:nvCxnSpPr>
        <p:spPr>
          <a:xfrm>
            <a:off x="50920650" y="285750"/>
            <a:ext cx="0" cy="1381125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"/>
          <p:cNvCxnSpPr/>
          <p:nvPr/>
        </p:nvCxnSpPr>
        <p:spPr>
          <a:xfrm>
            <a:off x="571500" y="285750"/>
            <a:ext cx="0" cy="1381125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"/>
          <p:cNvSpPr txBox="1"/>
          <p:nvPr/>
        </p:nvSpPr>
        <p:spPr>
          <a:xfrm>
            <a:off x="21469350" y="38100"/>
            <a:ext cx="285750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RGANIGRAMA JERÁRQUICO]]></a:t>
            </a:r>
          </a:p>
        </p:txBody>
      </p:sp>
      <p:sp>
        <p:nvSpPr>
          <p:cNvPr id="9" name=""/>
          <p:cNvSpPr txBox="1"/>
          <p:nvPr/>
        </p:nvSpPr>
        <p:spPr>
          <a:xfrm>
            <a:off x="95250" y="1190625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1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190500" y="2381250"/>
            <a:ext cx="5073015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95250" y="3571875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2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190500" y="4762500"/>
            <a:ext cx="5073015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95250" y="5953125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3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90500" y="7143750"/>
            <a:ext cx="5073015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95250" y="8334375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4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90500" y="9525000"/>
            <a:ext cx="5073015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5250" y="10715625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5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90500" y="11906250"/>
            <a:ext cx="5073015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95250" y="13096875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6]]></a:t>
            </a:r>
          </a:p>
        </p:txBody>
      </p:sp>
      <p:sp>
        <p:nvSpPr>
          <p:cNvPr id="20" name=""/>
          <p:cNvSpPr txBox="1"/>
          <p:nvPr/>
        </p:nvSpPr>
        <p:spPr>
          <a:xfrm>
            <a:off x="666750" y="11906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RENCIA ZONA ORIENTE]]></a:t>
            </a:r>
          </a:p>
        </p:txBody>
      </p:sp>
      <p:sp>
        <p:nvSpPr>
          <p:cNvPr id="21" name=""/>
          <p:cNvSpPr txBox="1"/>
          <p:nvPr/>
        </p:nvSpPr>
        <p:spPr>
          <a:xfrm>
            <a:off x="666750" y="35718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RENCIA TERRITORIAL MAGDALENA]]></a:t>
            </a:r>
          </a:p>
        </p:txBody>
      </p:sp>
      <p:sp>
        <p:nvSpPr>
          <p:cNvPr id="22" name=""/>
          <p:cNvSpPr txBox="1"/>
          <p:nvPr/>
        </p:nvSpPr>
        <p:spPr>
          <a:xfrm>
            <a:off x="2190750" y="35718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RENCIA TERRITORIAL ATLANTICO NORTE]]></a:t>
            </a:r>
          </a:p>
        </p:txBody>
      </p:sp>
      <p:sp>
        <p:nvSpPr>
          <p:cNvPr id="23" name=""/>
          <p:cNvSpPr txBox="1"/>
          <p:nvPr/>
        </p:nvSpPr>
        <p:spPr>
          <a:xfrm>
            <a:off x="3714750" y="35718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RENCIA TERRITORIAL ATLANTICO SUR]]></a:t>
            </a:r>
          </a:p>
        </p:txBody>
      </p:sp>
      <p:sp>
        <p:nvSpPr>
          <p:cNvPr id="24" name=""/>
          <p:cNvSpPr txBox="1"/>
          <p:nvPr/>
        </p:nvSpPr>
        <p:spPr>
          <a:xfrm>
            <a:off x="5238750" y="35718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RENCIA TERRITORIAL CESAR]]></a:t>
            </a:r>
          </a:p>
        </p:txBody>
      </p:sp>
      <p:sp>
        <p:nvSpPr>
          <p:cNvPr id="25" name=""/>
          <p:cNvSpPr txBox="1"/>
          <p:nvPr/>
        </p:nvSpPr>
        <p:spPr>
          <a:xfrm>
            <a:off x="6762750" y="35718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RENCIA TERRITORIAL GUAJIRA]]></a:t>
            </a:r>
          </a:p>
        </p:txBody>
      </p:sp>
      <p:sp>
        <p:nvSpPr>
          <p:cNvPr id="26" name=""/>
          <p:cNvSpPr txBox="1"/>
          <p:nvPr/>
        </p:nvSpPr>
        <p:spPr>
          <a:xfrm>
            <a:off x="666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DESARROLLO DE RED Y NUEVOS SUMINISTROS]]></a:t>
            </a:r>
          </a:p>
        </p:txBody>
      </p:sp>
      <p:sp>
        <p:nvSpPr>
          <p:cNvPr id="27" name=""/>
          <p:cNvSpPr txBox="1"/>
          <p:nvPr/>
        </p:nvSpPr>
        <p:spPr>
          <a:xfrm>
            <a:off x="2190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ANTENIMIENTO RED DISTRIBUCION BARRANQUILLA NORTE]]></a:t>
            </a:r>
          </a:p>
        </p:txBody>
      </p:sp>
      <p:sp>
        <p:nvSpPr>
          <p:cNvPr id="28" name=""/>
          <p:cNvSpPr txBox="1"/>
          <p:nvPr/>
        </p:nvSpPr>
        <p:spPr>
          <a:xfrm>
            <a:off x="3714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ANTENIMIENTO RED DISTRIBUCION BARRANQUILLA SUR]]></a:t>
            </a:r>
          </a:p>
        </p:txBody>
      </p:sp>
      <p:sp>
        <p:nvSpPr>
          <p:cNvPr id="29" name=""/>
          <p:cNvSpPr txBox="1"/>
          <p:nvPr/>
        </p:nvSpPr>
        <p:spPr>
          <a:xfrm>
            <a:off x="5238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DOMICILIARIAS]]></a:t>
            </a:r>
          </a:p>
        </p:txBody>
      </p:sp>
      <p:sp>
        <p:nvSpPr>
          <p:cNvPr id="30" name=""/>
          <p:cNvSpPr txBox="1"/>
          <p:nvPr/>
        </p:nvSpPr>
        <p:spPr>
          <a:xfrm>
            <a:off x="6762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PYMES]]></a:t>
            </a:r>
          </a:p>
        </p:txBody>
      </p:sp>
      <p:sp>
        <p:nvSpPr>
          <p:cNvPr id="31" name=""/>
          <p:cNvSpPr txBox="1"/>
          <p:nvPr/>
        </p:nvSpPr>
        <p:spPr>
          <a:xfrm>
            <a:off x="8286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OBRO MERCADO ESTRATEGICO]]></a:t>
            </a:r>
          </a:p>
        </p:txBody>
      </p:sp>
      <p:sp>
        <p:nvSpPr>
          <p:cNvPr id="32" name=""/>
          <p:cNvSpPr txBox="1"/>
          <p:nvPr/>
        </p:nvSpPr>
        <p:spPr>
          <a:xfrm>
            <a:off x="9810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OBRO MANTENIMIENTO DEL MERCADO]]></a:t>
            </a:r>
          </a:p>
        </p:txBody>
      </p:sp>
      <p:sp>
        <p:nvSpPr>
          <p:cNvPr id="33" name=""/>
          <p:cNvSpPr txBox="1"/>
          <p:nvPr/>
        </p:nvSpPr>
        <p:spPr>
          <a:xfrm>
            <a:off x="11334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TERRITORIALES SAC "ATLANTICO NORTE"]]></a:t>
            </a:r>
          </a:p>
        </p:txBody>
      </p:sp>
      <p:sp>
        <p:nvSpPr>
          <p:cNvPr id="34" name=""/>
          <p:cNvSpPr txBox="1"/>
          <p:nvPr/>
        </p:nvSpPr>
        <p:spPr>
          <a:xfrm>
            <a:off x="12858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OPERATIVA ME "ATLANTICO NORTE"]]></a:t>
            </a:r>
          </a:p>
        </p:txBody>
      </p:sp>
      <p:sp>
        <p:nvSpPr>
          <p:cNvPr id="35" name=""/>
          <p:cNvSpPr txBox="1"/>
          <p:nvPr/>
        </p:nvSpPr>
        <p:spPr>
          <a:xfrm>
            <a:off x="14382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CURSOS HUMANOS ATLANTICO]]></a:t>
            </a:r>
          </a:p>
        </p:txBody>
      </p:sp>
      <p:sp>
        <p:nvSpPr>
          <p:cNvPr id="36" name=""/>
          <p:cNvSpPr txBox="1"/>
          <p:nvPr/>
        </p:nvSpPr>
        <p:spPr>
          <a:xfrm>
            <a:off x="666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LECTURA Y REPARTO TERRITORIAL]]></a:t>
            </a:r>
          </a:p>
        </p:txBody>
      </p:sp>
      <p:sp>
        <p:nvSpPr>
          <p:cNvPr id="37" name=""/>
          <p:cNvSpPr txBox="1"/>
          <p:nvPr/>
        </p:nvSpPr>
        <p:spPr>
          <a:xfrm>
            <a:off x="2190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TENCION CLIENTES]]></a:t>
            </a:r>
          </a:p>
        </p:txBody>
      </p:sp>
      <p:sp>
        <p:nvSpPr>
          <p:cNvPr id="38" name=""/>
          <p:cNvSpPr txBox="1"/>
          <p:nvPr/>
        </p:nvSpPr>
        <p:spPr>
          <a:xfrm>
            <a:off x="15906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ANTENIMIENTO RED DISTRIBUCION ATLANTICO SUR]]></a:t>
            </a:r>
          </a:p>
        </p:txBody>
      </p:sp>
      <p:sp>
        <p:nvSpPr>
          <p:cNvPr id="39" name=""/>
          <p:cNvSpPr txBox="1"/>
          <p:nvPr/>
        </p:nvSpPr>
        <p:spPr>
          <a:xfrm>
            <a:off x="17430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DESARROLLO DE RED Y NUEVOS SUMINISTROS]]></a:t>
            </a:r>
          </a:p>
        </p:txBody>
      </p:sp>
      <p:sp>
        <p:nvSpPr>
          <p:cNvPr id="40" name=""/>
          <p:cNvSpPr txBox="1"/>
          <p:nvPr/>
        </p:nvSpPr>
        <p:spPr>
          <a:xfrm>
            <a:off x="18954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DOMICILIARIAS]]></a:t>
            </a:r>
          </a:p>
        </p:txBody>
      </p:sp>
      <p:sp>
        <p:nvSpPr>
          <p:cNvPr id="41" name=""/>
          <p:cNvSpPr txBox="1"/>
          <p:nvPr/>
        </p:nvSpPr>
        <p:spPr>
          <a:xfrm>
            <a:off x="20478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PYMES]]></a:t>
            </a:r>
          </a:p>
        </p:txBody>
      </p:sp>
      <p:sp>
        <p:nvSpPr>
          <p:cNvPr id="42" name=""/>
          <p:cNvSpPr txBox="1"/>
          <p:nvPr/>
        </p:nvSpPr>
        <p:spPr>
          <a:xfrm>
            <a:off x="22002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OBRO MERCADO ESTRATEGICO]]></a:t>
            </a:r>
          </a:p>
        </p:txBody>
      </p:sp>
      <p:sp>
        <p:nvSpPr>
          <p:cNvPr id="43" name=""/>
          <p:cNvSpPr txBox="1"/>
          <p:nvPr/>
        </p:nvSpPr>
        <p:spPr>
          <a:xfrm>
            <a:off x="23526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TERRITORIALES SAC "ATLANTICO SUR"]]></a:t>
            </a:r>
          </a:p>
        </p:txBody>
      </p:sp>
      <p:sp>
        <p:nvSpPr>
          <p:cNvPr id="44" name=""/>
          <p:cNvSpPr txBox="1"/>
          <p:nvPr/>
        </p:nvSpPr>
        <p:spPr>
          <a:xfrm>
            <a:off x="25050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OPERATIVA ME "ATLANTICO SUR"]]></a:t>
            </a:r>
          </a:p>
        </p:txBody>
      </p:sp>
      <p:sp>
        <p:nvSpPr>
          <p:cNvPr id="45" name=""/>
          <p:cNvSpPr txBox="1"/>
          <p:nvPr/>
        </p:nvSpPr>
        <p:spPr>
          <a:xfrm>
            <a:off x="26574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OBRO MANTENIMIENTO DEL MERCADO]]></a:t>
            </a:r>
          </a:p>
        </p:txBody>
      </p:sp>
      <p:sp>
        <p:nvSpPr>
          <p:cNvPr id="46" name=""/>
          <p:cNvSpPr txBox="1"/>
          <p:nvPr/>
        </p:nvSpPr>
        <p:spPr>
          <a:xfrm>
            <a:off x="3714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TENCION CLIENTES]]></a:t>
            </a:r>
          </a:p>
        </p:txBody>
      </p:sp>
      <p:sp>
        <p:nvSpPr>
          <p:cNvPr id="47" name=""/>
          <p:cNvSpPr txBox="1"/>
          <p:nvPr/>
        </p:nvSpPr>
        <p:spPr>
          <a:xfrm>
            <a:off x="5238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LECTURA Y REPARTO TERRITORIAL]]></a:t>
            </a:r>
          </a:p>
        </p:txBody>
      </p:sp>
      <p:sp>
        <p:nvSpPr>
          <p:cNvPr id="48" name=""/>
          <p:cNvSpPr txBox="1"/>
          <p:nvPr/>
        </p:nvSpPr>
        <p:spPr>
          <a:xfrm>
            <a:off x="28098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TERRITORIALES SAC "CESAR"]]></a:t>
            </a:r>
          </a:p>
        </p:txBody>
      </p:sp>
      <p:sp>
        <p:nvSpPr>
          <p:cNvPr id="49" name=""/>
          <p:cNvSpPr txBox="1"/>
          <p:nvPr/>
        </p:nvSpPr>
        <p:spPr>
          <a:xfrm>
            <a:off x="29622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OBRO MANTENIMIENTO DEL MERCADO]]></a:t>
            </a:r>
          </a:p>
        </p:txBody>
      </p:sp>
      <p:sp>
        <p:nvSpPr>
          <p:cNvPr id="50" name=""/>
          <p:cNvSpPr txBox="1"/>
          <p:nvPr/>
        </p:nvSpPr>
        <p:spPr>
          <a:xfrm>
            <a:off x="31146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OBRO MERCADO ESTRATEGICO]]></a:t>
            </a:r>
          </a:p>
        </p:txBody>
      </p:sp>
      <p:sp>
        <p:nvSpPr>
          <p:cNvPr id="51" name=""/>
          <p:cNvSpPr txBox="1"/>
          <p:nvPr/>
        </p:nvSpPr>
        <p:spPr>
          <a:xfrm>
            <a:off x="32670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DOMICILIARIAS]]></a:t>
            </a:r>
          </a:p>
        </p:txBody>
      </p:sp>
      <p:sp>
        <p:nvSpPr>
          <p:cNvPr id="52" name=""/>
          <p:cNvSpPr txBox="1"/>
          <p:nvPr/>
        </p:nvSpPr>
        <p:spPr>
          <a:xfrm>
            <a:off x="34194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DESARROLLO DE RED Y NUEVOS SUMINISTROS]]></a:t>
            </a:r>
          </a:p>
        </p:txBody>
      </p:sp>
      <p:sp>
        <p:nvSpPr>
          <p:cNvPr id="53" name=""/>
          <p:cNvSpPr txBox="1"/>
          <p:nvPr/>
        </p:nvSpPr>
        <p:spPr>
          <a:xfrm>
            <a:off x="35718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ANTENIMIENTO RED DISTRIBUCION CESAR NORTE]]></a:t>
            </a:r>
          </a:p>
        </p:txBody>
      </p:sp>
      <p:sp>
        <p:nvSpPr>
          <p:cNvPr id="54" name=""/>
          <p:cNvSpPr txBox="1"/>
          <p:nvPr/>
        </p:nvSpPr>
        <p:spPr>
          <a:xfrm>
            <a:off x="37242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ANTENIMIENTO RED DISTRIBUCION CESAR SUR]]></a:t>
            </a:r>
          </a:p>
        </p:txBody>
      </p:sp>
      <p:sp>
        <p:nvSpPr>
          <p:cNvPr id="55" name=""/>
          <p:cNvSpPr txBox="1"/>
          <p:nvPr/>
        </p:nvSpPr>
        <p:spPr>
          <a:xfrm>
            <a:off x="38766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OPERATIVA ME "CESAR"]]></a:t>
            </a:r>
          </a:p>
        </p:txBody>
      </p:sp>
      <p:sp>
        <p:nvSpPr>
          <p:cNvPr id="56" name=""/>
          <p:cNvSpPr txBox="1"/>
          <p:nvPr/>
        </p:nvSpPr>
        <p:spPr>
          <a:xfrm>
            <a:off x="40290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CURSOS HUMANOS CESAR]]></a:t>
            </a:r>
          </a:p>
        </p:txBody>
      </p:sp>
      <p:sp>
        <p:nvSpPr>
          <p:cNvPr id="57" name=""/>
          <p:cNvSpPr txBox="1"/>
          <p:nvPr/>
        </p:nvSpPr>
        <p:spPr>
          <a:xfrm>
            <a:off x="41814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PYMES]]></a:t>
            </a:r>
          </a:p>
        </p:txBody>
      </p:sp>
      <p:sp>
        <p:nvSpPr>
          <p:cNvPr id="58" name=""/>
          <p:cNvSpPr txBox="1"/>
          <p:nvPr/>
        </p:nvSpPr>
        <p:spPr>
          <a:xfrm>
            <a:off x="6762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LECTURA Y REPARTO TERRITORIAL]]></a:t>
            </a:r>
          </a:p>
        </p:txBody>
      </p:sp>
      <p:sp>
        <p:nvSpPr>
          <p:cNvPr id="59" name=""/>
          <p:cNvSpPr txBox="1"/>
          <p:nvPr/>
        </p:nvSpPr>
        <p:spPr>
          <a:xfrm>
            <a:off x="8286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TENCION CLIENTES]]></a:t>
            </a:r>
          </a:p>
        </p:txBody>
      </p:sp>
      <p:sp>
        <p:nvSpPr>
          <p:cNvPr id="60" name=""/>
          <p:cNvSpPr txBox="1"/>
          <p:nvPr/>
        </p:nvSpPr>
        <p:spPr>
          <a:xfrm>
            <a:off x="43338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CURSOS HUMANOS GUAJIRA]]></a:t>
            </a:r>
          </a:p>
        </p:txBody>
      </p:sp>
      <p:sp>
        <p:nvSpPr>
          <p:cNvPr id="61" name=""/>
          <p:cNvSpPr txBox="1"/>
          <p:nvPr/>
        </p:nvSpPr>
        <p:spPr>
          <a:xfrm>
            <a:off x="44862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OPERATIVA ME "GUAJIRA"]]></a:t>
            </a:r>
          </a:p>
        </p:txBody>
      </p:sp>
      <p:sp>
        <p:nvSpPr>
          <p:cNvPr id="62" name=""/>
          <p:cNvSpPr txBox="1"/>
          <p:nvPr/>
        </p:nvSpPr>
        <p:spPr>
          <a:xfrm>
            <a:off x="46386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TERRITORIALES SAC "GUAJIRA"]]></a:t>
            </a:r>
          </a:p>
        </p:txBody>
      </p:sp>
      <p:sp>
        <p:nvSpPr>
          <p:cNvPr id="63" name=""/>
          <p:cNvSpPr txBox="1"/>
          <p:nvPr/>
        </p:nvSpPr>
        <p:spPr>
          <a:xfrm>
            <a:off x="47910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OBRO MANTENIMIENTO DEL MERCADO]]></a:t>
            </a:r>
          </a:p>
        </p:txBody>
      </p:sp>
      <p:sp>
        <p:nvSpPr>
          <p:cNvPr id="64" name=""/>
          <p:cNvSpPr txBox="1"/>
          <p:nvPr/>
        </p:nvSpPr>
        <p:spPr>
          <a:xfrm>
            <a:off x="49434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OBRO MERCADO ESTRATEGICO]]></a:t>
            </a:r>
          </a:p>
        </p:txBody>
      </p:sp>
      <p:sp>
        <p:nvSpPr>
          <p:cNvPr id="65" name=""/>
          <p:cNvSpPr txBox="1"/>
          <p:nvPr/>
        </p:nvSpPr>
        <p:spPr>
          <a:xfrm>
            <a:off x="50958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PYMES]]></a:t>
            </a:r>
          </a:p>
        </p:txBody>
      </p:sp>
      <p:sp>
        <p:nvSpPr>
          <p:cNvPr id="66" name=""/>
          <p:cNvSpPr txBox="1"/>
          <p:nvPr/>
        </p:nvSpPr>
        <p:spPr>
          <a:xfrm>
            <a:off x="52482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DOMICILIARIAS]]></a:t>
            </a:r>
          </a:p>
        </p:txBody>
      </p:sp>
      <p:sp>
        <p:nvSpPr>
          <p:cNvPr id="67" name=""/>
          <p:cNvSpPr txBox="1"/>
          <p:nvPr/>
        </p:nvSpPr>
        <p:spPr>
          <a:xfrm>
            <a:off x="54006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DESARROLLO DE RED Y NUEVOS SUMINISTROS]]></a:t>
            </a:r>
          </a:p>
        </p:txBody>
      </p:sp>
      <p:sp>
        <p:nvSpPr>
          <p:cNvPr id="68" name=""/>
          <p:cNvSpPr txBox="1"/>
          <p:nvPr/>
        </p:nvSpPr>
        <p:spPr>
          <a:xfrm>
            <a:off x="55530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ANTENIMIENTO RED DISTRIBUCION GUAJIRA]]></a:t>
            </a:r>
          </a:p>
        </p:txBody>
      </p:sp>
      <p:sp>
        <p:nvSpPr>
          <p:cNvPr id="69" name=""/>
          <p:cNvSpPr txBox="1"/>
          <p:nvPr/>
        </p:nvSpPr>
        <p:spPr>
          <a:xfrm>
            <a:off x="9810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LECTURA Y REPARTO TERRITORIAL]]></a:t>
            </a:r>
          </a:p>
        </p:txBody>
      </p:sp>
      <p:sp>
        <p:nvSpPr>
          <p:cNvPr id="70" name=""/>
          <p:cNvSpPr txBox="1"/>
          <p:nvPr/>
        </p:nvSpPr>
        <p:spPr>
          <a:xfrm>
            <a:off x="11334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TENCION CLIENTES]]></a:t>
            </a:r>
          </a:p>
        </p:txBody>
      </p:sp>
      <p:sp>
        <p:nvSpPr>
          <p:cNvPr id="71" name=""/>
          <p:cNvSpPr txBox="1"/>
          <p:nvPr/>
        </p:nvSpPr>
        <p:spPr>
          <a:xfrm>
            <a:off x="57054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CURSOS HUMANOS MAGDALENA]]></a:t>
            </a:r>
          </a:p>
        </p:txBody>
      </p:sp>
      <p:sp>
        <p:nvSpPr>
          <p:cNvPr id="72" name=""/>
          <p:cNvSpPr txBox="1"/>
          <p:nvPr/>
        </p:nvSpPr>
        <p:spPr>
          <a:xfrm>
            <a:off x="58578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OPERATIVA ME "MAGDALENA"]]></a:t>
            </a:r>
          </a:p>
        </p:txBody>
      </p:sp>
      <p:sp>
        <p:nvSpPr>
          <p:cNvPr id="73" name=""/>
          <p:cNvSpPr txBox="1"/>
          <p:nvPr/>
        </p:nvSpPr>
        <p:spPr>
          <a:xfrm>
            <a:off x="60102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ANTENIMIENTO RED DISTRIBUCION MAGDALENA SUR]]></a:t>
            </a:r>
          </a:p>
        </p:txBody>
      </p:sp>
      <p:sp>
        <p:nvSpPr>
          <p:cNvPr id="74" name=""/>
          <p:cNvSpPr txBox="1"/>
          <p:nvPr/>
        </p:nvSpPr>
        <p:spPr>
          <a:xfrm>
            <a:off x="61626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ANTENIMIENTO RED DISTRIBUCION MAGDALENA NORTE]]></a:t>
            </a:r>
          </a:p>
        </p:txBody>
      </p:sp>
      <p:sp>
        <p:nvSpPr>
          <p:cNvPr id="75" name=""/>
          <p:cNvSpPr txBox="1"/>
          <p:nvPr/>
        </p:nvSpPr>
        <p:spPr>
          <a:xfrm>
            <a:off x="63150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DESARROLLO DE RED Y NUEVOS SUMINISTROS]]></a:t>
            </a:r>
          </a:p>
        </p:txBody>
      </p:sp>
      <p:sp>
        <p:nvSpPr>
          <p:cNvPr id="76" name=""/>
          <p:cNvSpPr txBox="1"/>
          <p:nvPr/>
        </p:nvSpPr>
        <p:spPr>
          <a:xfrm>
            <a:off x="64674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DOMICILIARIAS]]></a:t>
            </a:r>
          </a:p>
        </p:txBody>
      </p:sp>
      <p:sp>
        <p:nvSpPr>
          <p:cNvPr id="77" name=""/>
          <p:cNvSpPr txBox="1"/>
          <p:nvPr/>
        </p:nvSpPr>
        <p:spPr>
          <a:xfrm>
            <a:off x="66198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TERRITORIALES SAC "MAGDALENA"]]></a:t>
            </a:r>
          </a:p>
        </p:txBody>
      </p:sp>
      <p:sp>
        <p:nvSpPr>
          <p:cNvPr id="78" name=""/>
          <p:cNvSpPr txBox="1"/>
          <p:nvPr/>
        </p:nvSpPr>
        <p:spPr>
          <a:xfrm>
            <a:off x="67722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OBRO MANTENIMIENTO DEL MERCADO]]></a:t>
            </a:r>
          </a:p>
        </p:txBody>
      </p:sp>
      <p:sp>
        <p:nvSpPr>
          <p:cNvPr id="79" name=""/>
          <p:cNvSpPr txBox="1"/>
          <p:nvPr/>
        </p:nvSpPr>
        <p:spPr>
          <a:xfrm>
            <a:off x="69246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OBRO MERCADO ESTRATEGICO]]></a:t>
            </a:r>
          </a:p>
        </p:txBody>
      </p:sp>
      <p:sp>
        <p:nvSpPr>
          <p:cNvPr id="80" name=""/>
          <p:cNvSpPr txBox="1"/>
          <p:nvPr/>
        </p:nvSpPr>
        <p:spPr>
          <a:xfrm>
            <a:off x="70770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PYMES]]></a:t>
            </a:r>
          </a:p>
        </p:txBody>
      </p:sp>
      <p:sp>
        <p:nvSpPr>
          <p:cNvPr id="81" name=""/>
          <p:cNvSpPr txBox="1"/>
          <p:nvPr/>
        </p:nvSpPr>
        <p:spPr>
          <a:xfrm>
            <a:off x="12858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LECTURA Y REPARTO TERRITORIAL]]></a:t>
            </a:r>
          </a:p>
        </p:txBody>
      </p:sp>
      <p:sp>
        <p:nvSpPr>
          <p:cNvPr id="82" name=""/>
          <p:cNvSpPr txBox="1"/>
          <p:nvPr/>
        </p:nvSpPr>
        <p:spPr>
          <a:xfrm>
            <a:off x="14382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TENCION CLIENTES]]></a:t>
            </a:r>
          </a:p>
        </p:txBody>
      </p:sp>
      <p:sp>
        <p:nvSpPr>
          <p:cNvPr id="83" name=""/>
          <p:cNvSpPr txBox="1"/>
          <p:nvPr/>
        </p:nvSpPr>
        <p:spPr>
          <a:xfrm>
            <a:off x="72294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PORTE TECNICO DISTRITO "ATLANTICO NORTE"]]></a:t>
            </a:r>
          </a:p>
        </p:txBody>
      </p:sp>
      <p:sp>
        <p:nvSpPr>
          <p:cNvPr id="84" name=""/>
          <p:cNvSpPr txBox="1"/>
          <p:nvPr/>
        </p:nvSpPr>
        <p:spPr>
          <a:xfrm>
            <a:off x="73818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LOGISTICA & SERVICIOS GENERALES OPERATIVO "ATLANTICO"]]></a:t>
            </a:r>
          </a:p>
        </p:txBody>
      </p:sp>
      <p:sp>
        <p:nvSpPr>
          <p:cNvPr id="85" name=""/>
          <p:cNvSpPr txBox="1"/>
          <p:nvPr/>
        </p:nvSpPr>
        <p:spPr>
          <a:xfrm>
            <a:off x="666750" y="107156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FICINA COMERCIAL]]></a:t>
            </a:r>
          </a:p>
        </p:txBody>
      </p:sp>
      <p:sp>
        <p:nvSpPr>
          <p:cNvPr id="86" name=""/>
          <p:cNvSpPr txBox="1"/>
          <p:nvPr/>
        </p:nvSpPr>
        <p:spPr>
          <a:xfrm>
            <a:off x="15906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STALACIONES SECTOR]]></a:t>
            </a:r>
          </a:p>
        </p:txBody>
      </p:sp>
      <p:sp>
        <p:nvSpPr>
          <p:cNvPr id="87" name=""/>
          <p:cNvSpPr txBox="1"/>
          <p:nvPr/>
        </p:nvSpPr>
        <p:spPr>
          <a:xfrm>
            <a:off x="17430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NCARGADO DESARROLLO SECTOR I]]></a:t>
            </a:r>
          </a:p>
        </p:txBody>
      </p:sp>
      <p:sp>
        <p:nvSpPr>
          <p:cNvPr id="88" name=""/>
          <p:cNvSpPr txBox="1"/>
          <p:nvPr/>
        </p:nvSpPr>
        <p:spPr>
          <a:xfrm>
            <a:off x="18954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ROVISION DEL SERVICIO SECTOR]]></a:t>
            </a:r>
          </a:p>
        </p:txBody>
      </p:sp>
      <p:sp>
        <p:nvSpPr>
          <p:cNvPr id="89" name=""/>
          <p:cNvSpPr txBox="1"/>
          <p:nvPr/>
        </p:nvSpPr>
        <p:spPr>
          <a:xfrm>
            <a:off x="20478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NCARGADO DESARROLLO SECTOR]]></a:t>
            </a:r>
          </a:p>
        </p:txBody>
      </p:sp>
      <p:sp>
        <p:nvSpPr>
          <p:cNvPr id="90" name=""/>
          <p:cNvSpPr txBox="1"/>
          <p:nvPr/>
        </p:nvSpPr>
        <p:spPr>
          <a:xfrm>
            <a:off x="75342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PORTE TECNICO DISTRITO "ATLANTICO SUR"]]></a:t>
            </a:r>
          </a:p>
        </p:txBody>
      </p:sp>
      <p:sp>
        <p:nvSpPr>
          <p:cNvPr id="91" name=""/>
          <p:cNvSpPr txBox="1"/>
          <p:nvPr/>
        </p:nvSpPr>
        <p:spPr>
          <a:xfrm>
            <a:off x="2190750" y="107156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FICINA COMERCIAL]]></a:t>
            </a:r>
          </a:p>
        </p:txBody>
      </p:sp>
      <p:sp>
        <p:nvSpPr>
          <p:cNvPr id="92" name=""/>
          <p:cNvSpPr txBox="1"/>
          <p:nvPr/>
        </p:nvSpPr>
        <p:spPr>
          <a:xfrm>
            <a:off x="22002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NCARGADO DESARROLLO SECTOR]]></a:t>
            </a:r>
          </a:p>
        </p:txBody>
      </p:sp>
      <p:sp>
        <p:nvSpPr>
          <p:cNvPr id="93" name=""/>
          <p:cNvSpPr txBox="1"/>
          <p:nvPr/>
        </p:nvSpPr>
        <p:spPr>
          <a:xfrm>
            <a:off x="76866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LOGISTICA & SERVICIOS GENERALES OPERATIVO "CESAR"]]></a:t>
            </a:r>
          </a:p>
        </p:txBody>
      </p:sp>
      <p:sp>
        <p:nvSpPr>
          <p:cNvPr id="94" name=""/>
          <p:cNvSpPr txBox="1"/>
          <p:nvPr/>
        </p:nvSpPr>
        <p:spPr>
          <a:xfrm>
            <a:off x="78390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PORTE TECNICO DISTRITO "CESAR"]]></a:t>
            </a:r>
          </a:p>
        </p:txBody>
      </p:sp>
      <p:sp>
        <p:nvSpPr>
          <p:cNvPr id="95" name=""/>
          <p:cNvSpPr txBox="1"/>
          <p:nvPr/>
        </p:nvSpPr>
        <p:spPr>
          <a:xfrm>
            <a:off x="3714750" y="107156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FICINA COMERCIAL]]></a:t>
            </a:r>
          </a:p>
        </p:txBody>
      </p:sp>
      <p:sp>
        <p:nvSpPr>
          <p:cNvPr id="96" name=""/>
          <p:cNvSpPr txBox="1"/>
          <p:nvPr/>
        </p:nvSpPr>
        <p:spPr>
          <a:xfrm>
            <a:off x="23526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NCARGADO DESARROLLO SECTOR]]></a:t>
            </a:r>
          </a:p>
        </p:txBody>
      </p:sp>
      <p:sp>
        <p:nvSpPr>
          <p:cNvPr id="97" name=""/>
          <p:cNvSpPr txBox="1"/>
          <p:nvPr/>
        </p:nvSpPr>
        <p:spPr>
          <a:xfrm>
            <a:off x="79914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PORTE TECNICO DISTRITO "GUAJIRA"]]></a:t>
            </a:r>
          </a:p>
        </p:txBody>
      </p:sp>
      <p:sp>
        <p:nvSpPr>
          <p:cNvPr id="98" name=""/>
          <p:cNvSpPr txBox="1"/>
          <p:nvPr/>
        </p:nvSpPr>
        <p:spPr>
          <a:xfrm>
            <a:off x="81438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LACIONES INFORMATIVAS OPERATIVO]]></a:t>
            </a:r>
          </a:p>
        </p:txBody>
      </p:sp>
      <p:sp>
        <p:nvSpPr>
          <p:cNvPr id="99" name=""/>
          <p:cNvSpPr txBox="1"/>
          <p:nvPr/>
        </p:nvSpPr>
        <p:spPr>
          <a:xfrm>
            <a:off x="82962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LOGISTICA & SERVICIOS GENERALES OPERATIVO "GUAJIRA"]]></a:t>
            </a:r>
          </a:p>
        </p:txBody>
      </p:sp>
      <p:sp>
        <p:nvSpPr>
          <p:cNvPr id="100" name=""/>
          <p:cNvSpPr txBox="1"/>
          <p:nvPr/>
        </p:nvSpPr>
        <p:spPr>
          <a:xfrm>
            <a:off x="5238750" y="107156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FICINA COMERCIAL]]></a:t>
            </a:r>
          </a:p>
        </p:txBody>
      </p:sp>
      <p:sp>
        <p:nvSpPr>
          <p:cNvPr id="101" name=""/>
          <p:cNvSpPr txBox="1"/>
          <p:nvPr/>
        </p:nvSpPr>
        <p:spPr>
          <a:xfrm>
            <a:off x="25050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NCARGADO DESARROLLO SECTOR]]></a:t>
            </a:r>
          </a:p>
        </p:txBody>
      </p:sp>
      <p:sp>
        <p:nvSpPr>
          <p:cNvPr id="102" name=""/>
          <p:cNvSpPr txBox="1"/>
          <p:nvPr/>
        </p:nvSpPr>
        <p:spPr>
          <a:xfrm>
            <a:off x="84486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PORTE TECNICO DISTRITO "MAGDALENA"]]></a:t>
            </a:r>
          </a:p>
        </p:txBody>
      </p:sp>
      <p:sp>
        <p:nvSpPr>
          <p:cNvPr id="103" name=""/>
          <p:cNvSpPr txBox="1"/>
          <p:nvPr/>
        </p:nvSpPr>
        <p:spPr>
          <a:xfrm>
            <a:off x="86010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LACIONES INFORMATIVAS OPERATIVO]]></a:t>
            </a:r>
          </a:p>
        </p:txBody>
      </p:sp>
      <p:sp>
        <p:nvSpPr>
          <p:cNvPr id="104" name=""/>
          <p:cNvSpPr txBox="1"/>
          <p:nvPr/>
        </p:nvSpPr>
        <p:spPr>
          <a:xfrm>
            <a:off x="87534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NCARGADO DESARROLLO SECTOR]]></a:t>
            </a:r>
          </a:p>
        </p:txBody>
      </p:sp>
      <p:sp>
        <p:nvSpPr>
          <p:cNvPr id="105" name=""/>
          <p:cNvSpPr txBox="1"/>
          <p:nvPr/>
        </p:nvSpPr>
        <p:spPr>
          <a:xfrm>
            <a:off x="89058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LOGISTICA & SERVICIOS GENERALES OPERATIVO "MAGDALENA"]]></a:t>
            </a:r>
          </a:p>
        </p:txBody>
      </p:sp>
      <p:sp>
        <p:nvSpPr>
          <p:cNvPr id="106" name=""/>
          <p:cNvSpPr txBox="1"/>
          <p:nvPr/>
        </p:nvSpPr>
        <p:spPr>
          <a:xfrm>
            <a:off x="6762750" y="107156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FICINA COMERCIAL]]></a:t>
            </a:r>
          </a:p>
        </p:txBody>
      </p:sp>
      <p:sp>
        <p:nvSpPr>
          <p:cNvPr id="107" name=""/>
          <p:cNvSpPr txBox="1"/>
          <p:nvPr/>
        </p:nvSpPr>
        <p:spPr>
          <a:xfrm>
            <a:off x="90582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LOGISTICA SECTOR]]></a:t>
            </a:r>
          </a:p>
        </p:txBody>
      </p:sp>
      <p:sp>
        <p:nvSpPr>
          <p:cNvPr id="108" name=""/>
          <p:cNvSpPr txBox="1"/>
          <p:nvPr/>
        </p:nvSpPr>
        <p:spPr>
          <a:xfrm>
            <a:off x="26574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SERVICIOS GENERALES OPERATIVO]]></a:t>
            </a:r>
          </a:p>
        </p:txBody>
      </p:sp>
      <p:sp>
        <p:nvSpPr>
          <p:cNvPr id="109" name=""/>
          <p:cNvSpPr txBox="1"/>
          <p:nvPr/>
        </p:nvSpPr>
        <p:spPr>
          <a:xfrm>
            <a:off x="28098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RECAUDO DISTRITO]]></a:t>
            </a:r>
          </a:p>
        </p:txBody>
      </p:sp>
      <p:sp>
        <p:nvSpPr>
          <p:cNvPr id="110" name=""/>
          <p:cNvSpPr txBox="1"/>
          <p:nvPr/>
        </p:nvSpPr>
        <p:spPr>
          <a:xfrm>
            <a:off x="8286750" y="107156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LECTURA & REPARTO TERRITORIAL]]></a:t>
            </a:r>
          </a:p>
        </p:txBody>
      </p:sp>
      <p:sp>
        <p:nvSpPr>
          <p:cNvPr id="111" name=""/>
          <p:cNvSpPr txBox="1"/>
          <p:nvPr/>
        </p:nvSpPr>
        <p:spPr>
          <a:xfrm>
            <a:off x="29622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BROS MANTENIMIENTO DE MERCADO]]></a:t>
            </a:r>
          </a:p>
        </p:txBody>
      </p:sp>
      <p:sp>
        <p:nvSpPr>
          <p:cNvPr id="112" name=""/>
          <p:cNvSpPr txBox="1"/>
          <p:nvPr/>
        </p:nvSpPr>
        <p:spPr>
          <a:xfrm>
            <a:off x="31146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BROS MERCADO ESTRATEGICO]]></a:t>
            </a:r>
          </a:p>
        </p:txBody>
      </p:sp>
      <p:sp>
        <p:nvSpPr>
          <p:cNvPr id="113" name=""/>
          <p:cNvSpPr txBox="1"/>
          <p:nvPr/>
        </p:nvSpPr>
        <p:spPr>
          <a:xfrm>
            <a:off x="32670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GESTION CUENTAS DISTRITO]]></a:t>
            </a:r>
          </a:p>
        </p:txBody>
      </p:sp>
      <p:sp>
        <p:nvSpPr>
          <p:cNvPr id="114" name=""/>
          <p:cNvSpPr txBox="1"/>
          <p:nvPr/>
        </p:nvSpPr>
        <p:spPr>
          <a:xfrm>
            <a:off x="34194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INSTALACIONES SECTOR]]></a:t>
            </a:r>
          </a:p>
        </p:txBody>
      </p:sp>
      <p:sp>
        <p:nvSpPr>
          <p:cNvPr id="115" name=""/>
          <p:cNvSpPr txBox="1"/>
          <p:nvPr/>
        </p:nvSpPr>
        <p:spPr>
          <a:xfrm>
            <a:off x="35718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PROVISION DEL SERVICIO SECTOR]]></a:t>
            </a:r>
          </a:p>
        </p:txBody>
      </p:sp>
      <p:sp>
        <p:nvSpPr>
          <p:cNvPr id="116" name=""/>
          <p:cNvSpPr txBox="1"/>
          <p:nvPr/>
        </p:nvSpPr>
        <p:spPr>
          <a:xfrm>
            <a:off x="37242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ANTENIMIENTO RED DISTRIBUCION II]]></a:t>
            </a:r>
          </a:p>
        </p:txBody>
      </p:sp>
      <p:sp>
        <p:nvSpPr>
          <p:cNvPr id="117" name=""/>
          <p:cNvSpPr txBox="1"/>
          <p:nvPr/>
        </p:nvSpPr>
        <p:spPr>
          <a:xfrm>
            <a:off x="38766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ANTENIMIENTO RED DISTRIBUCION]]></a:t>
            </a:r>
          </a:p>
        </p:txBody>
      </p:sp>
      <p:sp>
        <p:nvSpPr>
          <p:cNvPr id="118" name=""/>
          <p:cNvSpPr txBox="1"/>
          <p:nvPr/>
        </p:nvSpPr>
        <p:spPr>
          <a:xfrm>
            <a:off x="40290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ANTENIMIENTO RED DISTRIBUCION]]></a:t>
            </a:r>
          </a:p>
        </p:txBody>
      </p:sp>
      <p:sp>
        <p:nvSpPr>
          <p:cNvPr id="119" name=""/>
          <p:cNvSpPr txBox="1"/>
          <p:nvPr/>
        </p:nvSpPr>
        <p:spPr>
          <a:xfrm>
            <a:off x="41814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RECAUDO DISTRITO]]></a:t>
            </a:r>
          </a:p>
        </p:txBody>
      </p:sp>
      <p:sp>
        <p:nvSpPr>
          <p:cNvPr id="120" name=""/>
          <p:cNvSpPr txBox="1"/>
          <p:nvPr/>
        </p:nvSpPr>
        <p:spPr>
          <a:xfrm>
            <a:off x="43338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BROS MERCADO ESTRATEGICO]]></a:t>
            </a:r>
          </a:p>
        </p:txBody>
      </p:sp>
      <p:sp>
        <p:nvSpPr>
          <p:cNvPr id="121" name=""/>
          <p:cNvSpPr txBox="1"/>
          <p:nvPr/>
        </p:nvSpPr>
        <p:spPr>
          <a:xfrm>
            <a:off x="44862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GESTION CUENTAS DISTRITO]]></a:t>
            </a:r>
          </a:p>
        </p:txBody>
      </p:sp>
      <p:sp>
        <p:nvSpPr>
          <p:cNvPr id="122" name=""/>
          <p:cNvSpPr txBox="1"/>
          <p:nvPr/>
        </p:nvSpPr>
        <p:spPr>
          <a:xfrm>
            <a:off x="46386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INSTALACIONES SECTOR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47910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PROVISION DEL SERVICIO SECTOR]]></a:t>
            </a:r>
          </a:p>
        </p:txBody>
      </p:sp>
      <p:sp>
        <p:nvSpPr>
          <p:cNvPr id="124" name=""/>
          <p:cNvSpPr txBox="1"/>
          <p:nvPr/>
        </p:nvSpPr>
        <p:spPr>
          <a:xfrm>
            <a:off x="49434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ANTENIMIENTO RED DISTRIBUCION]]></a:t>
            </a:r>
          </a:p>
        </p:txBody>
      </p:sp>
      <p:sp>
        <p:nvSpPr>
          <p:cNvPr id="125" name=""/>
          <p:cNvSpPr txBox="1"/>
          <p:nvPr/>
        </p:nvSpPr>
        <p:spPr>
          <a:xfrm>
            <a:off x="92106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LOGISTICA SECTOR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93630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MUNICACION I]]></a:t>
            </a:r>
          </a:p>
        </p:txBody>
      </p:sp>
      <p:sp>
        <p:nvSpPr>
          <p:cNvPr id="127" name=""/>
          <p:cNvSpPr txBox="1"/>
          <p:nvPr/>
        </p:nvSpPr>
        <p:spPr>
          <a:xfrm>
            <a:off x="50958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RECAUDO DISTRITO]]></a:t>
            </a:r>
          </a:p>
        </p:txBody>
      </p:sp>
      <p:sp>
        <p:nvSpPr>
          <p:cNvPr id="128" name=""/>
          <p:cNvSpPr txBox="1"/>
          <p:nvPr/>
        </p:nvSpPr>
        <p:spPr>
          <a:xfrm>
            <a:off x="9810750" y="107156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LECTURA & REPARTO TERRITORIAL]]></a:t>
            </a:r>
          </a:p>
        </p:txBody>
      </p:sp>
      <p:sp>
        <p:nvSpPr>
          <p:cNvPr id="129" name=""/>
          <p:cNvSpPr txBox="1"/>
          <p:nvPr/>
        </p:nvSpPr>
        <p:spPr>
          <a:xfrm>
            <a:off x="52482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BROS MANTENIMIENTO DE MERCADO]]></a:t>
            </a:r>
          </a:p>
        </p:txBody>
      </p:sp>
      <p:sp>
        <p:nvSpPr>
          <p:cNvPr id="130" name=""/>
          <p:cNvSpPr txBox="1"/>
          <p:nvPr/>
        </p:nvSpPr>
        <p:spPr>
          <a:xfrm>
            <a:off x="54006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BROS MERCADO ESTRATEGICO]]></a:t>
            </a:r>
          </a:p>
        </p:txBody>
      </p:sp>
      <p:sp>
        <p:nvSpPr>
          <p:cNvPr id="131" name=""/>
          <p:cNvSpPr txBox="1"/>
          <p:nvPr/>
        </p:nvSpPr>
        <p:spPr>
          <a:xfrm>
            <a:off x="55530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GESTION CUENTAS DISTRITO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57054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INSTALACIONES SECTOR]]></a:t>
            </a:r>
          </a:p>
        </p:txBody>
      </p:sp>
      <p:sp>
        <p:nvSpPr>
          <p:cNvPr id="133" name=""/>
          <p:cNvSpPr txBox="1"/>
          <p:nvPr/>
        </p:nvSpPr>
        <p:spPr>
          <a:xfrm>
            <a:off x="58578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PROVISION DEL SERVICIO SECTOR]]></a:t>
            </a:r>
          </a:p>
        </p:txBody>
      </p:sp>
      <p:sp>
        <p:nvSpPr>
          <p:cNvPr id="134" name=""/>
          <p:cNvSpPr txBox="1"/>
          <p:nvPr/>
        </p:nvSpPr>
        <p:spPr>
          <a:xfrm>
            <a:off x="60102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ANTENIMIENTO RED DISTRIBUCION]]></a:t>
            </a:r>
          </a:p>
        </p:txBody>
      </p:sp>
      <p:sp>
        <p:nvSpPr>
          <p:cNvPr id="135" name=""/>
          <p:cNvSpPr txBox="1"/>
          <p:nvPr/>
        </p:nvSpPr>
        <p:spPr>
          <a:xfrm>
            <a:off x="61626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ANTENIMIENTO RED DISTRIBUCION]]></a:t>
            </a:r>
          </a:p>
        </p:txBody>
      </p:sp>
      <p:sp>
        <p:nvSpPr>
          <p:cNvPr id="136" name=""/>
          <p:cNvSpPr txBox="1"/>
          <p:nvPr/>
        </p:nvSpPr>
        <p:spPr>
          <a:xfrm>
            <a:off x="63150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RECAUDO DISTRITO]]></a:t>
            </a:r>
          </a:p>
        </p:txBody>
      </p:sp>
      <p:sp>
        <p:nvSpPr>
          <p:cNvPr id="137" name=""/>
          <p:cNvSpPr txBox="1"/>
          <p:nvPr/>
        </p:nvSpPr>
        <p:spPr>
          <a:xfrm>
            <a:off x="64674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BROS MANTENIMIENTO DE MERCADO]]></a:t>
            </a:r>
          </a:p>
        </p:txBody>
      </p:sp>
      <p:sp>
        <p:nvSpPr>
          <p:cNvPr id="138" name=""/>
          <p:cNvSpPr txBox="1"/>
          <p:nvPr/>
        </p:nvSpPr>
        <p:spPr>
          <a:xfrm>
            <a:off x="66198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BROS MERCADO ESTRATEGICO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67722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GESTION CUENTAS DISTRITO]]></a:t>
            </a:r>
          </a:p>
        </p:txBody>
      </p:sp>
      <p:sp>
        <p:nvSpPr>
          <p:cNvPr id="140" name=""/>
          <p:cNvSpPr txBox="1"/>
          <p:nvPr/>
        </p:nvSpPr>
        <p:spPr>
          <a:xfrm>
            <a:off x="69246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EDIDAS II]]></a:t>
            </a:r>
          </a:p>
        </p:txBody>
      </p:sp>
      <p:sp>
        <p:nvSpPr>
          <p:cNvPr id="141" name=""/>
          <p:cNvSpPr txBox="1"/>
          <p:nvPr/>
        </p:nvSpPr>
        <p:spPr>
          <a:xfrm>
            <a:off x="70770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INSTALACIONES SECTOR]]></a:t>
            </a:r>
          </a:p>
        </p:txBody>
      </p:sp>
      <p:sp>
        <p:nvSpPr>
          <p:cNvPr id="142" name=""/>
          <p:cNvSpPr txBox="1"/>
          <p:nvPr/>
        </p:nvSpPr>
        <p:spPr>
          <a:xfrm>
            <a:off x="72294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PROVISION DEL SERVICIO SECTOR]]></a:t>
            </a:r>
          </a:p>
        </p:txBody>
      </p:sp>
      <p:sp>
        <p:nvSpPr>
          <p:cNvPr id="143" name=""/>
          <p:cNvSpPr txBox="1"/>
          <p:nvPr/>
        </p:nvSpPr>
        <p:spPr>
          <a:xfrm>
            <a:off x="73818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ANTENIMIENTO RED DISTRIBUCION]]></a:t>
            </a:r>
          </a:p>
        </p:txBody>
      </p:sp>
      <p:sp>
        <p:nvSpPr>
          <p:cNvPr id="144" name=""/>
          <p:cNvSpPr txBox="1"/>
          <p:nvPr/>
        </p:nvSpPr>
        <p:spPr>
          <a:xfrm>
            <a:off x="95154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LOGISTICA SECTOR]]></a:t>
            </a:r>
          </a:p>
        </p:txBody>
      </p:sp>
      <p:sp>
        <p:nvSpPr>
          <p:cNvPr id="145" name=""/>
          <p:cNvSpPr txBox="1"/>
          <p:nvPr/>
        </p:nvSpPr>
        <p:spPr>
          <a:xfrm>
            <a:off x="96678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PROVISION DEL SERVICIO SECTOR]]></a:t>
            </a:r>
          </a:p>
        </p:txBody>
      </p:sp>
      <p:sp>
        <p:nvSpPr>
          <p:cNvPr id="146" name=""/>
          <p:cNvSpPr txBox="1"/>
          <p:nvPr/>
        </p:nvSpPr>
        <p:spPr>
          <a:xfrm>
            <a:off x="75342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RECAUDO DISTRITO]]></a:t>
            </a:r>
          </a:p>
        </p:txBody>
      </p:sp>
      <p:sp>
        <p:nvSpPr>
          <p:cNvPr id="147" name=""/>
          <p:cNvSpPr txBox="1"/>
          <p:nvPr/>
        </p:nvSpPr>
        <p:spPr>
          <a:xfrm>
            <a:off x="11334750" y="107156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LECTURA & REPARTO TERRITORIAL]]></a:t>
            </a:r>
          </a:p>
        </p:txBody>
      </p:sp>
      <p:sp>
        <p:nvSpPr>
          <p:cNvPr id="148" name=""/>
          <p:cNvSpPr txBox="1"/>
          <p:nvPr/>
        </p:nvSpPr>
        <p:spPr>
          <a:xfrm>
            <a:off x="76866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BROS MANTENIMIENTO DE MERCADO]]></a:t>
            </a:r>
          </a:p>
        </p:txBody>
      </p:sp>
      <p:sp>
        <p:nvSpPr>
          <p:cNvPr id="149" name=""/>
          <p:cNvSpPr txBox="1"/>
          <p:nvPr/>
        </p:nvSpPr>
        <p:spPr>
          <a:xfrm>
            <a:off x="78390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BROS MERCADO ESTRATEGICO]]></a:t>
            </a:r>
          </a:p>
        </p:txBody>
      </p:sp>
      <p:sp>
        <p:nvSpPr>
          <p:cNvPr id="150" name=""/>
          <p:cNvSpPr txBox="1"/>
          <p:nvPr/>
        </p:nvSpPr>
        <p:spPr>
          <a:xfrm>
            <a:off x="79914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GESTION CUENTAS DISTRITO]]></a:t>
            </a:r>
          </a:p>
        </p:txBody>
      </p:sp>
      <p:sp>
        <p:nvSpPr>
          <p:cNvPr id="151" name=""/>
          <p:cNvSpPr txBox="1"/>
          <p:nvPr/>
        </p:nvSpPr>
        <p:spPr>
          <a:xfrm>
            <a:off x="81438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INSTALACIONES SECTOR]]></a:t>
            </a:r>
          </a:p>
        </p:txBody>
      </p:sp>
      <p:sp>
        <p:nvSpPr>
          <p:cNvPr id="152" name=""/>
          <p:cNvSpPr txBox="1"/>
          <p:nvPr/>
        </p:nvSpPr>
        <p:spPr>
          <a:xfrm>
            <a:off x="82962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EDIDAS I]]></a:t>
            </a:r>
          </a:p>
        </p:txBody>
      </p:sp>
      <p:sp>
        <p:nvSpPr>
          <p:cNvPr id="153" name=""/>
          <p:cNvSpPr txBox="1"/>
          <p:nvPr/>
        </p:nvSpPr>
        <p:spPr>
          <a:xfrm>
            <a:off x="84486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EDIDAS II]]></a:t>
            </a:r>
          </a:p>
        </p:txBody>
      </p:sp>
      <p:sp>
        <p:nvSpPr>
          <p:cNvPr id="154" name=""/>
          <p:cNvSpPr txBox="1"/>
          <p:nvPr/>
        </p:nvSpPr>
        <p:spPr>
          <a:xfrm>
            <a:off x="86010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ANTENIMIENTO RED DISTRIBUCION]]></a:t>
            </a:r>
          </a:p>
        </p:txBody>
      </p:sp>
      <p:sp>
        <p:nvSpPr>
          <p:cNvPr id="155" name=""/>
          <p:cNvSpPr txBox="1"/>
          <p:nvPr/>
        </p:nvSpPr>
        <p:spPr>
          <a:xfrm>
            <a:off x="87534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ANTENIMIENTO RED DISTRIBUCION]]></a:t>
            </a:r>
          </a:p>
        </p:txBody>
      </p:sp>
      <p:sp>
        <p:nvSpPr>
          <p:cNvPr id="156" name=""/>
          <p:cNvSpPr txBox="1"/>
          <p:nvPr/>
        </p:nvSpPr>
        <p:spPr>
          <a:xfrm>
            <a:off x="98202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ADMINISTRATIVO]]></a:t>
            </a:r>
          </a:p>
        </p:txBody>
      </p:sp>
      <p:sp>
        <p:nvSpPr>
          <p:cNvPr id="157" name=""/>
          <p:cNvSpPr txBox="1"/>
          <p:nvPr/>
        </p:nvSpPr>
        <p:spPr>
          <a:xfrm>
            <a:off x="99726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DMINISTRATIVO I]]></a:t>
            </a:r>
          </a:p>
        </p:txBody>
      </p:sp>
      <p:sp>
        <p:nvSpPr>
          <p:cNvPr id="158" name=""/>
          <p:cNvSpPr txBox="1"/>
          <p:nvPr/>
        </p:nvSpPr>
        <p:spPr>
          <a:xfrm>
            <a:off x="89058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RECAUDO DISTRITO]]></a:t>
            </a:r>
          </a:p>
        </p:txBody>
      </p:sp>
      <p:sp>
        <p:nvSpPr>
          <p:cNvPr id="159" name=""/>
          <p:cNvSpPr txBox="1"/>
          <p:nvPr/>
        </p:nvSpPr>
        <p:spPr>
          <a:xfrm>
            <a:off x="90582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ADMINISTRATIVO]]></a:t>
            </a:r>
          </a:p>
        </p:txBody>
      </p:sp>
      <p:sp>
        <p:nvSpPr>
          <p:cNvPr id="160" name=""/>
          <p:cNvSpPr txBox="1"/>
          <p:nvPr/>
        </p:nvSpPr>
        <p:spPr>
          <a:xfrm>
            <a:off x="92106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UXILIAR DESARROLLO SECTOR I]]></a:t>
            </a:r>
          </a:p>
        </p:txBody>
      </p:sp>
      <p:sp>
        <p:nvSpPr>
          <p:cNvPr id="161" name=""/>
          <p:cNvSpPr txBox="1"/>
          <p:nvPr/>
        </p:nvSpPr>
        <p:spPr>
          <a:xfrm>
            <a:off x="93630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]]></a:t>
            </a:r>
          </a:p>
        </p:txBody>
      </p:sp>
      <p:sp>
        <p:nvSpPr>
          <p:cNvPr id="162" name=""/>
          <p:cNvSpPr txBox="1"/>
          <p:nvPr/>
        </p:nvSpPr>
        <p:spPr>
          <a:xfrm>
            <a:off x="95154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PERVISOR MANTENIMIENTO RED DISTRIBUCION]]></a:t>
            </a:r>
          </a:p>
        </p:txBody>
      </p:sp>
      <p:sp>
        <p:nvSpPr>
          <p:cNvPr id="163" name=""/>
          <p:cNvSpPr txBox="1"/>
          <p:nvPr/>
        </p:nvSpPr>
        <p:spPr>
          <a:xfrm>
            <a:off x="96678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BDI I]]></a:t>
            </a:r>
          </a:p>
        </p:txBody>
      </p:sp>
      <p:sp>
        <p:nvSpPr>
          <p:cNvPr id="164" name=""/>
          <p:cNvSpPr txBox="1"/>
          <p:nvPr/>
        </p:nvSpPr>
        <p:spPr>
          <a:xfrm>
            <a:off x="98202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 I]]></a:t>
            </a:r>
          </a:p>
        </p:txBody>
      </p:sp>
      <p:sp>
        <p:nvSpPr>
          <p:cNvPr id="165" name=""/>
          <p:cNvSpPr txBox="1"/>
          <p:nvPr/>
        </p:nvSpPr>
        <p:spPr>
          <a:xfrm>
            <a:off x="99726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UXILIAR MANTENIMIENTO RED DISTRIBUCION]]></a:t>
            </a:r>
          </a:p>
        </p:txBody>
      </p:sp>
      <p:sp>
        <p:nvSpPr>
          <p:cNvPr id="166" name=""/>
          <p:cNvSpPr txBox="1"/>
          <p:nvPr/>
        </p:nvSpPr>
        <p:spPr>
          <a:xfrm>
            <a:off x="101250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 I]]></a:t>
            </a:r>
          </a:p>
        </p:txBody>
      </p:sp>
      <p:sp>
        <p:nvSpPr>
          <p:cNvPr id="167" name=""/>
          <p:cNvSpPr txBox="1"/>
          <p:nvPr/>
        </p:nvSpPr>
        <p:spPr>
          <a:xfrm>
            <a:off x="102774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PERVISOR MANTENIMIENTO RED DISTRIBUCION]]></a:t>
            </a:r>
          </a:p>
        </p:txBody>
      </p:sp>
      <p:sp>
        <p:nvSpPr>
          <p:cNvPr id="168" name=""/>
          <p:cNvSpPr txBox="1"/>
          <p:nvPr/>
        </p:nvSpPr>
        <p:spPr>
          <a:xfrm>
            <a:off x="104298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RIO MANTENIMIENTO TRANSFORMADORES]]></a:t>
            </a:r>
          </a:p>
        </p:txBody>
      </p:sp>
      <p:sp>
        <p:nvSpPr>
          <p:cNvPr id="169" name=""/>
          <p:cNvSpPr txBox="1"/>
          <p:nvPr/>
        </p:nvSpPr>
        <p:spPr>
          <a:xfrm>
            <a:off x="105822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]]></a:t>
            </a:r>
          </a:p>
        </p:txBody>
      </p:sp>
      <p:sp>
        <p:nvSpPr>
          <p:cNvPr id="170" name=""/>
          <p:cNvSpPr txBox="1"/>
          <p:nvPr/>
        </p:nvSpPr>
        <p:spPr>
          <a:xfrm>
            <a:off x="107346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RECAUDO DISTRITO]]></a:t>
            </a:r>
          </a:p>
        </p:txBody>
      </p:sp>
      <p:sp>
        <p:nvSpPr>
          <p:cNvPr id="171" name=""/>
          <p:cNvSpPr txBox="1"/>
          <p:nvPr/>
        </p:nvSpPr>
        <p:spPr>
          <a:xfrm>
            <a:off x="108870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COBROS]]></a:t>
            </a:r>
          </a:p>
        </p:txBody>
      </p:sp>
      <p:sp>
        <p:nvSpPr>
          <p:cNvPr id="172" name=""/>
          <p:cNvSpPr txBox="1"/>
          <p:nvPr/>
        </p:nvSpPr>
        <p:spPr>
          <a:xfrm>
            <a:off x="110394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]]></a:t>
            </a:r>
          </a:p>
        </p:txBody>
      </p:sp>
      <p:sp>
        <p:nvSpPr>
          <p:cNvPr id="173" name=""/>
          <p:cNvSpPr txBox="1"/>
          <p:nvPr/>
        </p:nvSpPr>
        <p:spPr>
          <a:xfrm>
            <a:off x="111918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PERVISOR MANTENIMIENTO RED DISTRIBUCION]]></a:t>
            </a:r>
          </a:p>
        </p:txBody>
      </p:sp>
      <p:sp>
        <p:nvSpPr>
          <p:cNvPr id="174" name=""/>
          <p:cNvSpPr txBox="1"/>
          <p:nvPr/>
        </p:nvSpPr>
        <p:spPr>
          <a:xfrm>
            <a:off x="113442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RECAUDO DISTRITO]]></a:t>
            </a:r>
          </a:p>
        </p:txBody>
      </p:sp>
      <p:sp>
        <p:nvSpPr>
          <p:cNvPr id="175" name=""/>
          <p:cNvSpPr txBox="1"/>
          <p:nvPr/>
        </p:nvSpPr>
        <p:spPr>
          <a:xfrm>
            <a:off x="12858750" y="107156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RIO LECTURA & REPARTO SECTOR]]></a:t>
            </a:r>
          </a:p>
        </p:txBody>
      </p:sp>
      <p:sp>
        <p:nvSpPr>
          <p:cNvPr id="176" name=""/>
          <p:cNvSpPr txBox="1"/>
          <p:nvPr/>
        </p:nvSpPr>
        <p:spPr>
          <a:xfrm>
            <a:off x="114966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ADMINISTRATIVO]]></a:t>
            </a:r>
          </a:p>
        </p:txBody>
      </p:sp>
      <p:sp>
        <p:nvSpPr>
          <p:cNvPr id="177" name=""/>
          <p:cNvSpPr txBox="1"/>
          <p:nvPr/>
        </p:nvSpPr>
        <p:spPr>
          <a:xfrm>
            <a:off x="116490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SPECTOR MEDIDAS II]]></a:t>
            </a:r>
          </a:p>
        </p:txBody>
      </p:sp>
      <p:sp>
        <p:nvSpPr>
          <p:cNvPr id="178" name=""/>
          <p:cNvSpPr txBox="1"/>
          <p:nvPr/>
        </p:nvSpPr>
        <p:spPr>
          <a:xfrm>
            <a:off x="118014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SPECTOR MEDIDAS I]]></a:t>
            </a:r>
          </a:p>
        </p:txBody>
      </p:sp>
      <p:sp>
        <p:nvSpPr>
          <p:cNvPr id="179" name=""/>
          <p:cNvSpPr txBox="1"/>
          <p:nvPr/>
        </p:nvSpPr>
        <p:spPr>
          <a:xfrm>
            <a:off x="119538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PERVISOR MANTENIMIENTO RED DISTRIBUCION]]></a:t>
            </a:r>
          </a:p>
        </p:txBody>
      </p:sp>
      <p:sp>
        <p:nvSpPr>
          <p:cNvPr id="180" name=""/>
          <p:cNvSpPr txBox="1"/>
          <p:nvPr/>
        </p:nvSpPr>
        <p:spPr>
          <a:xfrm>
            <a:off x="121062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]]></a:t>
            </a:r>
          </a:p>
        </p:txBody>
      </p:sp>
      <p:sp>
        <p:nvSpPr>
          <p:cNvPr id="181" name=""/>
          <p:cNvSpPr txBox="1"/>
          <p:nvPr/>
        </p:nvSpPr>
        <p:spPr>
          <a:xfrm>
            <a:off x="122586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ONTADOR MANTENIMIENTO RED DISTRIBUCION]]></a:t>
            </a:r>
          </a:p>
        </p:txBody>
      </p:sp>
      <p:sp>
        <p:nvSpPr>
          <p:cNvPr id="182" name=""/>
          <p:cNvSpPr txBox="1"/>
          <p:nvPr/>
        </p:nvSpPr>
        <p:spPr>
          <a:xfrm>
            <a:off x="124110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ONTADOR MANTENIMIENTO RED DISTRIBUCION I]]></a:t>
            </a:r>
          </a:p>
        </p:txBody>
      </p:sp>
      <p:sp>
        <p:nvSpPr>
          <p:cNvPr id="183" name=""/>
          <p:cNvSpPr txBox="1"/>
          <p:nvPr/>
        </p:nvSpPr>
        <p:spPr>
          <a:xfrm>
            <a:off x="125634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ONTADOR MANTENIMIENTO RED DISTRIBUCION]]></a:t>
            </a:r>
          </a:p>
        </p:txBody>
      </p:sp>
      <p:sp>
        <p:nvSpPr>
          <p:cNvPr id="184" name=""/>
          <p:cNvSpPr txBox="1"/>
          <p:nvPr/>
        </p:nvSpPr>
        <p:spPr>
          <a:xfrm>
            <a:off x="127158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PERVISOR MANTENIMIENTO RED DISTRIBUCION]]></a:t>
            </a:r>
          </a:p>
        </p:txBody>
      </p:sp>
      <p:sp>
        <p:nvSpPr>
          <p:cNvPr id="185" name=""/>
          <p:cNvSpPr txBox="1"/>
          <p:nvPr/>
        </p:nvSpPr>
        <p:spPr>
          <a:xfrm>
            <a:off x="128682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 I]]></a:t>
            </a:r>
          </a:p>
        </p:txBody>
      </p:sp>
      <p:sp>
        <p:nvSpPr>
          <p:cNvPr id="186" name=""/>
          <p:cNvSpPr txBox="1"/>
          <p:nvPr/>
        </p:nvSpPr>
        <p:spPr>
          <a:xfrm>
            <a:off x="130206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]]></a:t>
            </a:r>
          </a:p>
        </p:txBody>
      </p:sp>
      <p:sp>
        <p:nvSpPr>
          <p:cNvPr id="187" name=""/>
          <p:cNvSpPr txBox="1"/>
          <p:nvPr/>
        </p:nvSpPr>
        <p:spPr>
          <a:xfrm>
            <a:off x="101250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ADMINISTRATIVO]]></a:t>
            </a:r>
          </a:p>
        </p:txBody>
      </p:sp>
      <p:sp>
        <p:nvSpPr>
          <p:cNvPr id="188" name=""/>
          <p:cNvSpPr txBox="1"/>
          <p:nvPr/>
        </p:nvSpPr>
        <p:spPr>
          <a:xfrm>
            <a:off x="102774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ADMINISTRACION COMERCIAL I]]></a:t>
            </a:r>
          </a:p>
        </p:txBody>
      </p:sp>
      <p:sp>
        <p:nvSpPr>
          <p:cNvPr id="189" name=""/>
          <p:cNvSpPr txBox="1"/>
          <p:nvPr/>
        </p:nvSpPr>
        <p:spPr>
          <a:xfrm>
            <a:off x="104298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DMINISTRATIVO I]]></a:t>
            </a:r>
          </a:p>
        </p:txBody>
      </p:sp>
      <p:sp>
        <p:nvSpPr>
          <p:cNvPr id="190" name=""/>
          <p:cNvSpPr txBox="1"/>
          <p:nvPr/>
        </p:nvSpPr>
        <p:spPr>
          <a:xfrm>
            <a:off x="131730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RECAUDO DISTRITO]]></a:t>
            </a:r>
          </a:p>
        </p:txBody>
      </p:sp>
      <p:sp>
        <p:nvSpPr>
          <p:cNvPr id="191" name=""/>
          <p:cNvSpPr txBox="1"/>
          <p:nvPr/>
        </p:nvSpPr>
        <p:spPr>
          <a:xfrm>
            <a:off x="133254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SPECTOR MEDIDAS I]]></a:t>
            </a:r>
          </a:p>
        </p:txBody>
      </p:sp>
      <p:sp>
        <p:nvSpPr>
          <p:cNvPr id="192" name=""/>
          <p:cNvSpPr txBox="1"/>
          <p:nvPr/>
        </p:nvSpPr>
        <p:spPr>
          <a:xfrm>
            <a:off x="134778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PERVISOR MANTENIMIENTO RED DISTRIBUCION]]></a:t>
            </a:r>
          </a:p>
        </p:txBody>
      </p:sp>
      <p:sp>
        <p:nvSpPr>
          <p:cNvPr id="193" name=""/>
          <p:cNvSpPr txBox="1"/>
          <p:nvPr/>
        </p:nvSpPr>
        <p:spPr>
          <a:xfrm>
            <a:off x="136302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]]></a:t>
            </a:r>
          </a:p>
        </p:txBody>
      </p:sp>
      <p:sp>
        <p:nvSpPr>
          <p:cNvPr id="194" name=""/>
          <p:cNvSpPr txBox="1"/>
          <p:nvPr/>
        </p:nvSpPr>
        <p:spPr>
          <a:xfrm>
            <a:off x="105822750" y="595312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ADMINISTRATIVO]]></a:t>
            </a:r>
          </a:p>
        </p:txBody>
      </p:sp>
      <p:sp>
        <p:nvSpPr>
          <p:cNvPr id="195" name=""/>
          <p:cNvSpPr txBox="1"/>
          <p:nvPr/>
        </p:nvSpPr>
        <p:spPr>
          <a:xfrm>
            <a:off x="137826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ADMINISTRACION COMERCIAL I]]></a:t>
            </a:r>
          </a:p>
        </p:txBody>
      </p:sp>
      <p:sp>
        <p:nvSpPr>
          <p:cNvPr id="196" name=""/>
          <p:cNvSpPr txBox="1"/>
          <p:nvPr/>
        </p:nvSpPr>
        <p:spPr>
          <a:xfrm>
            <a:off x="139350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RECAUDO DISTRITO]]></a:t>
            </a:r>
          </a:p>
        </p:txBody>
      </p:sp>
      <p:sp>
        <p:nvSpPr>
          <p:cNvPr id="197" name=""/>
          <p:cNvSpPr txBox="1"/>
          <p:nvPr/>
        </p:nvSpPr>
        <p:spPr>
          <a:xfrm>
            <a:off x="140874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SPECTOR MEDIDAS I]]></a:t>
            </a:r>
          </a:p>
        </p:txBody>
      </p:sp>
      <p:sp>
        <p:nvSpPr>
          <p:cNvPr id="198" name=""/>
          <p:cNvSpPr txBox="1"/>
          <p:nvPr/>
        </p:nvSpPr>
        <p:spPr>
          <a:xfrm>
            <a:off x="142398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UXILIAR MANTENIMIENTO RED DISTRIBUCION]]></a:t>
            </a:r>
          </a:p>
        </p:txBody>
      </p:sp>
      <p:sp>
        <p:nvSpPr>
          <p:cNvPr id="199" name=""/>
          <p:cNvSpPr txBox="1"/>
          <p:nvPr/>
        </p:nvSpPr>
        <p:spPr>
          <a:xfrm>
            <a:off x="143922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PERVISOR MANTENIMIENTO RED DISTRIBUCION]]></a:t>
            </a:r>
          </a:p>
        </p:txBody>
      </p:sp>
      <p:sp>
        <p:nvSpPr>
          <p:cNvPr id="200" name=""/>
          <p:cNvSpPr txBox="1"/>
          <p:nvPr/>
        </p:nvSpPr>
        <p:spPr>
          <a:xfrm>
            <a:off x="145446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]]></a:t>
            </a:r>
          </a:p>
        </p:txBody>
      </p:sp>
      <p:sp>
        <p:nvSpPr>
          <p:cNvPr id="201" name=""/>
          <p:cNvSpPr txBox="1"/>
          <p:nvPr/>
        </p:nvSpPr>
        <p:spPr>
          <a:xfrm>
            <a:off x="146970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UXILIAR MANTENIMIENTO RED DISTRIBUCION I]]></a:t>
            </a:r>
          </a:p>
        </p:txBody>
      </p:sp>
      <p:sp>
        <p:nvSpPr>
          <p:cNvPr id="202" name=""/>
          <p:cNvSpPr txBox="1"/>
          <p:nvPr/>
        </p:nvSpPr>
        <p:spPr>
          <a:xfrm>
            <a:off x="148494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]]></a:t>
            </a:r>
          </a:p>
        </p:txBody>
      </p:sp>
      <p:sp>
        <p:nvSpPr>
          <p:cNvPr id="203" name=""/>
          <p:cNvSpPr txBox="1"/>
          <p:nvPr/>
        </p:nvSpPr>
        <p:spPr>
          <a:xfrm>
            <a:off x="150018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 I]]></a:t>
            </a:r>
          </a:p>
        </p:txBody>
      </p:sp>
      <p:sp>
        <p:nvSpPr>
          <p:cNvPr id="204" name=""/>
          <p:cNvSpPr txBox="1"/>
          <p:nvPr/>
        </p:nvSpPr>
        <p:spPr>
          <a:xfrm>
            <a:off x="151542750" y="8334375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PERVISOR MANTENIMIENTO RED DISTRIBUCION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70">
  <a:themeElements>
    <a:clrScheme name="Theme7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0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2019-06-05T09:00:55Z</dcterms:created>
  <dcterms:modified xsi:type="dcterms:W3CDTF">2019-06-05T09:00:55Z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