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559fd0c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559fd0c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559fd0c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559fd0c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559fd0c5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559fd0c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559fd0c5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559fd0c5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559fd0c5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559fd0c5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ephenking.fandom.com/ru/wiki/%D0%94%D0%B5%D1%80%D1%80%D0%B8,_%D0%9C%D1%8D%D0%BD" TargetMode="External"/><Relationship Id="rId4" Type="http://schemas.openxmlformats.org/officeDocument/2006/relationships/hyperlink" Target="https://stephenking.fandom.com/ru/wiki/%D0%94%D0%B5%D1%80%D1%80%D0%B8,_%D0%9C%D1%8D%D0%BD" TargetMode="External"/><Relationship Id="rId5" Type="http://schemas.openxmlformats.org/officeDocument/2006/relationships/hyperlink" Target="https://stephenking.fandom.com/ru/wiki/%D0%94%D0%B6%D0%BE%D1%80%D0%B4%D0%B6_%D0%94%D0%B5%D0%BD%D0%B1%D1%80%D0%BE" TargetMode="External"/><Relationship Id="rId6" Type="http://schemas.openxmlformats.org/officeDocument/2006/relationships/hyperlink" Target="https://stephenking.fandom.com/ru/wiki/%D0%91%D0%B8%D0%BB%D0%BB_%D0%94%D0%B5%D0%BD%D0%B1%D1%80%D0%BE" TargetMode="External"/><Relationship Id="rId7" Type="http://schemas.openxmlformats.org/officeDocument/2006/relationships/hyperlink" Target="https://stephenking.fandom.com/ru/wiki/%D0%A0%D0%B8%D1%82%D1%83%D0%B0%D0%BB_%D0%A7%D1%83%D0%B4%D1%8C" TargetMode="External"/><Relationship Id="rId8" Type="http://schemas.openxmlformats.org/officeDocument/2006/relationships/hyperlink" Target="https://stephenking.fandom.com/ru/wiki/%D0%90%D0%B4%D1%80%D0%B8%D0%B0%D0%BD_%D0%9C%D0%B5%D0%BB%D0%BB%D0%BE%D0%B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ephenking.fandom.com/ru/wiki/%D0%A2%D0%BE%D0%B4%D1%8D%D1%88" TargetMode="External"/><Relationship Id="rId4" Type="http://schemas.openxmlformats.org/officeDocument/2006/relationships/hyperlink" Target="https://stephenking.fandom.com/ru/wiki/%D0%A2%D1%91%D0%BC%D0%BD%D0%B0%D1%8F_%D0%B1%D0%B0%D1%88%D0%BD%D1%8F_(%D1%86%D0%B8%D0%BA%D0%BB)" TargetMode="External"/><Relationship Id="rId5" Type="http://schemas.openxmlformats.org/officeDocument/2006/relationships/hyperlink" Target="https://stephenking.fandom.com/ru/wiki/%D0%9A%D0%BB%D1%83%D0%B1_%D0%9D%D0%B5%D1%83%D0%B4%D0%B0%D1%87%D0%BD%D0%B8%D0%BA%D0%BE%D0%B2" TargetMode="External"/><Relationship Id="rId6" Type="http://schemas.openxmlformats.org/officeDocument/2006/relationships/hyperlink" Target="https://stephenking.fandom.com/ru/wiki/%D0%9E%D0%B4%D1%80%D0%B0_%D0%A4%D0%B8%D0%BB%D0%BB%D0%B8%D0%BF%D1%81" TargetMode="External"/><Relationship Id="rId7" Type="http://schemas.openxmlformats.org/officeDocument/2006/relationships/hyperlink" Target="https://stephenking.fandom.com/ru/wiki/%D0%94%D0%B6%D0%BE%D1%80%D0%B4%D0%B6_%D0%94%D0%B5%D0%BD%D0%B1%D1%80%D0%B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com/search?sca_esv=d63eb84656ac4be5&amp;sca_upv=1&amp;sxsrf=ADLYWIL5nsLTzdNBfSQ7yKWCLYq-6snwug:1727254939546&amp;q=%D0%9A%D1%8B%D1%80%D0%B3%D1%8B%D0%B7%D1%81%D1%82%D0%B0%D0%BD&amp;stick=H4sIAAAAAAAAAOPgE-LVT9c3NEyKN0jJK6ksUuLSz9U3yCoxLslK0zLKTrbST8vMyQUTViUZqYklRZnJiTkKRanpmfl5ConliUWpQE5OamJxqkJKYknqIlaRC7Mudl9suLD5YveF7RcbLzZd2HBh7w5Wxl3sTBwMALUdHeFwAAAA&amp;sa=X&amp;ved=2ahUKEwixwu6I3t2IAxW_U1UIHW7HKB4QmxMoAHoECCQQAg" TargetMode="External"/><Relationship Id="rId4" Type="http://schemas.openxmlformats.org/officeDocument/2006/relationships/hyperlink" Target="https://www.google.com/search?sca_esv=d63eb84656ac4be5&amp;sca_upv=1&amp;sxsrf=ADLYWIL5nsLTzdNBfSQ7yKWCLYq-6snwug:1727254939546&amp;q=%D0%90%D0%BD%D0%B4%D1%80%D0%B5%D1%81+%D0%9C%D1%83%D1%81%D0%BA%D0%B5%D1%82%D1%82%D0%B8&amp;si=ACC90ny8E30vD16OoPAAI4cStfcliGy35W8UAhb0TsHNc_ISQQxp0MqojOz7K1Ai0Lns4-Nb0ka6S8eBkTw5sTVNnR7tST_pkSMkMIrHbHorIAUxJ--P7gxyO0pFl0ePKvVFz2tn-l8am2LyXa-qtjTCYaUFHzSdKRzp6ZZB8CCY7TsWjCnrcKlBlxQ7O36SHltNrpHJoVfh9Tg7CwwKNoD3_sEyh8pYZ2SE4SnIGcF6vhpT_VY34FY%3D&amp;sa=X&amp;ved=2ahUKEwixwu6I3t2IAxW_U1UIHW7HKB4QmxMoAHoECCIQAg" TargetMode="External"/><Relationship Id="rId5" Type="http://schemas.openxmlformats.org/officeDocument/2006/relationships/hyperlink" Target="https://www.google.com/search?sca_esv=d63eb84656ac4be5&amp;sca_upv=1&amp;sxsrf=ADLYWIL5nsLTzdNBfSQ7yKWCLYq-6snwug:1727254939546&amp;q=%D0%9E%D0%BD%D0%BE+2&amp;si=ACC90nwLLwns5sISZcdzuISy7t-NHozt8Cbt6G3WNQfC9ekAgFMORvlPTXsQCuVX1X23fVspm72o_oFu1PLrxWxx-2qUCc5ev4DIpD2bmweenLv5iVstZPFVNeKLv-VMCN8sJr6TY_KNctDIocvTnf6hB2svkoChhK3rL6PwpBb_ohML_PPjmTaBe8tMtQKhgZm3il2kE2sRYMLvd6iflHTn7Aanr_2_fg%3D%3D&amp;sa=X&amp;ved=2ahUKEwixwu6I3t2IAxW_U1UIHW7HKB4QmxMoAHoECB8QAg" TargetMode="External"/><Relationship Id="rId6" Type="http://schemas.openxmlformats.org/officeDocument/2006/relationships/hyperlink" Target="https://www.google.com/search?sca_esv=d63eb84656ac4be5&amp;sca_upv=1&amp;sxsrf=ADLYWIL5nsLTzdNBfSQ7yKWCLYq-6snwug:1727254939546&amp;q=%D0%9E%D0%BD%D0%BE+(%D1%80%D0%BE%D0%BC%D0%B0%D0%BD)&amp;si=ACC90nzx_D3_zUKRnpAjmO0UBLNxnt7EyN4YYdru6U3bxLI-L15zJODADKFnN4HAvjS7F2-nGdJMBx76hbmtiUJQVD-p2zJvouAu4cJca7iYHd7C_YxM4vqb7_u0GgI39QouBeTiql07_wVdpWMuL52KsRkmGxE6eEYTFEEYrRGI1gusEl_g9uOa92dflc0b0zCgfKfWVq6qniV57fdYRg2t86B6WOqCew%3D%3D&amp;sa=X&amp;ved=2ahUKEwixwu6I3t2IAxW_U1UIHW7HKB4QmxMoAHoECCUQAg" TargetMode="External"/><Relationship Id="rId7" Type="http://schemas.openxmlformats.org/officeDocument/2006/relationships/hyperlink" Target="https://www.google.com/search?sca_esv=d63eb84656ac4be5&amp;sca_upv=1&amp;sxsrf=ADLYWIL5nsLTzdNBfSQ7yKWCLYq-6snwug:1727254939546&amp;q=%D0%A1%D1%82%D0%B8%D0%B2%D0%B5%D0%BD+%D0%9A%D0%B8%D0%BD%D0%B3&amp;si=ACC90ny8E30vD16OoPAAI4cStfcliGy35W8UAhb0TsHNc_ISQTU2DNXvVjAoKHQLxan6y1hioFOAtQbkGBkW2Mj0HmvjADIUmLjKG-V2acHrA0MS_9koSRJBUP1HhbnsDkvnI5FDTKD6BWJTlOzD2Ei_7bgCoH5IWfwvNcuMHZOnC2EKsNPtMTJQHelR-i04kp_ULn9Tbagsw2gSrhfD3Mx7l9LJfrVAvg%3D%3D&amp;sa=X&amp;ved=2ahUKEwixwu6I3t2IAxW_U1UIHW7HKB4QmxMoAHoECCMQAg" TargetMode="External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                 описание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1940" lvl="0" marL="800100" rtl="0" algn="l">
              <a:spcBef>
                <a:spcPts val="500"/>
              </a:spcBef>
              <a:spcAft>
                <a:spcPts val="0"/>
              </a:spcAft>
              <a:buClr>
                <a:srgbClr val="E6E6E6"/>
              </a:buClr>
              <a:buSzPct val="100000"/>
              <a:buChar char="●"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1715 – 1716: Оно проснулось.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-281940" lvl="0" marL="80010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100000"/>
              <a:buChar char="●"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1740 – 1743: Оно проснулось и на три года погрузило город в террор, более 300 жителей </a:t>
            </a:r>
            <a:r>
              <a:rPr lang="ru" sz="1200">
                <a:solidFill>
                  <a:schemeClr val="hlink"/>
                </a:solidFill>
                <a:highlight>
                  <a:srgbClr val="000000"/>
                </a:highlight>
                <a:uFill>
                  <a:noFill/>
                </a:uFill>
                <a:hlinkClick r:id="rId3"/>
              </a:rPr>
              <a:t>Дерри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 исчезло.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-281940" lvl="0" marL="80010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100000"/>
              <a:buChar char="●"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1769 – 1770: Оно проснулось вновь.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-281940" lvl="0" marL="80010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100000"/>
              <a:buChar char="●"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1851: Оно проснулось. Человек по имени Джон Марксон отравил свою семью, а затем совершил самоубийство, съедая белый пасленовый гриб, что приводит к мучительной смерти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-281940" lvl="0" marL="80010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100000"/>
              <a:buChar char="●"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1876 – 1879: Оно проснулось, убило группу лесорубов.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-281940" lvl="0" marL="80010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100000"/>
              <a:buChar char="●"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1904: Оно просыпается, когда дровосек по имени Клод Геро убивает дюжину мужчин в баре одним топором. Геро быстро преследовала толпа горожан и повесила. В 1985 году, когда Майк спрашивает свидетеля, видел ли он кого-то, кого он не знал той ночью или казался неуместным. Он вспомнил, что видел «смешного парня». Он также сказал, что видел его еще несколько раз с тех пор.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-281940" lvl="0" marL="80010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100000"/>
              <a:buChar char="●"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1906: Возвращение в спящий режим, когда взрыв Китченерского металлургического завода привел к гибели 108 человек, 88 из которых были детьми на охоте за пасхальными яйцами.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-281940" lvl="0" marL="80010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100000"/>
              <a:buChar char="●"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1929: Оно просыпается, когда группа граждан </a:t>
            </a:r>
            <a:r>
              <a:rPr lang="ru" sz="1200">
                <a:solidFill>
                  <a:schemeClr val="hlink"/>
                </a:solidFill>
                <a:highlight>
                  <a:srgbClr val="000000"/>
                </a:highlight>
                <a:uFill>
                  <a:noFill/>
                </a:uFill>
                <a:hlinkClick r:id="rId4"/>
              </a:rPr>
              <a:t>Дерри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 устраивает засады и убивает банду Брэдли, группу грабителей и убийц. Город, включая начальника полиции, делает вид, что этого никогда не было. Однако позже свидетель рассказывает историю Майку Хэнлону, в том числе видел клоуна в одежде фермера, участвовавшего в убийстве.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-281940" lvl="0" marL="80010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100000"/>
              <a:buChar char="●"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1930: Оно возвращается в спящий режим, когда Легион Белого Порядка штата Мэн, северный аналог Ку-клукс-клана, сжигает «Черное пятно», ночной клуб, который обслуживает афро-американцев на соседней военной базе. В этом месте он выглядит как гигантская птица с воздушными шарами на крыльях, свидетелем которой стал отец Майка Уильям Хэнлон.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-281940" lvl="0" marL="80010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100000"/>
              <a:buChar char="●"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1957: Оно просыпается, когда Дорси Коркоран избит до смерти его отчимом, Ричардом Маклином. В октябре </a:t>
            </a:r>
            <a:r>
              <a:rPr lang="ru" sz="1200">
                <a:solidFill>
                  <a:schemeClr val="hlink"/>
                </a:solidFill>
                <a:highlight>
                  <a:srgbClr val="000000"/>
                </a:highlight>
                <a:uFill>
                  <a:noFill/>
                </a:uFill>
                <a:hlinkClick r:id="rId5"/>
              </a:rPr>
              <a:t>Джорджи Денбро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 умирает от потери крови, когда его руку отрывает Пеннивайз. Это побуждает </a:t>
            </a:r>
            <a:r>
              <a:rPr lang="ru" sz="1200">
                <a:solidFill>
                  <a:schemeClr val="hlink"/>
                </a:solidFill>
                <a:highlight>
                  <a:srgbClr val="000000"/>
                </a:highlight>
                <a:uFill>
                  <a:noFill/>
                </a:uFill>
                <a:hlinkClick r:id="rId6"/>
              </a:rPr>
              <a:t>Билла Денбро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 (старшего брата Джорджи) провести расследование, что привело к открытию ОНО. Он, наряду с несколькими другими жертвами мучений ОНО, выполняет </a:t>
            </a:r>
            <a:r>
              <a:rPr lang="ru" sz="1200">
                <a:solidFill>
                  <a:schemeClr val="hlink"/>
                </a:solidFill>
                <a:highlight>
                  <a:srgbClr val="000000"/>
                </a:highlight>
                <a:uFill>
                  <a:noFill/>
                </a:uFill>
                <a:hlinkClick r:id="rId7"/>
              </a:rPr>
              <a:t>Ритуал Чудь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, который ранит Оно и заставляет его вернуться в раннюю спячку.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-281940" lvl="0" marL="80010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100000"/>
              <a:buChar char="●"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1984: Оно пробуждается, когда три хулигана нападают на </a:t>
            </a:r>
            <a:r>
              <a:rPr lang="ru" sz="1200">
                <a:solidFill>
                  <a:schemeClr val="hlink"/>
                </a:solidFill>
                <a:highlight>
                  <a:srgbClr val="000000"/>
                </a:highlight>
                <a:uFill>
                  <a:noFill/>
                </a:uFill>
                <a:hlinkClick r:id="rId8"/>
              </a:rPr>
              <a:t>Адриана Меллона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 и Дона Хагарти, гомосексуальную пару. Хулиганы сбрасывают Меллона с моста, и ОНО в форме Пеннивайза атакует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BFBFBF"/>
              </a:solidFill>
              <a:highlight>
                <a:srgbClr val="1F1F1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-139200" y="1017725"/>
            <a:ext cx="73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                   описание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Оно вероятно происходит из неизвестного уголка планеты, места, которое называют «Макромиром» (на этой концепции позже была основана концепция </a:t>
            </a:r>
            <a:r>
              <a:rPr lang="ru" sz="1200" u="sng">
                <a:solidFill>
                  <a:schemeClr val="hlink"/>
                </a:solidFill>
                <a:highlight>
                  <a:srgbClr val="000000"/>
                </a:highlight>
                <a:hlinkClick r:id="rId3"/>
              </a:rPr>
              <a:t>Тодэша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 из цикла </a:t>
            </a:r>
            <a:r>
              <a:rPr lang="ru" sz="12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Тёмная башня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). Настоящее имя существа неизвестно, хотя несколько раз упоминалось, что это Боб Грей. </a:t>
            </a:r>
            <a:r>
              <a:rPr lang="ru" sz="1200" u="sng">
                <a:solidFill>
                  <a:schemeClr val="hlink"/>
                </a:solidFill>
                <a:highlight>
                  <a:srgbClr val="000000"/>
                </a:highlight>
                <a:hlinkClick r:id="rId5"/>
              </a:rPr>
              <a:t>Группа детей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, столкнувшихся с существом, стали называть его Оно. Обычно к нему обращаются как к существу мужского пола, и это не удивительно, ведь в большинстве случаев Оно принимало мужские обличья и имело мужской псевдоним, но в конце концов его земная форма оказалась гермафродитом. Тем не менее, даже этот облик не является истинной формой Оно. Реальный облик существа находится за гранью нашего измерения, в «пустоте» или «смертельных огнях» (в оригинале — </a:t>
            </a:r>
            <a:r>
              <a:rPr i="1" lang="ru" sz="1200">
                <a:solidFill>
                  <a:srgbClr val="E6E6E6"/>
                </a:solidFill>
                <a:highlight>
                  <a:srgbClr val="000000"/>
                </a:highlight>
              </a:rPr>
              <a:t>"deadlights"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). Любой, кто столкнется с этим явлением лицом к лицу, сойдет с ума. Единственный, кто видел пустоту, и выжил, была </a:t>
            </a:r>
            <a:r>
              <a:rPr lang="ru" sz="1200" u="sng">
                <a:solidFill>
                  <a:schemeClr val="hlink"/>
                </a:solidFill>
                <a:highlight>
                  <a:srgbClr val="000000"/>
                </a:highlight>
                <a:hlinkClick r:id="rId6"/>
              </a:rPr>
              <a:t>Одра Филлипс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.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Известно, что Оно питается страхом. Неизвестно есть ли острая необходимость физического поглощения жертв, но зачастую существо хотя бы частично ест их. Также неизвестно употребляет ли Оно в пищу других живых существ или только людей, однако совершенно точно известно, что именно люди удовлетворяют его вкусы, так как имеют развитую фантазию. Также известно, что Оно предпочитает взрослым — детей. Роман начинается с того, что Оно убивает </a:t>
            </a:r>
            <a:r>
              <a:rPr lang="ru" sz="1200" u="sng">
                <a:solidFill>
                  <a:schemeClr val="hlink"/>
                </a:solidFill>
                <a:highlight>
                  <a:srgbClr val="000000"/>
                </a:highlight>
                <a:hlinkClick r:id="rId7"/>
              </a:rPr>
              <a:t>Джорджа</a:t>
            </a:r>
            <a:r>
              <a:rPr lang="ru" sz="1200">
                <a:solidFill>
                  <a:srgbClr val="E6E6E6"/>
                </a:solidFill>
                <a:highlight>
                  <a:srgbClr val="000000"/>
                </a:highlight>
              </a:rPr>
              <a:t>, оторвав ему руку.</a:t>
            </a:r>
            <a:endParaRPr sz="1200">
              <a:solidFill>
                <a:srgbClr val="E6E6E6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про фильм оно (2017) </a:t>
            </a:r>
            <a:endParaRPr sz="1200">
              <a:solidFill>
                <a:srgbClr val="E8E8E8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E8E8E8"/>
                </a:solidFill>
                <a:highlight>
                  <a:srgbClr val="1F1F1F"/>
                </a:highlight>
              </a:rPr>
              <a:t>Когда в городке Дерри, штат Мэн, начинают пропадать дети, несколько ребят сталкиваются со своими величайшими страхами и вынуждены помериться силами со злобным клоуном Пеннивайзом, чьи проявления жестокости и список жертв уходят в глубь веков.</a:t>
            </a:r>
            <a:endParaRPr sz="1050">
              <a:solidFill>
                <a:srgbClr val="E8E8E8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E8E8E8"/>
                </a:solidFill>
                <a:highlight>
                  <a:srgbClr val="1F1F1F"/>
                </a:highlight>
              </a:rPr>
              <a:t>Дата премьеры: </a:t>
            </a:r>
            <a:r>
              <a:rPr lang="ru" sz="1050">
                <a:solidFill>
                  <a:srgbClr val="E8E8E8"/>
                </a:solidFill>
                <a:highlight>
                  <a:srgbClr val="1F1F1F"/>
                </a:highlight>
              </a:rPr>
              <a:t>21 сентября 2017 г. (</a:t>
            </a:r>
            <a:r>
              <a:rPr lang="ru" sz="1050">
                <a:solidFill>
                  <a:schemeClr val="hlink"/>
                </a:solidFill>
                <a:highlight>
                  <a:srgbClr val="1F1F1F"/>
                </a:highlight>
                <a:uFill>
                  <a:noFill/>
                </a:uFill>
                <a:hlinkClick r:id="rId3"/>
              </a:rPr>
              <a:t>Кыргызстан</a:t>
            </a:r>
            <a:r>
              <a:rPr lang="ru" sz="1050">
                <a:solidFill>
                  <a:srgbClr val="E8E8E8"/>
                </a:solidFill>
                <a:highlight>
                  <a:srgbClr val="1F1F1F"/>
                </a:highlight>
              </a:rPr>
              <a:t>)</a:t>
            </a:r>
            <a:endParaRPr sz="1050">
              <a:solidFill>
                <a:srgbClr val="E8E8E8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E8E8E8"/>
                </a:solidFill>
                <a:highlight>
                  <a:srgbClr val="1F1F1F"/>
                </a:highlight>
              </a:rPr>
              <a:t>Режиссер: </a:t>
            </a:r>
            <a:r>
              <a:rPr lang="ru" sz="1050">
                <a:solidFill>
                  <a:schemeClr val="hlink"/>
                </a:solidFill>
                <a:highlight>
                  <a:srgbClr val="1F1F1F"/>
                </a:highlight>
                <a:uFill>
                  <a:noFill/>
                </a:uFill>
                <a:hlinkClick r:id="rId4"/>
              </a:rPr>
              <a:t>Андрес Мускьетти</a:t>
            </a:r>
            <a:endParaRPr sz="1050">
              <a:solidFill>
                <a:schemeClr val="hlink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E8E8E8"/>
                </a:solidFill>
                <a:highlight>
                  <a:srgbClr val="1F1F1F"/>
                </a:highlight>
              </a:rPr>
              <a:t>Сиквел: </a:t>
            </a:r>
            <a:r>
              <a:rPr lang="ru" sz="1050">
                <a:solidFill>
                  <a:schemeClr val="hlink"/>
                </a:solidFill>
                <a:highlight>
                  <a:srgbClr val="1F1F1F"/>
                </a:highlight>
                <a:uFill>
                  <a:noFill/>
                </a:uFill>
                <a:hlinkClick r:id="rId5"/>
              </a:rPr>
              <a:t>Оно 2</a:t>
            </a:r>
            <a:endParaRPr sz="1050">
              <a:solidFill>
                <a:schemeClr val="hlink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E8E8E8"/>
                </a:solidFill>
                <a:highlight>
                  <a:srgbClr val="1F1F1F"/>
                </a:highlight>
              </a:rPr>
              <a:t>На основе: </a:t>
            </a:r>
            <a:r>
              <a:rPr lang="ru" sz="1050">
                <a:solidFill>
                  <a:schemeClr val="hlink"/>
                </a:solidFill>
                <a:highlight>
                  <a:srgbClr val="1F1F1F"/>
                </a:highlight>
                <a:uFill>
                  <a:noFill/>
                </a:uFill>
                <a:hlinkClick r:id="rId6"/>
              </a:rPr>
              <a:t>Оно</a:t>
            </a:r>
            <a:endParaRPr sz="1050">
              <a:solidFill>
                <a:schemeClr val="hlink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E8E8E8"/>
                </a:solidFill>
                <a:highlight>
                  <a:srgbClr val="1F1F1F"/>
                </a:highlight>
              </a:rPr>
              <a:t>Автор идеи: </a:t>
            </a:r>
            <a:r>
              <a:rPr lang="ru" sz="1050">
                <a:solidFill>
                  <a:schemeClr val="hlink"/>
                </a:solidFill>
                <a:highlight>
                  <a:srgbClr val="1F1F1F"/>
                </a:highlight>
                <a:uFill>
                  <a:noFill/>
                </a:uFill>
                <a:hlinkClick r:id="rId7"/>
              </a:rPr>
              <a:t>Стивен Кинг</a:t>
            </a:r>
            <a:endParaRPr sz="1050">
              <a:solidFill>
                <a:schemeClr val="hlink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E8E8E8"/>
                </a:solidFill>
                <a:highlight>
                  <a:srgbClr val="1F1F1F"/>
                </a:highlight>
              </a:rPr>
              <a:t>Авторы сценария: </a:t>
            </a:r>
            <a:r>
              <a:rPr lang="ru" sz="1050">
                <a:solidFill>
                  <a:srgbClr val="E8E8E8"/>
                </a:solidFill>
                <a:highlight>
                  <a:srgbClr val="1F1F1F"/>
                </a:highlight>
              </a:rPr>
              <a:t>Чейз Палмер; Кэри Фукунага; Гари Доберман</a:t>
            </a:r>
            <a:endParaRPr sz="1050">
              <a:solidFill>
                <a:srgbClr val="E8E8E8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E8E8E8"/>
                </a:solidFill>
                <a:highlight>
                  <a:srgbClr val="1F1F1F"/>
                </a:highlight>
              </a:rPr>
              <a:t>БЮДЖЕТ</a:t>
            </a:r>
            <a:endParaRPr sz="1050">
              <a:solidFill>
                <a:srgbClr val="E8E8E8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E8E8E8"/>
                </a:solidFill>
                <a:highlight>
                  <a:srgbClr val="1F1F1F"/>
                </a:highlight>
              </a:rPr>
              <a:t>79 миллионов USD</a:t>
            </a:r>
            <a:endParaRPr sz="1050">
              <a:solidFill>
                <a:srgbClr val="E8E8E8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BFBFBF"/>
              </a:solidFill>
              <a:highlight>
                <a:srgbClr val="1F1F1F"/>
              </a:highlight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4000" y="1770600"/>
            <a:ext cx="489000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