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7" r:id="rId7"/>
    <p:sldId id="273" r:id="rId8"/>
    <p:sldId id="274" r:id="rId9"/>
    <p:sldId id="275" r:id="rId10"/>
    <p:sldId id="276" r:id="rId11"/>
    <p:sldId id="268" r:id="rId12"/>
    <p:sldId id="269" r:id="rId13"/>
    <p:sldId id="265" r:id="rId14"/>
    <p:sldId id="266" r:id="rId15"/>
    <p:sldId id="258" r:id="rId16"/>
    <p:sldId id="259" r:id="rId17"/>
    <p:sldId id="270" r:id="rId18"/>
    <p:sldId id="271" r:id="rId19"/>
    <p:sldId id="272"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561A3ACB-3BF0-4866-8982-E40ED9E3FB27}" type="datetimeFigureOut">
              <a:rPr lang="tr-TR" smtClean="0"/>
              <a:t>21.01.2021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68A9583-A2F6-4F91-B1F7-7CFB791840A7}" type="slidenum">
              <a:rPr lang="tr-TR" smtClean="0"/>
              <a:t>‹#›</a:t>
            </a:fld>
            <a:endParaRPr lang="tr-TR"/>
          </a:p>
        </p:txBody>
      </p:sp>
    </p:spTree>
    <p:extLst>
      <p:ext uri="{BB962C8B-B14F-4D97-AF65-F5344CB8AC3E}">
        <p14:creationId xmlns:p14="http://schemas.microsoft.com/office/powerpoint/2010/main" val="956784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561A3ACB-3BF0-4866-8982-E40ED9E3FB27}" type="datetimeFigureOut">
              <a:rPr lang="tr-TR" smtClean="0"/>
              <a:t>21.01.2021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68A9583-A2F6-4F91-B1F7-7CFB791840A7}" type="slidenum">
              <a:rPr lang="tr-TR" smtClean="0"/>
              <a:t>‹#›</a:t>
            </a:fld>
            <a:endParaRPr lang="tr-TR"/>
          </a:p>
        </p:txBody>
      </p:sp>
    </p:spTree>
    <p:extLst>
      <p:ext uri="{BB962C8B-B14F-4D97-AF65-F5344CB8AC3E}">
        <p14:creationId xmlns:p14="http://schemas.microsoft.com/office/powerpoint/2010/main" val="919876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561A3ACB-3BF0-4866-8982-E40ED9E3FB27}" type="datetimeFigureOut">
              <a:rPr lang="tr-TR" smtClean="0"/>
              <a:t>21.01.2021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68A9583-A2F6-4F91-B1F7-7CFB791840A7}" type="slidenum">
              <a:rPr lang="tr-TR" smtClean="0"/>
              <a:t>‹#›</a:t>
            </a:fld>
            <a:endParaRPr lang="tr-TR"/>
          </a:p>
        </p:txBody>
      </p:sp>
    </p:spTree>
    <p:extLst>
      <p:ext uri="{BB962C8B-B14F-4D97-AF65-F5344CB8AC3E}">
        <p14:creationId xmlns:p14="http://schemas.microsoft.com/office/powerpoint/2010/main" val="3272756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smtClean="0"/>
              <a:t>Asıl başlık stili için tıklatın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smtClean="0"/>
              <a:t>Asıl metin stillerini düzenlemek için tıklatın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561A3ACB-3BF0-4866-8982-E40ED9E3FB27}" type="datetimeFigureOut">
              <a:rPr lang="tr-TR" smtClean="0"/>
              <a:t>21.01.2021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68A9583-A2F6-4F91-B1F7-7CFB791840A7}"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7389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561A3ACB-3BF0-4866-8982-E40ED9E3FB27}" type="datetimeFigureOut">
              <a:rPr lang="tr-TR" smtClean="0"/>
              <a:t>21.01.2021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68A9583-A2F6-4F91-B1F7-7CFB791840A7}" type="slidenum">
              <a:rPr lang="tr-TR" smtClean="0"/>
              <a:t>‹#›</a:t>
            </a:fld>
            <a:endParaRPr lang="tr-TR"/>
          </a:p>
        </p:txBody>
      </p:sp>
    </p:spTree>
    <p:extLst>
      <p:ext uri="{BB962C8B-B14F-4D97-AF65-F5344CB8AC3E}">
        <p14:creationId xmlns:p14="http://schemas.microsoft.com/office/powerpoint/2010/main" val="3459397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1A3ACB-3BF0-4866-8982-E40ED9E3FB27}" type="datetimeFigureOut">
              <a:rPr lang="tr-TR" smtClean="0"/>
              <a:t>21.01.2021</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68A9583-A2F6-4F91-B1F7-7CFB791840A7}" type="slidenum">
              <a:rPr lang="tr-TR" smtClean="0"/>
              <a:t>‹#›</a:t>
            </a:fld>
            <a:endParaRPr lang="tr-TR"/>
          </a:p>
        </p:txBody>
      </p:sp>
    </p:spTree>
    <p:extLst>
      <p:ext uri="{BB962C8B-B14F-4D97-AF65-F5344CB8AC3E}">
        <p14:creationId xmlns:p14="http://schemas.microsoft.com/office/powerpoint/2010/main" val="700899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1A3ACB-3BF0-4866-8982-E40ED9E3FB27}" type="datetimeFigureOut">
              <a:rPr lang="tr-TR" smtClean="0"/>
              <a:t>21.01.2021</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68A9583-A2F6-4F91-B1F7-7CFB791840A7}" type="slidenum">
              <a:rPr lang="tr-TR" smtClean="0"/>
              <a:t>‹#›</a:t>
            </a:fld>
            <a:endParaRPr lang="tr-TR"/>
          </a:p>
        </p:txBody>
      </p:sp>
    </p:spTree>
    <p:extLst>
      <p:ext uri="{BB962C8B-B14F-4D97-AF65-F5344CB8AC3E}">
        <p14:creationId xmlns:p14="http://schemas.microsoft.com/office/powerpoint/2010/main" val="965085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61A3ACB-3BF0-4866-8982-E40ED9E3FB27}" type="datetimeFigureOut">
              <a:rPr lang="tr-TR" smtClean="0"/>
              <a:t>21.01.2021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68A9583-A2F6-4F91-B1F7-7CFB791840A7}" type="slidenum">
              <a:rPr lang="tr-TR" smtClean="0"/>
              <a:t>‹#›</a:t>
            </a:fld>
            <a:endParaRPr lang="tr-TR"/>
          </a:p>
        </p:txBody>
      </p:sp>
    </p:spTree>
    <p:extLst>
      <p:ext uri="{BB962C8B-B14F-4D97-AF65-F5344CB8AC3E}">
        <p14:creationId xmlns:p14="http://schemas.microsoft.com/office/powerpoint/2010/main" val="3814585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61A3ACB-3BF0-4866-8982-E40ED9E3FB27}" type="datetimeFigureOut">
              <a:rPr lang="tr-TR" smtClean="0"/>
              <a:t>21.01.2021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68A9583-A2F6-4F91-B1F7-7CFB791840A7}" type="slidenum">
              <a:rPr lang="tr-TR" smtClean="0"/>
              <a:t>‹#›</a:t>
            </a:fld>
            <a:endParaRPr lang="tr-TR"/>
          </a:p>
        </p:txBody>
      </p:sp>
    </p:spTree>
    <p:extLst>
      <p:ext uri="{BB962C8B-B14F-4D97-AF65-F5344CB8AC3E}">
        <p14:creationId xmlns:p14="http://schemas.microsoft.com/office/powerpoint/2010/main" val="111965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3"/>
          <p:cNvSpPr>
            <a:spLocks noGrp="1"/>
          </p:cNvSpPr>
          <p:nvPr>
            <p:ph type="dt" sz="half" idx="10"/>
          </p:nvPr>
        </p:nvSpPr>
        <p:spPr/>
        <p:txBody>
          <a:bodyPr/>
          <a:lstStyle/>
          <a:p>
            <a:fld id="{561A3ACB-3BF0-4866-8982-E40ED9E3FB27}" type="datetimeFigureOut">
              <a:rPr lang="tr-TR" smtClean="0"/>
              <a:t>21.01.2021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68A9583-A2F6-4F91-B1F7-7CFB791840A7}" type="slidenum">
              <a:rPr lang="tr-TR" smtClean="0"/>
              <a:t>‹#›</a:t>
            </a:fld>
            <a:endParaRPr lang="tr-TR"/>
          </a:p>
        </p:txBody>
      </p:sp>
    </p:spTree>
    <p:extLst>
      <p:ext uri="{BB962C8B-B14F-4D97-AF65-F5344CB8AC3E}">
        <p14:creationId xmlns:p14="http://schemas.microsoft.com/office/powerpoint/2010/main" val="1596856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561A3ACB-3BF0-4866-8982-E40ED9E3FB27}" type="datetimeFigureOut">
              <a:rPr lang="tr-TR" smtClean="0"/>
              <a:t>21.01.2021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68A9583-A2F6-4F91-B1F7-7CFB791840A7}" type="slidenum">
              <a:rPr lang="tr-TR" smtClean="0"/>
              <a:t>‹#›</a:t>
            </a:fld>
            <a:endParaRPr lang="tr-TR"/>
          </a:p>
        </p:txBody>
      </p:sp>
    </p:spTree>
    <p:extLst>
      <p:ext uri="{BB962C8B-B14F-4D97-AF65-F5344CB8AC3E}">
        <p14:creationId xmlns:p14="http://schemas.microsoft.com/office/powerpoint/2010/main" val="2115075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61A3ACB-3BF0-4866-8982-E40ED9E3FB27}" type="datetimeFigureOut">
              <a:rPr lang="tr-TR" smtClean="0"/>
              <a:t>21.01.2021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68A9583-A2F6-4F91-B1F7-7CFB791840A7}" type="slidenum">
              <a:rPr lang="tr-TR" smtClean="0"/>
              <a:t>‹#›</a:t>
            </a:fld>
            <a:endParaRPr lang="tr-TR"/>
          </a:p>
        </p:txBody>
      </p:sp>
    </p:spTree>
    <p:extLst>
      <p:ext uri="{BB962C8B-B14F-4D97-AF65-F5344CB8AC3E}">
        <p14:creationId xmlns:p14="http://schemas.microsoft.com/office/powerpoint/2010/main" val="413967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61A3ACB-3BF0-4866-8982-E40ED9E3FB27}" type="datetimeFigureOut">
              <a:rPr lang="tr-TR" smtClean="0"/>
              <a:t>21.01.2021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68A9583-A2F6-4F91-B1F7-7CFB791840A7}" type="slidenum">
              <a:rPr lang="tr-TR" smtClean="0"/>
              <a:t>‹#›</a:t>
            </a:fld>
            <a:endParaRPr lang="tr-TR"/>
          </a:p>
        </p:txBody>
      </p:sp>
    </p:spTree>
    <p:extLst>
      <p:ext uri="{BB962C8B-B14F-4D97-AF65-F5344CB8AC3E}">
        <p14:creationId xmlns:p14="http://schemas.microsoft.com/office/powerpoint/2010/main" val="175429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561A3ACB-3BF0-4866-8982-E40ED9E3FB27}" type="datetimeFigureOut">
              <a:rPr lang="tr-TR" smtClean="0"/>
              <a:t>21.01.2021</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968A9583-A2F6-4F91-B1F7-7CFB791840A7}" type="slidenum">
              <a:rPr lang="tr-TR" smtClean="0"/>
              <a:t>‹#›</a:t>
            </a:fld>
            <a:endParaRPr lang="tr-TR"/>
          </a:p>
        </p:txBody>
      </p:sp>
    </p:spTree>
    <p:extLst>
      <p:ext uri="{BB962C8B-B14F-4D97-AF65-F5344CB8AC3E}">
        <p14:creationId xmlns:p14="http://schemas.microsoft.com/office/powerpoint/2010/main" val="989809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1A3ACB-3BF0-4866-8982-E40ED9E3FB27}" type="datetimeFigureOut">
              <a:rPr lang="tr-TR" smtClean="0"/>
              <a:t>21.01.2021</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968A9583-A2F6-4F91-B1F7-7CFB791840A7}" type="slidenum">
              <a:rPr lang="tr-TR" smtClean="0"/>
              <a:t>‹#›</a:t>
            </a:fld>
            <a:endParaRPr lang="tr-TR"/>
          </a:p>
        </p:txBody>
      </p:sp>
    </p:spTree>
    <p:extLst>
      <p:ext uri="{BB962C8B-B14F-4D97-AF65-F5344CB8AC3E}">
        <p14:creationId xmlns:p14="http://schemas.microsoft.com/office/powerpoint/2010/main" val="111217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7" name="Date Placeholder 4"/>
          <p:cNvSpPr>
            <a:spLocks noGrp="1"/>
          </p:cNvSpPr>
          <p:nvPr>
            <p:ph type="dt" sz="half" idx="10"/>
          </p:nvPr>
        </p:nvSpPr>
        <p:spPr/>
        <p:txBody>
          <a:bodyPr/>
          <a:lstStyle/>
          <a:p>
            <a:fld id="{561A3ACB-3BF0-4866-8982-E40ED9E3FB27}" type="datetimeFigureOut">
              <a:rPr lang="tr-TR" smtClean="0"/>
              <a:t>21.01.2021</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968A9583-A2F6-4F91-B1F7-7CFB791840A7}" type="slidenum">
              <a:rPr lang="tr-TR" smtClean="0"/>
              <a:t>‹#›</a:t>
            </a:fld>
            <a:endParaRPr lang="tr-TR"/>
          </a:p>
        </p:txBody>
      </p:sp>
    </p:spTree>
    <p:extLst>
      <p:ext uri="{BB962C8B-B14F-4D97-AF65-F5344CB8AC3E}">
        <p14:creationId xmlns:p14="http://schemas.microsoft.com/office/powerpoint/2010/main" val="308050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561A3ACB-3BF0-4866-8982-E40ED9E3FB27}" type="datetimeFigureOut">
              <a:rPr lang="tr-TR" smtClean="0"/>
              <a:t>21.01.2021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68A9583-A2F6-4F91-B1F7-7CFB791840A7}" type="slidenum">
              <a:rPr lang="tr-TR" smtClean="0"/>
              <a:t>‹#›</a:t>
            </a:fld>
            <a:endParaRPr lang="tr-TR"/>
          </a:p>
        </p:txBody>
      </p:sp>
    </p:spTree>
    <p:extLst>
      <p:ext uri="{BB962C8B-B14F-4D97-AF65-F5344CB8AC3E}">
        <p14:creationId xmlns:p14="http://schemas.microsoft.com/office/powerpoint/2010/main" val="373672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1A3ACB-3BF0-4866-8982-E40ED9E3FB27}" type="datetimeFigureOut">
              <a:rPr lang="tr-TR" smtClean="0"/>
              <a:t>21.01.2021</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8A9583-A2F6-4F91-B1F7-7CFB791840A7}" type="slidenum">
              <a:rPr lang="tr-TR" smtClean="0"/>
              <a:t>‹#›</a:t>
            </a:fld>
            <a:endParaRPr lang="tr-TR"/>
          </a:p>
        </p:txBody>
      </p:sp>
    </p:spTree>
    <p:extLst>
      <p:ext uri="{BB962C8B-B14F-4D97-AF65-F5344CB8AC3E}">
        <p14:creationId xmlns:p14="http://schemas.microsoft.com/office/powerpoint/2010/main" val="34023903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err="1" smtClean="0"/>
              <a:t>Classification</a:t>
            </a:r>
            <a:r>
              <a:rPr lang="tr-TR" dirty="0" smtClean="0"/>
              <a:t> </a:t>
            </a:r>
            <a:r>
              <a:rPr lang="tr-TR" dirty="0" err="1" smtClean="0"/>
              <a:t>Task</a:t>
            </a:r>
            <a:r>
              <a:rPr lang="tr-TR" dirty="0" smtClean="0"/>
              <a:t> in Machine Learning</a:t>
            </a:r>
            <a:endParaRPr lang="tr-TR" dirty="0"/>
          </a:p>
        </p:txBody>
      </p:sp>
      <p:sp>
        <p:nvSpPr>
          <p:cNvPr id="3" name="Alt Başlık 2"/>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268798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Mean</a:t>
            </a:r>
            <a:r>
              <a:rPr lang="tr-TR" dirty="0" smtClean="0"/>
              <a:t> </a:t>
            </a:r>
            <a:r>
              <a:rPr lang="tr-TR" dirty="0" err="1" smtClean="0"/>
              <a:t>Square</a:t>
            </a:r>
            <a:r>
              <a:rPr lang="tr-TR" dirty="0" smtClean="0"/>
              <a:t> </a:t>
            </a:r>
            <a:r>
              <a:rPr lang="tr-TR" dirty="0" err="1" smtClean="0"/>
              <a:t>Error</a:t>
            </a:r>
            <a:r>
              <a:rPr lang="tr-TR" dirty="0" smtClean="0"/>
              <a:t> </a:t>
            </a:r>
            <a:r>
              <a:rPr lang="tr-TR" dirty="0" err="1" smtClean="0"/>
              <a:t>and</a:t>
            </a:r>
            <a:r>
              <a:rPr lang="tr-TR" dirty="0" smtClean="0"/>
              <a:t> </a:t>
            </a:r>
            <a:r>
              <a:rPr lang="en-US" dirty="0"/>
              <a:t>R-squared</a:t>
            </a:r>
            <a:r>
              <a:rPr lang="tr-TR" dirty="0"/>
              <a:t> (r2)</a:t>
            </a:r>
          </a:p>
        </p:txBody>
      </p:sp>
      <p:sp>
        <p:nvSpPr>
          <p:cNvPr id="3" name="İçerik Yer Tutucusu 2"/>
          <p:cNvSpPr>
            <a:spLocks noGrp="1"/>
          </p:cNvSpPr>
          <p:nvPr>
            <p:ph idx="1"/>
          </p:nvPr>
        </p:nvSpPr>
        <p:spPr/>
        <p:txBody>
          <a:bodyPr/>
          <a:lstStyle/>
          <a:p>
            <a:r>
              <a:rPr lang="en-US" dirty="0"/>
              <a:t>In </a:t>
            </a:r>
            <a:r>
              <a:rPr lang="tr-TR" dirty="0" err="1" smtClean="0"/>
              <a:t>statistics</a:t>
            </a:r>
            <a:r>
              <a:rPr lang="en-US" dirty="0" smtClean="0"/>
              <a:t>, </a:t>
            </a:r>
            <a:r>
              <a:rPr lang="en-US" dirty="0"/>
              <a:t>the mean squared error (MSE) or mean squared deviation (MSD) of an </a:t>
            </a:r>
            <a:r>
              <a:rPr lang="tr-TR" dirty="0" err="1" smtClean="0"/>
              <a:t>estimator</a:t>
            </a:r>
            <a:r>
              <a:rPr lang="en-US" dirty="0"/>
              <a:t> (of a procedure for estimating an unobserved quantity) measures the </a:t>
            </a:r>
            <a:r>
              <a:rPr lang="tr-TR" dirty="0" err="1" smtClean="0"/>
              <a:t>avg</a:t>
            </a:r>
            <a:r>
              <a:rPr lang="en-US" dirty="0"/>
              <a:t> of the squares of the </a:t>
            </a:r>
            <a:r>
              <a:rPr lang="tr-TR" dirty="0" err="1" smtClean="0"/>
              <a:t>errors</a:t>
            </a:r>
            <a:r>
              <a:rPr lang="tr-TR" dirty="0" smtClean="0"/>
              <a:t>.</a:t>
            </a:r>
            <a:endParaRPr lang="tr-TR" dirty="0"/>
          </a:p>
          <a:p>
            <a:r>
              <a:rPr lang="en-US" dirty="0" smtClean="0"/>
              <a:t>The </a:t>
            </a:r>
            <a:r>
              <a:rPr lang="en-US" dirty="0"/>
              <a:t>mean squared error tells you how close a regression line is to a set of points</a:t>
            </a:r>
            <a:r>
              <a:rPr lang="en-US" dirty="0" smtClean="0"/>
              <a:t>.</a:t>
            </a:r>
            <a:endParaRPr lang="tr-TR" dirty="0" smtClean="0"/>
          </a:p>
          <a:p>
            <a:r>
              <a:rPr lang="en-US" dirty="0"/>
              <a:t>R-squared is a statistical measure of how close the data are to the fitted regression line</a:t>
            </a:r>
            <a:r>
              <a:rPr lang="tr-TR" dirty="0"/>
              <a:t>.</a:t>
            </a:r>
          </a:p>
          <a:p>
            <a:endParaRPr lang="tr-TR" dirty="0"/>
          </a:p>
          <a:p>
            <a:pPr marL="0" indent="0">
              <a:buNone/>
            </a:pPr>
            <a:endParaRPr lang="tr-TR" dirty="0"/>
          </a:p>
        </p:txBody>
      </p:sp>
    </p:spTree>
    <p:extLst>
      <p:ext uri="{BB962C8B-B14F-4D97-AF65-F5344CB8AC3E}">
        <p14:creationId xmlns:p14="http://schemas.microsoft.com/office/powerpoint/2010/main" val="834449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Decision</a:t>
            </a:r>
            <a:r>
              <a:rPr lang="tr-TR" dirty="0" smtClean="0"/>
              <a:t> </a:t>
            </a:r>
            <a:r>
              <a:rPr lang="tr-TR" dirty="0" err="1" smtClean="0"/>
              <a:t>Trees</a:t>
            </a:r>
            <a:endParaRPr lang="tr-TR" dirty="0"/>
          </a:p>
        </p:txBody>
      </p:sp>
      <p:sp>
        <p:nvSpPr>
          <p:cNvPr id="3" name="İçerik Yer Tutucusu 2"/>
          <p:cNvSpPr>
            <a:spLocks noGrp="1"/>
          </p:cNvSpPr>
          <p:nvPr>
            <p:ph idx="1"/>
          </p:nvPr>
        </p:nvSpPr>
        <p:spPr/>
        <p:txBody>
          <a:bodyPr/>
          <a:lstStyle/>
          <a:p>
            <a:r>
              <a:rPr lang="en-US" dirty="0"/>
              <a:t>A </a:t>
            </a:r>
            <a:r>
              <a:rPr lang="en-US" b="1" dirty="0"/>
              <a:t>decision tree</a:t>
            </a:r>
            <a:r>
              <a:rPr lang="en-US" dirty="0"/>
              <a:t> is a decision support tool that uses a tree-like graph or model of decisions and their possible consequences, including chance event outcomes, resource costs, and utility. It is one way to display an algorithm that only contains conditional control statements.</a:t>
            </a:r>
            <a:endParaRPr lang="tr-TR" dirty="0"/>
          </a:p>
        </p:txBody>
      </p:sp>
      <p:pic>
        <p:nvPicPr>
          <p:cNvPr id="4" name="Resim 3"/>
          <p:cNvPicPr>
            <a:picLocks noChangeAspect="1"/>
          </p:cNvPicPr>
          <p:nvPr/>
        </p:nvPicPr>
        <p:blipFill>
          <a:blip r:embed="rId2"/>
          <a:stretch>
            <a:fillRect/>
          </a:stretch>
        </p:blipFill>
        <p:spPr>
          <a:xfrm>
            <a:off x="4035361" y="3694175"/>
            <a:ext cx="4660583" cy="2337689"/>
          </a:xfrm>
          <a:prstGeom prst="rect">
            <a:avLst/>
          </a:prstGeom>
        </p:spPr>
      </p:pic>
    </p:spTree>
    <p:extLst>
      <p:ext uri="{BB962C8B-B14F-4D97-AF65-F5344CB8AC3E}">
        <p14:creationId xmlns:p14="http://schemas.microsoft.com/office/powerpoint/2010/main" val="4101106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err="1"/>
              <a:t>Improving</a:t>
            </a:r>
            <a:r>
              <a:rPr lang="tr-TR" dirty="0"/>
              <a:t> </a:t>
            </a:r>
            <a:r>
              <a:rPr lang="tr-TR" dirty="0" err="1"/>
              <a:t>the</a:t>
            </a:r>
            <a:r>
              <a:rPr lang="tr-TR" dirty="0"/>
              <a:t> </a:t>
            </a:r>
            <a:r>
              <a:rPr lang="tr-TR" dirty="0" err="1"/>
              <a:t>Decision</a:t>
            </a:r>
            <a:r>
              <a:rPr lang="tr-TR" dirty="0"/>
              <a:t> </a:t>
            </a:r>
            <a:r>
              <a:rPr lang="tr-TR" dirty="0" err="1" smtClean="0"/>
              <a:t>Tree</a:t>
            </a:r>
            <a:r>
              <a:rPr lang="tr-TR" dirty="0" smtClean="0"/>
              <a:t/>
            </a:r>
            <a:br>
              <a:rPr lang="tr-TR" dirty="0" smtClean="0"/>
            </a:b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772668" y="1395413"/>
            <a:ext cx="10581132" cy="4781550"/>
          </a:xfrm>
          <a:prstGeom prst="rect">
            <a:avLst/>
          </a:prstGeom>
        </p:spPr>
      </p:pic>
    </p:spTree>
    <p:extLst>
      <p:ext uri="{BB962C8B-B14F-4D97-AF65-F5344CB8AC3E}">
        <p14:creationId xmlns:p14="http://schemas.microsoft.com/office/powerpoint/2010/main" val="950926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Gradient</a:t>
            </a:r>
            <a:r>
              <a:rPr lang="tr-TR" dirty="0" smtClean="0"/>
              <a:t> </a:t>
            </a:r>
            <a:r>
              <a:rPr lang="tr-TR" dirty="0" err="1" smtClean="0"/>
              <a:t>Descent</a:t>
            </a:r>
            <a:r>
              <a:rPr lang="tr-TR" dirty="0"/>
              <a:t> </a:t>
            </a:r>
            <a:r>
              <a:rPr lang="tr-TR" dirty="0" err="1" smtClean="0"/>
              <a:t>Algorithm</a:t>
            </a:r>
            <a:endParaRPr lang="tr-TR" dirty="0"/>
          </a:p>
        </p:txBody>
      </p:sp>
      <p:sp>
        <p:nvSpPr>
          <p:cNvPr id="3" name="İçerik Yer Tutucusu 2"/>
          <p:cNvSpPr>
            <a:spLocks noGrp="1"/>
          </p:cNvSpPr>
          <p:nvPr>
            <p:ph idx="1"/>
          </p:nvPr>
        </p:nvSpPr>
        <p:spPr/>
        <p:txBody>
          <a:bodyPr/>
          <a:lstStyle/>
          <a:p>
            <a:r>
              <a:rPr lang="en-US" dirty="0"/>
              <a:t>Gradient descend is an optimization algorithm. It aims to find points of a function that </a:t>
            </a:r>
            <a:r>
              <a:rPr lang="tr-TR" dirty="0" smtClean="0"/>
              <a:t>minimize </a:t>
            </a:r>
            <a:r>
              <a:rPr lang="en-US" dirty="0" smtClean="0"/>
              <a:t>its </a:t>
            </a:r>
            <a:r>
              <a:rPr lang="en-US" dirty="0"/>
              <a:t>errors. Gradient descend is used in </a:t>
            </a:r>
            <a:r>
              <a:rPr lang="tr-TR" dirty="0" err="1" smtClean="0"/>
              <a:t>almost</a:t>
            </a:r>
            <a:r>
              <a:rPr lang="tr-TR" dirty="0" smtClean="0"/>
              <a:t> </a:t>
            </a:r>
            <a:r>
              <a:rPr lang="en-US" dirty="0" smtClean="0"/>
              <a:t>all </a:t>
            </a:r>
            <a:r>
              <a:rPr lang="en-US" dirty="0"/>
              <a:t>of the machine learning algorithms. When a machine learning algorithm </a:t>
            </a:r>
            <a:r>
              <a:rPr lang="tr-TR" dirty="0" err="1" smtClean="0"/>
              <a:t>works</a:t>
            </a:r>
            <a:r>
              <a:rPr lang="tr-TR" dirty="0" smtClean="0"/>
              <a:t> on a </a:t>
            </a:r>
            <a:r>
              <a:rPr lang="en-US" dirty="0" smtClean="0"/>
              <a:t>data</a:t>
            </a:r>
            <a:r>
              <a:rPr lang="en-US" dirty="0"/>
              <a:t>, we can find its cost function to estimate how good the algorithm is. </a:t>
            </a:r>
            <a:r>
              <a:rPr lang="tr-TR" dirty="0" err="1" smtClean="0"/>
              <a:t>The</a:t>
            </a:r>
            <a:r>
              <a:rPr lang="tr-TR" dirty="0" smtClean="0"/>
              <a:t> c</a:t>
            </a:r>
            <a:r>
              <a:rPr lang="en-US" dirty="0" err="1" smtClean="0"/>
              <a:t>ost</a:t>
            </a:r>
            <a:r>
              <a:rPr lang="en-US" dirty="0" smtClean="0"/>
              <a:t> </a:t>
            </a:r>
            <a:r>
              <a:rPr lang="en-US" dirty="0"/>
              <a:t>function </a:t>
            </a:r>
            <a:r>
              <a:rPr lang="tr-TR" dirty="0" err="1" smtClean="0"/>
              <a:t>tracks</a:t>
            </a:r>
            <a:r>
              <a:rPr lang="tr-TR" dirty="0" smtClean="0"/>
              <a:t> </a:t>
            </a:r>
            <a:r>
              <a:rPr lang="tr-TR" dirty="0" err="1" smtClean="0"/>
              <a:t>the</a:t>
            </a:r>
            <a:r>
              <a:rPr lang="tr-TR" dirty="0" smtClean="0"/>
              <a:t> </a:t>
            </a:r>
            <a:r>
              <a:rPr lang="en-US" dirty="0" smtClean="0"/>
              <a:t>prediction </a:t>
            </a:r>
            <a:r>
              <a:rPr lang="en-US" dirty="0"/>
              <a:t>errors in </a:t>
            </a:r>
            <a:r>
              <a:rPr lang="tr-TR" dirty="0" err="1" smtClean="0"/>
              <a:t>the</a:t>
            </a:r>
            <a:r>
              <a:rPr lang="tr-TR" dirty="0" smtClean="0"/>
              <a:t> </a:t>
            </a:r>
            <a:r>
              <a:rPr lang="en-US" dirty="0" smtClean="0"/>
              <a:t>algorithm</a:t>
            </a:r>
            <a:r>
              <a:rPr lang="en-US" dirty="0"/>
              <a:t>. </a:t>
            </a:r>
            <a:r>
              <a:rPr lang="en-US" dirty="0" smtClean="0"/>
              <a:t>Predictive power </a:t>
            </a:r>
            <a:r>
              <a:rPr lang="en-US" dirty="0"/>
              <a:t>of a machine learning </a:t>
            </a:r>
            <a:r>
              <a:rPr lang="en-US" dirty="0" smtClean="0"/>
              <a:t>algorithm</a:t>
            </a:r>
            <a:r>
              <a:rPr lang="tr-TR" dirty="0"/>
              <a:t>(</a:t>
            </a:r>
            <a:r>
              <a:rPr lang="tr-TR" b="1" dirty="0" smtClean="0"/>
              <a:t>ACCURACY</a:t>
            </a:r>
            <a:r>
              <a:rPr lang="tr-TR" dirty="0" smtClean="0"/>
              <a:t>)</a:t>
            </a:r>
            <a:r>
              <a:rPr lang="en-US" dirty="0" smtClean="0"/>
              <a:t> </a:t>
            </a:r>
            <a:r>
              <a:rPr lang="en-US" dirty="0"/>
              <a:t>can be improved by </a:t>
            </a:r>
            <a:r>
              <a:rPr lang="tr-TR" dirty="0" err="1" smtClean="0"/>
              <a:t>changing</a:t>
            </a:r>
            <a:r>
              <a:rPr lang="tr-TR" dirty="0" smtClean="0"/>
              <a:t> </a:t>
            </a:r>
            <a:r>
              <a:rPr lang="en-US" dirty="0" smtClean="0"/>
              <a:t>its </a:t>
            </a:r>
            <a:r>
              <a:rPr lang="en-US" dirty="0"/>
              <a:t>parameters. We can iteratively </a:t>
            </a:r>
            <a:r>
              <a:rPr lang="tr-TR" dirty="0" err="1" smtClean="0"/>
              <a:t>change</a:t>
            </a:r>
            <a:r>
              <a:rPr lang="tr-TR" dirty="0" smtClean="0"/>
              <a:t> </a:t>
            </a:r>
            <a:r>
              <a:rPr lang="en-US" dirty="0" smtClean="0"/>
              <a:t>the parameters</a:t>
            </a:r>
            <a:r>
              <a:rPr lang="tr-TR" dirty="0" smtClean="0"/>
              <a:t>(</a:t>
            </a:r>
            <a:r>
              <a:rPr lang="tr-TR" b="1" dirty="0" err="1" smtClean="0"/>
              <a:t>parameter</a:t>
            </a:r>
            <a:r>
              <a:rPr lang="tr-TR" b="1" dirty="0" smtClean="0"/>
              <a:t> </a:t>
            </a:r>
            <a:r>
              <a:rPr lang="tr-TR" b="1" dirty="0" err="1" smtClean="0"/>
              <a:t>tuning</a:t>
            </a:r>
            <a:r>
              <a:rPr lang="tr-TR" dirty="0"/>
              <a:t>)</a:t>
            </a:r>
            <a:r>
              <a:rPr lang="en-US" dirty="0" smtClean="0"/>
              <a:t> </a:t>
            </a:r>
            <a:r>
              <a:rPr lang="en-US" dirty="0"/>
              <a:t>until the cost function is at its lowest point implying that the accuracy of the model is at its maximum</a:t>
            </a:r>
            <a:r>
              <a:rPr lang="en-US" dirty="0" smtClean="0"/>
              <a:t>.</a:t>
            </a:r>
            <a:endParaRPr lang="tr-TR" dirty="0" smtClean="0"/>
          </a:p>
          <a:p>
            <a:endParaRPr lang="tr-TR" dirty="0"/>
          </a:p>
        </p:txBody>
      </p:sp>
    </p:spTree>
    <p:extLst>
      <p:ext uri="{BB962C8B-B14F-4D97-AF65-F5344CB8AC3E}">
        <p14:creationId xmlns:p14="http://schemas.microsoft.com/office/powerpoint/2010/main" val="453222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Question</a:t>
            </a:r>
            <a:r>
              <a:rPr lang="tr-TR" dirty="0" smtClean="0"/>
              <a:t>. </a:t>
            </a:r>
            <a:r>
              <a:rPr lang="tr-TR" dirty="0" err="1" smtClean="0"/>
              <a:t>What</a:t>
            </a:r>
            <a:r>
              <a:rPr lang="tr-TR" dirty="0" smtClean="0"/>
              <a:t> can be </a:t>
            </a:r>
            <a:r>
              <a:rPr lang="tr-TR" dirty="0" err="1" smtClean="0"/>
              <a:t>the</a:t>
            </a:r>
            <a:r>
              <a:rPr lang="tr-TR" dirty="0" smtClean="0"/>
              <a:t> problem in </a:t>
            </a:r>
            <a:r>
              <a:rPr lang="tr-TR" dirty="0" err="1" smtClean="0"/>
              <a:t>the</a:t>
            </a:r>
            <a:r>
              <a:rPr lang="tr-TR" dirty="0" smtClean="0"/>
              <a:t> </a:t>
            </a:r>
            <a:r>
              <a:rPr lang="tr-TR" dirty="0" err="1" smtClean="0"/>
              <a:t>gradient</a:t>
            </a:r>
            <a:r>
              <a:rPr lang="tr-TR" dirty="0" smtClean="0"/>
              <a:t> </a:t>
            </a:r>
            <a:r>
              <a:rPr lang="tr-TR" dirty="0" err="1" smtClean="0"/>
              <a:t>descent</a:t>
            </a:r>
            <a:r>
              <a:rPr lang="tr-TR" dirty="0" smtClean="0"/>
              <a:t> </a:t>
            </a:r>
            <a:r>
              <a:rPr lang="tr-TR" dirty="0" err="1" smtClean="0"/>
              <a:t>graph</a:t>
            </a:r>
            <a:r>
              <a:rPr lang="tr-TR" dirty="0" smtClean="0"/>
              <a:t>(</a:t>
            </a:r>
            <a:r>
              <a:rPr lang="tr-TR" dirty="0" err="1" smtClean="0"/>
              <a:t>Rightside</a:t>
            </a:r>
            <a:r>
              <a:rPr lang="tr-TR" dirty="0" smtClean="0"/>
              <a:t>)?</a:t>
            </a:r>
            <a:endParaRPr lang="tr-TR" dirty="0"/>
          </a:p>
        </p:txBody>
      </p:sp>
      <p:pic>
        <p:nvPicPr>
          <p:cNvPr id="5" name="İçerik Yer Tutucusu 4"/>
          <p:cNvPicPr>
            <a:picLocks noGrp="1" noChangeAspect="1"/>
          </p:cNvPicPr>
          <p:nvPr>
            <p:ph idx="1"/>
          </p:nvPr>
        </p:nvPicPr>
        <p:blipFill>
          <a:blip r:embed="rId2"/>
          <a:stretch>
            <a:fillRect/>
          </a:stretch>
        </p:blipFill>
        <p:spPr>
          <a:xfrm>
            <a:off x="5903976" y="2803111"/>
            <a:ext cx="5825452" cy="3231929"/>
          </a:xfrm>
          <a:prstGeom prst="rect">
            <a:avLst/>
          </a:prstGeom>
        </p:spPr>
      </p:pic>
      <p:pic>
        <p:nvPicPr>
          <p:cNvPr id="4" name="Resim 3"/>
          <p:cNvPicPr>
            <a:picLocks noChangeAspect="1"/>
          </p:cNvPicPr>
          <p:nvPr/>
        </p:nvPicPr>
        <p:blipFill>
          <a:blip r:embed="rId3"/>
          <a:stretch>
            <a:fillRect/>
          </a:stretch>
        </p:blipFill>
        <p:spPr>
          <a:xfrm>
            <a:off x="646111" y="2752153"/>
            <a:ext cx="4959948" cy="3282887"/>
          </a:xfrm>
          <a:prstGeom prst="rect">
            <a:avLst/>
          </a:prstGeom>
        </p:spPr>
      </p:pic>
    </p:spTree>
    <p:extLst>
      <p:ext uri="{BB962C8B-B14F-4D97-AF65-F5344CB8AC3E}">
        <p14:creationId xmlns:p14="http://schemas.microsoft.com/office/powerpoint/2010/main" val="3322533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r>
              <a:rPr lang="tr-TR" dirty="0" err="1" smtClean="0"/>
              <a:t>To</a:t>
            </a:r>
            <a:r>
              <a:rPr lang="tr-TR" dirty="0" smtClean="0"/>
              <a:t> </a:t>
            </a:r>
            <a:r>
              <a:rPr lang="tr-TR" dirty="0" err="1" smtClean="0"/>
              <a:t>perform</a:t>
            </a:r>
            <a:r>
              <a:rPr lang="tr-TR" dirty="0" smtClean="0"/>
              <a:t> </a:t>
            </a:r>
            <a:r>
              <a:rPr lang="tr-TR" dirty="0" err="1" smtClean="0"/>
              <a:t>classification</a:t>
            </a:r>
            <a:r>
              <a:rPr lang="tr-TR" dirty="0" smtClean="0"/>
              <a:t> </a:t>
            </a:r>
            <a:r>
              <a:rPr lang="tr-TR" dirty="0" err="1" smtClean="0"/>
              <a:t>into</a:t>
            </a:r>
            <a:r>
              <a:rPr lang="tr-TR" dirty="0" smtClean="0"/>
              <a:t> </a:t>
            </a:r>
            <a:r>
              <a:rPr lang="tr-TR" dirty="0" err="1" smtClean="0"/>
              <a:t>the</a:t>
            </a:r>
            <a:r>
              <a:rPr lang="tr-TR" dirty="0" smtClean="0"/>
              <a:t> data, </a:t>
            </a:r>
            <a:r>
              <a:rPr lang="tr-TR" dirty="0" err="1" smtClean="0"/>
              <a:t>we</a:t>
            </a:r>
            <a:r>
              <a:rPr lang="tr-TR" dirty="0" smtClean="0"/>
              <a:t> </a:t>
            </a:r>
            <a:r>
              <a:rPr lang="tr-TR" dirty="0" err="1" smtClean="0"/>
              <a:t>will</a:t>
            </a:r>
            <a:r>
              <a:rPr lang="tr-TR" dirty="0" smtClean="0"/>
              <a:t> be </a:t>
            </a:r>
            <a:r>
              <a:rPr lang="tr-TR" dirty="0" err="1" smtClean="0"/>
              <a:t>using</a:t>
            </a:r>
            <a:r>
              <a:rPr lang="tr-TR" dirty="0" smtClean="0"/>
              <a:t> </a:t>
            </a:r>
            <a:r>
              <a:rPr lang="tr-TR" dirty="0" err="1" smtClean="0"/>
              <a:t>supervised</a:t>
            </a:r>
            <a:r>
              <a:rPr lang="tr-TR" dirty="0" smtClean="0"/>
              <a:t> </a:t>
            </a:r>
            <a:r>
              <a:rPr lang="tr-TR" dirty="0" err="1" smtClean="0"/>
              <a:t>learning</a:t>
            </a:r>
            <a:r>
              <a:rPr lang="tr-TR" dirty="0" smtClean="0"/>
              <a:t> </a:t>
            </a:r>
            <a:r>
              <a:rPr lang="tr-TR" dirty="0" err="1" smtClean="0"/>
              <a:t>methods</a:t>
            </a:r>
            <a:r>
              <a:rPr lang="tr-TR" dirty="0" smtClean="0"/>
              <a:t>.</a:t>
            </a:r>
          </a:p>
          <a:p>
            <a:r>
              <a:rPr lang="tr-TR" dirty="0" err="1" smtClean="0"/>
              <a:t>This</a:t>
            </a:r>
            <a:r>
              <a:rPr lang="tr-TR" dirty="0" smtClean="0"/>
              <a:t> </a:t>
            </a:r>
            <a:r>
              <a:rPr lang="tr-TR" dirty="0" err="1" smtClean="0"/>
              <a:t>means</a:t>
            </a:r>
            <a:r>
              <a:rPr lang="tr-TR" dirty="0" smtClean="0"/>
              <a:t>, </a:t>
            </a:r>
            <a:r>
              <a:rPr lang="tr-TR" dirty="0" err="1" smtClean="0"/>
              <a:t>we</a:t>
            </a:r>
            <a:r>
              <a:rPr lang="tr-TR" dirty="0" smtClean="0"/>
              <a:t> </a:t>
            </a:r>
            <a:r>
              <a:rPr lang="tr-TR" dirty="0" err="1" smtClean="0"/>
              <a:t>will</a:t>
            </a:r>
            <a:r>
              <a:rPr lang="tr-TR" dirty="0" smtClean="0"/>
              <a:t> be </a:t>
            </a:r>
            <a:r>
              <a:rPr lang="tr-TR" dirty="0" err="1" smtClean="0"/>
              <a:t>having</a:t>
            </a:r>
            <a:r>
              <a:rPr lang="tr-TR" dirty="0" smtClean="0"/>
              <a:t> </a:t>
            </a:r>
            <a:r>
              <a:rPr lang="tr-TR" dirty="0" err="1" smtClean="0"/>
              <a:t>training</a:t>
            </a:r>
            <a:r>
              <a:rPr lang="tr-TR" dirty="0"/>
              <a:t> </a:t>
            </a:r>
            <a:r>
              <a:rPr lang="tr-TR" dirty="0" err="1" smtClean="0"/>
              <a:t>and</a:t>
            </a:r>
            <a:r>
              <a:rPr lang="tr-TR" dirty="0" smtClean="0"/>
              <a:t> test </a:t>
            </a:r>
            <a:r>
              <a:rPr lang="tr-TR" dirty="0" err="1" smtClean="0"/>
              <a:t>sets</a:t>
            </a:r>
            <a:r>
              <a:rPr lang="tr-TR" dirty="0" smtClean="0"/>
              <a:t>.</a:t>
            </a:r>
          </a:p>
          <a:p>
            <a:r>
              <a:rPr lang="tr-TR" dirty="0" err="1" smtClean="0"/>
              <a:t>We</a:t>
            </a:r>
            <a:r>
              <a:rPr lang="tr-TR" dirty="0" smtClean="0"/>
              <a:t> </a:t>
            </a:r>
            <a:r>
              <a:rPr lang="tr-TR" dirty="0" err="1" smtClean="0"/>
              <a:t>will</a:t>
            </a:r>
            <a:r>
              <a:rPr lang="tr-TR" dirty="0"/>
              <a:t> </a:t>
            </a:r>
            <a:r>
              <a:rPr lang="tr-TR" dirty="0" err="1" smtClean="0"/>
              <a:t>use</a:t>
            </a:r>
            <a:r>
              <a:rPr lang="tr-TR" dirty="0" smtClean="0"/>
              <a:t> </a:t>
            </a:r>
            <a:r>
              <a:rPr lang="tr-TR" dirty="0" err="1" smtClean="0"/>
              <a:t>the</a:t>
            </a:r>
            <a:r>
              <a:rPr lang="tr-TR" dirty="0" smtClean="0"/>
              <a:t> </a:t>
            </a:r>
            <a:r>
              <a:rPr lang="tr-TR" dirty="0" err="1" smtClean="0"/>
              <a:t>training</a:t>
            </a:r>
            <a:r>
              <a:rPr lang="tr-TR" dirty="0" smtClean="0"/>
              <a:t> set </a:t>
            </a:r>
            <a:r>
              <a:rPr lang="tr-TR" dirty="0" err="1" smtClean="0"/>
              <a:t>for</a:t>
            </a:r>
            <a:r>
              <a:rPr lang="tr-TR" dirty="0" smtClean="0"/>
              <a:t> </a:t>
            </a:r>
            <a:r>
              <a:rPr lang="tr-TR" dirty="0" err="1" smtClean="0"/>
              <a:t>the</a:t>
            </a:r>
            <a:r>
              <a:rPr lang="tr-TR" dirty="0" smtClean="0"/>
              <a:t> </a:t>
            </a:r>
            <a:r>
              <a:rPr lang="tr-TR" dirty="0" err="1" smtClean="0"/>
              <a:t>learning</a:t>
            </a:r>
            <a:endParaRPr lang="tr-TR" dirty="0"/>
          </a:p>
          <a:p>
            <a:r>
              <a:rPr lang="tr-TR" dirty="0" err="1" smtClean="0"/>
              <a:t>We</a:t>
            </a:r>
            <a:r>
              <a:rPr lang="tr-TR" dirty="0" smtClean="0"/>
              <a:t> </a:t>
            </a:r>
            <a:r>
              <a:rPr lang="tr-TR" dirty="0" err="1" smtClean="0"/>
              <a:t>will</a:t>
            </a:r>
            <a:r>
              <a:rPr lang="tr-TR" dirty="0" smtClean="0"/>
              <a:t> </a:t>
            </a:r>
            <a:r>
              <a:rPr lang="tr-TR" dirty="0" err="1" smtClean="0"/>
              <a:t>use</a:t>
            </a:r>
            <a:r>
              <a:rPr lang="tr-TR" dirty="0" smtClean="0"/>
              <a:t> </a:t>
            </a:r>
            <a:r>
              <a:rPr lang="tr-TR" dirty="0" err="1" smtClean="0"/>
              <a:t>the</a:t>
            </a:r>
            <a:r>
              <a:rPr lang="tr-TR" dirty="0" smtClean="0"/>
              <a:t> test set </a:t>
            </a:r>
            <a:r>
              <a:rPr lang="tr-TR" dirty="0" err="1" smtClean="0"/>
              <a:t>for</a:t>
            </a:r>
            <a:r>
              <a:rPr lang="tr-TR" dirty="0" smtClean="0"/>
              <a:t> </a:t>
            </a:r>
            <a:r>
              <a:rPr lang="tr-TR" dirty="0" err="1" smtClean="0"/>
              <a:t>validation</a:t>
            </a:r>
            <a:r>
              <a:rPr lang="tr-TR" dirty="0" smtClean="0"/>
              <a:t>(</a:t>
            </a:r>
            <a:r>
              <a:rPr lang="tr-TR" dirty="0" err="1" smtClean="0"/>
              <a:t>did</a:t>
            </a:r>
            <a:r>
              <a:rPr lang="tr-TR" dirty="0" smtClean="0"/>
              <a:t> </a:t>
            </a:r>
            <a:r>
              <a:rPr lang="tr-TR" dirty="0" err="1" smtClean="0"/>
              <a:t>we</a:t>
            </a:r>
            <a:r>
              <a:rPr lang="tr-TR" dirty="0" smtClean="0"/>
              <a:t> </a:t>
            </a:r>
            <a:r>
              <a:rPr lang="tr-TR" dirty="0" err="1" smtClean="0"/>
              <a:t>manage</a:t>
            </a:r>
            <a:r>
              <a:rPr lang="tr-TR" dirty="0" smtClean="0"/>
              <a:t> </a:t>
            </a:r>
            <a:r>
              <a:rPr lang="tr-TR" dirty="0" err="1" smtClean="0"/>
              <a:t>to</a:t>
            </a:r>
            <a:r>
              <a:rPr lang="tr-TR" dirty="0" smtClean="0"/>
              <a:t> </a:t>
            </a:r>
            <a:r>
              <a:rPr lang="tr-TR" dirty="0" err="1" smtClean="0"/>
              <a:t>teach</a:t>
            </a:r>
            <a:r>
              <a:rPr lang="tr-TR" dirty="0" smtClean="0"/>
              <a:t>?)</a:t>
            </a:r>
          </a:p>
          <a:p>
            <a:r>
              <a:rPr lang="tr-TR" dirty="0" err="1" smtClean="0"/>
              <a:t>We</a:t>
            </a:r>
            <a:r>
              <a:rPr lang="tr-TR" dirty="0" smtClean="0"/>
              <a:t> </a:t>
            </a:r>
            <a:r>
              <a:rPr lang="tr-TR" dirty="0" err="1" smtClean="0"/>
              <a:t>will</a:t>
            </a:r>
            <a:r>
              <a:rPr lang="tr-TR" dirty="0" smtClean="0"/>
              <a:t> </a:t>
            </a:r>
            <a:r>
              <a:rPr lang="tr-TR" dirty="0" err="1" smtClean="0"/>
              <a:t>use</a:t>
            </a:r>
            <a:r>
              <a:rPr lang="tr-TR" dirty="0" smtClean="0"/>
              <a:t> </a:t>
            </a:r>
            <a:r>
              <a:rPr lang="tr-TR" dirty="0" err="1" smtClean="0"/>
              <a:t>train</a:t>
            </a:r>
            <a:r>
              <a:rPr lang="tr-TR" dirty="0" smtClean="0"/>
              <a:t>-test data </a:t>
            </a:r>
            <a:r>
              <a:rPr lang="tr-TR" dirty="0" err="1" smtClean="0"/>
              <a:t>split</a:t>
            </a:r>
            <a:r>
              <a:rPr lang="tr-TR" dirty="0" smtClean="0"/>
              <a:t>(%70 </a:t>
            </a:r>
            <a:r>
              <a:rPr lang="tr-TR" dirty="0" err="1" smtClean="0"/>
              <a:t>training</a:t>
            </a:r>
            <a:r>
              <a:rPr lang="tr-TR" dirty="0" smtClean="0"/>
              <a:t>-%30 test set)</a:t>
            </a:r>
          </a:p>
          <a:p>
            <a:r>
              <a:rPr lang="tr-TR" dirty="0" err="1" smtClean="0"/>
              <a:t>We</a:t>
            </a:r>
            <a:r>
              <a:rPr lang="tr-TR" dirty="0" smtClean="0"/>
              <a:t> </a:t>
            </a:r>
            <a:r>
              <a:rPr lang="tr-TR" dirty="0" err="1" smtClean="0"/>
              <a:t>will</a:t>
            </a:r>
            <a:r>
              <a:rPr lang="tr-TR" dirty="0" smtClean="0"/>
              <a:t> </a:t>
            </a:r>
            <a:r>
              <a:rPr lang="tr-TR" dirty="0" err="1" smtClean="0"/>
              <a:t>use</a:t>
            </a:r>
            <a:r>
              <a:rPr lang="tr-TR" dirty="0" smtClean="0"/>
              <a:t> a </a:t>
            </a:r>
            <a:r>
              <a:rPr lang="tr-TR" dirty="0" err="1" smtClean="0"/>
              <a:t>real</a:t>
            </a:r>
            <a:r>
              <a:rPr lang="tr-TR" dirty="0" smtClean="0"/>
              <a:t> </a:t>
            </a:r>
            <a:r>
              <a:rPr lang="tr-TR" dirty="0" err="1" smtClean="0"/>
              <a:t>dataset</a:t>
            </a:r>
            <a:r>
              <a:rPr lang="tr-TR" dirty="0" smtClean="0"/>
              <a:t> </a:t>
            </a:r>
            <a:r>
              <a:rPr lang="tr-TR" dirty="0" err="1" smtClean="0"/>
              <a:t>and</a:t>
            </a:r>
            <a:r>
              <a:rPr lang="tr-TR" dirty="0" smtClean="0"/>
              <a:t> </a:t>
            </a:r>
            <a:r>
              <a:rPr lang="tr-TR" dirty="0" err="1" smtClean="0"/>
              <a:t>perform</a:t>
            </a:r>
            <a:r>
              <a:rPr lang="tr-TR" dirty="0" smtClean="0"/>
              <a:t> </a:t>
            </a:r>
            <a:r>
              <a:rPr lang="tr-TR" dirty="0" err="1" smtClean="0"/>
              <a:t>classification</a:t>
            </a:r>
            <a:r>
              <a:rPr lang="tr-TR" dirty="0" smtClean="0"/>
              <a:t>.</a:t>
            </a:r>
          </a:p>
          <a:p>
            <a:endParaRPr lang="tr-TR" dirty="0"/>
          </a:p>
        </p:txBody>
      </p:sp>
    </p:spTree>
    <p:extLst>
      <p:ext uri="{BB962C8B-B14F-4D97-AF65-F5344CB8AC3E}">
        <p14:creationId xmlns:p14="http://schemas.microsoft.com/office/powerpoint/2010/main" val="1153274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Classification</a:t>
            </a:r>
            <a:r>
              <a:rPr lang="tr-TR" dirty="0" smtClean="0"/>
              <a:t> </a:t>
            </a:r>
            <a:r>
              <a:rPr lang="tr-TR" dirty="0" err="1" smtClean="0"/>
              <a:t>for</a:t>
            </a:r>
            <a:r>
              <a:rPr lang="tr-TR" dirty="0" smtClean="0"/>
              <a:t> a </a:t>
            </a:r>
            <a:r>
              <a:rPr lang="tr-TR" dirty="0" err="1" smtClean="0"/>
              <a:t>Dataset</a:t>
            </a:r>
            <a:endParaRPr lang="tr-TR" dirty="0"/>
          </a:p>
        </p:txBody>
      </p:sp>
      <p:sp>
        <p:nvSpPr>
          <p:cNvPr id="3" name="İçerik Yer Tutucusu 2"/>
          <p:cNvSpPr>
            <a:spLocks noGrp="1"/>
          </p:cNvSpPr>
          <p:nvPr>
            <p:ph idx="1"/>
          </p:nvPr>
        </p:nvSpPr>
        <p:spPr/>
        <p:txBody>
          <a:bodyPr>
            <a:normAutofit/>
          </a:bodyPr>
          <a:lstStyle/>
          <a:p>
            <a:r>
              <a:rPr lang="tr-TR" dirty="0" smtClean="0"/>
              <a:t>#Data set </a:t>
            </a:r>
            <a:r>
              <a:rPr lang="tr-TR" dirty="0" err="1" smtClean="0"/>
              <a:t>contains</a:t>
            </a:r>
            <a:r>
              <a:rPr lang="tr-TR" dirty="0" smtClean="0"/>
              <a:t> </a:t>
            </a:r>
            <a:r>
              <a:rPr lang="tr-TR" dirty="0" err="1" smtClean="0"/>
              <a:t>numerical</a:t>
            </a:r>
            <a:r>
              <a:rPr lang="tr-TR" dirty="0" smtClean="0"/>
              <a:t> data </a:t>
            </a:r>
            <a:r>
              <a:rPr lang="tr-TR" dirty="0" err="1" smtClean="0"/>
              <a:t>for</a:t>
            </a:r>
            <a:r>
              <a:rPr lang="tr-TR" dirty="0" smtClean="0"/>
              <a:t> </a:t>
            </a:r>
            <a:r>
              <a:rPr lang="tr-TR" dirty="0" err="1" smtClean="0"/>
              <a:t>the</a:t>
            </a:r>
            <a:r>
              <a:rPr lang="tr-TR" dirty="0" smtClean="0"/>
              <a:t> </a:t>
            </a:r>
            <a:r>
              <a:rPr lang="tr-TR" dirty="0" err="1" smtClean="0"/>
              <a:t>features</a:t>
            </a:r>
            <a:endParaRPr lang="tr-TR" dirty="0" smtClean="0"/>
          </a:p>
          <a:p>
            <a:r>
              <a:rPr lang="tr-TR" dirty="0" smtClean="0"/>
              <a:t># </a:t>
            </a:r>
            <a:r>
              <a:rPr lang="tr-TR" dirty="0" err="1" smtClean="0"/>
              <a:t>The</a:t>
            </a:r>
            <a:r>
              <a:rPr lang="tr-TR" dirty="0" smtClean="0"/>
              <a:t> </a:t>
            </a:r>
            <a:r>
              <a:rPr lang="tr-TR" dirty="0" err="1" smtClean="0"/>
              <a:t>goal</a:t>
            </a:r>
            <a:r>
              <a:rPr lang="tr-TR" dirty="0" smtClean="0"/>
              <a:t> is </a:t>
            </a:r>
            <a:r>
              <a:rPr lang="tr-TR" dirty="0" err="1" smtClean="0"/>
              <a:t>to</a:t>
            </a:r>
            <a:r>
              <a:rPr lang="tr-TR" dirty="0" smtClean="0"/>
              <a:t> </a:t>
            </a:r>
            <a:r>
              <a:rPr lang="tr-TR" dirty="0" err="1" smtClean="0"/>
              <a:t>classify</a:t>
            </a:r>
            <a:r>
              <a:rPr lang="tr-TR" dirty="0" smtClean="0"/>
              <a:t> </a:t>
            </a:r>
            <a:r>
              <a:rPr lang="tr-TR" dirty="0" err="1" smtClean="0"/>
              <a:t>the</a:t>
            </a:r>
            <a:r>
              <a:rPr lang="tr-TR" dirty="0" smtClean="0"/>
              <a:t> </a:t>
            </a:r>
            <a:r>
              <a:rPr lang="tr-TR" dirty="0" err="1" smtClean="0"/>
              <a:t>person</a:t>
            </a:r>
            <a:r>
              <a:rPr lang="tr-TR" dirty="0" smtClean="0"/>
              <a:t> has </a:t>
            </a:r>
            <a:r>
              <a:rPr lang="tr-TR" dirty="0" err="1" smtClean="0"/>
              <a:t>diabet</a:t>
            </a:r>
            <a:r>
              <a:rPr lang="tr-TR" dirty="0" smtClean="0"/>
              <a:t>(1) </a:t>
            </a:r>
            <a:r>
              <a:rPr lang="tr-TR" dirty="0" err="1" smtClean="0"/>
              <a:t>or</a:t>
            </a:r>
            <a:r>
              <a:rPr lang="tr-TR" dirty="0" smtClean="0"/>
              <a:t> not(0)</a:t>
            </a:r>
          </a:p>
          <a:p>
            <a:r>
              <a:rPr lang="tr-TR" dirty="0" smtClean="0"/>
              <a:t>#</a:t>
            </a:r>
            <a:r>
              <a:rPr lang="tr-TR" dirty="0" err="1" smtClean="0"/>
              <a:t>Support</a:t>
            </a:r>
            <a:r>
              <a:rPr lang="tr-TR" dirty="0" smtClean="0"/>
              <a:t> </a:t>
            </a:r>
            <a:r>
              <a:rPr lang="tr-TR" dirty="0" err="1" smtClean="0"/>
              <a:t>Vector</a:t>
            </a:r>
            <a:r>
              <a:rPr lang="tr-TR" dirty="0" smtClean="0"/>
              <a:t> Machine </a:t>
            </a:r>
            <a:r>
              <a:rPr lang="tr-TR" dirty="0" err="1" smtClean="0"/>
              <a:t>will</a:t>
            </a:r>
            <a:r>
              <a:rPr lang="tr-TR" dirty="0" smtClean="0"/>
              <a:t> be </a:t>
            </a:r>
            <a:r>
              <a:rPr lang="tr-TR" dirty="0" err="1" smtClean="0"/>
              <a:t>the</a:t>
            </a:r>
            <a:r>
              <a:rPr lang="tr-TR" dirty="0" smtClean="0"/>
              <a:t> </a:t>
            </a:r>
            <a:r>
              <a:rPr lang="tr-TR" dirty="0" err="1" smtClean="0"/>
              <a:t>algorithm</a:t>
            </a:r>
            <a:r>
              <a:rPr lang="tr-TR" dirty="0" smtClean="0"/>
              <a:t/>
            </a:r>
            <a:br>
              <a:rPr lang="tr-TR" dirty="0" smtClean="0"/>
            </a:br>
            <a:endParaRPr lang="tr-TR" dirty="0" smtClean="0"/>
          </a:p>
          <a:p>
            <a:r>
              <a:rPr lang="tr-TR" dirty="0" err="1" smtClean="0"/>
              <a:t>import</a:t>
            </a:r>
            <a:r>
              <a:rPr lang="tr-TR" dirty="0" smtClean="0"/>
              <a:t> </a:t>
            </a:r>
            <a:r>
              <a:rPr lang="tr-TR" dirty="0" err="1" smtClean="0"/>
              <a:t>numpy</a:t>
            </a:r>
            <a:r>
              <a:rPr lang="tr-TR" dirty="0" smtClean="0"/>
              <a:t> as </a:t>
            </a:r>
            <a:r>
              <a:rPr lang="tr-TR" dirty="0" err="1" smtClean="0"/>
              <a:t>np</a:t>
            </a:r>
            <a:endParaRPr lang="tr-TR" dirty="0" smtClean="0"/>
          </a:p>
          <a:p>
            <a:r>
              <a:rPr lang="tr-TR" dirty="0" err="1" smtClean="0"/>
              <a:t>import</a:t>
            </a:r>
            <a:r>
              <a:rPr lang="tr-TR" dirty="0" smtClean="0"/>
              <a:t> </a:t>
            </a:r>
            <a:r>
              <a:rPr lang="tr-TR" dirty="0" err="1" smtClean="0"/>
              <a:t>pandas</a:t>
            </a:r>
            <a:r>
              <a:rPr lang="tr-TR" dirty="0" smtClean="0"/>
              <a:t> as </a:t>
            </a:r>
            <a:r>
              <a:rPr lang="tr-TR" dirty="0" err="1" smtClean="0"/>
              <a:t>pd</a:t>
            </a:r>
            <a:endParaRPr lang="tr-TR" dirty="0" smtClean="0"/>
          </a:p>
          <a:p>
            <a:r>
              <a:rPr lang="tr-TR" dirty="0" err="1" smtClean="0"/>
              <a:t>dataset</a:t>
            </a:r>
            <a:r>
              <a:rPr lang="tr-TR" dirty="0" smtClean="0"/>
              <a:t> =  </a:t>
            </a:r>
            <a:r>
              <a:rPr lang="tr-TR" dirty="0" err="1" smtClean="0"/>
              <a:t>pd.read_csv</a:t>
            </a:r>
            <a:r>
              <a:rPr lang="tr-TR" dirty="0" smtClean="0"/>
              <a:t>("diabetes.csv")</a:t>
            </a:r>
          </a:p>
          <a:p>
            <a:r>
              <a:rPr lang="tr-TR" dirty="0" smtClean="0"/>
              <a:t>X = </a:t>
            </a:r>
            <a:r>
              <a:rPr lang="tr-TR" dirty="0" err="1" smtClean="0"/>
              <a:t>dataset.drop</a:t>
            </a:r>
            <a:r>
              <a:rPr lang="tr-TR" dirty="0" smtClean="0"/>
              <a:t>('</a:t>
            </a:r>
            <a:r>
              <a:rPr lang="tr-TR" dirty="0" err="1" smtClean="0"/>
              <a:t>Outcome</a:t>
            </a:r>
            <a:r>
              <a:rPr lang="tr-TR" dirty="0" smtClean="0"/>
              <a:t>',</a:t>
            </a:r>
            <a:r>
              <a:rPr lang="tr-TR" dirty="0" err="1" smtClean="0"/>
              <a:t>axis</a:t>
            </a:r>
            <a:r>
              <a:rPr lang="tr-TR" dirty="0" smtClean="0"/>
              <a:t>=1)</a:t>
            </a:r>
          </a:p>
          <a:p>
            <a:r>
              <a:rPr lang="tr-TR" dirty="0" smtClean="0"/>
              <a:t>Y = </a:t>
            </a:r>
            <a:r>
              <a:rPr lang="tr-TR" dirty="0" err="1" smtClean="0"/>
              <a:t>dataset</a:t>
            </a:r>
            <a:r>
              <a:rPr lang="tr-TR" dirty="0" smtClean="0"/>
              <a:t>['</a:t>
            </a:r>
            <a:r>
              <a:rPr lang="tr-TR" dirty="0" err="1" smtClean="0"/>
              <a:t>Outcome</a:t>
            </a:r>
            <a:r>
              <a:rPr lang="tr-TR" dirty="0" smtClean="0"/>
              <a:t>']  # </a:t>
            </a:r>
            <a:r>
              <a:rPr lang="tr-TR" dirty="0" err="1" smtClean="0"/>
              <a:t>remember</a:t>
            </a:r>
            <a:r>
              <a:rPr lang="tr-TR" dirty="0" smtClean="0"/>
              <a:t> </a:t>
            </a:r>
            <a:r>
              <a:rPr lang="tr-TR" dirty="0" err="1" smtClean="0"/>
              <a:t>that</a:t>
            </a:r>
            <a:r>
              <a:rPr lang="tr-TR" dirty="0" smtClean="0"/>
              <a:t> </a:t>
            </a:r>
            <a:r>
              <a:rPr lang="tr-TR" dirty="0" err="1" smtClean="0"/>
              <a:t>Outcome</a:t>
            </a:r>
            <a:r>
              <a:rPr lang="tr-TR" dirty="0" smtClean="0"/>
              <a:t> is </a:t>
            </a:r>
            <a:r>
              <a:rPr lang="tr-TR" dirty="0" err="1" smtClean="0"/>
              <a:t>our</a:t>
            </a:r>
            <a:r>
              <a:rPr lang="tr-TR" dirty="0" smtClean="0"/>
              <a:t> </a:t>
            </a:r>
            <a:r>
              <a:rPr lang="tr-TR" dirty="0" err="1" smtClean="0"/>
              <a:t>target</a:t>
            </a:r>
            <a:r>
              <a:rPr lang="tr-TR" dirty="0" smtClean="0"/>
              <a:t> </a:t>
            </a:r>
            <a:r>
              <a:rPr lang="tr-TR" dirty="0" err="1" smtClean="0"/>
              <a:t>column</a:t>
            </a:r>
            <a:endParaRPr lang="tr-TR" dirty="0"/>
          </a:p>
        </p:txBody>
      </p:sp>
    </p:spTree>
    <p:extLst>
      <p:ext uri="{BB962C8B-B14F-4D97-AF65-F5344CB8AC3E}">
        <p14:creationId xmlns:p14="http://schemas.microsoft.com/office/powerpoint/2010/main" val="2826840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err="1" smtClean="0"/>
              <a:t>dataset.head</a:t>
            </a:r>
            <a:r>
              <a:rPr lang="tr-TR" dirty="0" smtClean="0"/>
              <a:t>()  # </a:t>
            </a:r>
            <a:r>
              <a:rPr lang="tr-TR" dirty="0" err="1" smtClean="0"/>
              <a:t>visualize</a:t>
            </a:r>
            <a:r>
              <a:rPr lang="tr-TR" dirty="0" smtClean="0"/>
              <a:t> </a:t>
            </a:r>
            <a:r>
              <a:rPr lang="tr-TR" dirty="0" err="1" smtClean="0"/>
              <a:t>your</a:t>
            </a:r>
            <a:r>
              <a:rPr lang="tr-TR" dirty="0" smtClean="0"/>
              <a:t> </a:t>
            </a:r>
            <a:r>
              <a:rPr lang="tr-TR" dirty="0" err="1" smtClean="0"/>
              <a:t>dataset</a:t>
            </a:r>
            <a:r>
              <a:rPr lang="tr-TR" dirty="0" smtClean="0"/>
              <a:t>(</a:t>
            </a:r>
            <a:r>
              <a:rPr lang="tr-TR" dirty="0" err="1" smtClean="0"/>
              <a:t>only</a:t>
            </a:r>
            <a:r>
              <a:rPr lang="tr-TR" dirty="0" smtClean="0"/>
              <a:t> </a:t>
            </a:r>
            <a:r>
              <a:rPr lang="tr-TR" dirty="0" err="1" smtClean="0"/>
              <a:t>first</a:t>
            </a:r>
            <a:r>
              <a:rPr lang="tr-TR" dirty="0" smtClean="0"/>
              <a:t> 5 </a:t>
            </a:r>
            <a:r>
              <a:rPr lang="tr-TR" dirty="0" err="1" smtClean="0"/>
              <a:t>rows</a:t>
            </a:r>
            <a:r>
              <a:rPr lang="tr-TR" dirty="0" smtClean="0"/>
              <a:t>)</a:t>
            </a:r>
          </a:p>
          <a:p>
            <a:r>
              <a:rPr lang="tr-TR" dirty="0" err="1" smtClean="0"/>
              <a:t>from</a:t>
            </a:r>
            <a:r>
              <a:rPr lang="tr-TR" dirty="0" smtClean="0"/>
              <a:t> </a:t>
            </a:r>
            <a:r>
              <a:rPr lang="tr-TR" dirty="0" err="1" smtClean="0"/>
              <a:t>sklearn.model_selection</a:t>
            </a:r>
            <a:r>
              <a:rPr lang="tr-TR" dirty="0" smtClean="0"/>
              <a:t> </a:t>
            </a:r>
            <a:r>
              <a:rPr lang="tr-TR" dirty="0" err="1" smtClean="0"/>
              <a:t>import</a:t>
            </a:r>
            <a:r>
              <a:rPr lang="tr-TR" dirty="0" smtClean="0"/>
              <a:t> </a:t>
            </a:r>
            <a:r>
              <a:rPr lang="tr-TR" dirty="0" err="1" smtClean="0"/>
              <a:t>train_test_split</a:t>
            </a:r>
            <a:endParaRPr lang="tr-TR" dirty="0" smtClean="0"/>
          </a:p>
          <a:p>
            <a:r>
              <a:rPr lang="tr-TR" dirty="0" err="1" smtClean="0"/>
              <a:t>x_data</a:t>
            </a:r>
            <a:r>
              <a:rPr lang="tr-TR" dirty="0" smtClean="0"/>
              <a:t> = </a:t>
            </a:r>
            <a:r>
              <a:rPr lang="tr-TR" dirty="0" err="1" smtClean="0"/>
              <a:t>dataset.drop</a:t>
            </a:r>
            <a:r>
              <a:rPr lang="tr-TR" dirty="0" smtClean="0"/>
              <a:t>('</a:t>
            </a:r>
            <a:r>
              <a:rPr lang="tr-TR" dirty="0" err="1" smtClean="0"/>
              <a:t>Outcome</a:t>
            </a:r>
            <a:r>
              <a:rPr lang="tr-TR" dirty="0" smtClean="0"/>
              <a:t>',</a:t>
            </a:r>
            <a:r>
              <a:rPr lang="tr-TR" dirty="0" err="1" smtClean="0"/>
              <a:t>axis</a:t>
            </a:r>
            <a:r>
              <a:rPr lang="tr-TR" dirty="0" smtClean="0"/>
              <a:t>=1)  # </a:t>
            </a:r>
            <a:r>
              <a:rPr lang="tr-TR" dirty="0" err="1" smtClean="0"/>
              <a:t>drop</a:t>
            </a:r>
            <a:r>
              <a:rPr lang="tr-TR" dirty="0" smtClean="0"/>
              <a:t> </a:t>
            </a:r>
            <a:r>
              <a:rPr lang="tr-TR" dirty="0" err="1" smtClean="0"/>
              <a:t>your</a:t>
            </a:r>
            <a:r>
              <a:rPr lang="tr-TR" dirty="0" smtClean="0"/>
              <a:t> </a:t>
            </a:r>
            <a:r>
              <a:rPr lang="tr-TR" dirty="0" err="1" smtClean="0"/>
              <a:t>target</a:t>
            </a:r>
            <a:r>
              <a:rPr lang="tr-TR" dirty="0" smtClean="0"/>
              <a:t> </a:t>
            </a:r>
            <a:r>
              <a:rPr lang="tr-TR" dirty="0" err="1" smtClean="0"/>
              <a:t>column</a:t>
            </a:r>
            <a:endParaRPr lang="tr-TR" dirty="0" smtClean="0"/>
          </a:p>
          <a:p>
            <a:r>
              <a:rPr lang="tr-TR" dirty="0" err="1" smtClean="0"/>
              <a:t>y_labels</a:t>
            </a:r>
            <a:r>
              <a:rPr lang="tr-TR" dirty="0" smtClean="0"/>
              <a:t> = </a:t>
            </a:r>
            <a:r>
              <a:rPr lang="tr-TR" dirty="0" err="1" smtClean="0"/>
              <a:t>dataset</a:t>
            </a:r>
            <a:r>
              <a:rPr lang="tr-TR" dirty="0" smtClean="0"/>
              <a:t>['</a:t>
            </a:r>
            <a:r>
              <a:rPr lang="tr-TR" dirty="0" err="1" smtClean="0"/>
              <a:t>Outcome</a:t>
            </a:r>
            <a:r>
              <a:rPr lang="tr-TR" dirty="0" smtClean="0"/>
              <a:t>'] # </a:t>
            </a:r>
            <a:r>
              <a:rPr lang="tr-TR" dirty="0" err="1" smtClean="0"/>
              <a:t>your</a:t>
            </a:r>
            <a:r>
              <a:rPr lang="tr-TR" dirty="0" smtClean="0"/>
              <a:t> </a:t>
            </a:r>
            <a:r>
              <a:rPr lang="tr-TR" dirty="0" err="1" smtClean="0"/>
              <a:t>target</a:t>
            </a:r>
            <a:r>
              <a:rPr lang="tr-TR" dirty="0" smtClean="0"/>
              <a:t> </a:t>
            </a:r>
            <a:r>
              <a:rPr lang="tr-TR" dirty="0" err="1" smtClean="0"/>
              <a:t>column</a:t>
            </a:r>
            <a:r>
              <a:rPr lang="tr-TR" dirty="0" smtClean="0"/>
              <a:t> </a:t>
            </a:r>
            <a:r>
              <a:rPr lang="tr-TR" dirty="0" err="1" smtClean="0"/>
              <a:t>must</a:t>
            </a:r>
            <a:r>
              <a:rPr lang="tr-TR" dirty="0" smtClean="0"/>
              <a:t> be </a:t>
            </a:r>
            <a:r>
              <a:rPr lang="tr-TR" dirty="0" err="1" smtClean="0"/>
              <a:t>alone</a:t>
            </a:r>
            <a:endParaRPr lang="tr-TR" dirty="0" smtClean="0"/>
          </a:p>
          <a:p>
            <a:r>
              <a:rPr lang="tr-TR" dirty="0" err="1" smtClean="0"/>
              <a:t>X_train</a:t>
            </a:r>
            <a:r>
              <a:rPr lang="tr-TR" dirty="0" smtClean="0"/>
              <a:t>, </a:t>
            </a:r>
            <a:r>
              <a:rPr lang="tr-TR" dirty="0" err="1" smtClean="0"/>
              <a:t>X_test</a:t>
            </a:r>
            <a:r>
              <a:rPr lang="tr-TR" dirty="0" smtClean="0"/>
              <a:t>, </a:t>
            </a:r>
            <a:r>
              <a:rPr lang="tr-TR" dirty="0" err="1" smtClean="0"/>
              <a:t>y_train</a:t>
            </a:r>
            <a:r>
              <a:rPr lang="tr-TR" dirty="0" smtClean="0"/>
              <a:t>, </a:t>
            </a:r>
            <a:r>
              <a:rPr lang="tr-TR" dirty="0" err="1" smtClean="0"/>
              <a:t>y_test</a:t>
            </a:r>
            <a:r>
              <a:rPr lang="tr-TR" dirty="0" smtClean="0"/>
              <a:t> = </a:t>
            </a:r>
            <a:r>
              <a:rPr lang="tr-TR" dirty="0" err="1" smtClean="0"/>
              <a:t>train_test_split</a:t>
            </a:r>
            <a:r>
              <a:rPr lang="tr-TR" dirty="0" smtClean="0"/>
              <a:t>(</a:t>
            </a:r>
            <a:r>
              <a:rPr lang="tr-TR" dirty="0" err="1" smtClean="0"/>
              <a:t>x_data,y_labels,test_size</a:t>
            </a:r>
            <a:r>
              <a:rPr lang="tr-TR" dirty="0" smtClean="0"/>
              <a:t>=0.3,random_state=42)</a:t>
            </a:r>
          </a:p>
          <a:p>
            <a:r>
              <a:rPr lang="tr-TR" dirty="0" smtClean="0"/>
              <a:t># </a:t>
            </a:r>
            <a:r>
              <a:rPr lang="tr-TR" dirty="0" err="1" smtClean="0"/>
              <a:t>you</a:t>
            </a:r>
            <a:r>
              <a:rPr lang="tr-TR" dirty="0" smtClean="0"/>
              <a:t> </a:t>
            </a:r>
            <a:r>
              <a:rPr lang="tr-TR" dirty="0" err="1" smtClean="0"/>
              <a:t>need</a:t>
            </a:r>
            <a:r>
              <a:rPr lang="tr-TR" dirty="0" smtClean="0"/>
              <a:t> </a:t>
            </a:r>
            <a:r>
              <a:rPr lang="tr-TR" dirty="0" err="1" smtClean="0"/>
              <a:t>to</a:t>
            </a:r>
            <a:r>
              <a:rPr lang="tr-TR" dirty="0" smtClean="0"/>
              <a:t> </a:t>
            </a:r>
            <a:r>
              <a:rPr lang="tr-TR" dirty="0" err="1" smtClean="0"/>
              <a:t>have</a:t>
            </a:r>
            <a:r>
              <a:rPr lang="tr-TR" dirty="0" smtClean="0"/>
              <a:t> </a:t>
            </a:r>
            <a:r>
              <a:rPr lang="tr-TR" dirty="0" err="1" smtClean="0"/>
              <a:t>you</a:t>
            </a:r>
            <a:r>
              <a:rPr lang="tr-TR" dirty="0" smtClean="0"/>
              <a:t> </a:t>
            </a:r>
            <a:r>
              <a:rPr lang="tr-TR" dirty="0" err="1" smtClean="0"/>
              <a:t>training</a:t>
            </a:r>
            <a:r>
              <a:rPr lang="tr-TR" dirty="0" smtClean="0"/>
              <a:t> </a:t>
            </a:r>
            <a:r>
              <a:rPr lang="tr-TR" dirty="0" err="1" smtClean="0"/>
              <a:t>features</a:t>
            </a:r>
            <a:r>
              <a:rPr lang="tr-TR" dirty="0" smtClean="0"/>
              <a:t> in X </a:t>
            </a:r>
            <a:r>
              <a:rPr lang="tr-TR" dirty="0" err="1" smtClean="0"/>
              <a:t>values</a:t>
            </a:r>
            <a:r>
              <a:rPr lang="tr-TR" dirty="0" smtClean="0"/>
              <a:t>- </a:t>
            </a:r>
            <a:r>
              <a:rPr lang="tr-TR" dirty="0" err="1" smtClean="0"/>
              <a:t>target</a:t>
            </a:r>
            <a:r>
              <a:rPr lang="tr-TR" dirty="0" smtClean="0"/>
              <a:t> </a:t>
            </a:r>
            <a:r>
              <a:rPr lang="tr-TR" dirty="0" err="1" smtClean="0"/>
              <a:t>values</a:t>
            </a:r>
            <a:r>
              <a:rPr lang="tr-TR" dirty="0" smtClean="0"/>
              <a:t> in y #</a:t>
            </a:r>
            <a:r>
              <a:rPr lang="tr-TR" dirty="0" err="1" smtClean="0"/>
              <a:t>values</a:t>
            </a:r>
            <a:r>
              <a:rPr lang="tr-TR" dirty="0" smtClean="0"/>
              <a:t>!</a:t>
            </a:r>
            <a:endParaRPr lang="tr-TR" dirty="0"/>
          </a:p>
        </p:txBody>
      </p:sp>
    </p:spTree>
    <p:extLst>
      <p:ext uri="{BB962C8B-B14F-4D97-AF65-F5344CB8AC3E}">
        <p14:creationId xmlns:p14="http://schemas.microsoft.com/office/powerpoint/2010/main" val="1341486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r>
              <a:rPr lang="tr-TR" dirty="0" err="1" smtClean="0"/>
              <a:t>from</a:t>
            </a:r>
            <a:r>
              <a:rPr lang="tr-TR" dirty="0" smtClean="0"/>
              <a:t> </a:t>
            </a:r>
            <a:r>
              <a:rPr lang="tr-TR" dirty="0" err="1" smtClean="0"/>
              <a:t>sklearn.svm</a:t>
            </a:r>
            <a:r>
              <a:rPr lang="tr-TR" dirty="0" smtClean="0"/>
              <a:t> </a:t>
            </a:r>
            <a:r>
              <a:rPr lang="tr-TR" dirty="0" err="1" smtClean="0"/>
              <a:t>import</a:t>
            </a:r>
            <a:r>
              <a:rPr lang="tr-TR" dirty="0" smtClean="0"/>
              <a:t> SVC   # </a:t>
            </a:r>
            <a:r>
              <a:rPr lang="tr-TR" dirty="0" err="1" smtClean="0"/>
              <a:t>import</a:t>
            </a:r>
            <a:r>
              <a:rPr lang="tr-TR" dirty="0" smtClean="0"/>
              <a:t> SVM</a:t>
            </a:r>
          </a:p>
          <a:p>
            <a:r>
              <a:rPr lang="tr-TR" dirty="0" err="1" smtClean="0"/>
              <a:t>svclassifier</a:t>
            </a:r>
            <a:r>
              <a:rPr lang="tr-TR" dirty="0" smtClean="0"/>
              <a:t> = SVC(</a:t>
            </a:r>
            <a:r>
              <a:rPr lang="tr-TR" dirty="0" err="1" smtClean="0"/>
              <a:t>kernel</a:t>
            </a:r>
            <a:r>
              <a:rPr lang="tr-TR" dirty="0" smtClean="0"/>
              <a:t>='</a:t>
            </a:r>
            <a:r>
              <a:rPr lang="tr-TR" dirty="0" err="1" smtClean="0"/>
              <a:t>linear</a:t>
            </a:r>
            <a:r>
              <a:rPr lang="tr-TR" dirty="0" smtClean="0"/>
              <a:t>')  # SVM has </a:t>
            </a:r>
            <a:r>
              <a:rPr lang="tr-TR" dirty="0" err="1" smtClean="0"/>
              <a:t>kernels</a:t>
            </a:r>
            <a:r>
              <a:rPr lang="tr-TR" dirty="0" smtClean="0"/>
              <a:t>- </a:t>
            </a:r>
            <a:r>
              <a:rPr lang="tr-TR" dirty="0" err="1" smtClean="0"/>
              <a:t>choose</a:t>
            </a:r>
            <a:r>
              <a:rPr lang="tr-TR" dirty="0" smtClean="0"/>
              <a:t> «</a:t>
            </a:r>
            <a:r>
              <a:rPr lang="tr-TR" dirty="0" err="1" smtClean="0"/>
              <a:t>linear</a:t>
            </a:r>
            <a:r>
              <a:rPr lang="tr-TR" dirty="0" smtClean="0"/>
              <a:t>»</a:t>
            </a:r>
          </a:p>
          <a:p>
            <a:r>
              <a:rPr lang="tr-TR" dirty="0" err="1" smtClean="0"/>
              <a:t>svclassifier.fit</a:t>
            </a:r>
            <a:r>
              <a:rPr lang="tr-TR" dirty="0" smtClean="0"/>
              <a:t>(</a:t>
            </a:r>
            <a:r>
              <a:rPr lang="tr-TR" dirty="0" err="1" smtClean="0"/>
              <a:t>X_train</a:t>
            </a:r>
            <a:r>
              <a:rPr lang="tr-TR" dirty="0" smtClean="0"/>
              <a:t>, </a:t>
            </a:r>
            <a:r>
              <a:rPr lang="tr-TR" dirty="0" err="1" smtClean="0"/>
              <a:t>y_train</a:t>
            </a:r>
            <a:r>
              <a:rPr lang="tr-TR" dirty="0" smtClean="0"/>
              <a:t>)  #fit </a:t>
            </a:r>
            <a:r>
              <a:rPr lang="tr-TR" dirty="0" err="1" smtClean="0"/>
              <a:t>your</a:t>
            </a:r>
            <a:r>
              <a:rPr lang="tr-TR" dirty="0" smtClean="0"/>
              <a:t> model </a:t>
            </a:r>
            <a:r>
              <a:rPr lang="tr-TR" dirty="0" err="1" smtClean="0"/>
              <a:t>with</a:t>
            </a:r>
            <a:r>
              <a:rPr lang="tr-TR" dirty="0" smtClean="0"/>
              <a:t> </a:t>
            </a:r>
            <a:r>
              <a:rPr lang="tr-TR" dirty="0" err="1" smtClean="0"/>
              <a:t>Support</a:t>
            </a:r>
            <a:r>
              <a:rPr lang="tr-TR" dirty="0" smtClean="0"/>
              <a:t> </a:t>
            </a:r>
            <a:r>
              <a:rPr lang="tr-TR" dirty="0" err="1" smtClean="0"/>
              <a:t>Vector</a:t>
            </a:r>
            <a:r>
              <a:rPr lang="tr-TR" dirty="0" smtClean="0"/>
              <a:t> </a:t>
            </a:r>
          </a:p>
          <a:p>
            <a:r>
              <a:rPr lang="tr-TR" dirty="0" err="1" smtClean="0"/>
              <a:t>y_pred</a:t>
            </a:r>
            <a:r>
              <a:rPr lang="tr-TR" dirty="0" smtClean="0"/>
              <a:t> = </a:t>
            </a:r>
            <a:r>
              <a:rPr lang="tr-TR" dirty="0" err="1" smtClean="0"/>
              <a:t>svclassifier.predict</a:t>
            </a:r>
            <a:r>
              <a:rPr lang="tr-TR" dirty="0" smtClean="0"/>
              <a:t>(</a:t>
            </a:r>
            <a:r>
              <a:rPr lang="tr-TR" dirty="0" err="1" smtClean="0"/>
              <a:t>X_test</a:t>
            </a:r>
            <a:r>
              <a:rPr lang="tr-TR" dirty="0" smtClean="0"/>
              <a:t>) # </a:t>
            </a:r>
            <a:r>
              <a:rPr lang="tr-TR" dirty="0" err="1" smtClean="0"/>
              <a:t>predict</a:t>
            </a:r>
            <a:r>
              <a:rPr lang="tr-TR" dirty="0" smtClean="0"/>
              <a:t> </a:t>
            </a:r>
            <a:r>
              <a:rPr lang="tr-TR" dirty="0" err="1" smtClean="0"/>
              <a:t>according</a:t>
            </a:r>
            <a:r>
              <a:rPr lang="tr-TR" dirty="0" smtClean="0"/>
              <a:t> </a:t>
            </a:r>
            <a:r>
              <a:rPr lang="tr-TR" dirty="0" err="1" smtClean="0"/>
              <a:t>to</a:t>
            </a:r>
            <a:r>
              <a:rPr lang="tr-TR" dirty="0" smtClean="0"/>
              <a:t> </a:t>
            </a:r>
            <a:r>
              <a:rPr lang="tr-TR" dirty="0" err="1" smtClean="0"/>
              <a:t>your</a:t>
            </a:r>
            <a:r>
              <a:rPr lang="tr-TR" dirty="0" smtClean="0"/>
              <a:t> y data</a:t>
            </a:r>
          </a:p>
          <a:p>
            <a:r>
              <a:rPr lang="tr-TR" dirty="0" smtClean="0"/>
              <a:t>#</a:t>
            </a:r>
            <a:r>
              <a:rPr lang="tr-TR" dirty="0" err="1" smtClean="0"/>
              <a:t>Y’s</a:t>
            </a:r>
            <a:r>
              <a:rPr lang="tr-TR" dirty="0" smtClean="0"/>
              <a:t> </a:t>
            </a:r>
            <a:r>
              <a:rPr lang="tr-TR" dirty="0" err="1" smtClean="0"/>
              <a:t>are</a:t>
            </a:r>
            <a:r>
              <a:rPr lang="tr-TR" dirty="0" smtClean="0"/>
              <a:t> </a:t>
            </a:r>
            <a:r>
              <a:rPr lang="tr-TR" dirty="0" err="1" smtClean="0"/>
              <a:t>your</a:t>
            </a:r>
            <a:r>
              <a:rPr lang="tr-TR" dirty="0" smtClean="0"/>
              <a:t> </a:t>
            </a:r>
            <a:r>
              <a:rPr lang="tr-TR" dirty="0" err="1" smtClean="0"/>
              <a:t>target</a:t>
            </a:r>
            <a:r>
              <a:rPr lang="tr-TR" dirty="0" smtClean="0"/>
              <a:t> </a:t>
            </a:r>
            <a:r>
              <a:rPr lang="tr-TR" dirty="0" err="1" smtClean="0"/>
              <a:t>values</a:t>
            </a:r>
            <a:r>
              <a:rPr lang="tr-TR" dirty="0" smtClean="0"/>
              <a:t> </a:t>
            </a:r>
            <a:r>
              <a:rPr lang="tr-TR" dirty="0" err="1" smtClean="0"/>
              <a:t>that</a:t>
            </a:r>
            <a:r>
              <a:rPr lang="tr-TR" dirty="0" smtClean="0"/>
              <a:t> </a:t>
            </a:r>
            <a:r>
              <a:rPr lang="tr-TR" dirty="0" err="1" smtClean="0"/>
              <a:t>you</a:t>
            </a:r>
            <a:r>
              <a:rPr lang="tr-TR" dirty="0" smtClean="0"/>
              <a:t> </a:t>
            </a:r>
            <a:r>
              <a:rPr lang="tr-TR" dirty="0" err="1" smtClean="0"/>
              <a:t>want</a:t>
            </a:r>
            <a:r>
              <a:rPr lang="tr-TR" dirty="0" smtClean="0"/>
              <a:t> </a:t>
            </a:r>
            <a:r>
              <a:rPr lang="tr-TR" dirty="0" err="1" smtClean="0"/>
              <a:t>to</a:t>
            </a:r>
            <a:r>
              <a:rPr lang="tr-TR" dirty="0" smtClean="0"/>
              <a:t> </a:t>
            </a:r>
            <a:r>
              <a:rPr lang="tr-TR" dirty="0" err="1" smtClean="0"/>
              <a:t>predict&amp;classify</a:t>
            </a:r>
            <a:endParaRPr lang="tr-TR" dirty="0" smtClean="0"/>
          </a:p>
          <a:p>
            <a:endParaRPr lang="tr-TR" dirty="0" smtClean="0"/>
          </a:p>
          <a:p>
            <a:endParaRPr lang="tr-TR" dirty="0"/>
          </a:p>
        </p:txBody>
      </p:sp>
    </p:spTree>
    <p:extLst>
      <p:ext uri="{BB962C8B-B14F-4D97-AF65-F5344CB8AC3E}">
        <p14:creationId xmlns:p14="http://schemas.microsoft.com/office/powerpoint/2010/main" val="156323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Evaluation</a:t>
            </a:r>
            <a:endParaRPr lang="tr-TR" dirty="0"/>
          </a:p>
        </p:txBody>
      </p:sp>
      <p:sp>
        <p:nvSpPr>
          <p:cNvPr id="3" name="İçerik Yer Tutucusu 2"/>
          <p:cNvSpPr>
            <a:spLocks noGrp="1"/>
          </p:cNvSpPr>
          <p:nvPr>
            <p:ph idx="1"/>
          </p:nvPr>
        </p:nvSpPr>
        <p:spPr/>
        <p:txBody>
          <a:bodyPr/>
          <a:lstStyle/>
          <a:p>
            <a:r>
              <a:rPr lang="tr-TR" dirty="0" err="1" smtClean="0"/>
              <a:t>from</a:t>
            </a:r>
            <a:r>
              <a:rPr lang="tr-TR" dirty="0" smtClean="0"/>
              <a:t> </a:t>
            </a:r>
            <a:r>
              <a:rPr lang="tr-TR" dirty="0" err="1" smtClean="0"/>
              <a:t>sklearn.metrics</a:t>
            </a:r>
            <a:r>
              <a:rPr lang="tr-TR" dirty="0" smtClean="0"/>
              <a:t> </a:t>
            </a:r>
            <a:r>
              <a:rPr lang="tr-TR" dirty="0" err="1" smtClean="0"/>
              <a:t>import</a:t>
            </a:r>
            <a:r>
              <a:rPr lang="tr-TR" dirty="0" smtClean="0"/>
              <a:t> </a:t>
            </a:r>
            <a:r>
              <a:rPr lang="tr-TR" dirty="0" err="1" smtClean="0"/>
              <a:t>classification_report</a:t>
            </a:r>
            <a:r>
              <a:rPr lang="tr-TR" dirty="0" smtClean="0"/>
              <a:t>, </a:t>
            </a:r>
            <a:r>
              <a:rPr lang="tr-TR" dirty="0" err="1" smtClean="0"/>
              <a:t>confusion_matrix</a:t>
            </a:r>
            <a:endParaRPr lang="tr-TR" dirty="0" smtClean="0"/>
          </a:p>
          <a:p>
            <a:r>
              <a:rPr lang="tr-TR" dirty="0" err="1" smtClean="0"/>
              <a:t>print</a:t>
            </a:r>
            <a:r>
              <a:rPr lang="tr-TR" dirty="0" smtClean="0"/>
              <a:t>(</a:t>
            </a:r>
            <a:r>
              <a:rPr lang="tr-TR" dirty="0" err="1" smtClean="0"/>
              <a:t>confusion_matrix</a:t>
            </a:r>
            <a:r>
              <a:rPr lang="tr-TR" dirty="0" smtClean="0"/>
              <a:t>(</a:t>
            </a:r>
            <a:r>
              <a:rPr lang="tr-TR" dirty="0" err="1" smtClean="0"/>
              <a:t>y_test,y_pred</a:t>
            </a:r>
            <a:r>
              <a:rPr lang="tr-TR" dirty="0" smtClean="0"/>
              <a:t>))  # </a:t>
            </a:r>
            <a:r>
              <a:rPr lang="tr-TR" dirty="0" err="1" smtClean="0"/>
              <a:t>print</a:t>
            </a:r>
            <a:r>
              <a:rPr lang="tr-TR" dirty="0" smtClean="0"/>
              <a:t> </a:t>
            </a:r>
            <a:r>
              <a:rPr lang="tr-TR" dirty="0" err="1" smtClean="0"/>
              <a:t>your</a:t>
            </a:r>
            <a:r>
              <a:rPr lang="tr-TR" dirty="0" smtClean="0"/>
              <a:t> </a:t>
            </a:r>
            <a:r>
              <a:rPr lang="tr-TR" dirty="0" err="1" smtClean="0"/>
              <a:t>accuracy</a:t>
            </a:r>
            <a:endParaRPr lang="tr-TR" dirty="0" smtClean="0"/>
          </a:p>
          <a:p>
            <a:r>
              <a:rPr lang="tr-TR" dirty="0" err="1" smtClean="0"/>
              <a:t>print</a:t>
            </a:r>
            <a:r>
              <a:rPr lang="tr-TR" dirty="0" smtClean="0"/>
              <a:t>(</a:t>
            </a:r>
            <a:r>
              <a:rPr lang="tr-TR" dirty="0" err="1" smtClean="0"/>
              <a:t>classification_report</a:t>
            </a:r>
            <a:r>
              <a:rPr lang="tr-TR" dirty="0" smtClean="0"/>
              <a:t>(</a:t>
            </a:r>
            <a:r>
              <a:rPr lang="tr-TR" dirty="0" err="1" smtClean="0"/>
              <a:t>y_test,y_pred</a:t>
            </a:r>
            <a:r>
              <a:rPr lang="tr-TR" dirty="0" smtClean="0"/>
              <a:t>)) # </a:t>
            </a:r>
            <a:r>
              <a:rPr lang="tr-TR" dirty="0" err="1" smtClean="0"/>
              <a:t>print</a:t>
            </a:r>
            <a:r>
              <a:rPr lang="tr-TR" dirty="0" smtClean="0"/>
              <a:t> </a:t>
            </a:r>
            <a:r>
              <a:rPr lang="tr-TR" dirty="0" err="1" smtClean="0"/>
              <a:t>your</a:t>
            </a:r>
            <a:r>
              <a:rPr lang="tr-TR" dirty="0" smtClean="0"/>
              <a:t> </a:t>
            </a:r>
            <a:r>
              <a:rPr lang="tr-TR" dirty="0" err="1" smtClean="0"/>
              <a:t>accuracy</a:t>
            </a:r>
            <a:endParaRPr lang="tr-TR" dirty="0" smtClean="0"/>
          </a:p>
          <a:p>
            <a:endParaRPr lang="tr-TR" dirty="0"/>
          </a:p>
        </p:txBody>
      </p:sp>
      <p:pic>
        <p:nvPicPr>
          <p:cNvPr id="4" name="Resim 3"/>
          <p:cNvPicPr>
            <a:picLocks noChangeAspect="1"/>
          </p:cNvPicPr>
          <p:nvPr/>
        </p:nvPicPr>
        <p:blipFill>
          <a:blip r:embed="rId2"/>
          <a:stretch>
            <a:fillRect/>
          </a:stretch>
        </p:blipFill>
        <p:spPr>
          <a:xfrm>
            <a:off x="3280029" y="3808666"/>
            <a:ext cx="5467350" cy="1819275"/>
          </a:xfrm>
          <a:prstGeom prst="rect">
            <a:avLst/>
          </a:prstGeom>
        </p:spPr>
      </p:pic>
    </p:spTree>
    <p:extLst>
      <p:ext uri="{BB962C8B-B14F-4D97-AF65-F5344CB8AC3E}">
        <p14:creationId xmlns:p14="http://schemas.microsoft.com/office/powerpoint/2010/main" val="928517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Introduction</a:t>
            </a:r>
            <a:r>
              <a:rPr lang="tr-TR" dirty="0" smtClean="0"/>
              <a:t>	</a:t>
            </a:r>
            <a:endParaRPr lang="tr-TR" dirty="0"/>
          </a:p>
        </p:txBody>
      </p:sp>
      <p:sp>
        <p:nvSpPr>
          <p:cNvPr id="3" name="İçerik Yer Tutucusu 2"/>
          <p:cNvSpPr>
            <a:spLocks noGrp="1"/>
          </p:cNvSpPr>
          <p:nvPr>
            <p:ph idx="1"/>
          </p:nvPr>
        </p:nvSpPr>
        <p:spPr/>
        <p:txBody>
          <a:bodyPr/>
          <a:lstStyle/>
          <a:p>
            <a:r>
              <a:rPr lang="tr-TR" dirty="0" err="1" smtClean="0"/>
              <a:t>Classification</a:t>
            </a:r>
            <a:r>
              <a:rPr lang="tr-TR" dirty="0" smtClean="0"/>
              <a:t> </a:t>
            </a:r>
            <a:r>
              <a:rPr lang="tr-TR" dirty="0" err="1" smtClean="0"/>
              <a:t>takes</a:t>
            </a:r>
            <a:r>
              <a:rPr lang="tr-TR" dirty="0" smtClean="0"/>
              <a:t> </a:t>
            </a:r>
            <a:r>
              <a:rPr lang="tr-TR" dirty="0" err="1" smtClean="0"/>
              <a:t>important</a:t>
            </a:r>
            <a:r>
              <a:rPr lang="tr-TR" dirty="0" smtClean="0"/>
              <a:t> </a:t>
            </a:r>
            <a:r>
              <a:rPr lang="tr-TR" dirty="0" err="1" smtClean="0"/>
              <a:t>part</a:t>
            </a:r>
            <a:r>
              <a:rPr lang="tr-TR" dirty="0" smtClean="0"/>
              <a:t> in Machine Learning</a:t>
            </a:r>
          </a:p>
          <a:p>
            <a:r>
              <a:rPr lang="tr-TR" dirty="0" err="1" smtClean="0"/>
              <a:t>Aim</a:t>
            </a:r>
            <a:r>
              <a:rPr lang="tr-TR" dirty="0" smtClean="0"/>
              <a:t> is </a:t>
            </a:r>
            <a:r>
              <a:rPr lang="tr-TR" dirty="0" err="1" smtClean="0"/>
              <a:t>to</a:t>
            </a:r>
            <a:r>
              <a:rPr lang="tr-TR" dirty="0" smtClean="0"/>
              <a:t> </a:t>
            </a:r>
            <a:r>
              <a:rPr lang="tr-TR" dirty="0" err="1" smtClean="0"/>
              <a:t>categorize</a:t>
            </a:r>
            <a:r>
              <a:rPr lang="tr-TR" dirty="0" smtClean="0"/>
              <a:t> </a:t>
            </a:r>
            <a:r>
              <a:rPr lang="tr-TR" dirty="0" err="1" smtClean="0"/>
              <a:t>our</a:t>
            </a:r>
            <a:r>
              <a:rPr lang="tr-TR" dirty="0" smtClean="0"/>
              <a:t> </a:t>
            </a:r>
            <a:r>
              <a:rPr lang="tr-TR" dirty="0" err="1" smtClean="0"/>
              <a:t>output</a:t>
            </a:r>
            <a:r>
              <a:rPr lang="tr-TR" dirty="0" smtClean="0"/>
              <a:t> </a:t>
            </a:r>
            <a:r>
              <a:rPr lang="tr-TR" dirty="0" err="1" smtClean="0"/>
              <a:t>according</a:t>
            </a:r>
            <a:r>
              <a:rPr lang="tr-TR" dirty="0" smtClean="0"/>
              <a:t> </a:t>
            </a:r>
            <a:r>
              <a:rPr lang="tr-TR" dirty="0" err="1" smtClean="0"/>
              <a:t>to</a:t>
            </a:r>
            <a:r>
              <a:rPr lang="tr-TR" dirty="0" smtClean="0"/>
              <a:t> </a:t>
            </a:r>
            <a:r>
              <a:rPr lang="tr-TR" dirty="0" err="1" smtClean="0"/>
              <a:t>the</a:t>
            </a:r>
            <a:r>
              <a:rPr lang="tr-TR" dirty="0" smtClean="0"/>
              <a:t> </a:t>
            </a:r>
            <a:r>
              <a:rPr lang="tr-TR" dirty="0" err="1" smtClean="0"/>
              <a:t>input</a:t>
            </a:r>
            <a:r>
              <a:rPr lang="tr-TR" dirty="0" smtClean="0"/>
              <a:t> data</a:t>
            </a:r>
          </a:p>
          <a:p>
            <a:r>
              <a:rPr lang="tr-TR" dirty="0" err="1" smtClean="0"/>
              <a:t>We</a:t>
            </a:r>
            <a:r>
              <a:rPr lang="tr-TR" dirty="0" smtClean="0"/>
              <a:t> </a:t>
            </a:r>
            <a:r>
              <a:rPr lang="tr-TR" dirty="0" err="1" smtClean="0"/>
              <a:t>are</a:t>
            </a:r>
            <a:r>
              <a:rPr lang="tr-TR" dirty="0" smtClean="0"/>
              <a:t> </a:t>
            </a:r>
            <a:r>
              <a:rPr lang="tr-TR" dirty="0" err="1" smtClean="0"/>
              <a:t>going</a:t>
            </a:r>
            <a:r>
              <a:rPr lang="tr-TR" dirty="0" smtClean="0"/>
              <a:t> </a:t>
            </a:r>
            <a:r>
              <a:rPr lang="tr-TR" dirty="0" err="1" smtClean="0"/>
              <a:t>to</a:t>
            </a:r>
            <a:r>
              <a:rPr lang="tr-TR" dirty="0" smtClean="0"/>
              <a:t> </a:t>
            </a:r>
            <a:r>
              <a:rPr lang="tr-TR" dirty="0" err="1" smtClean="0"/>
              <a:t>teach</a:t>
            </a:r>
            <a:r>
              <a:rPr lang="tr-TR" dirty="0" smtClean="0"/>
              <a:t> </a:t>
            </a:r>
            <a:r>
              <a:rPr lang="tr-TR" dirty="0" err="1" smtClean="0"/>
              <a:t>the</a:t>
            </a:r>
            <a:r>
              <a:rPr lang="tr-TR" dirty="0" smtClean="0"/>
              <a:t> </a:t>
            </a:r>
            <a:r>
              <a:rPr lang="tr-TR" dirty="0" err="1" smtClean="0"/>
              <a:t>computer</a:t>
            </a:r>
            <a:r>
              <a:rPr lang="tr-TR" dirty="0" smtClean="0"/>
              <a:t> </a:t>
            </a:r>
            <a:r>
              <a:rPr lang="tr-TR" dirty="0" err="1" smtClean="0"/>
              <a:t>with</a:t>
            </a:r>
            <a:r>
              <a:rPr lang="tr-TR" dirty="0" smtClean="0"/>
              <a:t> </a:t>
            </a:r>
            <a:r>
              <a:rPr lang="tr-TR" dirty="0" err="1" smtClean="0"/>
              <a:t>the</a:t>
            </a:r>
            <a:r>
              <a:rPr lang="tr-TR" dirty="0" smtClean="0"/>
              <a:t> </a:t>
            </a:r>
            <a:r>
              <a:rPr lang="tr-TR" dirty="0" err="1" smtClean="0"/>
              <a:t>input</a:t>
            </a:r>
            <a:r>
              <a:rPr lang="tr-TR" dirty="0" smtClean="0"/>
              <a:t> data(</a:t>
            </a:r>
            <a:r>
              <a:rPr lang="tr-TR" dirty="0" err="1" smtClean="0"/>
              <a:t>created</a:t>
            </a:r>
            <a:r>
              <a:rPr lang="tr-TR" dirty="0" smtClean="0"/>
              <a:t> </a:t>
            </a:r>
            <a:r>
              <a:rPr lang="tr-TR" dirty="0" err="1" smtClean="0"/>
              <a:t>by</a:t>
            </a:r>
            <a:r>
              <a:rPr lang="tr-TR" dirty="0" smtClean="0"/>
              <a:t> </a:t>
            </a:r>
            <a:r>
              <a:rPr lang="tr-TR" dirty="0" err="1" smtClean="0"/>
              <a:t>feature</a:t>
            </a:r>
            <a:r>
              <a:rPr lang="tr-TR" dirty="0" smtClean="0"/>
              <a:t> </a:t>
            </a:r>
            <a:r>
              <a:rPr lang="tr-TR" dirty="0" err="1" smtClean="0"/>
              <a:t>columns</a:t>
            </a:r>
            <a:r>
              <a:rPr lang="tr-TR" dirty="0" smtClean="0"/>
              <a:t>) </a:t>
            </a:r>
            <a:r>
              <a:rPr lang="tr-TR" dirty="0" err="1" smtClean="0"/>
              <a:t>therefore</a:t>
            </a:r>
            <a:r>
              <a:rPr lang="tr-TR" dirty="0" smtClean="0"/>
              <a:t> </a:t>
            </a:r>
            <a:r>
              <a:rPr lang="tr-TR" dirty="0" err="1" smtClean="0"/>
              <a:t>we</a:t>
            </a:r>
            <a:r>
              <a:rPr lang="tr-TR" dirty="0" smtClean="0"/>
              <a:t> </a:t>
            </a:r>
            <a:r>
              <a:rPr lang="tr-TR" dirty="0" err="1" smtClean="0"/>
              <a:t>will</a:t>
            </a:r>
            <a:r>
              <a:rPr lang="tr-TR" dirty="0" smtClean="0"/>
              <a:t> be </a:t>
            </a:r>
            <a:r>
              <a:rPr lang="tr-TR" dirty="0" err="1" smtClean="0"/>
              <a:t>able</a:t>
            </a:r>
            <a:r>
              <a:rPr lang="tr-TR" dirty="0" smtClean="0"/>
              <a:t> </a:t>
            </a:r>
            <a:r>
              <a:rPr lang="tr-TR" dirty="0" err="1" smtClean="0"/>
              <a:t>to</a:t>
            </a:r>
            <a:r>
              <a:rPr lang="tr-TR" dirty="0" smtClean="0"/>
              <a:t> </a:t>
            </a:r>
            <a:r>
              <a:rPr lang="tr-TR" dirty="0" err="1" smtClean="0"/>
              <a:t>predict</a:t>
            </a:r>
            <a:r>
              <a:rPr lang="tr-TR" dirty="0"/>
              <a:t> </a:t>
            </a:r>
            <a:r>
              <a:rPr lang="tr-TR" dirty="0" err="1" smtClean="0"/>
              <a:t>the</a:t>
            </a:r>
            <a:r>
              <a:rPr lang="tr-TR" dirty="0" smtClean="0"/>
              <a:t> </a:t>
            </a:r>
            <a:r>
              <a:rPr lang="tr-TR" dirty="0" err="1" smtClean="0"/>
              <a:t>target</a:t>
            </a:r>
            <a:r>
              <a:rPr lang="tr-TR" dirty="0" smtClean="0"/>
              <a:t> </a:t>
            </a:r>
            <a:r>
              <a:rPr lang="tr-TR" dirty="0" err="1" smtClean="0"/>
              <a:t>column</a:t>
            </a:r>
            <a:r>
              <a:rPr lang="tr-TR" dirty="0" smtClean="0"/>
              <a:t> (</a:t>
            </a:r>
            <a:r>
              <a:rPr lang="tr-TR" dirty="0" err="1" smtClean="0"/>
              <a:t>usually</a:t>
            </a:r>
            <a:r>
              <a:rPr lang="tr-TR" dirty="0" smtClean="0"/>
              <a:t> «y» ) </a:t>
            </a:r>
          </a:p>
          <a:p>
            <a:r>
              <a:rPr lang="tr-TR" b="1" dirty="0" err="1" smtClean="0"/>
              <a:t>It</a:t>
            </a:r>
            <a:r>
              <a:rPr lang="tr-TR" b="1" dirty="0" smtClean="0"/>
              <a:t> can be </a:t>
            </a:r>
            <a:r>
              <a:rPr lang="tr-TR" b="1" dirty="0" err="1" smtClean="0"/>
              <a:t>binary</a:t>
            </a:r>
            <a:r>
              <a:rPr lang="tr-TR" b="1" dirty="0" smtClean="0"/>
              <a:t>(0 </a:t>
            </a:r>
            <a:r>
              <a:rPr lang="tr-TR" b="1" dirty="0" err="1" smtClean="0"/>
              <a:t>or</a:t>
            </a:r>
            <a:r>
              <a:rPr lang="tr-TR" b="1" dirty="0" smtClean="0"/>
              <a:t> 1- </a:t>
            </a:r>
            <a:r>
              <a:rPr lang="tr-TR" b="1" dirty="0" err="1" smtClean="0"/>
              <a:t>yes</a:t>
            </a:r>
            <a:r>
              <a:rPr lang="tr-TR" b="1" dirty="0" smtClean="0"/>
              <a:t> </a:t>
            </a:r>
            <a:r>
              <a:rPr lang="tr-TR" b="1" dirty="0" err="1" smtClean="0"/>
              <a:t>or</a:t>
            </a:r>
            <a:r>
              <a:rPr lang="tr-TR" b="1" dirty="0" smtClean="0"/>
              <a:t> </a:t>
            </a:r>
            <a:r>
              <a:rPr lang="tr-TR" b="1" dirty="0" err="1" smtClean="0"/>
              <a:t>no</a:t>
            </a:r>
            <a:r>
              <a:rPr lang="tr-TR" b="1" dirty="0" smtClean="0"/>
              <a:t>) </a:t>
            </a:r>
            <a:r>
              <a:rPr lang="tr-TR" b="1" dirty="0" err="1" smtClean="0"/>
              <a:t>type</a:t>
            </a:r>
            <a:r>
              <a:rPr lang="tr-TR" b="1" dirty="0" smtClean="0"/>
              <a:t> of </a:t>
            </a:r>
            <a:r>
              <a:rPr lang="tr-TR" b="1" dirty="0" err="1" smtClean="0"/>
              <a:t>classification</a:t>
            </a:r>
            <a:r>
              <a:rPr lang="tr-TR" b="1" dirty="0" smtClean="0"/>
              <a:t> </a:t>
            </a:r>
            <a:r>
              <a:rPr lang="tr-TR" b="1" dirty="0" err="1" smtClean="0"/>
              <a:t>also</a:t>
            </a:r>
            <a:r>
              <a:rPr lang="tr-TR" b="1" dirty="0" smtClean="0"/>
              <a:t> it is </a:t>
            </a:r>
            <a:r>
              <a:rPr lang="tr-TR" b="1" dirty="0" err="1" smtClean="0"/>
              <a:t>possible</a:t>
            </a:r>
            <a:r>
              <a:rPr lang="tr-TR" b="1" dirty="0" smtClean="0"/>
              <a:t> </a:t>
            </a:r>
            <a:r>
              <a:rPr lang="tr-TR" b="1" dirty="0" err="1" smtClean="0"/>
              <a:t>to</a:t>
            </a:r>
            <a:r>
              <a:rPr lang="tr-TR" b="1" dirty="0" smtClean="0"/>
              <a:t> </a:t>
            </a:r>
            <a:r>
              <a:rPr lang="tr-TR" b="1" dirty="0" err="1" smtClean="0"/>
              <a:t>have</a:t>
            </a:r>
            <a:r>
              <a:rPr lang="tr-TR" b="1" dirty="0" smtClean="0"/>
              <a:t> </a:t>
            </a:r>
            <a:r>
              <a:rPr lang="tr-TR" b="1" dirty="0" err="1" smtClean="0"/>
              <a:t>multi-class</a:t>
            </a:r>
            <a:r>
              <a:rPr lang="tr-TR" b="1" dirty="0" smtClean="0"/>
              <a:t> </a:t>
            </a:r>
            <a:r>
              <a:rPr lang="tr-TR" b="1" dirty="0" err="1" smtClean="0"/>
              <a:t>classification</a:t>
            </a:r>
            <a:r>
              <a:rPr lang="tr-TR" b="1" dirty="0" smtClean="0"/>
              <a:t>(</a:t>
            </a:r>
            <a:r>
              <a:rPr lang="tr-TR" b="1" dirty="0" err="1" smtClean="0"/>
              <a:t>more</a:t>
            </a:r>
            <a:r>
              <a:rPr lang="tr-TR" b="1" dirty="0" smtClean="0"/>
              <a:t> </a:t>
            </a:r>
            <a:r>
              <a:rPr lang="tr-TR" b="1" dirty="0" err="1" smtClean="0"/>
              <a:t>than</a:t>
            </a:r>
            <a:r>
              <a:rPr lang="tr-TR" b="1" dirty="0" smtClean="0"/>
              <a:t> 2)</a:t>
            </a:r>
          </a:p>
        </p:txBody>
      </p:sp>
    </p:spTree>
    <p:extLst>
      <p:ext uri="{BB962C8B-B14F-4D97-AF65-F5344CB8AC3E}">
        <p14:creationId xmlns:p14="http://schemas.microsoft.com/office/powerpoint/2010/main" val="1814804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Classification</a:t>
            </a:r>
            <a:r>
              <a:rPr lang="tr-TR" dirty="0" smtClean="0"/>
              <a:t> </a:t>
            </a:r>
            <a:r>
              <a:rPr lang="tr-TR" dirty="0" err="1" smtClean="0"/>
              <a:t>vs</a:t>
            </a:r>
            <a:r>
              <a:rPr lang="tr-TR" dirty="0" smtClean="0"/>
              <a:t> </a:t>
            </a:r>
            <a:r>
              <a:rPr lang="tr-TR" dirty="0" err="1" smtClean="0"/>
              <a:t>Regression</a:t>
            </a:r>
            <a:endParaRPr lang="tr-TR" dirty="0"/>
          </a:p>
        </p:txBody>
      </p:sp>
      <p:sp>
        <p:nvSpPr>
          <p:cNvPr id="3" name="İçerik Yer Tutucusu 2"/>
          <p:cNvSpPr>
            <a:spLocks noGrp="1"/>
          </p:cNvSpPr>
          <p:nvPr>
            <p:ph idx="1"/>
          </p:nvPr>
        </p:nvSpPr>
        <p:spPr/>
        <p:txBody>
          <a:bodyPr/>
          <a:lstStyle/>
          <a:p>
            <a:r>
              <a:rPr lang="en-US" dirty="0"/>
              <a:t>Both are:</a:t>
            </a:r>
          </a:p>
          <a:p>
            <a:r>
              <a:rPr lang="en-US" dirty="0"/>
              <a:t>Supervised learning algorithms</a:t>
            </a:r>
          </a:p>
          <a:p>
            <a:r>
              <a:rPr lang="en-US" dirty="0"/>
              <a:t>Use historical data to forecast and make decisions</a:t>
            </a:r>
          </a:p>
          <a:p>
            <a:r>
              <a:rPr lang="en-US" dirty="0"/>
              <a:t>Focus on fitting best fit line</a:t>
            </a:r>
          </a:p>
          <a:p>
            <a:r>
              <a:rPr lang="en-US" b="1" dirty="0" smtClean="0"/>
              <a:t>Regression</a:t>
            </a:r>
            <a:r>
              <a:rPr lang="en-US" dirty="0" smtClean="0"/>
              <a:t> </a:t>
            </a:r>
            <a:r>
              <a:rPr lang="en-US" dirty="0"/>
              <a:t>requires your data points to have continuous values. First the factors (independent variables) are found.</a:t>
            </a:r>
          </a:p>
          <a:p>
            <a:r>
              <a:rPr lang="en-US" b="1" dirty="0" smtClean="0"/>
              <a:t>Classification</a:t>
            </a:r>
            <a:r>
              <a:rPr lang="en-US" dirty="0" smtClean="0"/>
              <a:t> requires your data points to have discrete values e.g. categories.</a:t>
            </a:r>
            <a:r>
              <a:rPr lang="en-US" dirty="0"/>
              <a:t> First historic data is assigned into categories (classes).</a:t>
            </a:r>
            <a:endParaRPr lang="tr-TR" dirty="0"/>
          </a:p>
        </p:txBody>
      </p:sp>
    </p:spTree>
    <p:extLst>
      <p:ext uri="{BB962C8B-B14F-4D97-AF65-F5344CB8AC3E}">
        <p14:creationId xmlns:p14="http://schemas.microsoft.com/office/powerpoint/2010/main" val="2287117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Algorithms</a:t>
            </a:r>
            <a:r>
              <a:rPr lang="tr-TR" dirty="0" smtClean="0"/>
              <a:t> </a:t>
            </a:r>
            <a:r>
              <a:rPr lang="tr-TR" dirty="0" err="1" smtClean="0"/>
              <a:t>for</a:t>
            </a:r>
            <a:r>
              <a:rPr lang="tr-TR" dirty="0" smtClean="0"/>
              <a:t> </a:t>
            </a:r>
            <a:r>
              <a:rPr lang="tr-TR" dirty="0" err="1" smtClean="0"/>
              <a:t>Regression</a:t>
            </a:r>
            <a:r>
              <a:rPr lang="tr-TR" dirty="0" smtClean="0"/>
              <a:t> </a:t>
            </a:r>
            <a:r>
              <a:rPr lang="tr-TR" dirty="0" err="1" smtClean="0"/>
              <a:t>and</a:t>
            </a:r>
            <a:r>
              <a:rPr lang="tr-TR" dirty="0" smtClean="0"/>
              <a:t> </a:t>
            </a:r>
            <a:r>
              <a:rPr lang="tr-TR" dirty="0" err="1" smtClean="0"/>
              <a:t>Classification</a:t>
            </a:r>
            <a:endParaRPr lang="tr-TR" dirty="0"/>
          </a:p>
        </p:txBody>
      </p:sp>
      <p:sp>
        <p:nvSpPr>
          <p:cNvPr id="3" name="İçerik Yer Tutucusu 2"/>
          <p:cNvSpPr>
            <a:spLocks noGrp="1"/>
          </p:cNvSpPr>
          <p:nvPr>
            <p:ph idx="1"/>
          </p:nvPr>
        </p:nvSpPr>
        <p:spPr/>
        <p:txBody>
          <a:bodyPr/>
          <a:lstStyle/>
          <a:p>
            <a:r>
              <a:rPr lang="tr-TR" b="1" dirty="0" err="1"/>
              <a:t>Regression</a:t>
            </a:r>
            <a:r>
              <a:rPr lang="tr-TR" dirty="0"/>
              <a:t>: </a:t>
            </a:r>
            <a:r>
              <a:rPr lang="tr-TR" dirty="0" err="1"/>
              <a:t>Linear</a:t>
            </a:r>
            <a:r>
              <a:rPr lang="tr-TR" dirty="0"/>
              <a:t> </a:t>
            </a:r>
            <a:r>
              <a:rPr lang="tr-TR" dirty="0" err="1"/>
              <a:t>regression</a:t>
            </a:r>
            <a:r>
              <a:rPr lang="tr-TR" dirty="0"/>
              <a:t>, </a:t>
            </a:r>
            <a:r>
              <a:rPr lang="tr-TR" dirty="0" err="1"/>
              <a:t>Regression</a:t>
            </a:r>
            <a:r>
              <a:rPr lang="tr-TR" dirty="0"/>
              <a:t> </a:t>
            </a:r>
            <a:r>
              <a:rPr lang="tr-TR" dirty="0" err="1"/>
              <a:t>Forest</a:t>
            </a:r>
            <a:r>
              <a:rPr lang="tr-TR" dirty="0"/>
              <a:t>, </a:t>
            </a:r>
            <a:r>
              <a:rPr lang="tr-TR" dirty="0" err="1"/>
              <a:t>Regression</a:t>
            </a:r>
            <a:r>
              <a:rPr lang="tr-TR" dirty="0"/>
              <a:t> </a:t>
            </a:r>
            <a:r>
              <a:rPr lang="tr-TR" dirty="0" err="1"/>
              <a:t>Neural</a:t>
            </a:r>
            <a:r>
              <a:rPr lang="tr-TR" dirty="0"/>
              <a:t> Networks.</a:t>
            </a:r>
          </a:p>
          <a:p>
            <a:r>
              <a:rPr lang="tr-TR" b="1" dirty="0" err="1"/>
              <a:t>Classification</a:t>
            </a:r>
            <a:r>
              <a:rPr lang="tr-TR" dirty="0"/>
              <a:t>: K </a:t>
            </a:r>
            <a:r>
              <a:rPr lang="tr-TR" dirty="0" err="1"/>
              <a:t>Nearest</a:t>
            </a:r>
            <a:r>
              <a:rPr lang="tr-TR" dirty="0"/>
              <a:t> </a:t>
            </a:r>
            <a:r>
              <a:rPr lang="tr-TR" dirty="0" err="1"/>
              <a:t>Neighbour</a:t>
            </a:r>
            <a:r>
              <a:rPr lang="tr-TR" dirty="0"/>
              <a:t>, </a:t>
            </a:r>
            <a:r>
              <a:rPr lang="tr-TR" dirty="0" err="1"/>
              <a:t>Logistic</a:t>
            </a:r>
            <a:r>
              <a:rPr lang="tr-TR" dirty="0"/>
              <a:t> </a:t>
            </a:r>
            <a:r>
              <a:rPr lang="tr-TR" dirty="0" err="1"/>
              <a:t>Regression</a:t>
            </a:r>
            <a:r>
              <a:rPr lang="tr-TR" dirty="0"/>
              <a:t>, </a:t>
            </a:r>
            <a:r>
              <a:rPr lang="tr-TR" dirty="0" err="1"/>
              <a:t>Support</a:t>
            </a:r>
            <a:r>
              <a:rPr lang="tr-TR" dirty="0"/>
              <a:t> </a:t>
            </a:r>
            <a:r>
              <a:rPr lang="tr-TR" dirty="0" err="1"/>
              <a:t>Vector</a:t>
            </a:r>
            <a:r>
              <a:rPr lang="tr-TR" dirty="0"/>
              <a:t> </a:t>
            </a:r>
            <a:r>
              <a:rPr lang="tr-TR" dirty="0" err="1" smtClean="0"/>
              <a:t>Machines</a:t>
            </a:r>
            <a:r>
              <a:rPr lang="tr-TR" dirty="0" smtClean="0"/>
              <a:t>, </a:t>
            </a:r>
            <a:r>
              <a:rPr lang="tr-TR" dirty="0" err="1" smtClean="0"/>
              <a:t>Decision</a:t>
            </a:r>
            <a:r>
              <a:rPr lang="tr-TR" dirty="0" smtClean="0"/>
              <a:t> </a:t>
            </a:r>
            <a:r>
              <a:rPr lang="tr-TR" dirty="0" err="1" smtClean="0"/>
              <a:t>Trees</a:t>
            </a:r>
            <a:endParaRPr lang="tr-TR" dirty="0"/>
          </a:p>
        </p:txBody>
      </p:sp>
    </p:spTree>
    <p:extLst>
      <p:ext uri="{BB962C8B-B14F-4D97-AF65-F5344CB8AC3E}">
        <p14:creationId xmlns:p14="http://schemas.microsoft.com/office/powerpoint/2010/main" val="1618204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en-US" b="1" dirty="0" smtClean="0"/>
              <a:t>Overfitting</a:t>
            </a:r>
            <a:r>
              <a:rPr lang="en-US" dirty="0" smtClean="0"/>
              <a:t> is when model expressiveness is way too high. Overfitting is a condition when your model fits training data perfectly but when you test your model against test data then it performs bad. When you are training your model on training data and it builds its rules and patterns around the training data such that it is unable to </a:t>
            </a:r>
            <a:r>
              <a:rPr lang="en-US" dirty="0" err="1" smtClean="0"/>
              <a:t>generalise</a:t>
            </a:r>
            <a:r>
              <a:rPr lang="en-US" dirty="0" smtClean="0"/>
              <a:t> on unseen data</a:t>
            </a:r>
            <a:endParaRPr lang="tr-TR" dirty="0" smtClean="0"/>
          </a:p>
          <a:p>
            <a:endParaRPr lang="tr-TR" dirty="0" smtClean="0"/>
          </a:p>
          <a:p>
            <a:endParaRPr lang="tr-TR" dirty="0"/>
          </a:p>
        </p:txBody>
      </p:sp>
    </p:spTree>
    <p:extLst>
      <p:ext uri="{BB962C8B-B14F-4D97-AF65-F5344CB8AC3E}">
        <p14:creationId xmlns:p14="http://schemas.microsoft.com/office/powerpoint/2010/main" val="2111214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745426" y="365125"/>
            <a:ext cx="10608374" cy="5811838"/>
          </a:xfrm>
          <a:prstGeom prst="rect">
            <a:avLst/>
          </a:prstGeom>
        </p:spPr>
      </p:pic>
    </p:spTree>
    <p:extLst>
      <p:ext uri="{BB962C8B-B14F-4D97-AF65-F5344CB8AC3E}">
        <p14:creationId xmlns:p14="http://schemas.microsoft.com/office/powerpoint/2010/main" val="524895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Linear</a:t>
            </a:r>
            <a:r>
              <a:rPr lang="tr-TR" dirty="0" smtClean="0"/>
              <a:t> </a:t>
            </a:r>
            <a:r>
              <a:rPr lang="tr-TR" dirty="0" err="1" smtClean="0"/>
              <a:t>Regression</a:t>
            </a:r>
            <a:endParaRPr lang="tr-TR" dirty="0"/>
          </a:p>
        </p:txBody>
      </p:sp>
      <p:sp>
        <p:nvSpPr>
          <p:cNvPr id="3" name="İçerik Yer Tutucusu 2"/>
          <p:cNvSpPr>
            <a:spLocks noGrp="1"/>
          </p:cNvSpPr>
          <p:nvPr>
            <p:ph idx="1"/>
          </p:nvPr>
        </p:nvSpPr>
        <p:spPr/>
        <p:txBody>
          <a:bodyPr/>
          <a:lstStyle/>
          <a:p>
            <a:r>
              <a:rPr lang="en-US" dirty="0"/>
              <a:t>Linear regression is used for finding linear relationship between target and one or more predictors. There are two types of linear regression- </a:t>
            </a:r>
            <a:r>
              <a:rPr lang="tr-TR" dirty="0" err="1" smtClean="0"/>
              <a:t>Binary</a:t>
            </a:r>
            <a:r>
              <a:rPr lang="tr-TR" dirty="0" smtClean="0"/>
              <a:t> </a:t>
            </a:r>
            <a:r>
              <a:rPr lang="en-US" dirty="0" smtClean="0"/>
              <a:t>and </a:t>
            </a:r>
            <a:r>
              <a:rPr lang="en-US" dirty="0"/>
              <a:t>Multiple</a:t>
            </a:r>
            <a:r>
              <a:rPr lang="en-US" dirty="0" smtClean="0"/>
              <a:t>.</a:t>
            </a:r>
            <a:r>
              <a:rPr lang="tr-TR" dirty="0" smtClean="0"/>
              <a:t> </a:t>
            </a:r>
          </a:p>
          <a:p>
            <a:r>
              <a:rPr lang="tr-TR" dirty="0" err="1" smtClean="0"/>
              <a:t>Binary</a:t>
            </a:r>
            <a:r>
              <a:rPr lang="tr-TR" dirty="0" smtClean="0"/>
              <a:t> is </a:t>
            </a:r>
            <a:r>
              <a:rPr lang="tr-TR" dirty="0" err="1" smtClean="0"/>
              <a:t>usefull</a:t>
            </a:r>
            <a:r>
              <a:rPr lang="tr-TR" dirty="0" smtClean="0"/>
              <a:t> </a:t>
            </a:r>
            <a:r>
              <a:rPr lang="tr-TR" dirty="0" err="1" smtClean="0"/>
              <a:t>when</a:t>
            </a:r>
            <a:r>
              <a:rPr lang="tr-TR" dirty="0" smtClean="0"/>
              <a:t> </a:t>
            </a:r>
            <a:r>
              <a:rPr lang="tr-TR" dirty="0" err="1" smtClean="0"/>
              <a:t>we</a:t>
            </a:r>
            <a:r>
              <a:rPr lang="tr-TR" dirty="0" smtClean="0"/>
              <a:t> </a:t>
            </a:r>
            <a:r>
              <a:rPr lang="tr-TR" dirty="0" err="1" smtClean="0"/>
              <a:t>want</a:t>
            </a:r>
            <a:r>
              <a:rPr lang="tr-TR" dirty="0" smtClean="0"/>
              <a:t> </a:t>
            </a:r>
            <a:r>
              <a:rPr lang="tr-TR" dirty="0" err="1" smtClean="0"/>
              <a:t>to</a:t>
            </a:r>
            <a:r>
              <a:rPr lang="tr-TR" dirty="0" smtClean="0"/>
              <a:t> </a:t>
            </a:r>
            <a:r>
              <a:rPr lang="tr-TR" dirty="0" err="1" smtClean="0"/>
              <a:t>find</a:t>
            </a:r>
            <a:r>
              <a:rPr lang="tr-TR" dirty="0" smtClean="0"/>
              <a:t> </a:t>
            </a:r>
            <a:r>
              <a:rPr lang="tr-TR" dirty="0" err="1" smtClean="0"/>
              <a:t>the</a:t>
            </a:r>
            <a:r>
              <a:rPr lang="tr-TR" dirty="0" smtClean="0"/>
              <a:t> </a:t>
            </a:r>
            <a:r>
              <a:rPr lang="tr-TR" dirty="0" err="1" smtClean="0"/>
              <a:t>relationship</a:t>
            </a:r>
            <a:r>
              <a:rPr lang="tr-TR" dirty="0" smtClean="0"/>
              <a:t> </a:t>
            </a:r>
            <a:r>
              <a:rPr lang="tr-TR" dirty="0" err="1" smtClean="0"/>
              <a:t>between</a:t>
            </a:r>
            <a:r>
              <a:rPr lang="tr-TR" dirty="0" smtClean="0"/>
              <a:t> 2 </a:t>
            </a:r>
            <a:r>
              <a:rPr lang="tr-TR" dirty="0" err="1" smtClean="0">
                <a:solidFill>
                  <a:srgbClr val="FF0000"/>
                </a:solidFill>
              </a:rPr>
              <a:t>continuous</a:t>
            </a:r>
            <a:r>
              <a:rPr lang="tr-TR" dirty="0" smtClean="0">
                <a:solidFill>
                  <a:srgbClr val="FF0000"/>
                </a:solidFill>
              </a:rPr>
              <a:t> </a:t>
            </a:r>
            <a:r>
              <a:rPr lang="tr-TR" dirty="0" err="1" smtClean="0"/>
              <a:t>variables</a:t>
            </a:r>
            <a:r>
              <a:rPr lang="tr-TR" dirty="0" smtClean="0"/>
              <a:t>.</a:t>
            </a:r>
          </a:p>
          <a:p>
            <a:r>
              <a:rPr lang="tr-TR" dirty="0" err="1" smtClean="0"/>
              <a:t>Multiple</a:t>
            </a:r>
            <a:r>
              <a:rPr lang="tr-TR" dirty="0" smtClean="0"/>
              <a:t> is </a:t>
            </a:r>
            <a:r>
              <a:rPr lang="tr-TR" dirty="0" err="1" smtClean="0"/>
              <a:t>usefull</a:t>
            </a:r>
            <a:r>
              <a:rPr lang="tr-TR" dirty="0" smtClean="0"/>
              <a:t> </a:t>
            </a:r>
            <a:r>
              <a:rPr lang="tr-TR" dirty="0" err="1" smtClean="0"/>
              <a:t>when</a:t>
            </a:r>
            <a:r>
              <a:rPr lang="tr-TR" dirty="0" smtClean="0"/>
              <a:t> </a:t>
            </a:r>
            <a:r>
              <a:rPr lang="tr-TR" dirty="0" err="1" smtClean="0"/>
              <a:t>we</a:t>
            </a:r>
            <a:r>
              <a:rPr lang="tr-TR" dirty="0" smtClean="0"/>
              <a:t> </a:t>
            </a:r>
            <a:r>
              <a:rPr lang="tr-TR" dirty="0" err="1" smtClean="0"/>
              <a:t>have</a:t>
            </a:r>
            <a:r>
              <a:rPr lang="tr-TR" dirty="0" smtClean="0"/>
              <a:t> </a:t>
            </a:r>
            <a:r>
              <a:rPr lang="tr-TR" dirty="0" err="1" smtClean="0"/>
              <a:t>more</a:t>
            </a:r>
            <a:r>
              <a:rPr lang="tr-TR" dirty="0" smtClean="0"/>
              <a:t> </a:t>
            </a:r>
            <a:r>
              <a:rPr lang="tr-TR" dirty="0" err="1" smtClean="0"/>
              <a:t>than</a:t>
            </a:r>
            <a:r>
              <a:rPr lang="tr-TR" dirty="0" smtClean="0"/>
              <a:t> 2.</a:t>
            </a:r>
          </a:p>
          <a:p>
            <a:r>
              <a:rPr lang="en-US" dirty="0"/>
              <a:t>The core idea is to obtain a line that best fits the data. The best fit line is the one for which total prediction error (all data points) are as small as possible. Error is the distance between the point to the regression </a:t>
            </a:r>
            <a:r>
              <a:rPr lang="en-US" dirty="0" smtClean="0"/>
              <a:t>line</a:t>
            </a:r>
            <a:r>
              <a:rPr lang="tr-TR" dirty="0" smtClean="0"/>
              <a:t>.</a:t>
            </a:r>
            <a:endParaRPr lang="tr-TR" dirty="0"/>
          </a:p>
        </p:txBody>
      </p:sp>
    </p:spTree>
    <p:extLst>
      <p:ext uri="{BB962C8B-B14F-4D97-AF65-F5344CB8AC3E}">
        <p14:creationId xmlns:p14="http://schemas.microsoft.com/office/powerpoint/2010/main" val="2088251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Linear</a:t>
            </a:r>
            <a:r>
              <a:rPr lang="tr-TR" dirty="0" smtClean="0"/>
              <a:t> </a:t>
            </a:r>
            <a:r>
              <a:rPr lang="tr-TR" dirty="0" err="1" smtClean="0"/>
              <a:t>Regression</a:t>
            </a:r>
            <a:r>
              <a:rPr lang="tr-TR" dirty="0" smtClean="0"/>
              <a:t>, </a:t>
            </a:r>
            <a:r>
              <a:rPr lang="tr-TR" dirty="0" err="1" smtClean="0"/>
              <a:t>Where</a:t>
            </a:r>
            <a:r>
              <a:rPr lang="tr-TR" dirty="0" smtClean="0"/>
              <a:t> can i </a:t>
            </a:r>
            <a:r>
              <a:rPr lang="tr-TR" dirty="0" err="1" smtClean="0"/>
              <a:t>use</a:t>
            </a:r>
            <a:r>
              <a:rPr lang="tr-TR" dirty="0" smtClean="0"/>
              <a:t> </a:t>
            </a:r>
            <a:r>
              <a:rPr lang="tr-TR" dirty="0" err="1" smtClean="0"/>
              <a:t>this</a:t>
            </a:r>
            <a:r>
              <a:rPr lang="tr-TR" dirty="0" smtClean="0"/>
              <a:t>?</a:t>
            </a:r>
            <a:endParaRPr lang="tr-TR" dirty="0"/>
          </a:p>
        </p:txBody>
      </p:sp>
      <p:sp>
        <p:nvSpPr>
          <p:cNvPr id="3" name="İçerik Yer Tutucusu 2"/>
          <p:cNvSpPr>
            <a:spLocks noGrp="1"/>
          </p:cNvSpPr>
          <p:nvPr>
            <p:ph idx="1"/>
          </p:nvPr>
        </p:nvSpPr>
        <p:spPr/>
        <p:txBody>
          <a:bodyPr/>
          <a:lstStyle/>
          <a:p>
            <a:r>
              <a:rPr lang="tr-TR" dirty="0" err="1" smtClean="0"/>
              <a:t>Several</a:t>
            </a:r>
            <a:r>
              <a:rPr lang="tr-TR" dirty="0" smtClean="0"/>
              <a:t> </a:t>
            </a:r>
            <a:r>
              <a:rPr lang="tr-TR" dirty="0" err="1" smtClean="0"/>
              <a:t>examples</a:t>
            </a:r>
            <a:r>
              <a:rPr lang="tr-TR" dirty="0" smtClean="0"/>
              <a:t> </a:t>
            </a:r>
            <a:r>
              <a:rPr lang="tr-TR" dirty="0" err="1" smtClean="0"/>
              <a:t>are</a:t>
            </a:r>
            <a:r>
              <a:rPr lang="tr-TR" dirty="0" smtClean="0"/>
              <a:t>:</a:t>
            </a:r>
          </a:p>
          <a:p>
            <a:r>
              <a:rPr lang="tr-TR" dirty="0" smtClean="0"/>
              <a:t>E</a:t>
            </a:r>
            <a:r>
              <a:rPr lang="en-US" dirty="0" err="1" smtClean="0"/>
              <a:t>ngine</a:t>
            </a:r>
            <a:r>
              <a:rPr lang="en-US" dirty="0" smtClean="0"/>
              <a:t> </a:t>
            </a:r>
            <a:r>
              <a:rPr lang="en-US" dirty="0"/>
              <a:t>performance from test data in </a:t>
            </a:r>
            <a:r>
              <a:rPr lang="en-US" dirty="0" smtClean="0"/>
              <a:t>automobiles</a:t>
            </a:r>
            <a:r>
              <a:rPr lang="tr-TR" dirty="0" smtClean="0"/>
              <a:t>.</a:t>
            </a:r>
          </a:p>
          <a:p>
            <a:r>
              <a:rPr lang="tr-TR" dirty="0" err="1" smtClean="0"/>
              <a:t>Prediction</a:t>
            </a:r>
            <a:r>
              <a:rPr lang="tr-TR" dirty="0" smtClean="0"/>
              <a:t> of </a:t>
            </a:r>
            <a:r>
              <a:rPr lang="tr-TR" dirty="0" err="1" smtClean="0"/>
              <a:t>house</a:t>
            </a:r>
            <a:r>
              <a:rPr lang="tr-TR" dirty="0" smtClean="0"/>
              <a:t> </a:t>
            </a:r>
            <a:r>
              <a:rPr lang="tr-TR" dirty="0" err="1" smtClean="0"/>
              <a:t>prices</a:t>
            </a:r>
            <a:r>
              <a:rPr lang="tr-TR" dirty="0" smtClean="0"/>
              <a:t> in a </a:t>
            </a:r>
            <a:r>
              <a:rPr lang="tr-TR" dirty="0" err="1" smtClean="0"/>
              <a:t>city</a:t>
            </a:r>
            <a:r>
              <a:rPr lang="tr-TR" dirty="0" smtClean="0"/>
              <a:t>.</a:t>
            </a:r>
          </a:p>
          <a:p>
            <a:r>
              <a:rPr lang="tr-TR" dirty="0"/>
              <a:t>M</a:t>
            </a:r>
            <a:r>
              <a:rPr lang="en-US" dirty="0" err="1" smtClean="0"/>
              <a:t>arketing</a:t>
            </a:r>
            <a:r>
              <a:rPr lang="en-US" dirty="0" smtClean="0"/>
              <a:t> </a:t>
            </a:r>
            <a:r>
              <a:rPr lang="en-US" dirty="0"/>
              <a:t>effectiveness, pricing and promotions on sales of a product.</a:t>
            </a:r>
            <a:endParaRPr lang="tr-TR" dirty="0"/>
          </a:p>
        </p:txBody>
      </p:sp>
      <p:pic>
        <p:nvPicPr>
          <p:cNvPr id="4" name="Resim 3"/>
          <p:cNvPicPr>
            <a:picLocks noChangeAspect="1"/>
          </p:cNvPicPr>
          <p:nvPr/>
        </p:nvPicPr>
        <p:blipFill>
          <a:blip r:embed="rId2"/>
          <a:stretch>
            <a:fillRect/>
          </a:stretch>
        </p:blipFill>
        <p:spPr>
          <a:xfrm>
            <a:off x="5742814" y="3845242"/>
            <a:ext cx="5760338" cy="2857309"/>
          </a:xfrm>
          <a:prstGeom prst="rect">
            <a:avLst/>
          </a:prstGeom>
        </p:spPr>
      </p:pic>
    </p:spTree>
    <p:extLst>
      <p:ext uri="{BB962C8B-B14F-4D97-AF65-F5344CB8AC3E}">
        <p14:creationId xmlns:p14="http://schemas.microsoft.com/office/powerpoint/2010/main" val="3460929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Linear</a:t>
            </a:r>
            <a:r>
              <a:rPr lang="tr-TR" dirty="0" smtClean="0"/>
              <a:t> </a:t>
            </a:r>
            <a:r>
              <a:rPr lang="tr-TR" dirty="0" err="1" smtClean="0"/>
              <a:t>Regression</a:t>
            </a:r>
            <a:r>
              <a:rPr lang="tr-TR" dirty="0" smtClean="0"/>
              <a:t> </a:t>
            </a:r>
            <a:r>
              <a:rPr lang="tr-TR" dirty="0" err="1" smtClean="0"/>
              <a:t>Implementation</a:t>
            </a:r>
            <a:endParaRPr lang="tr-TR" dirty="0"/>
          </a:p>
        </p:txBody>
      </p:sp>
      <p:sp>
        <p:nvSpPr>
          <p:cNvPr id="3" name="İçerik Yer Tutucusu 2"/>
          <p:cNvSpPr>
            <a:spLocks noGrp="1"/>
          </p:cNvSpPr>
          <p:nvPr>
            <p:ph idx="1"/>
          </p:nvPr>
        </p:nvSpPr>
        <p:spPr/>
        <p:txBody>
          <a:bodyPr/>
          <a:lstStyle/>
          <a:p>
            <a:r>
              <a:rPr lang="tr-TR" dirty="0" err="1" smtClean="0"/>
              <a:t>We</a:t>
            </a:r>
            <a:r>
              <a:rPr lang="tr-TR" dirty="0" smtClean="0"/>
              <a:t> </a:t>
            </a:r>
            <a:r>
              <a:rPr lang="tr-TR" dirty="0" err="1" smtClean="0"/>
              <a:t>are</a:t>
            </a:r>
            <a:r>
              <a:rPr lang="tr-TR" dirty="0" smtClean="0"/>
              <a:t> </a:t>
            </a:r>
            <a:r>
              <a:rPr lang="tr-TR" dirty="0" err="1" smtClean="0"/>
              <a:t>going</a:t>
            </a:r>
            <a:r>
              <a:rPr lang="tr-TR" dirty="0" smtClean="0"/>
              <a:t> </a:t>
            </a:r>
            <a:r>
              <a:rPr lang="tr-TR" dirty="0" err="1" smtClean="0"/>
              <a:t>to</a:t>
            </a:r>
            <a:r>
              <a:rPr lang="tr-TR" dirty="0" smtClean="0"/>
              <a:t> </a:t>
            </a:r>
            <a:r>
              <a:rPr lang="tr-TR" dirty="0" err="1" smtClean="0"/>
              <a:t>predict</a:t>
            </a:r>
            <a:r>
              <a:rPr lang="tr-TR" dirty="0" smtClean="0"/>
              <a:t> </a:t>
            </a:r>
            <a:r>
              <a:rPr lang="tr-TR" dirty="0" err="1" smtClean="0"/>
              <a:t>Avocado</a:t>
            </a:r>
            <a:r>
              <a:rPr lang="tr-TR" dirty="0" smtClean="0"/>
              <a:t> </a:t>
            </a:r>
            <a:r>
              <a:rPr lang="tr-TR" dirty="0" err="1" smtClean="0"/>
              <a:t>prices</a:t>
            </a:r>
            <a:r>
              <a:rPr lang="tr-TR" dirty="0" smtClean="0"/>
              <a:t> in </a:t>
            </a:r>
            <a:r>
              <a:rPr lang="tr-TR" dirty="0" err="1" smtClean="0"/>
              <a:t>Russia</a:t>
            </a:r>
            <a:r>
              <a:rPr lang="tr-TR" dirty="0" smtClean="0"/>
              <a:t> </a:t>
            </a:r>
            <a:r>
              <a:rPr lang="tr-TR" dirty="0" err="1" smtClean="0"/>
              <a:t>with</a:t>
            </a:r>
            <a:r>
              <a:rPr lang="tr-TR" dirty="0" smtClean="0"/>
              <a:t> </a:t>
            </a:r>
            <a:r>
              <a:rPr lang="tr-TR" dirty="0" err="1" smtClean="0"/>
              <a:t>the</a:t>
            </a:r>
            <a:r>
              <a:rPr lang="tr-TR" dirty="0" smtClean="0"/>
              <a:t> </a:t>
            </a:r>
            <a:r>
              <a:rPr lang="tr-TR" dirty="0" err="1" smtClean="0"/>
              <a:t>help</a:t>
            </a:r>
            <a:r>
              <a:rPr lang="tr-TR" dirty="0" smtClean="0"/>
              <a:t> of a </a:t>
            </a:r>
            <a:r>
              <a:rPr lang="tr-TR" dirty="0" err="1" smtClean="0"/>
              <a:t>dataset</a:t>
            </a:r>
            <a:r>
              <a:rPr lang="tr-TR" dirty="0" smtClean="0"/>
              <a:t> </a:t>
            </a:r>
            <a:r>
              <a:rPr lang="tr-TR" dirty="0" err="1" smtClean="0"/>
              <a:t>containing</a:t>
            </a:r>
            <a:r>
              <a:rPr lang="tr-TR" dirty="0" smtClean="0"/>
              <a:t> </a:t>
            </a:r>
            <a:r>
              <a:rPr lang="tr-TR" dirty="0" err="1" smtClean="0"/>
              <a:t>more</a:t>
            </a:r>
            <a:r>
              <a:rPr lang="tr-TR" dirty="0" smtClean="0"/>
              <a:t> </a:t>
            </a:r>
            <a:r>
              <a:rPr lang="tr-TR" dirty="0" err="1" smtClean="0"/>
              <a:t>than</a:t>
            </a:r>
            <a:r>
              <a:rPr lang="tr-TR" dirty="0" smtClean="0"/>
              <a:t> 18000 </a:t>
            </a:r>
            <a:r>
              <a:rPr lang="tr-TR" dirty="0" err="1" smtClean="0"/>
              <a:t>values</a:t>
            </a:r>
            <a:r>
              <a:rPr lang="tr-TR" dirty="0" smtClean="0"/>
              <a:t> </a:t>
            </a:r>
            <a:r>
              <a:rPr lang="tr-TR" dirty="0" err="1" smtClean="0"/>
              <a:t>within</a:t>
            </a:r>
            <a:r>
              <a:rPr lang="tr-TR" dirty="0" smtClean="0"/>
              <a:t> 14 </a:t>
            </a:r>
            <a:r>
              <a:rPr lang="tr-TR" dirty="0" err="1" smtClean="0"/>
              <a:t>features</a:t>
            </a:r>
            <a:r>
              <a:rPr lang="tr-TR" dirty="0" smtClean="0"/>
              <a:t>( </a:t>
            </a:r>
            <a:r>
              <a:rPr lang="tr-TR" dirty="0" err="1" smtClean="0"/>
              <a:t>columns</a:t>
            </a:r>
            <a:endParaRPr lang="tr-TR" dirty="0" smtClean="0"/>
          </a:p>
          <a:p>
            <a:r>
              <a:rPr lang="tr-TR" dirty="0" err="1" smtClean="0"/>
              <a:t>Use</a:t>
            </a:r>
            <a:r>
              <a:rPr lang="tr-TR" dirty="0" smtClean="0"/>
              <a:t> avocado.csv </a:t>
            </a:r>
            <a:r>
              <a:rPr lang="tr-TR" dirty="0" err="1" smtClean="0"/>
              <a:t>dataset</a:t>
            </a:r>
            <a:endParaRPr lang="tr-TR" dirty="0" smtClean="0"/>
          </a:p>
          <a:p>
            <a:r>
              <a:rPr lang="tr-TR" dirty="0" err="1" smtClean="0"/>
              <a:t>The</a:t>
            </a:r>
            <a:r>
              <a:rPr lang="tr-TR" dirty="0" smtClean="0"/>
              <a:t> </a:t>
            </a:r>
            <a:r>
              <a:rPr lang="tr-TR" dirty="0" err="1" smtClean="0"/>
              <a:t>code</a:t>
            </a:r>
            <a:r>
              <a:rPr lang="tr-TR" dirty="0"/>
              <a:t> is in </a:t>
            </a:r>
            <a:r>
              <a:rPr lang="tr-TR" dirty="0" err="1" smtClean="0"/>
              <a:t>MLCourseAvocadoAVGPricesLinearRegression.ipynb</a:t>
            </a:r>
            <a:r>
              <a:rPr lang="tr-TR" dirty="0" smtClean="0"/>
              <a:t> file</a:t>
            </a:r>
          </a:p>
          <a:p>
            <a:r>
              <a:rPr lang="tr-TR" dirty="0" err="1" smtClean="0"/>
              <a:t>We</a:t>
            </a:r>
            <a:r>
              <a:rPr lang="tr-TR" dirty="0" smtClean="0"/>
              <a:t> </a:t>
            </a:r>
            <a:r>
              <a:rPr lang="tr-TR" dirty="0" err="1" smtClean="0"/>
              <a:t>will</a:t>
            </a:r>
            <a:r>
              <a:rPr lang="tr-TR" dirty="0" smtClean="0"/>
              <a:t> </a:t>
            </a:r>
            <a:r>
              <a:rPr lang="tr-TR" dirty="0" err="1" smtClean="0"/>
              <a:t>calculate</a:t>
            </a:r>
            <a:r>
              <a:rPr lang="tr-TR" dirty="0" smtClean="0"/>
              <a:t> </a:t>
            </a:r>
            <a:r>
              <a:rPr lang="tr-TR" dirty="0" err="1" smtClean="0"/>
              <a:t>Mean</a:t>
            </a:r>
            <a:r>
              <a:rPr lang="tr-TR" dirty="0" smtClean="0"/>
              <a:t> </a:t>
            </a:r>
            <a:r>
              <a:rPr lang="tr-TR" dirty="0" err="1" smtClean="0"/>
              <a:t>Square</a:t>
            </a:r>
            <a:r>
              <a:rPr lang="tr-TR" dirty="0" smtClean="0"/>
              <a:t> </a:t>
            </a:r>
            <a:r>
              <a:rPr lang="tr-TR" dirty="0" err="1" smtClean="0"/>
              <a:t>Error</a:t>
            </a:r>
            <a:r>
              <a:rPr lang="tr-TR" dirty="0"/>
              <a:t> </a:t>
            </a:r>
            <a:r>
              <a:rPr lang="tr-TR" dirty="0" err="1" smtClean="0"/>
              <a:t>and</a:t>
            </a:r>
            <a:r>
              <a:rPr lang="tr-TR" dirty="0" smtClean="0"/>
              <a:t> r2 </a:t>
            </a:r>
            <a:r>
              <a:rPr lang="tr-TR" dirty="0" err="1" smtClean="0"/>
              <a:t>score</a:t>
            </a:r>
            <a:r>
              <a:rPr lang="tr-TR" dirty="0" smtClean="0"/>
              <a:t> </a:t>
            </a:r>
            <a:r>
              <a:rPr lang="tr-TR" dirty="0" err="1" smtClean="0"/>
              <a:t>to</a:t>
            </a:r>
            <a:r>
              <a:rPr lang="tr-TR" dirty="0"/>
              <a:t> </a:t>
            </a:r>
            <a:r>
              <a:rPr lang="tr-TR" dirty="0" err="1" smtClean="0"/>
              <a:t>check</a:t>
            </a:r>
            <a:r>
              <a:rPr lang="tr-TR" dirty="0" smtClean="0"/>
              <a:t> </a:t>
            </a:r>
            <a:r>
              <a:rPr lang="tr-TR" dirty="0" err="1" smtClean="0"/>
              <a:t>our</a:t>
            </a:r>
            <a:r>
              <a:rPr lang="tr-TR" dirty="0" smtClean="0"/>
              <a:t> </a:t>
            </a:r>
            <a:r>
              <a:rPr lang="tr-TR" dirty="0" err="1" smtClean="0"/>
              <a:t>prediction</a:t>
            </a:r>
            <a:r>
              <a:rPr lang="tr-TR" dirty="0" smtClean="0"/>
              <a:t> </a:t>
            </a:r>
            <a:r>
              <a:rPr lang="tr-TR" dirty="0" err="1" smtClean="0"/>
              <a:t>results</a:t>
            </a:r>
            <a:r>
              <a:rPr lang="tr-TR" dirty="0" smtClean="0"/>
              <a:t>.</a:t>
            </a:r>
          </a:p>
          <a:p>
            <a:r>
              <a:rPr lang="tr-TR" dirty="0" err="1" smtClean="0"/>
              <a:t>We</a:t>
            </a:r>
            <a:r>
              <a:rPr lang="tr-TR" dirty="0" smtClean="0"/>
              <a:t> </a:t>
            </a:r>
            <a:r>
              <a:rPr lang="tr-TR" dirty="0" err="1" smtClean="0"/>
              <a:t>will</a:t>
            </a:r>
            <a:r>
              <a:rPr lang="tr-TR" dirty="0" smtClean="0"/>
              <a:t> </a:t>
            </a:r>
            <a:r>
              <a:rPr lang="tr-TR" dirty="0" err="1" smtClean="0"/>
              <a:t>draw</a:t>
            </a:r>
            <a:r>
              <a:rPr lang="tr-TR" dirty="0" smtClean="0"/>
              <a:t> a </a:t>
            </a:r>
            <a:r>
              <a:rPr lang="tr-TR" dirty="0" err="1" smtClean="0"/>
              <a:t>graph</a:t>
            </a:r>
            <a:r>
              <a:rPr lang="tr-TR" dirty="0" smtClean="0"/>
              <a:t> </a:t>
            </a:r>
            <a:r>
              <a:rPr lang="tr-TR" dirty="0" err="1" smtClean="0"/>
              <a:t>to</a:t>
            </a:r>
            <a:r>
              <a:rPr lang="tr-TR" dirty="0" smtClean="0"/>
              <a:t> </a:t>
            </a:r>
            <a:r>
              <a:rPr lang="tr-TR" dirty="0" err="1" smtClean="0"/>
              <a:t>visualize</a:t>
            </a:r>
            <a:r>
              <a:rPr lang="tr-TR" dirty="0" smtClean="0"/>
              <a:t> </a:t>
            </a:r>
            <a:r>
              <a:rPr lang="tr-TR" dirty="0" err="1" smtClean="0"/>
              <a:t>the</a:t>
            </a:r>
            <a:r>
              <a:rPr lang="tr-TR" dirty="0" smtClean="0"/>
              <a:t> </a:t>
            </a:r>
            <a:r>
              <a:rPr lang="tr-TR" dirty="0" err="1" smtClean="0"/>
              <a:t>prediction</a:t>
            </a:r>
            <a:r>
              <a:rPr lang="tr-TR" dirty="0" smtClean="0"/>
              <a:t> </a:t>
            </a:r>
            <a:r>
              <a:rPr lang="tr-TR" dirty="0" err="1" smtClean="0"/>
              <a:t>result</a:t>
            </a:r>
            <a:r>
              <a:rPr lang="tr-TR" dirty="0" smtClean="0"/>
              <a:t>.</a:t>
            </a:r>
            <a:endParaRPr lang="tr-TR" dirty="0"/>
          </a:p>
        </p:txBody>
      </p:sp>
    </p:spTree>
    <p:extLst>
      <p:ext uri="{BB962C8B-B14F-4D97-AF65-F5344CB8AC3E}">
        <p14:creationId xmlns:p14="http://schemas.microsoft.com/office/powerpoint/2010/main" val="17866321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373</TotalTime>
  <Words>838</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İyon</vt:lpstr>
      <vt:lpstr>Classification Task in Machine Learning</vt:lpstr>
      <vt:lpstr>Introduction </vt:lpstr>
      <vt:lpstr>Classification vs Regression</vt:lpstr>
      <vt:lpstr>Algorithms for Regression and Classification</vt:lpstr>
      <vt:lpstr>PowerPoint Presentation</vt:lpstr>
      <vt:lpstr>PowerPoint Presentation</vt:lpstr>
      <vt:lpstr>Linear Regression</vt:lpstr>
      <vt:lpstr>Linear Regression, Where can i use this?</vt:lpstr>
      <vt:lpstr>Linear Regression Implementation</vt:lpstr>
      <vt:lpstr>Mean Square Error and R-squared (r2)</vt:lpstr>
      <vt:lpstr>Decision Trees</vt:lpstr>
      <vt:lpstr>Improving the Decision Tree </vt:lpstr>
      <vt:lpstr>Gradient Descent Algorithm</vt:lpstr>
      <vt:lpstr>Question. What can be the problem in the gradient descent graph(Rightside)?</vt:lpstr>
      <vt:lpstr>PowerPoint Presentation</vt:lpstr>
      <vt:lpstr>Classification for a Dataset</vt:lpstr>
      <vt:lpstr>PowerPoint Presentation</vt:lpstr>
      <vt:lpstr>PowerPoint Presentation</vt:lpstr>
      <vt:lpstr>Evaluation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Task in Machine Learning</dc:title>
  <dc:creator>oğul ünal</dc:creator>
  <cp:lastModifiedBy>oğul ünal</cp:lastModifiedBy>
  <cp:revision>19</cp:revision>
  <dcterms:created xsi:type="dcterms:W3CDTF">2020-01-13T00:31:30Z</dcterms:created>
  <dcterms:modified xsi:type="dcterms:W3CDTF">2021-01-21T10:56:11Z</dcterms:modified>
</cp:coreProperties>
</file>