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D672D9-F9CA-42B9-AF6A-44BA39C371C6}">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3782604C-4682-45AD-8D00-899DA05B1FE8}"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260756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3782604C-4682-45AD-8D00-899DA05B1FE8}"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295241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3782604C-4682-45AD-8D00-899DA05B1FE8}"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255582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3782604C-4682-45AD-8D00-899DA05B1FE8}"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45283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2604C-4682-45AD-8D00-899DA05B1FE8}"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368955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3782604C-4682-45AD-8D00-899DA05B1FE8}"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370268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3782604C-4682-45AD-8D00-899DA05B1FE8}" type="datetimeFigureOut">
              <a:rPr lang="tr-TR" smtClean="0"/>
              <a:t>14.11.2022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395668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3782604C-4682-45AD-8D00-899DA05B1FE8}" type="datetimeFigureOut">
              <a:rPr lang="tr-TR" smtClean="0"/>
              <a:t>14.11.2022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29835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2604C-4682-45AD-8D00-899DA05B1FE8}" type="datetimeFigureOut">
              <a:rPr lang="tr-TR" smtClean="0"/>
              <a:t>14.11.2022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64586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2604C-4682-45AD-8D00-899DA05B1FE8}"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296091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2604C-4682-45AD-8D00-899DA05B1FE8}"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F4832C-575A-4AAA-8196-3B465AF930F9}" type="slidenum">
              <a:rPr lang="tr-TR" smtClean="0"/>
              <a:t>‹#›</a:t>
            </a:fld>
            <a:endParaRPr lang="tr-TR"/>
          </a:p>
        </p:txBody>
      </p:sp>
    </p:spTree>
    <p:extLst>
      <p:ext uri="{BB962C8B-B14F-4D97-AF65-F5344CB8AC3E}">
        <p14:creationId xmlns:p14="http://schemas.microsoft.com/office/powerpoint/2010/main" val="363636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2604C-4682-45AD-8D00-899DA05B1FE8}" type="datetimeFigureOut">
              <a:rPr lang="tr-TR" smtClean="0"/>
              <a:t>14.11.2022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4832C-575A-4AAA-8196-3B465AF930F9}" type="slidenum">
              <a:rPr lang="tr-TR" smtClean="0"/>
              <a:t>‹#›</a:t>
            </a:fld>
            <a:endParaRPr lang="tr-TR"/>
          </a:p>
        </p:txBody>
      </p:sp>
    </p:spTree>
    <p:extLst>
      <p:ext uri="{BB962C8B-B14F-4D97-AF65-F5344CB8AC3E}">
        <p14:creationId xmlns:p14="http://schemas.microsoft.com/office/powerpoint/2010/main" val="1781944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65553" y="2377440"/>
            <a:ext cx="8967216" cy="20756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400" dirty="0" smtClean="0"/>
              <a:t>Neural Networks</a:t>
            </a:r>
            <a:br>
              <a:rPr lang="tr-TR" sz="4400" dirty="0" smtClean="0"/>
            </a:br>
            <a:r>
              <a:rPr lang="tr-TR" sz="4400" dirty="0" smtClean="0"/>
              <a:t/>
            </a:r>
            <a:br>
              <a:rPr lang="tr-TR" sz="4400" dirty="0" smtClean="0"/>
            </a:br>
            <a:r>
              <a:rPr lang="tr-TR" sz="4400" dirty="0" smtClean="0">
                <a:solidFill>
                  <a:schemeClr val="bg1">
                    <a:lumMod val="95000"/>
                  </a:schemeClr>
                </a:solidFill>
              </a:rPr>
              <a:t/>
            </a:r>
            <a:br>
              <a:rPr lang="tr-TR" sz="4400" dirty="0" smtClean="0">
                <a:solidFill>
                  <a:schemeClr val="bg1">
                    <a:lumMod val="95000"/>
                  </a:schemeClr>
                </a:solidFill>
              </a:rPr>
            </a:br>
            <a:endParaRPr lang="tr-TR" sz="4400" dirty="0">
              <a:solidFill>
                <a:schemeClr val="bg1">
                  <a:lumMod val="95000"/>
                </a:schemeClr>
              </a:solidFill>
            </a:endParaRPr>
          </a:p>
        </p:txBody>
      </p:sp>
    </p:spTree>
    <p:extLst>
      <p:ext uri="{BB962C8B-B14F-4D97-AF65-F5344CB8AC3E}">
        <p14:creationId xmlns:p14="http://schemas.microsoft.com/office/powerpoint/2010/main" val="2949970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Popular Activation Functions for your NN</a:t>
            </a:r>
            <a:endParaRPr lang="tr-TR" dirty="0"/>
          </a:p>
        </p:txBody>
      </p:sp>
      <p:pic>
        <p:nvPicPr>
          <p:cNvPr id="4" name="Content Placeholder 3"/>
          <p:cNvPicPr>
            <a:picLocks noGrp="1" noChangeAspect="1"/>
          </p:cNvPicPr>
          <p:nvPr>
            <p:ph idx="1"/>
          </p:nvPr>
        </p:nvPicPr>
        <p:blipFill>
          <a:blip r:embed="rId2"/>
          <a:stretch>
            <a:fillRect/>
          </a:stretch>
        </p:blipFill>
        <p:spPr>
          <a:xfrm>
            <a:off x="3281784" y="1825625"/>
            <a:ext cx="5628432" cy="4351338"/>
          </a:xfrm>
          <a:prstGeom prst="rect">
            <a:avLst/>
          </a:prstGeom>
        </p:spPr>
      </p:pic>
    </p:spTree>
    <p:extLst>
      <p:ext uri="{BB962C8B-B14F-4D97-AF65-F5344CB8AC3E}">
        <p14:creationId xmlns:p14="http://schemas.microsoft.com/office/powerpoint/2010/main" val="49192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Neural Networks Work?</a:t>
            </a:r>
            <a:endParaRPr lang="tr-TR" dirty="0"/>
          </a:p>
        </p:txBody>
      </p:sp>
      <p:sp>
        <p:nvSpPr>
          <p:cNvPr id="3" name="Content Placeholder 2"/>
          <p:cNvSpPr>
            <a:spLocks noGrp="1"/>
          </p:cNvSpPr>
          <p:nvPr>
            <p:ph idx="1"/>
          </p:nvPr>
        </p:nvSpPr>
        <p:spPr/>
        <p:txBody>
          <a:bodyPr/>
          <a:lstStyle/>
          <a:p>
            <a:r>
              <a:rPr lang="en-US" dirty="0"/>
              <a:t>The concept of neural network is based on three main steps:</a:t>
            </a:r>
          </a:p>
          <a:p>
            <a:r>
              <a:rPr lang="tr-TR" dirty="0" smtClean="0"/>
              <a:t>1-</a:t>
            </a:r>
            <a:r>
              <a:rPr lang="en-US" dirty="0" smtClean="0"/>
              <a:t>For </a:t>
            </a:r>
            <a:r>
              <a:rPr lang="en-US" dirty="0"/>
              <a:t>each neuron in a layer, multiply input to weight.</a:t>
            </a:r>
          </a:p>
          <a:p>
            <a:r>
              <a:rPr lang="tr-TR" dirty="0" smtClean="0"/>
              <a:t>2-</a:t>
            </a:r>
            <a:r>
              <a:rPr lang="en-US" dirty="0" smtClean="0"/>
              <a:t>Then </a:t>
            </a:r>
            <a:r>
              <a:rPr lang="en-US" dirty="0"/>
              <a:t>for each layer, sum all input x weights of neurons together.</a:t>
            </a:r>
          </a:p>
          <a:p>
            <a:r>
              <a:rPr lang="tr-TR" dirty="0" smtClean="0"/>
              <a:t>3-</a:t>
            </a:r>
            <a:r>
              <a:rPr lang="en-US" dirty="0" smtClean="0"/>
              <a:t>Finally</a:t>
            </a:r>
            <a:r>
              <a:rPr lang="en-US" dirty="0"/>
              <a:t>, apply activation function on the output to compute new output.</a:t>
            </a:r>
          </a:p>
          <a:p>
            <a:endParaRPr lang="tr-TR" dirty="0"/>
          </a:p>
        </p:txBody>
      </p:sp>
    </p:spTree>
    <p:extLst>
      <p:ext uri="{BB962C8B-B14F-4D97-AF65-F5344CB8AC3E}">
        <p14:creationId xmlns:p14="http://schemas.microsoft.com/office/powerpoint/2010/main" val="38455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Picture 3"/>
          <p:cNvPicPr>
            <a:picLocks noChangeAspect="1"/>
          </p:cNvPicPr>
          <p:nvPr/>
        </p:nvPicPr>
        <p:blipFill>
          <a:blip r:embed="rId2"/>
          <a:stretch>
            <a:fillRect/>
          </a:stretch>
        </p:blipFill>
        <p:spPr>
          <a:xfrm>
            <a:off x="2266950" y="1825625"/>
            <a:ext cx="7658100" cy="4318000"/>
          </a:xfrm>
          <a:prstGeom prst="rect">
            <a:avLst/>
          </a:prstGeom>
        </p:spPr>
      </p:pic>
    </p:spTree>
    <p:extLst>
      <p:ext uri="{BB962C8B-B14F-4D97-AF65-F5344CB8AC3E}">
        <p14:creationId xmlns:p14="http://schemas.microsoft.com/office/powerpoint/2010/main" val="3292494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584"/>
            <a:ext cx="10515600" cy="6076379"/>
          </a:xfrm>
        </p:spPr>
        <p:txBody>
          <a:bodyPr>
            <a:normAutofit/>
          </a:bodyPr>
          <a:lstStyle/>
          <a:p>
            <a:r>
              <a:rPr lang="en-US" dirty="0"/>
              <a:t>Each neuron has a weight associated with it. When an input enters a neuron, the weight on the neuron is multiplied to the input. For instance, weight 1 will be applied to the input of Neuron 1. If weight 1 is 0.8 and input is 1 then 0.8 will be computed from Neuron 1</a:t>
            </a:r>
            <a:r>
              <a:rPr lang="en-US" dirty="0" smtClean="0"/>
              <a:t>:</a:t>
            </a:r>
            <a:endParaRPr lang="tr-TR" dirty="0"/>
          </a:p>
          <a:p>
            <a:r>
              <a:rPr lang="tr-TR" dirty="0"/>
              <a:t>1 * 0.8 = </a:t>
            </a:r>
            <a:r>
              <a:rPr lang="tr-TR" dirty="0" smtClean="0"/>
              <a:t>0.8</a:t>
            </a:r>
          </a:p>
          <a:p>
            <a:r>
              <a:rPr lang="en-US" dirty="0"/>
              <a:t>Sum of weight * inputs of neurons in a layer is calculated. As an example, the calculated value on the hidden layer in the image will be</a:t>
            </a:r>
            <a:r>
              <a:rPr lang="en-US" dirty="0" smtClean="0"/>
              <a:t>:</a:t>
            </a:r>
            <a:endParaRPr lang="tr-TR" dirty="0" smtClean="0"/>
          </a:p>
          <a:p>
            <a:r>
              <a:rPr lang="en-US" dirty="0"/>
              <a:t>(Weight 4 x Input To Neuron 4) + (Weight 5 x Input To Neuron </a:t>
            </a:r>
            <a:r>
              <a:rPr lang="en-US" dirty="0" smtClean="0"/>
              <a:t>5)</a:t>
            </a:r>
          </a:p>
          <a:p>
            <a:r>
              <a:rPr lang="en-US" dirty="0" smtClean="0"/>
              <a:t>Finally </a:t>
            </a:r>
            <a:r>
              <a:rPr lang="en-US" dirty="0"/>
              <a:t>an activation function is applied. Output calculated by the neurons becomes input to the activation function which then computes a new output. This output can flow back or to the neurons in the next layer</a:t>
            </a:r>
            <a:r>
              <a:rPr lang="en-US" dirty="0" smtClean="0"/>
              <a:t>.</a:t>
            </a:r>
            <a:r>
              <a:rPr lang="tr-TR" dirty="0" smtClean="0"/>
              <a:t> </a:t>
            </a:r>
          </a:p>
        </p:txBody>
      </p:sp>
    </p:spTree>
    <p:extLst>
      <p:ext uri="{BB962C8B-B14F-4D97-AF65-F5344CB8AC3E}">
        <p14:creationId xmlns:p14="http://schemas.microsoft.com/office/powerpoint/2010/main" val="1327471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Activation functions introduce non-linearity to the neural networks which is required to solve complex problems.</a:t>
            </a:r>
            <a:endParaRPr lang="tr-TR" sz="3200" dirty="0"/>
          </a:p>
        </p:txBody>
      </p:sp>
      <p:pic>
        <p:nvPicPr>
          <p:cNvPr id="4" name="Picture 3"/>
          <p:cNvPicPr>
            <a:picLocks noChangeAspect="1"/>
          </p:cNvPicPr>
          <p:nvPr/>
        </p:nvPicPr>
        <p:blipFill>
          <a:blip r:embed="rId2"/>
          <a:stretch>
            <a:fillRect/>
          </a:stretch>
        </p:blipFill>
        <p:spPr>
          <a:xfrm>
            <a:off x="2529840" y="1595247"/>
            <a:ext cx="7772400" cy="5153025"/>
          </a:xfrm>
          <a:prstGeom prst="rect">
            <a:avLst/>
          </a:prstGeom>
        </p:spPr>
      </p:pic>
    </p:spTree>
    <p:extLst>
      <p:ext uri="{BB962C8B-B14F-4D97-AF65-F5344CB8AC3E}">
        <p14:creationId xmlns:p14="http://schemas.microsoft.com/office/powerpoint/2010/main" val="225724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What Is Back Propagation?</a:t>
            </a:r>
          </a:p>
        </p:txBody>
      </p:sp>
      <p:sp>
        <p:nvSpPr>
          <p:cNvPr id="3" name="Content Placeholder 2"/>
          <p:cNvSpPr>
            <a:spLocks noGrp="1"/>
          </p:cNvSpPr>
          <p:nvPr>
            <p:ph idx="1"/>
          </p:nvPr>
        </p:nvSpPr>
        <p:spPr/>
        <p:txBody>
          <a:bodyPr>
            <a:normAutofit fontScale="92500" lnSpcReduction="20000"/>
          </a:bodyPr>
          <a:lstStyle/>
          <a:p>
            <a:r>
              <a:rPr lang="en-US" dirty="0"/>
              <a:t>Back propagation concept helps neural networks to improve their accuracy</a:t>
            </a:r>
            <a:r>
              <a:rPr lang="en-US" dirty="0" smtClean="0"/>
              <a:t>.</a:t>
            </a:r>
            <a:endParaRPr lang="tr-TR" dirty="0" smtClean="0"/>
          </a:p>
          <a:p>
            <a:r>
              <a:rPr lang="tr-TR" dirty="0" smtClean="0"/>
              <a:t>N</a:t>
            </a:r>
            <a:r>
              <a:rPr lang="en-US" dirty="0" err="1" smtClean="0"/>
              <a:t>eural</a:t>
            </a:r>
            <a:r>
              <a:rPr lang="en-US" dirty="0" smtClean="0"/>
              <a:t> </a:t>
            </a:r>
            <a:r>
              <a:rPr lang="en-US" dirty="0"/>
              <a:t>networks are artificially intelligent. They can learn and improve themselves</a:t>
            </a:r>
            <a:r>
              <a:rPr lang="en-US" dirty="0" smtClean="0"/>
              <a:t>.</a:t>
            </a:r>
            <a:endParaRPr lang="tr-TR" dirty="0"/>
          </a:p>
          <a:p>
            <a:r>
              <a:rPr lang="en-US" dirty="0"/>
              <a:t>When the actual result is different than the expected result then the weights applied to neurons are updated. Sometimes the expected and actual results are within the error threshold and neural network is considered optimal.</a:t>
            </a:r>
          </a:p>
          <a:p>
            <a:r>
              <a:rPr lang="en-US" dirty="0"/>
              <a:t>However occasionally, the expected output is different than the actual output. As a consequence, information is fed back into </a:t>
            </a:r>
            <a:r>
              <a:rPr lang="en-US"/>
              <a:t>the </a:t>
            </a:r>
            <a:r>
              <a:rPr lang="en-US" smtClean="0"/>
              <a:t>network.. </a:t>
            </a:r>
            <a:r>
              <a:rPr lang="en-US" dirty="0"/>
              <a:t>This process is recursive in nature and is known as back propagation</a:t>
            </a:r>
            <a:r>
              <a:rPr lang="en-US" dirty="0" smtClean="0"/>
              <a:t>.</a:t>
            </a:r>
            <a:endParaRPr lang="tr-TR" dirty="0" smtClean="0"/>
          </a:p>
          <a:p>
            <a:r>
              <a:rPr lang="en-US" dirty="0"/>
              <a:t>Thus, back propagation makes neural networks intelligent and self-improving.</a:t>
            </a:r>
            <a:endParaRPr lang="tr-TR" dirty="0"/>
          </a:p>
        </p:txBody>
      </p:sp>
    </p:spTree>
    <p:extLst>
      <p:ext uri="{BB962C8B-B14F-4D97-AF65-F5344CB8AC3E}">
        <p14:creationId xmlns:p14="http://schemas.microsoft.com/office/powerpoint/2010/main" val="844420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Types of Neural Networks</a:t>
            </a:r>
            <a:br>
              <a:rPr lang="tr-TR" dirty="0" smtClean="0"/>
            </a:br>
            <a:endParaRPr lang="tr-TR" dirty="0"/>
          </a:p>
        </p:txBody>
      </p:sp>
      <p:sp>
        <p:nvSpPr>
          <p:cNvPr id="3" name="Content Placeholder 2"/>
          <p:cNvSpPr>
            <a:spLocks noGrp="1"/>
          </p:cNvSpPr>
          <p:nvPr>
            <p:ph idx="1"/>
          </p:nvPr>
        </p:nvSpPr>
        <p:spPr/>
        <p:txBody>
          <a:bodyPr/>
          <a:lstStyle/>
          <a:p>
            <a:r>
              <a:rPr lang="tr-TR" dirty="0"/>
              <a:t>Recurrent Neural Network (RNN</a:t>
            </a:r>
            <a:r>
              <a:rPr lang="tr-TR" dirty="0" smtClean="0"/>
              <a:t>): </a:t>
            </a:r>
            <a:r>
              <a:rPr lang="en-US" dirty="0"/>
              <a:t>RNN can work with varying lengths of input and outputs and require a large quantity of data.</a:t>
            </a:r>
          </a:p>
          <a:p>
            <a:r>
              <a:rPr lang="en-US" dirty="0"/>
              <a:t>Thus RNN are suitable for applications where historic information is important. These networks help us in predicting time series in trading applications and forecasting words in chat-bot applications</a:t>
            </a:r>
            <a:r>
              <a:rPr lang="en-US" dirty="0" smtClean="0"/>
              <a:t>.</a:t>
            </a:r>
            <a:endParaRPr lang="tr-TR" dirty="0" smtClean="0"/>
          </a:p>
          <a:p>
            <a:r>
              <a:rPr lang="tr-TR" dirty="0"/>
              <a:t>Convolution Neural Network (CNN</a:t>
            </a:r>
            <a:r>
              <a:rPr lang="tr-TR" dirty="0" smtClean="0"/>
              <a:t>): </a:t>
            </a:r>
            <a:r>
              <a:rPr lang="en-US" dirty="0"/>
              <a:t>These networks rely on convolution filters (numerical matrices). Filters are applied to the inputs before the inputs are passed to the neurons.</a:t>
            </a:r>
          </a:p>
          <a:p>
            <a:r>
              <a:rPr lang="en-US" dirty="0"/>
              <a:t>CNNs are useful in image processing and forecasting</a:t>
            </a:r>
            <a:r>
              <a:rPr lang="en-US" dirty="0" smtClean="0"/>
              <a:t>.</a:t>
            </a:r>
            <a:r>
              <a:rPr lang="tr-TR" dirty="0" smtClean="0"/>
              <a:t> T-CNN is available and it is usefull in video processing.</a:t>
            </a:r>
            <a:endParaRPr lang="tr-TR" dirty="0"/>
          </a:p>
        </p:txBody>
      </p:sp>
    </p:spTree>
    <p:extLst>
      <p:ext uri="{BB962C8B-B14F-4D97-AF65-F5344CB8AC3E}">
        <p14:creationId xmlns:p14="http://schemas.microsoft.com/office/powerpoint/2010/main" val="201218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What is a Neural Network</a:t>
            </a:r>
            <a:endParaRPr lang="tr-TR" dirty="0"/>
          </a:p>
        </p:txBody>
      </p:sp>
      <p:sp>
        <p:nvSpPr>
          <p:cNvPr id="3" name="Content Placeholder 2"/>
          <p:cNvSpPr>
            <a:spLocks noGrp="1"/>
          </p:cNvSpPr>
          <p:nvPr>
            <p:ph idx="1"/>
          </p:nvPr>
        </p:nvSpPr>
        <p:spPr/>
        <p:txBody>
          <a:bodyPr/>
          <a:lstStyle/>
          <a:p>
            <a:r>
              <a:rPr lang="tr-TR" dirty="0" smtClean="0"/>
              <a:t>An advanced type of structure which models your brain, </a:t>
            </a:r>
            <a:r>
              <a:rPr lang="en-US" dirty="0"/>
              <a:t>creating an artificial neural network that via an algorithm allows the computer to learn by incorporating new </a:t>
            </a:r>
            <a:r>
              <a:rPr lang="en-US" dirty="0" smtClean="0"/>
              <a:t>data</a:t>
            </a:r>
            <a:r>
              <a:rPr lang="tr-TR" dirty="0" smtClean="0"/>
              <a:t>.</a:t>
            </a:r>
          </a:p>
          <a:p>
            <a:r>
              <a:rPr lang="tr-TR" dirty="0" smtClean="0"/>
              <a:t>T</a:t>
            </a:r>
            <a:r>
              <a:rPr lang="en-US" dirty="0" smtClean="0"/>
              <a:t>hey </a:t>
            </a:r>
            <a:r>
              <a:rPr lang="tr-TR" dirty="0" smtClean="0"/>
              <a:t>need to learn</a:t>
            </a:r>
            <a:r>
              <a:rPr lang="en-US" dirty="0" smtClean="0"/>
              <a:t>, </a:t>
            </a:r>
            <a:r>
              <a:rPr lang="en-US" dirty="0"/>
              <a:t>just like a child’s developing brain, that they need to </a:t>
            </a:r>
            <a:r>
              <a:rPr lang="tr-TR" dirty="0" smtClean="0"/>
              <a:t>process </a:t>
            </a:r>
            <a:r>
              <a:rPr lang="en-US" dirty="0" smtClean="0"/>
              <a:t>the </a:t>
            </a:r>
            <a:r>
              <a:rPr lang="en-US" dirty="0"/>
              <a:t>information. The learning strategies go by three </a:t>
            </a:r>
            <a:r>
              <a:rPr lang="en-US" dirty="0" smtClean="0"/>
              <a:t>methods</a:t>
            </a:r>
            <a:r>
              <a:rPr lang="tr-TR" dirty="0"/>
              <a:t> </a:t>
            </a:r>
            <a:r>
              <a:rPr lang="tr-TR" dirty="0" smtClean="0"/>
              <a:t>as we know: Supervised, Unsupervised and Reinforcement Learning</a:t>
            </a:r>
          </a:p>
          <a:p>
            <a:r>
              <a:rPr lang="tr-TR" dirty="0" smtClean="0"/>
              <a:t>You use NN’S in many different tasks such as Object-Recognition, Image Classification, Video Analysis, Conventional Data Science tasks.</a:t>
            </a:r>
            <a:endParaRPr lang="tr-TR" dirty="0"/>
          </a:p>
        </p:txBody>
      </p:sp>
    </p:spTree>
    <p:extLst>
      <p:ext uri="{BB962C8B-B14F-4D97-AF65-F5344CB8AC3E}">
        <p14:creationId xmlns:p14="http://schemas.microsoft.com/office/powerpoint/2010/main" val="3929349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What is a Neural </a:t>
            </a:r>
            <a:r>
              <a:rPr lang="tr-TR" dirty="0" smtClean="0"/>
              <a:t>Network cont.</a:t>
            </a:r>
            <a:endParaRPr lang="tr-TR" dirty="0"/>
          </a:p>
        </p:txBody>
      </p:sp>
      <p:pic>
        <p:nvPicPr>
          <p:cNvPr id="4" name="Content Placeholder 3"/>
          <p:cNvPicPr>
            <a:picLocks noGrp="1" noChangeAspect="1"/>
          </p:cNvPicPr>
          <p:nvPr>
            <p:ph idx="1"/>
          </p:nvPr>
        </p:nvPicPr>
        <p:blipFill>
          <a:blip r:embed="rId2"/>
          <a:stretch>
            <a:fillRect/>
          </a:stretch>
        </p:blipFill>
        <p:spPr>
          <a:xfrm>
            <a:off x="2520217" y="1690688"/>
            <a:ext cx="6715223" cy="2442400"/>
          </a:xfrm>
          <a:prstGeom prst="rect">
            <a:avLst/>
          </a:prstGeom>
        </p:spPr>
      </p:pic>
      <p:sp>
        <p:nvSpPr>
          <p:cNvPr id="5" name="TextBox 4"/>
          <p:cNvSpPr txBox="1"/>
          <p:nvPr/>
        </p:nvSpPr>
        <p:spPr>
          <a:xfrm>
            <a:off x="838200" y="4535424"/>
            <a:ext cx="10445496" cy="1477328"/>
          </a:xfrm>
          <a:prstGeom prst="rect">
            <a:avLst/>
          </a:prstGeom>
          <a:noFill/>
        </p:spPr>
        <p:txBody>
          <a:bodyPr wrap="square" rtlCol="0">
            <a:spAutoFit/>
          </a:bodyPr>
          <a:lstStyle/>
          <a:p>
            <a:r>
              <a:rPr lang="tr-TR" dirty="0" smtClean="0"/>
              <a:t>Those are the main elements in any Neural Network, keep in mind: you may have more than one hidden layer.</a:t>
            </a:r>
          </a:p>
          <a:p>
            <a:r>
              <a:rPr lang="tr-TR" dirty="0" smtClean="0"/>
              <a:t>You take input via input layer (How do we get the information? Hearing, seeing, tasting, seeing, touching)</a:t>
            </a:r>
          </a:p>
          <a:p>
            <a:r>
              <a:rPr lang="tr-TR" dirty="0" smtClean="0"/>
              <a:t>The taken information is analyzed to recognize the patterns in hidden layer .</a:t>
            </a:r>
          </a:p>
          <a:p>
            <a:r>
              <a:rPr lang="tr-TR" dirty="0" smtClean="0"/>
              <a:t>Obtained results are in output layer.</a:t>
            </a:r>
          </a:p>
          <a:p>
            <a:r>
              <a:rPr lang="en-US" dirty="0"/>
              <a:t>We can have a large number of layers in a complex neural network.</a:t>
            </a:r>
            <a:endParaRPr lang="tr-TR" dirty="0"/>
          </a:p>
        </p:txBody>
      </p:sp>
    </p:spTree>
    <p:extLst>
      <p:ext uri="{BB962C8B-B14F-4D97-AF65-F5344CB8AC3E}">
        <p14:creationId xmlns:p14="http://schemas.microsoft.com/office/powerpoint/2010/main" val="17751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Brief History of Neural Networks</a:t>
            </a:r>
            <a:endParaRPr lang="tr-TR" dirty="0"/>
          </a:p>
        </p:txBody>
      </p:sp>
      <p:sp>
        <p:nvSpPr>
          <p:cNvPr id="3" name="Content Placeholder 2"/>
          <p:cNvSpPr>
            <a:spLocks noGrp="1"/>
          </p:cNvSpPr>
          <p:nvPr>
            <p:ph idx="1"/>
          </p:nvPr>
        </p:nvSpPr>
        <p:spPr/>
        <p:txBody>
          <a:bodyPr/>
          <a:lstStyle/>
          <a:p>
            <a:r>
              <a:rPr lang="en-US" dirty="0"/>
              <a:t>Neural Networks took place in the 1970s but they have achieved huge popularity due to the recent increase in computation power because of which they are now virtually everywhere. </a:t>
            </a:r>
            <a:endParaRPr lang="tr-TR" dirty="0" smtClean="0"/>
          </a:p>
          <a:p>
            <a:r>
              <a:rPr lang="tr-TR" dirty="0"/>
              <a:t>Warren </a:t>
            </a:r>
            <a:r>
              <a:rPr lang="tr-TR" dirty="0" smtClean="0"/>
              <a:t>McCulloch in 1943 introduced the single neuron with the help of electric circuits.</a:t>
            </a:r>
          </a:p>
          <a:p>
            <a:r>
              <a:rPr lang="tr-TR" dirty="0" smtClean="0"/>
              <a:t>Frank Rosenblatt introduced The Perceptron in 1958.</a:t>
            </a:r>
            <a:endParaRPr lang="tr-TR" dirty="0"/>
          </a:p>
        </p:txBody>
      </p:sp>
    </p:spTree>
    <p:extLst>
      <p:ext uri="{BB962C8B-B14F-4D97-AF65-F5344CB8AC3E}">
        <p14:creationId xmlns:p14="http://schemas.microsoft.com/office/powerpoint/2010/main" val="132525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Neuron</a:t>
            </a:r>
            <a:endParaRPr lang="tr-TR" dirty="0"/>
          </a:p>
        </p:txBody>
      </p:sp>
      <p:sp>
        <p:nvSpPr>
          <p:cNvPr id="3" name="Content Placeholder 2"/>
          <p:cNvSpPr>
            <a:spLocks noGrp="1"/>
          </p:cNvSpPr>
          <p:nvPr>
            <p:ph idx="1"/>
          </p:nvPr>
        </p:nvSpPr>
        <p:spPr/>
        <p:txBody>
          <a:bodyPr>
            <a:normAutofit fontScale="85000" lnSpcReduction="20000"/>
          </a:bodyPr>
          <a:lstStyle/>
          <a:p>
            <a:r>
              <a:rPr lang="en-US" dirty="0"/>
              <a:t>Axon – A small and long structure in where action potentials were created; its possible to </a:t>
            </a:r>
            <a:r>
              <a:rPr lang="en-US" dirty="0" err="1"/>
              <a:t>calle</a:t>
            </a:r>
            <a:r>
              <a:rPr lang="en-US" dirty="0"/>
              <a:t> as the transmitting part of a neuron. After the </a:t>
            </a:r>
            <a:r>
              <a:rPr lang="en-US" dirty="0" err="1"/>
              <a:t>initation</a:t>
            </a:r>
            <a:r>
              <a:rPr lang="en-US" dirty="0"/>
              <a:t>, action potentials start traveling to axons to cause the release of neurotransmitters. </a:t>
            </a:r>
          </a:p>
          <a:p>
            <a:r>
              <a:rPr lang="en-US" dirty="0"/>
              <a:t>Dendrite – The receiver part of a neuron. Dendrites receive synaptic inputs from axons, with the dendritic inputs controlling if the neuron is going to fire an action potential. </a:t>
            </a:r>
          </a:p>
          <a:p>
            <a:r>
              <a:rPr lang="en-US" dirty="0"/>
              <a:t>Spine – The small protrusions found on dendrites that are, for many synapses, the postsynaptic contact site. </a:t>
            </a:r>
          </a:p>
          <a:p>
            <a:r>
              <a:rPr lang="en-US" dirty="0"/>
              <a:t>Action potential is the brief electrical event that is generated in the axon </a:t>
            </a:r>
            <a:r>
              <a:rPr lang="en-US" dirty="0" err="1"/>
              <a:t>whic</a:t>
            </a:r>
            <a:r>
              <a:rPr lang="en-US" dirty="0"/>
              <a:t> signals the neuron as “active”. An action potential travels as the length of the axon and causes the release of neurotransmitter into the synapse. The action potential and consequent transmitter release allow the neuron to contact with other neurons as well. </a:t>
            </a:r>
            <a:endParaRPr lang="tr-TR" dirty="0"/>
          </a:p>
          <a:p>
            <a:r>
              <a:rPr lang="tr-TR" dirty="0" smtClean="0"/>
              <a:t>Basically think </a:t>
            </a:r>
            <a:r>
              <a:rPr lang="tr-TR" dirty="0"/>
              <a:t>of </a:t>
            </a:r>
            <a:r>
              <a:rPr lang="tr-TR" dirty="0" smtClean="0"/>
              <a:t>Neurons as set </a:t>
            </a:r>
            <a:r>
              <a:rPr lang="tr-TR" dirty="0"/>
              <a:t>of functions</a:t>
            </a:r>
          </a:p>
        </p:txBody>
      </p:sp>
    </p:spTree>
    <p:extLst>
      <p:ext uri="{BB962C8B-B14F-4D97-AF65-F5344CB8AC3E}">
        <p14:creationId xmlns:p14="http://schemas.microsoft.com/office/powerpoint/2010/main" val="365261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629079" y="91250"/>
            <a:ext cx="8001153" cy="2744152"/>
          </a:xfrm>
          <a:prstGeom prst="rect">
            <a:avLst/>
          </a:prstGeom>
        </p:spPr>
      </p:pic>
      <p:pic>
        <p:nvPicPr>
          <p:cNvPr id="6" name="Picture 5"/>
          <p:cNvPicPr>
            <a:picLocks noChangeAspect="1"/>
          </p:cNvPicPr>
          <p:nvPr/>
        </p:nvPicPr>
        <p:blipFill>
          <a:blip r:embed="rId3"/>
          <a:stretch>
            <a:fillRect/>
          </a:stretch>
        </p:blipFill>
        <p:spPr>
          <a:xfrm>
            <a:off x="1698307" y="2835402"/>
            <a:ext cx="8429625" cy="3053334"/>
          </a:xfrm>
          <a:prstGeom prst="rect">
            <a:avLst/>
          </a:prstGeom>
        </p:spPr>
      </p:pic>
    </p:spTree>
    <p:extLst>
      <p:ext uri="{BB962C8B-B14F-4D97-AF65-F5344CB8AC3E}">
        <p14:creationId xmlns:p14="http://schemas.microsoft.com/office/powerpoint/2010/main" val="46026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Definitons in Artificial Neuron</a:t>
            </a:r>
            <a:endParaRPr lang="tr-TR" dirty="0"/>
          </a:p>
        </p:txBody>
      </p:sp>
      <p:sp>
        <p:nvSpPr>
          <p:cNvPr id="3" name="Content Placeholder 2"/>
          <p:cNvSpPr>
            <a:spLocks noGrp="1"/>
          </p:cNvSpPr>
          <p:nvPr>
            <p:ph idx="1"/>
          </p:nvPr>
        </p:nvSpPr>
        <p:spPr/>
        <p:txBody>
          <a:bodyPr>
            <a:normAutofit fontScale="92500" lnSpcReduction="10000"/>
          </a:bodyPr>
          <a:lstStyle/>
          <a:p>
            <a:r>
              <a:rPr lang="tr-TR" dirty="0" smtClean="0"/>
              <a:t>Weights: </a:t>
            </a:r>
            <a:r>
              <a:rPr lang="en-US" dirty="0"/>
              <a:t> A weight represent the strength of the connection between units. If the weight from node 1 to node 2 has greater magnitude, it means that neuron 1 has greater influence over neuron 2. A weight brings down the importance of the input value. Weights near zero means changing this input will not change the output. Negative weights mean increasing this input will decrease the output. A weight decides how much influence the input will have on the output</a:t>
            </a:r>
            <a:r>
              <a:rPr lang="en-US" dirty="0" smtClean="0"/>
              <a:t>.</a:t>
            </a:r>
            <a:r>
              <a:rPr lang="tr-TR" dirty="0" smtClean="0"/>
              <a:t> </a:t>
            </a:r>
            <a:r>
              <a:rPr lang="en-US" dirty="0"/>
              <a:t>Think of weight as input importance of a neuron.</a:t>
            </a:r>
            <a:endParaRPr lang="tr-TR" dirty="0" smtClean="0"/>
          </a:p>
          <a:p>
            <a:r>
              <a:rPr lang="tr-TR" dirty="0" smtClean="0"/>
              <a:t>Bias:I</a:t>
            </a:r>
            <a:r>
              <a:rPr lang="en-US" dirty="0" smtClean="0"/>
              <a:t>t </a:t>
            </a:r>
            <a:r>
              <a:rPr lang="en-US" dirty="0"/>
              <a:t>is an extra input to neurons and it is always 1, and has it’s own connection weight. This makes sure that even when all the inputs are none (all 0’s) there’s </a:t>
            </a:r>
            <a:r>
              <a:rPr lang="en-US" dirty="0" err="1"/>
              <a:t>gonna</a:t>
            </a:r>
            <a:r>
              <a:rPr lang="en-US" dirty="0"/>
              <a:t> be an activation in the neuron</a:t>
            </a:r>
            <a:r>
              <a:rPr lang="en-US" dirty="0" smtClean="0"/>
              <a:t>.</a:t>
            </a:r>
            <a:endParaRPr lang="tr-TR" dirty="0" smtClean="0"/>
          </a:p>
          <a:p>
            <a:r>
              <a:rPr lang="en-US" dirty="0"/>
              <a:t> </a:t>
            </a:r>
            <a:r>
              <a:rPr lang="tr-TR" dirty="0" smtClean="0"/>
              <a:t>W</a:t>
            </a:r>
            <a:r>
              <a:rPr lang="en-US" dirty="0" smtClean="0"/>
              <a:t>eights </a:t>
            </a:r>
            <a:r>
              <a:rPr lang="en-US" dirty="0"/>
              <a:t>and biases make neural networks self-learning algorithms.</a:t>
            </a:r>
            <a:endParaRPr lang="tr-TR" dirty="0"/>
          </a:p>
        </p:txBody>
      </p:sp>
    </p:spTree>
    <p:extLst>
      <p:ext uri="{BB962C8B-B14F-4D97-AF65-F5344CB8AC3E}">
        <p14:creationId xmlns:p14="http://schemas.microsoft.com/office/powerpoint/2010/main" val="44357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Activation Function</a:t>
            </a:r>
            <a:endParaRPr lang="tr-TR" dirty="0"/>
          </a:p>
        </p:txBody>
      </p:sp>
      <p:sp>
        <p:nvSpPr>
          <p:cNvPr id="3" name="Content Placeholder 2"/>
          <p:cNvSpPr>
            <a:spLocks noGrp="1"/>
          </p:cNvSpPr>
          <p:nvPr>
            <p:ph idx="1"/>
          </p:nvPr>
        </p:nvSpPr>
        <p:spPr/>
        <p:txBody>
          <a:bodyPr/>
          <a:lstStyle/>
          <a:p>
            <a:r>
              <a:rPr lang="en-US" dirty="0"/>
              <a:t>Activation functions are mathematical equations that determine the output of a neural network. The function is attached to each neuron in the network, and determines whether it should be activated (“fired”) or not, based on whether each neuron’s input is relevant for the model’s prediction. Activation functions also help normalize the output of each neuron to a range between 1 and 0 or between -1 and 1.</a:t>
            </a:r>
            <a:endParaRPr lang="tr-TR" dirty="0"/>
          </a:p>
        </p:txBody>
      </p:sp>
      <p:pic>
        <p:nvPicPr>
          <p:cNvPr id="4" name="Picture 3"/>
          <p:cNvPicPr>
            <a:picLocks noChangeAspect="1"/>
          </p:cNvPicPr>
          <p:nvPr/>
        </p:nvPicPr>
        <p:blipFill>
          <a:blip r:embed="rId2"/>
          <a:stretch>
            <a:fillRect/>
          </a:stretch>
        </p:blipFill>
        <p:spPr>
          <a:xfrm>
            <a:off x="1983105" y="4212463"/>
            <a:ext cx="7677150" cy="2084070"/>
          </a:xfrm>
          <a:prstGeom prst="rect">
            <a:avLst/>
          </a:prstGeom>
        </p:spPr>
      </p:pic>
    </p:spTree>
    <p:extLst>
      <p:ext uri="{BB962C8B-B14F-4D97-AF65-F5344CB8AC3E}">
        <p14:creationId xmlns:p14="http://schemas.microsoft.com/office/powerpoint/2010/main" val="109881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84" y="5019421"/>
            <a:ext cx="10515600" cy="1325563"/>
          </a:xfrm>
        </p:spPr>
        <p:txBody>
          <a:bodyPr>
            <a:noAutofit/>
          </a:bodyPr>
          <a:lstStyle/>
          <a:p>
            <a:r>
              <a:rPr lang="en-US" sz="2000" dirty="0">
                <a:latin typeface="+mn-lt"/>
              </a:rPr>
              <a:t>The main reason why we use sigmoid function is because it exists between </a:t>
            </a:r>
            <a:r>
              <a:rPr lang="en-US" sz="2000" b="1" dirty="0">
                <a:latin typeface="+mn-lt"/>
              </a:rPr>
              <a:t>(0 to 1). </a:t>
            </a:r>
            <a:r>
              <a:rPr lang="en-US" sz="2000" dirty="0">
                <a:latin typeface="+mn-lt"/>
              </a:rPr>
              <a:t>Therefore, it is especially used for models where we have to </a:t>
            </a:r>
            <a:r>
              <a:rPr lang="en-US" sz="2000" b="1" dirty="0">
                <a:latin typeface="+mn-lt"/>
              </a:rPr>
              <a:t>predict the probability</a:t>
            </a:r>
            <a:r>
              <a:rPr lang="en-US" sz="2000" dirty="0">
                <a:latin typeface="+mn-lt"/>
              </a:rPr>
              <a:t> as an output</a:t>
            </a:r>
            <a:r>
              <a:rPr lang="en-US" sz="2000" dirty="0" smtClean="0">
                <a:latin typeface="+mn-lt"/>
              </a:rPr>
              <a:t>.</a:t>
            </a:r>
            <a:r>
              <a:rPr lang="tr-TR" sz="2000" dirty="0" smtClean="0">
                <a:latin typeface="+mn-lt"/>
              </a:rPr>
              <a:t> </a:t>
            </a:r>
            <a:r>
              <a:rPr lang="en-US" sz="2000" dirty="0" smtClean="0">
                <a:latin typeface="+mn-lt"/>
              </a:rPr>
              <a:t>Since </a:t>
            </a:r>
            <a:r>
              <a:rPr lang="en-US" sz="2000" dirty="0">
                <a:latin typeface="+mn-lt"/>
              </a:rPr>
              <a:t>probability of anything exists only between the range of </a:t>
            </a:r>
            <a:r>
              <a:rPr lang="en-US" sz="2000" b="1" dirty="0">
                <a:latin typeface="+mn-lt"/>
              </a:rPr>
              <a:t>0 and 1,</a:t>
            </a:r>
            <a:r>
              <a:rPr lang="en-US" sz="2000" dirty="0">
                <a:latin typeface="+mn-lt"/>
              </a:rPr>
              <a:t> sigmoid is the right choice.</a:t>
            </a:r>
            <a:endParaRPr lang="tr-TR" sz="2000" dirty="0">
              <a:latin typeface="+mn-lt"/>
            </a:endParaRPr>
          </a:p>
        </p:txBody>
      </p:sp>
      <p:pic>
        <p:nvPicPr>
          <p:cNvPr id="4" name="Content Placeholder 3"/>
          <p:cNvPicPr>
            <a:picLocks noGrp="1" noChangeAspect="1"/>
          </p:cNvPicPr>
          <p:nvPr>
            <p:ph idx="1"/>
          </p:nvPr>
        </p:nvPicPr>
        <p:blipFill>
          <a:blip r:embed="rId2"/>
          <a:stretch>
            <a:fillRect/>
          </a:stretch>
        </p:blipFill>
        <p:spPr>
          <a:xfrm>
            <a:off x="2657475" y="1102265"/>
            <a:ext cx="6419850" cy="4133850"/>
          </a:xfrm>
          <a:prstGeom prst="rect">
            <a:avLst/>
          </a:prstGeom>
        </p:spPr>
      </p:pic>
      <p:sp>
        <p:nvSpPr>
          <p:cNvPr id="6" name="TextBox 5"/>
          <p:cNvSpPr txBox="1"/>
          <p:nvPr/>
        </p:nvSpPr>
        <p:spPr>
          <a:xfrm>
            <a:off x="4224528" y="451622"/>
            <a:ext cx="3666744" cy="523220"/>
          </a:xfrm>
          <a:prstGeom prst="rect">
            <a:avLst/>
          </a:prstGeom>
          <a:noFill/>
        </p:spPr>
        <p:txBody>
          <a:bodyPr wrap="square" rtlCol="0">
            <a:spAutoFit/>
          </a:bodyPr>
          <a:lstStyle/>
          <a:p>
            <a:r>
              <a:rPr lang="tr-TR" sz="2800" dirty="0" smtClean="0"/>
              <a:t>Sigmoid Function</a:t>
            </a:r>
            <a:endParaRPr lang="tr-TR" sz="2800" dirty="0"/>
          </a:p>
        </p:txBody>
      </p:sp>
    </p:spTree>
    <p:extLst>
      <p:ext uri="{BB962C8B-B14F-4D97-AF65-F5344CB8AC3E}">
        <p14:creationId xmlns:p14="http://schemas.microsoft.com/office/powerpoint/2010/main" val="2025010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963</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What is a Neural Network</vt:lpstr>
      <vt:lpstr>What is a Neural Network cont.</vt:lpstr>
      <vt:lpstr>Brief History of Neural Networks</vt:lpstr>
      <vt:lpstr>Neuron</vt:lpstr>
      <vt:lpstr>PowerPoint Presentation</vt:lpstr>
      <vt:lpstr>Definitons in Artificial Neuron</vt:lpstr>
      <vt:lpstr>Activation Function</vt:lpstr>
      <vt:lpstr>The main reason why we use sigmoid function is because it exists between (0 to 1). Therefore, it is especially used for models where we have to predict the probability as an output. Since probability of anything exists only between the range of 0 and 1, sigmoid is the right choice.</vt:lpstr>
      <vt:lpstr>Popular Activation Functions for your NN</vt:lpstr>
      <vt:lpstr>How Do Neural Networks Work?</vt:lpstr>
      <vt:lpstr>PowerPoint Presentation</vt:lpstr>
      <vt:lpstr>PowerPoint Presentation</vt:lpstr>
      <vt:lpstr>Activation functions introduce non-linearity to the neural networks which is required to solve complex problems.</vt:lpstr>
      <vt:lpstr>What Is Back Propagation?</vt:lpstr>
      <vt:lpstr>Types of Neural Networks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oğul ünal</dc:creator>
  <cp:lastModifiedBy>oğul ünal</cp:lastModifiedBy>
  <cp:revision>18</cp:revision>
  <dcterms:created xsi:type="dcterms:W3CDTF">2020-06-24T08:49:20Z</dcterms:created>
  <dcterms:modified xsi:type="dcterms:W3CDTF">2022-11-14T14:27:09Z</dcterms:modified>
</cp:coreProperties>
</file>