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59" r:id="rId3"/>
    <p:sldId id="261" r:id="rId4"/>
    <p:sldId id="262" r:id="rId5"/>
    <p:sldId id="264" r:id="rId6"/>
    <p:sldId id="265" r:id="rId7"/>
    <p:sldId id="266" r:id="rId8"/>
    <p:sldId id="267" r:id="rId9"/>
    <p:sldId id="268" r:id="rId10"/>
    <p:sldId id="269" r:id="rId11"/>
    <p:sldId id="270" r:id="rId12"/>
    <p:sldId id="271" r:id="rId13"/>
    <p:sldId id="277" r:id="rId14"/>
    <p:sldId id="278" r:id="rId15"/>
    <p:sldId id="279" r:id="rId16"/>
    <p:sldId id="272" r:id="rId17"/>
    <p:sldId id="273" r:id="rId18"/>
    <p:sldId id="274" r:id="rId19"/>
    <p:sldId id="275" r:id="rId20"/>
    <p:sldId id="276" r:id="rId21"/>
    <p:sldId id="280"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F01"/>
    <a:srgbClr val="E39A39"/>
    <a:srgbClr val="6C1A00"/>
    <a:srgbClr val="FE9202"/>
    <a:srgbClr val="1D3A00"/>
    <a:srgbClr val="007033"/>
    <a:srgbClr val="5EEC3C"/>
    <a:srgbClr val="990099"/>
    <a:srgbClr val="CC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3134" autoAdjust="0"/>
  </p:normalViewPr>
  <p:slideViewPr>
    <p:cSldViewPr>
      <p:cViewPr varScale="1">
        <p:scale>
          <a:sx n="105" d="100"/>
          <a:sy n="105" d="100"/>
        </p:scale>
        <p:origin x="941"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1/30/2023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340" y="1350110"/>
            <a:ext cx="7940660" cy="1832460"/>
          </a:xfrm>
        </p:spPr>
        <p:txBody>
          <a:bodyPr/>
          <a:lstStyle/>
          <a:p>
            <a:r>
              <a:rPr lang="en-US" dirty="0"/>
              <a:t>AI Lab Assignment </a:t>
            </a:r>
            <a:br>
              <a:rPr lang="en-US" dirty="0"/>
            </a:br>
            <a:r>
              <a:rPr lang="en-US" dirty="0"/>
              <a:t>Week 5 Assignment 4 </a:t>
            </a:r>
          </a:p>
        </p:txBody>
      </p:sp>
      <p:sp>
        <p:nvSpPr>
          <p:cNvPr id="3" name="Subtitle 2"/>
          <p:cNvSpPr>
            <a:spLocks noGrp="1"/>
          </p:cNvSpPr>
          <p:nvPr>
            <p:ph type="subTitle" idx="1"/>
          </p:nvPr>
        </p:nvSpPr>
        <p:spPr>
          <a:xfrm>
            <a:off x="1200655" y="2877160"/>
            <a:ext cx="7940660" cy="763525"/>
          </a:xfrm>
        </p:spPr>
        <p:txBody>
          <a:bodyPr>
            <a:normAutofit/>
          </a:bodyPr>
          <a:lstStyle/>
          <a:p>
            <a:r>
              <a:rPr lang="en-US" dirty="0">
                <a:solidFill>
                  <a:schemeClr val="bg1"/>
                </a:solidFill>
              </a:rPr>
              <a:t>By –Undefined Group</a:t>
            </a:r>
          </a:p>
        </p:txBody>
      </p:sp>
      <p:sp>
        <p:nvSpPr>
          <p:cNvPr id="4" name="TextBox 3">
            <a:extLst>
              <a:ext uri="{FF2B5EF4-FFF2-40B4-BE49-F238E27FC236}">
                <a16:creationId xmlns:a16="http://schemas.microsoft.com/office/drawing/2014/main" id="{7690EA69-2286-A570-864D-62D8272CD12E}"/>
              </a:ext>
            </a:extLst>
          </p:cNvPr>
          <p:cNvSpPr txBox="1"/>
          <p:nvPr/>
        </p:nvSpPr>
        <p:spPr>
          <a:xfrm>
            <a:off x="4572000" y="3793390"/>
            <a:ext cx="4569315" cy="1200329"/>
          </a:xfrm>
          <a:prstGeom prst="rect">
            <a:avLst/>
          </a:prstGeom>
          <a:noFill/>
        </p:spPr>
        <p:txBody>
          <a:bodyPr wrap="square" rtlCol="0">
            <a:spAutoFit/>
          </a:bodyPr>
          <a:lstStyle/>
          <a:p>
            <a:r>
              <a:rPr lang="en-US" dirty="0">
                <a:solidFill>
                  <a:schemeClr val="accent5">
                    <a:lumMod val="40000"/>
                    <a:lumOff val="60000"/>
                  </a:schemeClr>
                </a:solidFill>
              </a:rPr>
              <a:t>202051009 Ade Eshwar Nayak</a:t>
            </a:r>
          </a:p>
          <a:p>
            <a:r>
              <a:rPr lang="en-US" dirty="0">
                <a:solidFill>
                  <a:schemeClr val="accent5">
                    <a:lumMod val="40000"/>
                    <a:lumOff val="60000"/>
                  </a:schemeClr>
                </a:solidFill>
              </a:rPr>
              <a:t>202051028 Ankit Kumar Mishra</a:t>
            </a:r>
          </a:p>
          <a:p>
            <a:r>
              <a:rPr lang="en-US" dirty="0">
                <a:solidFill>
                  <a:schemeClr val="accent5">
                    <a:lumMod val="40000"/>
                    <a:lumOff val="60000"/>
                  </a:schemeClr>
                </a:solidFill>
              </a:rPr>
              <a:t>202051073 Ghiya Jay Manishbhai</a:t>
            </a:r>
          </a:p>
          <a:p>
            <a:r>
              <a:rPr lang="en-US" dirty="0">
                <a:solidFill>
                  <a:schemeClr val="accent5">
                    <a:lumMod val="40000"/>
                    <a:lumOff val="60000"/>
                  </a:schemeClr>
                </a:solidFill>
              </a:rPr>
              <a:t>202051080 </a:t>
            </a:r>
            <a:r>
              <a:rPr lang="en-US" dirty="0" err="1">
                <a:solidFill>
                  <a:schemeClr val="accent5">
                    <a:lumMod val="40000"/>
                    <a:lumOff val="60000"/>
                  </a:schemeClr>
                </a:solidFill>
              </a:rPr>
              <a:t>Hariom</a:t>
            </a:r>
            <a:r>
              <a:rPr lang="en-US" dirty="0">
                <a:solidFill>
                  <a:schemeClr val="accent5">
                    <a:lumMod val="40000"/>
                    <a:lumOff val="60000"/>
                  </a:schemeClr>
                </a:solidFill>
              </a:rPr>
              <a:t> Kaushal</a:t>
            </a:r>
            <a:endParaRPr lang="en-IN" dirty="0">
              <a:solidFill>
                <a:schemeClr val="accent5">
                  <a:lumMod val="40000"/>
                  <a:lumOff val="60000"/>
                </a:schemeClr>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58A6D-D45A-584F-EEBF-58D3C2251666}"/>
              </a:ext>
            </a:extLst>
          </p:cNvPr>
          <p:cNvSpPr>
            <a:spLocks noGrp="1"/>
          </p:cNvSpPr>
          <p:nvPr>
            <p:ph idx="1"/>
          </p:nvPr>
        </p:nvSpPr>
        <p:spPr/>
        <p:txBody>
          <a:bodyPr>
            <a:normAutofit/>
          </a:bodyPr>
          <a:lstStyle/>
          <a:p>
            <a:r>
              <a:rPr lang="en-US" sz="1800" b="0" i="0" dirty="0">
                <a:solidFill>
                  <a:srgbClr val="D1D5DB"/>
                </a:solidFill>
                <a:effectLst/>
                <a:latin typeface="Arial" panose="020B0604020202020204" pitchFamily="34" charset="0"/>
                <a:cs typeface="Arial" panose="020B0604020202020204" pitchFamily="34" charset="0"/>
              </a:rPr>
              <a:t>is a two-player strategy game</a:t>
            </a:r>
          </a:p>
          <a:p>
            <a:r>
              <a:rPr lang="en-US" sz="1800" dirty="0">
                <a:solidFill>
                  <a:srgbClr val="D1D5DB"/>
                </a:solidFill>
                <a:latin typeface="Arial" panose="020B0604020202020204" pitchFamily="34" charset="0"/>
                <a:cs typeface="Arial" panose="020B0604020202020204" pitchFamily="34" charset="0"/>
              </a:rPr>
              <a:t>i</a:t>
            </a:r>
            <a:r>
              <a:rPr lang="en-US" sz="1800" b="0" i="0" dirty="0">
                <a:solidFill>
                  <a:srgbClr val="D1D5DB"/>
                </a:solidFill>
                <a:effectLst/>
                <a:latin typeface="Arial" panose="020B0604020202020204" pitchFamily="34" charset="0"/>
                <a:cs typeface="Arial" panose="020B0604020202020204" pitchFamily="34" charset="0"/>
              </a:rPr>
              <a:t>s a 3 X 3 empty boarded game.</a:t>
            </a:r>
          </a:p>
          <a:p>
            <a:r>
              <a:rPr lang="en-US" sz="1800" b="0" i="0" dirty="0">
                <a:solidFill>
                  <a:srgbClr val="D1D5DB"/>
                </a:solidFill>
                <a:effectLst/>
                <a:latin typeface="Arial" panose="020B0604020202020204" pitchFamily="34" charset="0"/>
                <a:cs typeface="Arial" panose="020B0604020202020204" pitchFamily="34" charset="0"/>
              </a:rPr>
              <a:t>Initially, have 9 possible ways.</a:t>
            </a:r>
          </a:p>
          <a:p>
            <a:r>
              <a:rPr lang="en-US" sz="1800" dirty="0">
                <a:solidFill>
                  <a:srgbClr val="D1D5DB"/>
                </a:solidFill>
                <a:latin typeface="Arial" panose="020B0604020202020204" pitchFamily="34" charset="0"/>
                <a:cs typeface="Arial" panose="020B0604020202020204" pitchFamily="34" charset="0"/>
              </a:rPr>
              <a:t>Then for each possible way, have 8 possible ways.</a:t>
            </a:r>
          </a:p>
          <a:p>
            <a:r>
              <a:rPr lang="en-US" sz="1800" b="0" i="0" dirty="0">
                <a:solidFill>
                  <a:srgbClr val="D1D5DB"/>
                </a:solidFill>
                <a:effectLst/>
                <a:latin typeface="Arial" panose="020B0604020202020204" pitchFamily="34" charset="0"/>
                <a:cs typeface="Arial" panose="020B0604020202020204" pitchFamily="34" charset="0"/>
              </a:rPr>
              <a:t>Then it has 7,6,5,4,3,2,1 possible ways.</a:t>
            </a:r>
          </a:p>
          <a:p>
            <a:r>
              <a:rPr lang="en-US" sz="1800" dirty="0">
                <a:solidFill>
                  <a:srgbClr val="D1D5DB"/>
                </a:solidFill>
                <a:latin typeface="Arial" panose="020B0604020202020204" pitchFamily="34" charset="0"/>
                <a:cs typeface="Arial" panose="020B0604020202020204" pitchFamily="34" charset="0"/>
              </a:rPr>
              <a:t>For 3 X 3 matrix, we have approx. 10 lakhs possibilities.</a:t>
            </a:r>
            <a:endParaRPr lang="en-US" sz="1800" b="0" i="0" dirty="0">
              <a:solidFill>
                <a:srgbClr val="D1D5DB"/>
              </a:solidFill>
              <a:effectLst/>
              <a:latin typeface="Arial" panose="020B0604020202020204" pitchFamily="34" charset="0"/>
              <a:cs typeface="Arial" panose="020B0604020202020204" pitchFamily="34" charset="0"/>
            </a:endParaRPr>
          </a:p>
          <a:p>
            <a:r>
              <a:rPr lang="en-US" sz="1800" b="0" i="0" dirty="0">
                <a:solidFill>
                  <a:srgbClr val="D1D5DB"/>
                </a:solidFill>
                <a:effectLst/>
                <a:latin typeface="Arial" panose="020B0604020202020204" pitchFamily="34" charset="0"/>
                <a:cs typeface="Arial" panose="020B0604020202020204" pitchFamily="34" charset="0"/>
              </a:rPr>
              <a:t>Effectively, after winning any player ga</a:t>
            </a:r>
            <a:r>
              <a:rPr lang="en-US" sz="1800" dirty="0">
                <a:solidFill>
                  <a:srgbClr val="D1D5DB"/>
                </a:solidFill>
                <a:latin typeface="Arial" panose="020B0604020202020204" pitchFamily="34" charset="0"/>
                <a:cs typeface="Arial" panose="020B0604020202020204" pitchFamily="34" charset="0"/>
              </a:rPr>
              <a:t>me ends, so final possibilities are 5.5 lakhs.</a:t>
            </a:r>
          </a:p>
          <a:p>
            <a:endParaRPr lang="en-US" sz="1800" dirty="0">
              <a:solidFill>
                <a:srgbClr val="D1D5DB"/>
              </a:solidFill>
              <a:latin typeface="Arial" panose="020B0604020202020204" pitchFamily="34" charset="0"/>
              <a:cs typeface="Arial" panose="020B0604020202020204" pitchFamily="34" charset="0"/>
            </a:endParaRPr>
          </a:p>
          <a:p>
            <a:endParaRPr lang="en-US" sz="1800" dirty="0">
              <a:solidFill>
                <a:srgbClr val="D1D5DB"/>
              </a:solidFill>
              <a:latin typeface="Arial" panose="020B0604020202020204" pitchFamily="34" charset="0"/>
              <a:cs typeface="Arial" panose="020B0604020202020204" pitchFamily="34" charset="0"/>
            </a:endParaRPr>
          </a:p>
          <a:p>
            <a:pPr marL="0" indent="0">
              <a:buNone/>
            </a:pPr>
            <a:endParaRPr lang="en-US" sz="1800" b="0" i="0" dirty="0">
              <a:solidFill>
                <a:srgbClr val="D1D5DB"/>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9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DA14-7D61-3475-FF16-E518EF525780}"/>
              </a:ext>
            </a:extLst>
          </p:cNvPr>
          <p:cNvSpPr>
            <a:spLocks noGrp="1"/>
          </p:cNvSpPr>
          <p:nvPr>
            <p:ph type="title"/>
          </p:nvPr>
        </p:nvSpPr>
        <p:spPr>
          <a:xfrm>
            <a:off x="296260" y="586585"/>
            <a:ext cx="6566315" cy="725349"/>
          </a:xfrm>
        </p:spPr>
        <p:txBody>
          <a:bodyPr>
            <a:normAutofit/>
          </a:bodyPr>
          <a:lstStyle/>
          <a:p>
            <a:r>
              <a:rPr lang="en-IN" sz="2400" dirty="0"/>
              <a:t>2. Game of Nim</a:t>
            </a:r>
          </a:p>
        </p:txBody>
      </p:sp>
      <p:sp>
        <p:nvSpPr>
          <p:cNvPr id="6" name="TextBox 5">
            <a:extLst>
              <a:ext uri="{FF2B5EF4-FFF2-40B4-BE49-F238E27FC236}">
                <a16:creationId xmlns:a16="http://schemas.microsoft.com/office/drawing/2014/main" id="{FEDAA765-605B-D986-B86B-6F8D5EA886C6}"/>
              </a:ext>
            </a:extLst>
          </p:cNvPr>
          <p:cNvSpPr txBox="1"/>
          <p:nvPr/>
        </p:nvSpPr>
        <p:spPr>
          <a:xfrm>
            <a:off x="156435" y="1655520"/>
            <a:ext cx="8831130" cy="2831544"/>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accent5">
                    <a:lumMod val="40000"/>
                    <a:lumOff val="60000"/>
                  </a:schemeClr>
                </a:solidFill>
                <a:effectLst/>
                <a:latin typeface="Arial" panose="020B0604020202020204" pitchFamily="34" charset="0"/>
                <a:cs typeface="Arial" panose="020B0604020202020204" pitchFamily="34" charset="0"/>
              </a:rPr>
              <a:t>It is a game of </a:t>
            </a:r>
            <a:r>
              <a:rPr lang="en-US" sz="1600" b="0" i="0" dirty="0" err="1">
                <a:solidFill>
                  <a:schemeClr val="accent5">
                    <a:lumMod val="40000"/>
                    <a:lumOff val="60000"/>
                  </a:schemeClr>
                </a:solidFill>
                <a:effectLst/>
                <a:latin typeface="Arial" panose="020B0604020202020204" pitchFamily="34" charset="0"/>
                <a:cs typeface="Arial" panose="020B0604020202020204" pitchFamily="34" charset="0"/>
              </a:rPr>
              <a:t>Nim</a:t>
            </a:r>
            <a:r>
              <a:rPr lang="en-US" sz="1600" b="0" i="0" dirty="0">
                <a:solidFill>
                  <a:schemeClr val="accent5">
                    <a:lumMod val="40000"/>
                    <a:lumOff val="60000"/>
                  </a:schemeClr>
                </a:solidFill>
                <a:effectLst/>
                <a:latin typeface="Arial" panose="020B0604020202020204" pitchFamily="34" charset="0"/>
                <a:cs typeface="Arial" panose="020B0604020202020204" pitchFamily="34" charset="0"/>
              </a:rPr>
              <a:t> is a two-player game of strategy.</a:t>
            </a:r>
          </a:p>
          <a:p>
            <a:endParaRPr lang="en-US" sz="1600" b="0" i="0" dirty="0">
              <a:solidFill>
                <a:schemeClr val="accent5">
                  <a:lumMod val="40000"/>
                  <a:lumOff val="60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i="0" dirty="0">
                <a:solidFill>
                  <a:schemeClr val="accent5">
                    <a:lumMod val="40000"/>
                    <a:lumOff val="60000"/>
                  </a:schemeClr>
                </a:solidFill>
                <a:effectLst/>
                <a:latin typeface="Arial" panose="020B0604020202020204" pitchFamily="34" charset="0"/>
                <a:cs typeface="Arial" panose="020B0604020202020204" pitchFamily="34" charset="0"/>
              </a:rPr>
              <a:t>The game is played by taking turns to remove one or more objects                                    from a single pile. </a:t>
            </a:r>
          </a:p>
          <a:p>
            <a:endParaRPr lang="en-US" sz="1600" b="0" i="0" dirty="0">
              <a:solidFill>
                <a:schemeClr val="accent5">
                  <a:lumMod val="40000"/>
                  <a:lumOff val="60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accent5">
                    <a:lumMod val="40000"/>
                    <a:lumOff val="60000"/>
                  </a:schemeClr>
                </a:solidFill>
                <a:latin typeface="Arial" panose="020B0604020202020204" pitchFamily="34" charset="0"/>
                <a:cs typeface="Arial" panose="020B0604020202020204" pitchFamily="34" charset="0"/>
              </a:rPr>
              <a:t>A</a:t>
            </a:r>
            <a:r>
              <a:rPr lang="en-US" sz="1600" b="0" i="0" u="none" strike="noStrike" dirty="0">
                <a:solidFill>
                  <a:schemeClr val="accent5">
                    <a:lumMod val="40000"/>
                    <a:lumOff val="60000"/>
                  </a:schemeClr>
                </a:solidFill>
                <a:effectLst/>
                <a:latin typeface="Arial" panose="020B0604020202020204" pitchFamily="34" charset="0"/>
                <a:cs typeface="Arial" panose="020B0604020202020204" pitchFamily="34" charset="0"/>
              </a:rPr>
              <a:t> player left with no move losing the game.</a:t>
            </a:r>
          </a:p>
          <a:p>
            <a:endParaRPr lang="en-US" sz="1600" b="0" i="0" dirty="0">
              <a:solidFill>
                <a:schemeClr val="accent5">
                  <a:lumMod val="40000"/>
                  <a:lumOff val="60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i="0" dirty="0" err="1">
                <a:solidFill>
                  <a:schemeClr val="accent5">
                    <a:lumMod val="40000"/>
                    <a:lumOff val="60000"/>
                  </a:schemeClr>
                </a:solidFill>
                <a:effectLst/>
                <a:latin typeface="Arial" panose="020B0604020202020204" pitchFamily="34" charset="0"/>
                <a:cs typeface="Arial" panose="020B0604020202020204" pitchFamily="34" charset="0"/>
              </a:rPr>
              <a:t>Nim</a:t>
            </a:r>
            <a:r>
              <a:rPr lang="en-US" sz="1600" b="0" i="0" dirty="0">
                <a:solidFill>
                  <a:schemeClr val="accent5">
                    <a:lumMod val="40000"/>
                    <a:lumOff val="60000"/>
                  </a:schemeClr>
                </a:solidFill>
                <a:effectLst/>
                <a:latin typeface="Arial" panose="020B0604020202020204" pitchFamily="34" charset="0"/>
                <a:cs typeface="Arial" panose="020B0604020202020204" pitchFamily="34" charset="0"/>
              </a:rPr>
              <a:t> is considered a game of perfect information, meaning that both                             players have complete information about the game state at all times,                            including the number of objects in each pile.</a:t>
            </a:r>
            <a:endParaRPr lang="en-US" sz="1600" dirty="0">
              <a:solidFill>
                <a:schemeClr val="accent5">
                  <a:lumMod val="40000"/>
                  <a:lumOff val="6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0" i="0" dirty="0">
              <a:solidFill>
                <a:schemeClr val="accent5">
                  <a:lumMod val="40000"/>
                  <a:lumOff val="6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3674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60F98-A52C-1DED-8F08-A1B9E2826671}"/>
              </a:ext>
            </a:extLst>
          </p:cNvPr>
          <p:cNvSpPr>
            <a:spLocks noGrp="1"/>
          </p:cNvSpPr>
          <p:nvPr>
            <p:ph idx="1"/>
          </p:nvPr>
        </p:nvSpPr>
        <p:spPr>
          <a:xfrm>
            <a:off x="296260" y="816219"/>
            <a:ext cx="6566315" cy="3511061"/>
          </a:xfrm>
        </p:spPr>
        <p:txBody>
          <a:bodyPr>
            <a:normAutofit lnSpcReduction="10000"/>
          </a:bodyPr>
          <a:lstStyle/>
          <a:p>
            <a:endParaRPr lang="en-US" sz="1600" dirty="0">
              <a:latin typeface="Arial" panose="020B0604020202020204" pitchFamily="34" charset="0"/>
              <a:cs typeface="Arial" panose="020B0604020202020204" pitchFamily="34" charset="0"/>
            </a:endParaRPr>
          </a:p>
          <a:p>
            <a:r>
              <a:rPr lang="en-US" sz="1600" dirty="0">
                <a:latin typeface="Arial Black" panose="020B0A04020102020204" pitchFamily="34" charset="0"/>
                <a:cs typeface="Arial" panose="020B0604020202020204" pitchFamily="34" charset="0"/>
              </a:rPr>
              <a:t>NOTE  </a:t>
            </a: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      The winning in the </a:t>
            </a:r>
            <a:r>
              <a:rPr lang="en-US" sz="1600" dirty="0" err="1">
                <a:latin typeface="Arial" panose="020B0604020202020204" pitchFamily="34" charset="0"/>
                <a:cs typeface="Arial" panose="020B0604020202020204" pitchFamily="34" charset="0"/>
              </a:rPr>
              <a:t>Nim</a:t>
            </a:r>
            <a:r>
              <a:rPr lang="en-US" sz="1600" dirty="0">
                <a:latin typeface="Arial" panose="020B0604020202020204" pitchFamily="34" charset="0"/>
                <a:cs typeface="Arial" panose="020B0604020202020204" pitchFamily="34" charset="0"/>
              </a:rPr>
              <a:t> game depends on the two factor: </a:t>
            </a:r>
          </a:p>
          <a:p>
            <a:pPr marL="0" indent="0">
              <a:buNone/>
            </a:pPr>
            <a:r>
              <a:rPr lang="en-US" sz="1600" dirty="0">
                <a:latin typeface="Arial" panose="020B0604020202020204" pitchFamily="34" charset="0"/>
                <a:cs typeface="Arial" panose="020B0604020202020204" pitchFamily="34" charset="0"/>
              </a:rPr>
              <a:t>      • One who starts the game </a:t>
            </a:r>
          </a:p>
          <a:p>
            <a:pPr marL="0" indent="0">
              <a:buNone/>
            </a:pPr>
            <a:r>
              <a:rPr lang="en-US" sz="1600" dirty="0">
                <a:latin typeface="Arial" panose="020B0604020202020204" pitchFamily="34" charset="0"/>
                <a:cs typeface="Arial" panose="020B0604020202020204" pitchFamily="34" charset="0"/>
              </a:rPr>
              <a:t>      • Initial configuration of game</a:t>
            </a:r>
          </a:p>
          <a:p>
            <a:pPr marL="0" indent="0">
              <a:buNone/>
            </a:pP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Initial Configurations : [10,7,9] for the image.</a:t>
            </a:r>
          </a:p>
          <a:p>
            <a:pPr marL="0" indent="0">
              <a:buNone/>
            </a:pP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From the code we implemented for this problem using                   minimax algorithm, we found out that for this initial                          configuration Player 1 will always winning the game.</a:t>
            </a:r>
          </a:p>
          <a:p>
            <a:r>
              <a:rPr lang="en-IN" sz="1600" dirty="0">
                <a:latin typeface="Arial" panose="020B0604020202020204" pitchFamily="34" charset="0"/>
                <a:cs typeface="Arial" panose="020B0604020202020204" pitchFamily="34" charset="0"/>
              </a:rPr>
              <a:t>Which is CONTRADICTING from our PROBLEM</a:t>
            </a:r>
          </a:p>
          <a:p>
            <a:pPr marL="0" indent="0">
              <a:buNone/>
            </a:pPr>
            <a:r>
              <a:rPr lang="en-IN" sz="1600" dirty="0">
                <a:latin typeface="Arial" panose="020B0604020202020204" pitchFamily="34" charset="0"/>
                <a:cs typeface="Arial" panose="020B0604020202020204" pitchFamily="34" charset="0"/>
              </a:rPr>
              <a:t>      STATEMENT  where Player 2</a:t>
            </a:r>
            <a:r>
              <a:rPr lang="en-IN" sz="1600" baseline="30000" dirty="0">
                <a:latin typeface="Arial" panose="020B0604020202020204" pitchFamily="34" charset="0"/>
                <a:cs typeface="Arial" panose="020B0604020202020204" pitchFamily="34" charset="0"/>
              </a:rPr>
              <a:t>nd</a:t>
            </a:r>
            <a:r>
              <a:rPr lang="en-IN" sz="1600" dirty="0">
                <a:latin typeface="Arial" panose="020B0604020202020204" pitchFamily="34" charset="0"/>
                <a:cs typeface="Arial" panose="020B0604020202020204" pitchFamily="34" charset="0"/>
              </a:rPr>
              <a:t> supposed to win.</a:t>
            </a:r>
          </a:p>
          <a:p>
            <a:pPr marL="0" indent="0">
              <a:buNone/>
            </a:pPr>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6888975-78B4-8B59-8E75-23D5D4246AC6}"/>
              </a:ext>
            </a:extLst>
          </p:cNvPr>
          <p:cNvPicPr>
            <a:picLocks noChangeAspect="1"/>
          </p:cNvPicPr>
          <p:nvPr/>
        </p:nvPicPr>
        <p:blipFill>
          <a:blip r:embed="rId2"/>
          <a:stretch>
            <a:fillRect/>
          </a:stretch>
        </p:blipFill>
        <p:spPr>
          <a:xfrm>
            <a:off x="5810250" y="2135941"/>
            <a:ext cx="3333750" cy="2524125"/>
          </a:xfrm>
          <a:prstGeom prst="rect">
            <a:avLst/>
          </a:prstGeom>
        </p:spPr>
      </p:pic>
    </p:spTree>
    <p:extLst>
      <p:ext uri="{BB962C8B-B14F-4D97-AF65-F5344CB8AC3E}">
        <p14:creationId xmlns:p14="http://schemas.microsoft.com/office/powerpoint/2010/main" val="329717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51A9-CCC9-B99C-48F0-8237FA0E68F4}"/>
              </a:ext>
            </a:extLst>
          </p:cNvPr>
          <p:cNvSpPr>
            <a:spLocks noGrp="1"/>
          </p:cNvSpPr>
          <p:nvPr>
            <p:ph type="title"/>
          </p:nvPr>
        </p:nvSpPr>
        <p:spPr/>
        <p:txBody>
          <a:bodyPr/>
          <a:lstStyle/>
          <a:p>
            <a:r>
              <a:rPr lang="en-US" dirty="0"/>
              <a:t>Output </a:t>
            </a:r>
            <a:endParaRPr lang="en-IN" dirty="0"/>
          </a:p>
        </p:txBody>
      </p:sp>
      <p:pic>
        <p:nvPicPr>
          <p:cNvPr id="5" name="Content Placeholder 4">
            <a:extLst>
              <a:ext uri="{FF2B5EF4-FFF2-40B4-BE49-F238E27FC236}">
                <a16:creationId xmlns:a16="http://schemas.microsoft.com/office/drawing/2014/main" id="{7007B5A6-7D11-7ED9-396C-1CF48CC436F7}"/>
              </a:ext>
            </a:extLst>
          </p:cNvPr>
          <p:cNvPicPr>
            <a:picLocks noGrp="1" noChangeAspect="1"/>
          </p:cNvPicPr>
          <p:nvPr>
            <p:ph idx="1"/>
          </p:nvPr>
        </p:nvPicPr>
        <p:blipFill>
          <a:blip r:embed="rId2"/>
          <a:stretch>
            <a:fillRect/>
          </a:stretch>
        </p:blipFill>
        <p:spPr>
          <a:xfrm>
            <a:off x="289590" y="1006524"/>
            <a:ext cx="6565900" cy="3484121"/>
          </a:xfrm>
        </p:spPr>
      </p:pic>
    </p:spTree>
    <p:extLst>
      <p:ext uri="{BB962C8B-B14F-4D97-AF65-F5344CB8AC3E}">
        <p14:creationId xmlns:p14="http://schemas.microsoft.com/office/powerpoint/2010/main" val="119490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72114F-B538-294A-0606-23DAB39D8A97}"/>
              </a:ext>
            </a:extLst>
          </p:cNvPr>
          <p:cNvPicPr>
            <a:picLocks noGrp="1" noChangeAspect="1"/>
          </p:cNvPicPr>
          <p:nvPr>
            <p:ph idx="1"/>
          </p:nvPr>
        </p:nvPicPr>
        <p:blipFill>
          <a:blip r:embed="rId2"/>
          <a:stretch>
            <a:fillRect/>
          </a:stretch>
        </p:blipFill>
        <p:spPr>
          <a:xfrm>
            <a:off x="296260" y="891995"/>
            <a:ext cx="4906857" cy="4096435"/>
          </a:xfrm>
        </p:spPr>
      </p:pic>
      <p:sp>
        <p:nvSpPr>
          <p:cNvPr id="7" name="Title 1">
            <a:extLst>
              <a:ext uri="{FF2B5EF4-FFF2-40B4-BE49-F238E27FC236}">
                <a16:creationId xmlns:a16="http://schemas.microsoft.com/office/drawing/2014/main" id="{6DF5771A-00E7-65FF-2E15-74C6D53CEB1B}"/>
              </a:ext>
            </a:extLst>
          </p:cNvPr>
          <p:cNvSpPr>
            <a:spLocks noGrp="1"/>
          </p:cNvSpPr>
          <p:nvPr>
            <p:ph type="title"/>
          </p:nvPr>
        </p:nvSpPr>
        <p:spPr>
          <a:xfrm>
            <a:off x="296260" y="281175"/>
            <a:ext cx="6566315" cy="725349"/>
          </a:xfrm>
        </p:spPr>
        <p:txBody>
          <a:bodyPr/>
          <a:lstStyle/>
          <a:p>
            <a:r>
              <a:rPr lang="en-US" dirty="0"/>
              <a:t>Output </a:t>
            </a:r>
            <a:endParaRPr lang="en-IN" dirty="0"/>
          </a:p>
        </p:txBody>
      </p:sp>
    </p:spTree>
    <p:extLst>
      <p:ext uri="{BB962C8B-B14F-4D97-AF65-F5344CB8AC3E}">
        <p14:creationId xmlns:p14="http://schemas.microsoft.com/office/powerpoint/2010/main" val="97964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14ACEA-224C-D6FA-4E00-55196B09D850}"/>
              </a:ext>
            </a:extLst>
          </p:cNvPr>
          <p:cNvPicPr>
            <a:picLocks noGrp="1" noChangeAspect="1"/>
          </p:cNvPicPr>
          <p:nvPr>
            <p:ph idx="1"/>
          </p:nvPr>
        </p:nvPicPr>
        <p:blipFill>
          <a:blip r:embed="rId2"/>
          <a:stretch>
            <a:fillRect/>
          </a:stretch>
        </p:blipFill>
        <p:spPr>
          <a:xfrm>
            <a:off x="296863" y="1338728"/>
            <a:ext cx="6133289" cy="2466043"/>
          </a:xfrm>
        </p:spPr>
      </p:pic>
      <p:sp>
        <p:nvSpPr>
          <p:cNvPr id="6" name="Title 1">
            <a:extLst>
              <a:ext uri="{FF2B5EF4-FFF2-40B4-BE49-F238E27FC236}">
                <a16:creationId xmlns:a16="http://schemas.microsoft.com/office/drawing/2014/main" id="{B6532CA3-B8D3-8967-A93F-66A00C83B3A7}"/>
              </a:ext>
            </a:extLst>
          </p:cNvPr>
          <p:cNvSpPr>
            <a:spLocks noGrp="1"/>
          </p:cNvSpPr>
          <p:nvPr>
            <p:ph type="title"/>
          </p:nvPr>
        </p:nvSpPr>
        <p:spPr>
          <a:xfrm>
            <a:off x="296863" y="280988"/>
            <a:ext cx="6565900" cy="725487"/>
          </a:xfrm>
        </p:spPr>
        <p:txBody>
          <a:bodyPr/>
          <a:lstStyle/>
          <a:p>
            <a:r>
              <a:rPr lang="en-US" dirty="0"/>
              <a:t>Output </a:t>
            </a:r>
            <a:endParaRPr lang="en-IN" dirty="0"/>
          </a:p>
        </p:txBody>
      </p:sp>
    </p:spTree>
    <p:extLst>
      <p:ext uri="{BB962C8B-B14F-4D97-AF65-F5344CB8AC3E}">
        <p14:creationId xmlns:p14="http://schemas.microsoft.com/office/powerpoint/2010/main" val="1820523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69BA-F81B-35C0-543C-D8A9257345CF}"/>
              </a:ext>
            </a:extLst>
          </p:cNvPr>
          <p:cNvSpPr>
            <a:spLocks noGrp="1"/>
          </p:cNvSpPr>
          <p:nvPr>
            <p:ph type="title"/>
          </p:nvPr>
        </p:nvSpPr>
        <p:spPr>
          <a:xfrm>
            <a:off x="296260" y="435034"/>
            <a:ext cx="6566315" cy="725349"/>
          </a:xfrm>
        </p:spPr>
        <p:txBody>
          <a:bodyPr/>
          <a:lstStyle/>
          <a:p>
            <a:r>
              <a:rPr lang="en-IN" dirty="0"/>
              <a:t>XOR Trick for Game of NIM </a:t>
            </a:r>
          </a:p>
        </p:txBody>
      </p:sp>
      <p:sp>
        <p:nvSpPr>
          <p:cNvPr id="3" name="Content Placeholder 2">
            <a:extLst>
              <a:ext uri="{FF2B5EF4-FFF2-40B4-BE49-F238E27FC236}">
                <a16:creationId xmlns:a16="http://schemas.microsoft.com/office/drawing/2014/main" id="{A4B9B8E9-1A00-5EB0-12B8-4B5B21C9E84A}"/>
              </a:ext>
            </a:extLst>
          </p:cNvPr>
          <p:cNvSpPr>
            <a:spLocks noGrp="1"/>
          </p:cNvSpPr>
          <p:nvPr>
            <p:ph idx="1"/>
          </p:nvPr>
        </p:nvSpPr>
        <p:spPr/>
        <p:txBody>
          <a:bodyPr/>
          <a:lstStyle/>
          <a:p>
            <a:r>
              <a:rPr lang="en-IN" sz="1800" dirty="0"/>
              <a:t>From our further search we came across the trick  that if “XOR” of Initial configurations of piles is “0” then Player 2 always win if Player 2 plays optimally.</a:t>
            </a:r>
          </a:p>
          <a:p>
            <a:endParaRPr lang="en-IN" sz="1800" dirty="0"/>
          </a:p>
          <a:p>
            <a:r>
              <a:rPr lang="en-IN" sz="1800" dirty="0"/>
              <a:t>And similarly, if “XOR” is non-zero then Player 1 always win if plays optimally.</a:t>
            </a:r>
          </a:p>
          <a:p>
            <a:endParaRPr lang="en-IN" sz="1800" dirty="0"/>
          </a:p>
        </p:txBody>
      </p:sp>
    </p:spTree>
    <p:extLst>
      <p:ext uri="{BB962C8B-B14F-4D97-AF65-F5344CB8AC3E}">
        <p14:creationId xmlns:p14="http://schemas.microsoft.com/office/powerpoint/2010/main" val="235721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2C62-2409-02AC-21F9-A0970FDAFBA9}"/>
              </a:ext>
            </a:extLst>
          </p:cNvPr>
          <p:cNvSpPr>
            <a:spLocks noGrp="1"/>
          </p:cNvSpPr>
          <p:nvPr>
            <p:ph type="title"/>
          </p:nvPr>
        </p:nvSpPr>
        <p:spPr>
          <a:xfrm>
            <a:off x="280561" y="472056"/>
            <a:ext cx="6429310" cy="725349"/>
          </a:xfrm>
        </p:spPr>
        <p:txBody>
          <a:bodyPr>
            <a:noAutofit/>
          </a:bodyPr>
          <a:lstStyle/>
          <a:p>
            <a:r>
              <a:rPr lang="en-IN" sz="2000" dirty="0">
                <a:latin typeface="Arial" panose="020B0604020202020204" pitchFamily="34" charset="0"/>
                <a:cs typeface="Arial" panose="020B0604020202020204" pitchFamily="34" charset="0"/>
              </a:rPr>
              <a:t>3.</a:t>
            </a:r>
            <a:r>
              <a:rPr lang="en-US" sz="2000" b="0" i="0" u="none" strike="noStrike" dirty="0">
                <a:effectLst/>
                <a:latin typeface="Arial" panose="020B0604020202020204" pitchFamily="34" charset="0"/>
                <a:cs typeface="Arial" panose="020B0604020202020204" pitchFamily="34" charset="0"/>
              </a:rPr>
              <a:t> MINIMAX and alpha-beta pruning agents for Tic-Tac-Toe </a:t>
            </a:r>
            <a:endParaRPr lang="en-IN" sz="2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396109-C05D-287E-D5F4-1A606E0F4C30}"/>
              </a:ext>
            </a:extLst>
          </p:cNvPr>
          <p:cNvSpPr>
            <a:spLocks noGrp="1"/>
          </p:cNvSpPr>
          <p:nvPr>
            <p:ph idx="1"/>
          </p:nvPr>
        </p:nvSpPr>
        <p:spPr/>
        <p:txBody>
          <a:bodyPr>
            <a:normAutofit/>
          </a:bodyPr>
          <a:lstStyle/>
          <a:p>
            <a:r>
              <a:rPr lang="en-US" sz="1800" b="0" i="0" dirty="0" err="1">
                <a:solidFill>
                  <a:srgbClr val="D1D5DB"/>
                </a:solidFill>
                <a:effectLst/>
                <a:latin typeface="Arial" panose="020B0604020202020204" pitchFamily="34" charset="0"/>
                <a:cs typeface="Arial" panose="020B0604020202020204" pitchFamily="34" charset="0"/>
              </a:rPr>
              <a:t>MiniMax</a:t>
            </a:r>
            <a:r>
              <a:rPr lang="en-US" sz="1800" b="0" i="0" dirty="0">
                <a:solidFill>
                  <a:srgbClr val="D1D5DB"/>
                </a:solidFill>
                <a:effectLst/>
                <a:latin typeface="Arial" panose="020B0604020202020204" pitchFamily="34" charset="0"/>
                <a:cs typeface="Arial" panose="020B0604020202020204" pitchFamily="34" charset="0"/>
              </a:rPr>
              <a:t> Agent we assume that whoever is playing game against AI agent will play optimally.</a:t>
            </a:r>
          </a:p>
          <a:p>
            <a:endParaRPr lang="en-US" sz="1800" dirty="0">
              <a:solidFill>
                <a:srgbClr val="D1D5DB"/>
              </a:solidFill>
              <a:latin typeface="Arial" panose="020B0604020202020204" pitchFamily="34" charset="0"/>
              <a:cs typeface="Arial" panose="020B0604020202020204" pitchFamily="34" charset="0"/>
            </a:endParaRPr>
          </a:p>
          <a:p>
            <a:r>
              <a:rPr lang="en-US" sz="1800" b="0" i="0" dirty="0">
                <a:solidFill>
                  <a:srgbClr val="D1D5DB"/>
                </a:solidFill>
                <a:effectLst/>
                <a:latin typeface="Arial" panose="020B0604020202020204" pitchFamily="34" charset="0"/>
                <a:cs typeface="Arial" panose="020B0604020202020204" pitchFamily="34" charset="0"/>
              </a:rPr>
              <a:t>We will +first go to the leaf node of current state</a:t>
            </a:r>
          </a:p>
          <a:p>
            <a:r>
              <a:rPr lang="en-US" sz="1800" dirty="0">
                <a:solidFill>
                  <a:srgbClr val="D1D5DB"/>
                </a:solidFill>
                <a:latin typeface="Arial" panose="020B0604020202020204" pitchFamily="34" charset="0"/>
                <a:cs typeface="Arial" panose="020B0604020202020204" pitchFamily="34" charset="0"/>
              </a:rPr>
              <a:t>Then evaluate the utility value from utility function for that leaf node.</a:t>
            </a:r>
          </a:p>
          <a:p>
            <a:r>
              <a:rPr lang="en-US" sz="1800" b="0" i="0" dirty="0">
                <a:solidFill>
                  <a:srgbClr val="D1D5DB"/>
                </a:solidFill>
                <a:effectLst/>
                <a:latin typeface="Arial" panose="020B0604020202020204" pitchFamily="34" charset="0"/>
                <a:cs typeface="Arial" panose="020B0604020202020204" pitchFamily="34" charset="0"/>
              </a:rPr>
              <a:t>Then on basis of who’s turns is, we will obtain best possible cases for Min or Max agents</a:t>
            </a:r>
          </a:p>
          <a:p>
            <a:r>
              <a:rPr lang="en-US" sz="1800" dirty="0">
                <a:solidFill>
                  <a:srgbClr val="D1D5DB"/>
                </a:solidFill>
                <a:latin typeface="Arial" panose="020B0604020202020204" pitchFamily="34" charset="0"/>
                <a:cs typeface="Arial" panose="020B0604020202020204" pitchFamily="34" charset="0"/>
              </a:rPr>
              <a:t>Similarly following these steps we will calculate best possible move .</a:t>
            </a:r>
            <a:endParaRPr lang="en-US" sz="1800" b="0" i="0" dirty="0">
              <a:solidFill>
                <a:srgbClr val="D1D5DB"/>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824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2C62-2409-02AC-21F9-A0970FDAFBA9}"/>
              </a:ext>
            </a:extLst>
          </p:cNvPr>
          <p:cNvSpPr>
            <a:spLocks noGrp="1"/>
          </p:cNvSpPr>
          <p:nvPr>
            <p:ph type="title"/>
          </p:nvPr>
        </p:nvSpPr>
        <p:spPr>
          <a:xfrm>
            <a:off x="280561" y="472056"/>
            <a:ext cx="6429310" cy="725349"/>
          </a:xfrm>
        </p:spPr>
        <p:txBody>
          <a:bodyPr>
            <a:noAutofit/>
          </a:bodyPr>
          <a:lstStyle/>
          <a:p>
            <a:r>
              <a:rPr lang="en-IN" sz="2000" dirty="0">
                <a:latin typeface="Arial" panose="020B0604020202020204" pitchFamily="34" charset="0"/>
                <a:cs typeface="Arial" panose="020B0604020202020204" pitchFamily="34" charset="0"/>
              </a:rPr>
              <a:t>With</a:t>
            </a:r>
            <a:r>
              <a:rPr lang="en-US" sz="2000" b="0" i="0" u="none" strike="noStrike" dirty="0">
                <a:effectLst/>
                <a:latin typeface="Arial" panose="020B0604020202020204" pitchFamily="34" charset="0"/>
                <a:cs typeface="Arial" panose="020B0604020202020204" pitchFamily="34" charset="0"/>
              </a:rPr>
              <a:t> Alpha Beta Pruning</a:t>
            </a:r>
            <a:endParaRPr lang="en-IN" sz="2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396109-C05D-287E-D5F4-1A606E0F4C30}"/>
              </a:ext>
            </a:extLst>
          </p:cNvPr>
          <p:cNvSpPr>
            <a:spLocks noGrp="1"/>
          </p:cNvSpPr>
          <p:nvPr>
            <p:ph idx="1"/>
          </p:nvPr>
        </p:nvSpPr>
        <p:spPr/>
        <p:txBody>
          <a:bodyPr>
            <a:normAutofit/>
          </a:bodyPr>
          <a:lstStyle/>
          <a:p>
            <a:r>
              <a:rPr lang="en-US" sz="1800" dirty="0">
                <a:solidFill>
                  <a:srgbClr val="D1D5DB"/>
                </a:solidFill>
                <a:latin typeface="Arial" panose="020B0604020202020204" pitchFamily="34" charset="0"/>
                <a:cs typeface="Arial" panose="020B0604020202020204" pitchFamily="34" charset="0"/>
              </a:rPr>
              <a:t>In this we will maintain two variables for Min/Max agent.</a:t>
            </a:r>
          </a:p>
          <a:p>
            <a:r>
              <a:rPr lang="en-US" sz="1800" dirty="0">
                <a:solidFill>
                  <a:srgbClr val="D1D5DB"/>
                </a:solidFill>
                <a:latin typeface="Arial" panose="020B0604020202020204" pitchFamily="34" charset="0"/>
                <a:cs typeface="Arial" panose="020B0604020202020204" pitchFamily="34" charset="0"/>
              </a:rPr>
              <a:t>If anywhere we found that alpha &gt;= beta then we will not calculate its other sub tree this called pruning of node.</a:t>
            </a:r>
            <a:endParaRPr lang="en-US" sz="1800" b="0" i="0" dirty="0">
              <a:solidFill>
                <a:srgbClr val="D1D5DB"/>
              </a:solidFill>
              <a:effectLst/>
              <a:latin typeface="Arial" panose="020B0604020202020204" pitchFamily="34" charset="0"/>
              <a:cs typeface="Arial" panose="020B0604020202020204" pitchFamily="34" charset="0"/>
            </a:endParaRPr>
          </a:p>
          <a:p>
            <a:r>
              <a:rPr lang="en-US" sz="1800" dirty="0">
                <a:solidFill>
                  <a:srgbClr val="D1D5DB"/>
                </a:solidFill>
                <a:latin typeface="Arial" panose="020B0604020202020204" pitchFamily="34" charset="0"/>
                <a:cs typeface="Arial" panose="020B0604020202020204" pitchFamily="34" charset="0"/>
              </a:rPr>
              <a:t>So from this we can calculate best possible move in much faster times by reducing the number of node visited</a:t>
            </a:r>
            <a:endParaRPr lang="en-US" sz="1800" b="0" i="0" dirty="0">
              <a:solidFill>
                <a:srgbClr val="D1D5DB"/>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2689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947CF-26D2-09CA-C7A0-74C35C9CC10F}"/>
              </a:ext>
            </a:extLst>
          </p:cNvPr>
          <p:cNvSpPr>
            <a:spLocks noGrp="1"/>
          </p:cNvSpPr>
          <p:nvPr>
            <p:ph type="title"/>
          </p:nvPr>
        </p:nvSpPr>
        <p:spPr>
          <a:xfrm>
            <a:off x="143555" y="586584"/>
            <a:ext cx="6566315" cy="1068935"/>
          </a:xfrm>
        </p:spPr>
        <p:txBody>
          <a:bodyPr>
            <a:noAutofit/>
          </a:bodyPr>
          <a:lstStyle/>
          <a:p>
            <a:r>
              <a:rPr lang="en-US" sz="1800" dirty="0"/>
              <a:t>4.</a:t>
            </a:r>
            <a:r>
              <a:rPr lang="en-US" sz="1800" b="0" i="0" u="none" strike="noStrike" dirty="0">
                <a:effectLst/>
                <a:latin typeface="Arial" panose="020B0604020202020204" pitchFamily="34" charset="0"/>
                <a:cs typeface="Arial" panose="020B0604020202020204" pitchFamily="34" charset="0"/>
              </a:rPr>
              <a:t> Use recurrence to show that under perfect ordering of leaf nodes, the alpha-beta pruning time complexity is O(b</a:t>
            </a:r>
            <a:r>
              <a:rPr lang="en-US" sz="1800" b="0" i="0" u="none" strike="noStrike" baseline="30000" dirty="0">
                <a:effectLst/>
                <a:latin typeface="Arial" panose="020B0604020202020204" pitchFamily="34" charset="0"/>
                <a:cs typeface="Arial" panose="020B0604020202020204" pitchFamily="34" charset="0"/>
              </a:rPr>
              <a:t>m/2</a:t>
            </a:r>
            <a:r>
              <a:rPr lang="en-US" sz="1800" b="0" i="0" u="none" strike="noStrike" dirty="0">
                <a:effectLst/>
                <a:latin typeface="Arial" panose="020B0604020202020204" pitchFamily="34" charset="0"/>
                <a:cs typeface="Arial" panose="020B0604020202020204" pitchFamily="34" charset="0"/>
              </a:rPr>
              <a:t>), where b is the effective branching factor and m is the depth of the tree.</a:t>
            </a:r>
            <a:br>
              <a:rPr lang="en-US" sz="1800" b="0" i="0" u="none" strike="noStrike" dirty="0">
                <a:effectLst/>
                <a:latin typeface="Arial" panose="020B0604020202020204" pitchFamily="34" charset="0"/>
                <a:cs typeface="Arial" panose="020B0604020202020204" pitchFamily="34" charset="0"/>
              </a:rPr>
            </a:br>
            <a:r>
              <a:rPr lang="en-US" sz="1800" dirty="0"/>
              <a:t> </a:t>
            </a:r>
            <a:endParaRPr lang="en-IN" sz="1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F282BE-6F11-A7DB-0564-5E39644E793F}"/>
                  </a:ext>
                </a:extLst>
              </p:cNvPr>
              <p:cNvSpPr>
                <a:spLocks noGrp="1"/>
              </p:cNvSpPr>
              <p:nvPr>
                <p:ph idx="1"/>
              </p:nvPr>
            </p:nvSpPr>
            <p:spPr>
              <a:xfrm>
                <a:off x="296260" y="1663444"/>
                <a:ext cx="6566315" cy="3511061"/>
              </a:xfrm>
            </p:spPr>
            <p:txBody>
              <a:bodyPr>
                <a:normAutofit/>
              </a:bodyPr>
              <a:lstStyle/>
              <a:p>
                <a:r>
                  <a:rPr lang="en-US" sz="1800" dirty="0"/>
                  <a:t>Minimax (TC)  :                   T(m)= </a:t>
                </a:r>
                <a:r>
                  <a:rPr lang="en-US" sz="1800" dirty="0" err="1"/>
                  <a:t>b.T</a:t>
                </a:r>
                <a:r>
                  <a:rPr lang="en-US" sz="1800" dirty="0"/>
                  <a:t>(m-1) + c</a:t>
                </a:r>
              </a:p>
              <a:p>
                <a:pPr marL="0" indent="0">
                  <a:buNone/>
                </a:pPr>
                <a:r>
                  <a:rPr lang="en-US" sz="1800" dirty="0"/>
                  <a:t>                                                    T(m)= O(</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𝑏</m:t>
                        </m:r>
                      </m:e>
                      <m:sup>
                        <m:r>
                          <a:rPr lang="en-US" sz="1800" b="0" i="1" smtClean="0">
                            <a:latin typeface="Cambria Math" panose="02040503050406030204" pitchFamily="18" charset="0"/>
                          </a:rPr>
                          <m:t>𝑚</m:t>
                        </m:r>
                      </m:sup>
                    </m:sSup>
                  </m:oMath>
                </a14:m>
                <a:r>
                  <a:rPr lang="en-US" sz="1800" dirty="0"/>
                  <a:t>)</a:t>
                </a:r>
              </a:p>
              <a:p>
                <a:pPr marL="0" indent="0">
                  <a:buNone/>
                </a:pPr>
                <a:endParaRPr lang="en-US" sz="1800" dirty="0"/>
              </a:p>
              <a:p>
                <a:r>
                  <a:rPr lang="en-US" sz="1800" dirty="0"/>
                  <a:t>Alpha beta pruning (TC) : T(m)=T(m-1)+ (b-1)T(m-2) + c.</a:t>
                </a:r>
              </a:p>
              <a:p>
                <a:pPr marL="0" indent="0">
                  <a:buNone/>
                </a:pPr>
                <a:r>
                  <a:rPr lang="en-IN" sz="1800" dirty="0"/>
                  <a:t>                                                    T(m)</a:t>
                </a:r>
                <a:r>
                  <a:rPr lang="en-US" sz="1800" dirty="0"/>
                  <a:t>= O(</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𝑏</m:t>
                        </m:r>
                      </m:e>
                      <m:sup>
                        <m:r>
                          <a:rPr lang="en-US" sz="1800" b="0" i="1" smtClean="0">
                            <a:latin typeface="Cambria Math" panose="02040503050406030204" pitchFamily="18" charset="0"/>
                          </a:rPr>
                          <m:t>𝑚</m:t>
                        </m:r>
                        <m:r>
                          <a:rPr lang="en-US" sz="1800" b="0" i="1" smtClean="0">
                            <a:latin typeface="Cambria Math" panose="02040503050406030204" pitchFamily="18" charset="0"/>
                          </a:rPr>
                          <m:t>/2</m:t>
                        </m:r>
                      </m:sup>
                    </m:sSup>
                  </m:oMath>
                </a14:m>
                <a:r>
                  <a:rPr lang="en-US" sz="1800" dirty="0"/>
                  <a:t>)</a:t>
                </a:r>
              </a:p>
              <a:p>
                <a:pPr marL="0" indent="0">
                  <a:buNone/>
                </a:pPr>
                <a:endParaRPr lang="en-IN" sz="1800" dirty="0"/>
              </a:p>
            </p:txBody>
          </p:sp>
        </mc:Choice>
        <mc:Fallback xmlns="">
          <p:sp>
            <p:nvSpPr>
              <p:cNvPr id="3" name="Content Placeholder 2">
                <a:extLst>
                  <a:ext uri="{FF2B5EF4-FFF2-40B4-BE49-F238E27FC236}">
                    <a16:creationId xmlns:a16="http://schemas.microsoft.com/office/drawing/2014/main" id="{FDF282BE-6F11-A7DB-0564-5E39644E793F}"/>
                  </a:ext>
                </a:extLst>
              </p:cNvPr>
              <p:cNvSpPr>
                <a:spLocks noGrp="1" noRot="1" noChangeAspect="1" noMove="1" noResize="1" noEditPoints="1" noAdjustHandles="1" noChangeArrowheads="1" noChangeShapeType="1" noTextEdit="1"/>
              </p:cNvSpPr>
              <p:nvPr>
                <p:ph idx="1"/>
              </p:nvPr>
            </p:nvSpPr>
            <p:spPr>
              <a:xfrm>
                <a:off x="296260" y="1663444"/>
                <a:ext cx="6566315" cy="3511061"/>
              </a:xfrm>
              <a:blipFill>
                <a:blip r:embed="rId2"/>
                <a:stretch>
                  <a:fillRect l="-650" t="-1042"/>
                </a:stretch>
              </a:blipFill>
            </p:spPr>
            <p:txBody>
              <a:bodyPr/>
              <a:lstStyle/>
              <a:p>
                <a:r>
                  <a:rPr lang="en-IN">
                    <a:noFill/>
                  </a:rPr>
                  <a:t> </a:t>
                </a:r>
              </a:p>
            </p:txBody>
          </p:sp>
        </mc:Fallback>
      </mc:AlternateContent>
    </p:spTree>
    <p:extLst>
      <p:ext uri="{BB962C8B-B14F-4D97-AF65-F5344CB8AC3E}">
        <p14:creationId xmlns:p14="http://schemas.microsoft.com/office/powerpoint/2010/main" val="149809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433880"/>
            <a:ext cx="6566315" cy="725349"/>
          </a:xfrm>
        </p:spPr>
        <p:txBody>
          <a:bodyPr>
            <a:normAutofit/>
          </a:bodyPr>
          <a:lstStyle/>
          <a:p>
            <a:r>
              <a:rPr lang="en-US" dirty="0"/>
              <a:t>Lab Assignment 4</a:t>
            </a:r>
          </a:p>
        </p:txBody>
      </p:sp>
      <p:sp>
        <p:nvSpPr>
          <p:cNvPr id="5" name="Content Placeholder 4"/>
          <p:cNvSpPr>
            <a:spLocks noGrp="1"/>
          </p:cNvSpPr>
          <p:nvPr>
            <p:ph idx="1"/>
          </p:nvPr>
        </p:nvSpPr>
        <p:spPr>
          <a:xfrm>
            <a:off x="296260" y="1197405"/>
            <a:ext cx="6566315" cy="3511061"/>
          </a:xfrm>
        </p:spPr>
        <p:txBody>
          <a:bodyPr/>
          <a:lstStyle/>
          <a:p>
            <a:r>
              <a:rPr lang="en-US" sz="2000" dirty="0"/>
              <a:t>Minimax</a:t>
            </a:r>
          </a:p>
          <a:p>
            <a:r>
              <a:rPr lang="en-US" sz="2000" dirty="0"/>
              <a:t>Alpha – Beta Pruning</a:t>
            </a:r>
          </a:p>
        </p:txBody>
      </p:sp>
    </p:spTree>
    <p:extLst>
      <p:ext uri="{BB962C8B-B14F-4D97-AF65-F5344CB8AC3E}">
        <p14:creationId xmlns:p14="http://schemas.microsoft.com/office/powerpoint/2010/main" val="1101633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99543-6555-D86C-A668-A083E51366DE}"/>
              </a:ext>
            </a:extLst>
          </p:cNvPr>
          <p:cNvSpPr>
            <a:spLocks noGrp="1"/>
          </p:cNvSpPr>
          <p:nvPr>
            <p:ph idx="1"/>
          </p:nvPr>
        </p:nvSpPr>
        <p:spPr/>
        <p:txBody>
          <a:bodyPr>
            <a:normAutofit/>
          </a:bodyPr>
          <a:lstStyle/>
          <a:p>
            <a:r>
              <a:rPr lang="en-US" sz="2000" dirty="0"/>
              <a:t>For best ordering of nodes, what we absolutely have to compute is the correct value of first child and prove it.</a:t>
            </a:r>
          </a:p>
          <a:p>
            <a:r>
              <a:rPr lang="en-US" sz="2000" dirty="0"/>
              <a:t>To prove it, for every remaining child, at least do one of their children.</a:t>
            </a:r>
          </a:p>
          <a:p>
            <a:r>
              <a:rPr lang="en-US" sz="2000" dirty="0"/>
              <a:t> So in effective pruning, if we can effectively search for twice of depth.</a:t>
            </a:r>
            <a:endParaRPr lang="en-IN" sz="2000" dirty="0"/>
          </a:p>
        </p:txBody>
      </p:sp>
    </p:spTree>
    <p:extLst>
      <p:ext uri="{BB962C8B-B14F-4D97-AF65-F5344CB8AC3E}">
        <p14:creationId xmlns:p14="http://schemas.microsoft.com/office/powerpoint/2010/main" val="3098539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340" y="1808225"/>
            <a:ext cx="7940660" cy="1832460"/>
          </a:xfrm>
        </p:spPr>
        <p:txBody>
          <a:bodyPr/>
          <a:lstStyle/>
          <a:p>
            <a:r>
              <a:rPr lang="en-US" dirty="0"/>
              <a:t>Thank You</a:t>
            </a:r>
            <a:br>
              <a:rPr lang="en-US" dirty="0"/>
            </a:br>
            <a:br>
              <a:rPr lang="en-US" dirty="0"/>
            </a:br>
            <a:r>
              <a:rPr lang="en-US" sz="2800" dirty="0"/>
              <a:t>By –undefined Group</a:t>
            </a:r>
            <a:endParaRPr lang="en-US" dirty="0"/>
          </a:p>
        </p:txBody>
      </p:sp>
    </p:spTree>
    <p:extLst>
      <p:ext uri="{BB962C8B-B14F-4D97-AF65-F5344CB8AC3E}">
        <p14:creationId xmlns:p14="http://schemas.microsoft.com/office/powerpoint/2010/main" val="382189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D4D2-B536-C3E7-DE47-5E0978459E24}"/>
              </a:ext>
            </a:extLst>
          </p:cNvPr>
          <p:cNvSpPr>
            <a:spLocks noGrp="1"/>
          </p:cNvSpPr>
          <p:nvPr>
            <p:ph type="title"/>
          </p:nvPr>
        </p:nvSpPr>
        <p:spPr/>
        <p:txBody>
          <a:bodyPr/>
          <a:lstStyle/>
          <a:p>
            <a:r>
              <a:rPr lang="en-IN" sz="2800" dirty="0"/>
              <a:t>Minimax</a:t>
            </a:r>
            <a:r>
              <a:rPr lang="en-IN" dirty="0"/>
              <a:t> </a:t>
            </a:r>
            <a:r>
              <a:rPr lang="en-IN" sz="2800" dirty="0"/>
              <a:t>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66A030-05A4-6324-63B3-182A2C4CF837}"/>
                  </a:ext>
                </a:extLst>
              </p:cNvPr>
              <p:cNvSpPr>
                <a:spLocks noGrp="1"/>
              </p:cNvSpPr>
              <p:nvPr>
                <p:ph idx="1"/>
              </p:nvPr>
            </p:nvSpPr>
            <p:spPr/>
            <p:txBody>
              <a:bodyPr>
                <a:normAutofit/>
              </a:bodyPr>
              <a:lstStyle/>
              <a:p>
                <a:r>
                  <a:rPr lang="en-IN" sz="1600" dirty="0">
                    <a:latin typeface="Arial" panose="020B0604020202020204" pitchFamily="34" charset="0"/>
                    <a:cs typeface="Arial" panose="020B0604020202020204" pitchFamily="34" charset="0"/>
                  </a:rPr>
                  <a:t>It is a recursive algorithm which determine best move using tree-based approach to evaluate all possible moves.</a:t>
                </a:r>
              </a:p>
              <a:p>
                <a:pPr marL="0" indent="0">
                  <a:buNone/>
                </a:pP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It is decision making algorithm uses DFS where at each turn, algorithm selects the move with maximum value for current player and minimum value for the opponent.</a:t>
                </a:r>
              </a:p>
              <a:p>
                <a:pPr marL="0" indent="0">
                  <a:buNone/>
                </a:pP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By alternating maximizing and minimizing the score, algorithm ultimately finds the best move for both players.</a:t>
                </a:r>
              </a:p>
              <a:p>
                <a:pPr marL="0" indent="0">
                  <a:buNone/>
                </a:pP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Time Complexity :  O(</a:t>
                </a:r>
                <a14:m>
                  <m:oMath xmlns:m="http://schemas.openxmlformats.org/officeDocument/2006/math">
                    <m:sSup>
                      <m:sSupPr>
                        <m:ctrlPr>
                          <a:rPr lang="en-IN" sz="1600" i="1" smtClean="0">
                            <a:latin typeface="Cambria Math" panose="02040503050406030204" pitchFamily="18" charset="0"/>
                          </a:rPr>
                        </m:ctrlPr>
                      </m:sSupPr>
                      <m:e>
                        <m:r>
                          <a:rPr lang="en-IN" sz="1600" b="0" i="1" smtClean="0">
                            <a:latin typeface="Cambria Math" panose="02040503050406030204" pitchFamily="18" charset="0"/>
                          </a:rPr>
                          <m:t>𝑏</m:t>
                        </m:r>
                      </m:e>
                      <m:sup>
                        <m:r>
                          <a:rPr lang="en-IN" sz="1600" b="0" i="1" smtClean="0">
                            <a:latin typeface="Cambria Math" panose="02040503050406030204" pitchFamily="18" charset="0"/>
                          </a:rPr>
                          <m:t>𝑚</m:t>
                        </m:r>
                      </m:sup>
                    </m:sSup>
                  </m:oMath>
                </a14:m>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8466A030-05A4-6324-63B3-182A2C4CF837}"/>
                  </a:ext>
                </a:extLst>
              </p:cNvPr>
              <p:cNvSpPr>
                <a:spLocks noGrp="1" noRot="1" noChangeAspect="1" noMove="1" noResize="1" noEditPoints="1" noAdjustHandles="1" noChangeArrowheads="1" noChangeShapeType="1" noTextEdit="1"/>
              </p:cNvSpPr>
              <p:nvPr>
                <p:ph idx="1"/>
              </p:nvPr>
            </p:nvSpPr>
            <p:spPr>
              <a:blipFill>
                <a:blip r:embed="rId2"/>
                <a:stretch>
                  <a:fillRect l="-371" t="-521"/>
                </a:stretch>
              </a:blipFill>
            </p:spPr>
            <p:txBody>
              <a:bodyPr/>
              <a:lstStyle/>
              <a:p>
                <a:r>
                  <a:rPr lang="en-IN">
                    <a:noFill/>
                  </a:rPr>
                  <a:t> </a:t>
                </a:r>
              </a:p>
            </p:txBody>
          </p:sp>
        </mc:Fallback>
      </mc:AlternateContent>
    </p:spTree>
    <p:extLst>
      <p:ext uri="{BB962C8B-B14F-4D97-AF65-F5344CB8AC3E}">
        <p14:creationId xmlns:p14="http://schemas.microsoft.com/office/powerpoint/2010/main" val="37460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370D-77EB-31EF-BB09-28D1F1E49AE7}"/>
              </a:ext>
            </a:extLst>
          </p:cNvPr>
          <p:cNvSpPr>
            <a:spLocks noGrp="1"/>
          </p:cNvSpPr>
          <p:nvPr>
            <p:ph type="title"/>
          </p:nvPr>
        </p:nvSpPr>
        <p:spPr/>
        <p:txBody>
          <a:bodyPr>
            <a:normAutofit/>
          </a:bodyPr>
          <a:lstStyle/>
          <a:p>
            <a:r>
              <a:rPr lang="en-IN" sz="2400" dirty="0"/>
              <a:t>Algorithm</a:t>
            </a:r>
          </a:p>
        </p:txBody>
      </p:sp>
      <p:pic>
        <p:nvPicPr>
          <p:cNvPr id="4" name="Content Placeholder 3">
            <a:extLst>
              <a:ext uri="{FF2B5EF4-FFF2-40B4-BE49-F238E27FC236}">
                <a16:creationId xmlns:a16="http://schemas.microsoft.com/office/drawing/2014/main" id="{1EA6BDEF-2DC2-155A-31C5-EC9FE91438AF}"/>
              </a:ext>
            </a:extLst>
          </p:cNvPr>
          <p:cNvPicPr>
            <a:picLocks noGrp="1" noChangeAspect="1"/>
          </p:cNvPicPr>
          <p:nvPr>
            <p:ph idx="1"/>
          </p:nvPr>
        </p:nvPicPr>
        <p:blipFill rotWithShape="1">
          <a:blip r:embed="rId2"/>
          <a:srcRect l="10420" r="10505"/>
          <a:stretch/>
        </p:blipFill>
        <p:spPr>
          <a:xfrm>
            <a:off x="296260" y="891995"/>
            <a:ext cx="4581150" cy="1572864"/>
          </a:xfrm>
          <a:prstGeom prst="rect">
            <a:avLst/>
          </a:prstGeom>
        </p:spPr>
      </p:pic>
      <p:sp>
        <p:nvSpPr>
          <p:cNvPr id="7" name="TextBox 6">
            <a:extLst>
              <a:ext uri="{FF2B5EF4-FFF2-40B4-BE49-F238E27FC236}">
                <a16:creationId xmlns:a16="http://schemas.microsoft.com/office/drawing/2014/main" id="{FC1FBD82-66E6-8798-D073-F05997E93431}"/>
              </a:ext>
            </a:extLst>
          </p:cNvPr>
          <p:cNvSpPr txBox="1"/>
          <p:nvPr/>
        </p:nvSpPr>
        <p:spPr>
          <a:xfrm>
            <a:off x="296261" y="2724455"/>
            <a:ext cx="6108200" cy="2031325"/>
          </a:xfrm>
          <a:prstGeom prst="rect">
            <a:avLst/>
          </a:prstGeom>
          <a:noFill/>
        </p:spPr>
        <p:txBody>
          <a:bodyPr wrap="square" rtlCol="0">
            <a:spAutoFit/>
          </a:bodyPr>
          <a:lstStyle/>
          <a:p>
            <a:pPr algn="l">
              <a:buFont typeface="+mj-lt"/>
              <a:buAutoNum type="arabicPeriod"/>
            </a:pPr>
            <a:r>
              <a:rPr lang="en-US" sz="1400" b="0" i="0" dirty="0">
                <a:solidFill>
                  <a:srgbClr val="D1D5DB"/>
                </a:solidFill>
                <a:effectLst/>
                <a:latin typeface="Söhne"/>
              </a:rPr>
              <a:t>Start with the root node of the game tree and evaluate the value of its children.</a:t>
            </a:r>
          </a:p>
          <a:p>
            <a:pPr algn="l">
              <a:buFont typeface="+mj-lt"/>
              <a:buAutoNum type="arabicPeriod"/>
            </a:pPr>
            <a:r>
              <a:rPr lang="en-US" sz="1400" b="0" i="0" dirty="0">
                <a:solidFill>
                  <a:srgbClr val="D1D5DB"/>
                </a:solidFill>
                <a:effectLst/>
                <a:latin typeface="Söhne"/>
              </a:rPr>
              <a:t>If the node is a maximizing player, choose the move with the maximum value. If the node is a minimizing player, choose the move with the minimum value.</a:t>
            </a:r>
          </a:p>
          <a:p>
            <a:pPr algn="l">
              <a:buFont typeface="+mj-lt"/>
              <a:buAutoNum type="arabicPeriod"/>
            </a:pPr>
            <a:r>
              <a:rPr lang="en-US" sz="1400" b="0" i="0" dirty="0">
                <a:solidFill>
                  <a:srgbClr val="D1D5DB"/>
                </a:solidFill>
                <a:effectLst/>
                <a:latin typeface="Söhne"/>
              </a:rPr>
              <a:t>If the node is a terminal node, return its value.</a:t>
            </a:r>
          </a:p>
          <a:p>
            <a:pPr algn="l">
              <a:buFont typeface="+mj-lt"/>
              <a:buAutoNum type="arabicPeriod"/>
            </a:pPr>
            <a:r>
              <a:rPr lang="en-US" sz="1400" b="0" i="0" dirty="0">
                <a:solidFill>
                  <a:srgbClr val="D1D5DB"/>
                </a:solidFill>
                <a:effectLst/>
                <a:latin typeface="Söhne"/>
              </a:rPr>
              <a:t>Repeat the process for the selected child node, alternating between maximizing and minimizing players until a terminal node is reached.</a:t>
            </a:r>
          </a:p>
          <a:p>
            <a:pPr algn="l">
              <a:buFont typeface="+mj-lt"/>
              <a:buAutoNum type="arabicPeriod"/>
            </a:pPr>
            <a:r>
              <a:rPr lang="en-US" sz="1400" b="0" i="0" dirty="0">
                <a:solidFill>
                  <a:srgbClr val="D1D5DB"/>
                </a:solidFill>
                <a:effectLst/>
                <a:latin typeface="Söhne"/>
              </a:rPr>
              <a:t>The final value returned by the algorithm is the value of the root node, which represents the best move for the current player.</a:t>
            </a:r>
          </a:p>
          <a:p>
            <a:pPr marL="285750" indent="-285750">
              <a:buFont typeface="Arial" panose="020B0604020202020204" pitchFamily="34" charset="0"/>
              <a:buChar char="•"/>
            </a:pPr>
            <a:endParaRPr lang="en-IN" sz="1400" dirty="0">
              <a:solidFill>
                <a:schemeClr val="accent5">
                  <a:lumMod val="40000"/>
                  <a:lumOff val="60000"/>
                </a:schemeClr>
              </a:solidFill>
            </a:endParaRPr>
          </a:p>
        </p:txBody>
      </p:sp>
    </p:spTree>
    <p:extLst>
      <p:ext uri="{BB962C8B-B14F-4D97-AF65-F5344CB8AC3E}">
        <p14:creationId xmlns:p14="http://schemas.microsoft.com/office/powerpoint/2010/main" val="139697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99BA9-FDE5-899D-0FC0-55800F85FB56}"/>
              </a:ext>
            </a:extLst>
          </p:cNvPr>
          <p:cNvSpPr>
            <a:spLocks noGrp="1"/>
          </p:cNvSpPr>
          <p:nvPr>
            <p:ph idx="1"/>
          </p:nvPr>
        </p:nvSpPr>
        <p:spPr/>
        <p:txBody>
          <a:bodyPr>
            <a:normAutofit/>
          </a:bodyPr>
          <a:lstStyle/>
          <a:p>
            <a:r>
              <a:rPr lang="en-US" sz="1600" b="0" i="0" dirty="0">
                <a:solidFill>
                  <a:srgbClr val="D1D5DB"/>
                </a:solidFill>
                <a:effectLst/>
                <a:latin typeface="Arial" panose="020B0604020202020204" pitchFamily="34" charset="0"/>
                <a:cs typeface="Arial" panose="020B0604020202020204" pitchFamily="34" charset="0"/>
              </a:rPr>
              <a:t>Can handle complex decision-making situations by considering all possible moves and counter-moves in a game.</a:t>
            </a:r>
          </a:p>
          <a:p>
            <a:r>
              <a:rPr lang="en-US" sz="1600" b="0" i="0" dirty="0">
                <a:solidFill>
                  <a:srgbClr val="D1D5DB"/>
                </a:solidFill>
                <a:effectLst/>
                <a:latin typeface="Arial" panose="020B0604020202020204" pitchFamily="34" charset="0"/>
                <a:cs typeface="Arial" panose="020B0604020202020204" pitchFamily="34" charset="0"/>
              </a:rPr>
              <a:t>It has slow computation time so unable to handle large game trees so can handle uncertaint</a:t>
            </a:r>
            <a:r>
              <a:rPr lang="en-US" sz="1600" dirty="0">
                <a:solidFill>
                  <a:srgbClr val="D1D5DB"/>
                </a:solidFill>
                <a:latin typeface="Arial" panose="020B0604020202020204" pitchFamily="34" charset="0"/>
                <a:cs typeface="Arial" panose="020B0604020202020204" pitchFamily="34" charset="0"/>
              </a:rPr>
              <a:t>y as select </a:t>
            </a:r>
            <a:r>
              <a:rPr lang="en-US" sz="1600" b="0" i="0" dirty="0">
                <a:solidFill>
                  <a:srgbClr val="D1D5DB"/>
                </a:solidFill>
                <a:effectLst/>
                <a:latin typeface="Arial" panose="020B0604020202020204" pitchFamily="34" charset="0"/>
                <a:cs typeface="Arial" panose="020B0604020202020204" pitchFamily="34" charset="0"/>
              </a:rPr>
              <a:t>all possible scenarios and selecting the best move based on the minimax values.</a:t>
            </a:r>
          </a:p>
          <a:p>
            <a:r>
              <a:rPr lang="en-US" sz="1600" dirty="0">
                <a:solidFill>
                  <a:srgbClr val="D1D5DB"/>
                </a:solidFill>
                <a:latin typeface="Arial" panose="020B0604020202020204" pitchFamily="34" charset="0"/>
                <a:cs typeface="Arial" panose="020B0604020202020204" pitchFamily="34" charset="0"/>
              </a:rPr>
              <a:t>I</a:t>
            </a:r>
            <a:r>
              <a:rPr lang="en-US" sz="1600" b="0" i="0" dirty="0">
                <a:solidFill>
                  <a:srgbClr val="D1D5DB"/>
                </a:solidFill>
                <a:effectLst/>
                <a:latin typeface="Arial" panose="020B0604020202020204" pitchFamily="34" charset="0"/>
                <a:cs typeface="Arial" panose="020B0604020202020204" pitchFamily="34" charset="0"/>
              </a:rPr>
              <a:t>mpractical for large game trees due to the exponential growth of the tree.</a:t>
            </a:r>
          </a:p>
          <a:p>
            <a:r>
              <a:rPr lang="en-US" sz="1600" dirty="0">
                <a:solidFill>
                  <a:srgbClr val="D1D5DB"/>
                </a:solidFill>
                <a:latin typeface="Söhne"/>
              </a:rPr>
              <a:t>I</a:t>
            </a:r>
            <a:r>
              <a:rPr lang="en-US" sz="1600" b="0" i="0" dirty="0">
                <a:solidFill>
                  <a:srgbClr val="D1D5DB"/>
                </a:solidFill>
                <a:effectLst/>
                <a:latin typeface="Söhne"/>
              </a:rPr>
              <a:t>t always selects the best move for the maximizing player, assuming the other player is playing optimally.</a:t>
            </a:r>
          </a:p>
          <a:p>
            <a:endParaRPr lang="en-IN" sz="2400" dirty="0"/>
          </a:p>
        </p:txBody>
      </p:sp>
    </p:spTree>
    <p:extLst>
      <p:ext uri="{BB962C8B-B14F-4D97-AF65-F5344CB8AC3E}">
        <p14:creationId xmlns:p14="http://schemas.microsoft.com/office/powerpoint/2010/main" val="138277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99E6-77D5-030C-6F1C-5F59D1391ACA}"/>
              </a:ext>
            </a:extLst>
          </p:cNvPr>
          <p:cNvSpPr>
            <a:spLocks noGrp="1"/>
          </p:cNvSpPr>
          <p:nvPr>
            <p:ph type="title"/>
          </p:nvPr>
        </p:nvSpPr>
        <p:spPr/>
        <p:txBody>
          <a:bodyPr>
            <a:normAutofit/>
          </a:bodyPr>
          <a:lstStyle/>
          <a:p>
            <a:r>
              <a:rPr lang="en-IN" sz="2400" dirty="0"/>
              <a:t>Alpha – Beta Pruning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D16FBD-9D99-358C-72FE-6BFA309D99F8}"/>
                  </a:ext>
                </a:extLst>
              </p:cNvPr>
              <p:cNvSpPr>
                <a:spLocks noGrp="1"/>
              </p:cNvSpPr>
              <p:nvPr>
                <p:ph idx="1"/>
              </p:nvPr>
            </p:nvSpPr>
            <p:spPr/>
            <p:txBody>
              <a:bodyPr>
                <a:normAutofit/>
              </a:bodyPr>
              <a:lstStyle/>
              <a:p>
                <a:r>
                  <a:rPr lang="en-US" sz="1600" b="0" i="0" dirty="0">
                    <a:solidFill>
                      <a:srgbClr val="D1D5DB"/>
                    </a:solidFill>
                    <a:effectLst/>
                    <a:latin typeface="Arial" panose="020B0604020202020204" pitchFamily="34" charset="0"/>
                    <a:cs typeface="Arial" panose="020B0604020202020204" pitchFamily="34" charset="0"/>
                  </a:rPr>
                  <a:t>make the decision-making process more efficient by reducing the number of nodes that need to be evaluated.</a:t>
                </a:r>
              </a:p>
              <a:p>
                <a:r>
                  <a:rPr lang="en-US" sz="1600" b="0" i="0" dirty="0">
                    <a:solidFill>
                      <a:srgbClr val="D1D5DB"/>
                    </a:solidFill>
                    <a:effectLst/>
                    <a:latin typeface="Arial" panose="020B0604020202020204" pitchFamily="34" charset="0"/>
                    <a:cs typeface="Arial" panose="020B0604020202020204" pitchFamily="34" charset="0"/>
                  </a:rPr>
                  <a:t>works by pruning unproductive branches of the tree based on the Alpha and Beta values, which represent the best possible moves for the maximizing and minimizing players respectively.</a:t>
                </a:r>
              </a:p>
              <a:p>
                <a:r>
                  <a:rPr lang="en-US" sz="1600" b="0" i="0" dirty="0">
                    <a:solidFill>
                      <a:srgbClr val="D1D5DB"/>
                    </a:solidFill>
                    <a:effectLst/>
                    <a:latin typeface="Arial" panose="020B0604020202020204" pitchFamily="34" charset="0"/>
                    <a:cs typeface="Arial" panose="020B0604020202020204" pitchFamily="34" charset="0"/>
                  </a:rPr>
                  <a:t>It starts by initializing the Alpha and Beta values to negative and positive infinity, respectively. Then, it evaluates the children of each node and updates the Alpha and Beta values based on the results.</a:t>
                </a:r>
              </a:p>
              <a:p>
                <a:r>
                  <a:rPr lang="en-US" sz="1600" b="0" i="0" dirty="0">
                    <a:solidFill>
                      <a:srgbClr val="D1D5DB"/>
                    </a:solidFill>
                    <a:effectLst/>
                    <a:latin typeface="Arial" panose="020B0604020202020204" pitchFamily="34" charset="0"/>
                    <a:cs typeface="Arial" panose="020B0604020202020204" pitchFamily="34" charset="0"/>
                  </a:rPr>
                  <a:t> If a branch of the tree is found to be unproductive, it is pruned, and the algorithm moves on to the next branch. This process continues until all nodes have been evaluated or pruned.</a:t>
                </a:r>
              </a:p>
              <a:p>
                <a:r>
                  <a:rPr lang="en-IN" sz="1600" dirty="0">
                    <a:latin typeface="Arial" panose="020B0604020202020204" pitchFamily="34" charset="0"/>
                    <a:cs typeface="Arial" panose="020B0604020202020204" pitchFamily="34" charset="0"/>
                  </a:rPr>
                  <a:t>Time Complexity :  O(</a:t>
                </a:r>
                <a14:m>
                  <m:oMath xmlns:m="http://schemas.openxmlformats.org/officeDocument/2006/math">
                    <m:sSup>
                      <m:sSupPr>
                        <m:ctrlPr>
                          <a:rPr lang="en-IN" sz="1600" i="1" smtClean="0">
                            <a:latin typeface="Cambria Math" panose="02040503050406030204" pitchFamily="18" charset="0"/>
                          </a:rPr>
                        </m:ctrlPr>
                      </m:sSupPr>
                      <m:e>
                        <m:r>
                          <a:rPr lang="en-IN" sz="1600" b="0" i="1" smtClean="0">
                            <a:latin typeface="Cambria Math" panose="02040503050406030204" pitchFamily="18" charset="0"/>
                          </a:rPr>
                          <m:t>𝑏</m:t>
                        </m:r>
                      </m:e>
                      <m:sup>
                        <m:r>
                          <a:rPr lang="en-IN" sz="1600" b="0" i="1" smtClean="0">
                            <a:latin typeface="Cambria Math" panose="02040503050406030204" pitchFamily="18" charset="0"/>
                          </a:rPr>
                          <m:t>𝑚</m:t>
                        </m:r>
                        <m:r>
                          <a:rPr lang="en-IN" sz="1600" b="0" i="1" smtClean="0">
                            <a:latin typeface="Cambria Math" panose="02040503050406030204" pitchFamily="18" charset="0"/>
                          </a:rPr>
                          <m:t>/2</m:t>
                        </m:r>
                      </m:sup>
                    </m:sSup>
                  </m:oMath>
                </a14:m>
                <a:r>
                  <a:rPr lang="en-IN" sz="1600" dirty="0">
                    <a:latin typeface="Arial" panose="020B0604020202020204" pitchFamily="34" charset="0"/>
                    <a:cs typeface="Arial" panose="020B0604020202020204" pitchFamily="34" charset="0"/>
                  </a:rPr>
                  <a:t>)</a:t>
                </a:r>
              </a:p>
              <a:p>
                <a:endParaRPr lang="en-IN"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76D16FBD-9D99-358C-72FE-6BFA309D99F8}"/>
                  </a:ext>
                </a:extLst>
              </p:cNvPr>
              <p:cNvSpPr>
                <a:spLocks noGrp="1" noRot="1" noChangeAspect="1" noMove="1" noResize="1" noEditPoints="1" noAdjustHandles="1" noChangeArrowheads="1" noChangeShapeType="1" noTextEdit="1"/>
              </p:cNvSpPr>
              <p:nvPr>
                <p:ph idx="1"/>
              </p:nvPr>
            </p:nvSpPr>
            <p:spPr>
              <a:blipFill>
                <a:blip r:embed="rId2"/>
                <a:stretch>
                  <a:fillRect l="-371" t="-521" r="-1021"/>
                </a:stretch>
              </a:blipFill>
            </p:spPr>
            <p:txBody>
              <a:bodyPr/>
              <a:lstStyle/>
              <a:p>
                <a:r>
                  <a:rPr lang="en-IN">
                    <a:noFill/>
                  </a:rPr>
                  <a:t> </a:t>
                </a:r>
              </a:p>
            </p:txBody>
          </p:sp>
        </mc:Fallback>
      </mc:AlternateContent>
    </p:spTree>
    <p:extLst>
      <p:ext uri="{BB962C8B-B14F-4D97-AF65-F5344CB8AC3E}">
        <p14:creationId xmlns:p14="http://schemas.microsoft.com/office/powerpoint/2010/main" val="109868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1F29C3-5E97-E028-6DDD-FA107C739CB3}"/>
              </a:ext>
            </a:extLst>
          </p:cNvPr>
          <p:cNvPicPr>
            <a:picLocks noGrp="1" noChangeAspect="1"/>
          </p:cNvPicPr>
          <p:nvPr>
            <p:ph idx="1"/>
          </p:nvPr>
        </p:nvPicPr>
        <p:blipFill rotWithShape="1">
          <a:blip r:embed="rId2"/>
          <a:srcRect l="6481"/>
          <a:stretch/>
        </p:blipFill>
        <p:spPr>
          <a:xfrm>
            <a:off x="1059785" y="352236"/>
            <a:ext cx="6566315" cy="4439028"/>
          </a:xfrm>
        </p:spPr>
      </p:pic>
    </p:spTree>
    <p:extLst>
      <p:ext uri="{BB962C8B-B14F-4D97-AF65-F5344CB8AC3E}">
        <p14:creationId xmlns:p14="http://schemas.microsoft.com/office/powerpoint/2010/main" val="322871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E778-7034-7F31-9BE5-91DFA82FEE43}"/>
              </a:ext>
            </a:extLst>
          </p:cNvPr>
          <p:cNvSpPr>
            <a:spLocks noGrp="1"/>
          </p:cNvSpPr>
          <p:nvPr>
            <p:ph type="title"/>
          </p:nvPr>
        </p:nvSpPr>
        <p:spPr/>
        <p:txBody>
          <a:bodyPr>
            <a:normAutofit/>
          </a:bodyPr>
          <a:lstStyle/>
          <a:p>
            <a:r>
              <a:rPr lang="en-IN" sz="2800" dirty="0"/>
              <a:t>Problems</a:t>
            </a:r>
          </a:p>
        </p:txBody>
      </p:sp>
      <p:sp>
        <p:nvSpPr>
          <p:cNvPr id="3" name="Content Placeholder 2">
            <a:extLst>
              <a:ext uri="{FF2B5EF4-FFF2-40B4-BE49-F238E27FC236}">
                <a16:creationId xmlns:a16="http://schemas.microsoft.com/office/drawing/2014/main" id="{4BA029D3-82F2-EE53-9509-9999E92C3EE7}"/>
              </a:ext>
            </a:extLst>
          </p:cNvPr>
          <p:cNvSpPr>
            <a:spLocks noGrp="1"/>
          </p:cNvSpPr>
          <p:nvPr>
            <p:ph idx="1"/>
          </p:nvPr>
        </p:nvSpPr>
        <p:spPr/>
        <p:txBody>
          <a:bodyPr>
            <a:normAutofit fontScale="85000" lnSpcReduction="10000"/>
          </a:bodyPr>
          <a:lstStyle/>
          <a:p>
            <a:pPr>
              <a:buFont typeface="+mj-lt"/>
              <a:buAutoNum type="arabicPeriod"/>
            </a:pPr>
            <a:r>
              <a:rPr lang="en-US" sz="1800" b="0" i="0" u="none" strike="noStrike" dirty="0">
                <a:effectLst/>
                <a:latin typeface="Arial" panose="020B0604020202020204" pitchFamily="34" charset="0"/>
                <a:cs typeface="Arial" panose="020B0604020202020204" pitchFamily="34" charset="0"/>
              </a:rPr>
              <a:t>What is the size of the game tree for Noughts and Crosses? Sketch the game tree.</a:t>
            </a:r>
          </a:p>
          <a:p>
            <a:pPr>
              <a:buFont typeface="+mj-lt"/>
              <a:buAutoNum type="arabicPeriod"/>
            </a:pPr>
            <a:endParaRPr lang="en-US" sz="1800" b="0" i="0" u="none" strike="noStrike" dirty="0">
              <a:effectLst/>
              <a:latin typeface="Arial" panose="020B0604020202020204" pitchFamily="34" charset="0"/>
              <a:cs typeface="Arial" panose="020B0604020202020204" pitchFamily="34" charset="0"/>
            </a:endParaRPr>
          </a:p>
          <a:p>
            <a:pPr algn="just" fontAlgn="base">
              <a:spcBef>
                <a:spcPts val="0"/>
              </a:spcBef>
              <a:buFont typeface="+mj-lt"/>
              <a:buAutoNum type="arabicPeriod"/>
            </a:pPr>
            <a:r>
              <a:rPr lang="en-US" sz="1800" b="0" i="0" u="none" strike="noStrike" dirty="0">
                <a:effectLst/>
                <a:latin typeface="Arial" panose="020B0604020202020204" pitchFamily="34" charset="0"/>
                <a:cs typeface="Arial" panose="020B0604020202020204" pitchFamily="34" charset="0"/>
              </a:rPr>
              <a:t>Read about the game of </a:t>
            </a:r>
            <a:r>
              <a:rPr lang="en-US" sz="1800" b="0" i="0" u="none" strike="noStrike" dirty="0" err="1">
                <a:effectLst/>
                <a:latin typeface="Arial" panose="020B0604020202020204" pitchFamily="34" charset="0"/>
                <a:cs typeface="Arial" panose="020B0604020202020204" pitchFamily="34" charset="0"/>
              </a:rPr>
              <a:t>Nim</a:t>
            </a:r>
            <a:r>
              <a:rPr lang="en-US" sz="1800" b="0" i="0" u="none" strike="noStrike" dirty="0">
                <a:effectLst/>
                <a:latin typeface="Arial" panose="020B0604020202020204" pitchFamily="34" charset="0"/>
                <a:cs typeface="Arial" panose="020B0604020202020204" pitchFamily="34" charset="0"/>
              </a:rPr>
              <a:t> (a player left with no move losing the game). For the initial configuration of the game with three piles of objects as shown in Figure, show that regardless of the strategy of player-1, player-2 will always win. Try to explain the reason with the MINIMAX value backup argument on the game tree.</a:t>
            </a:r>
          </a:p>
          <a:p>
            <a:pPr algn="just" fontAlgn="base">
              <a:spcBef>
                <a:spcPts val="0"/>
              </a:spcBef>
              <a:buFont typeface="+mj-lt"/>
              <a:buAutoNum type="arabicPeriod"/>
            </a:pPr>
            <a:endParaRPr lang="en-US" sz="1800" b="0" i="0" u="none" strike="noStrike" dirty="0">
              <a:effectLst/>
              <a:latin typeface="Arial" panose="020B0604020202020204" pitchFamily="34" charset="0"/>
              <a:cs typeface="Arial" panose="020B0604020202020204" pitchFamily="34" charset="0"/>
            </a:endParaRPr>
          </a:p>
          <a:p>
            <a:pPr algn="just" fontAlgn="base">
              <a:spcBef>
                <a:spcPts val="0"/>
              </a:spcBef>
              <a:buFont typeface="+mj-lt"/>
              <a:buAutoNum type="arabicPeriod"/>
            </a:pPr>
            <a:r>
              <a:rPr lang="en-US" sz="1800" b="0" i="0" u="none" strike="noStrike" dirty="0">
                <a:effectLst/>
                <a:latin typeface="Arial" panose="020B0604020202020204" pitchFamily="34" charset="0"/>
                <a:cs typeface="Arial" panose="020B0604020202020204" pitchFamily="34" charset="0"/>
              </a:rPr>
              <a:t>Implement MINIMAX and alpha-beta pruning agents. Report on number of evaluated nodes for Noughts and Crosses game tree.</a:t>
            </a:r>
          </a:p>
          <a:p>
            <a:pPr algn="just" fontAlgn="base">
              <a:spcBef>
                <a:spcPts val="0"/>
              </a:spcBef>
              <a:buFont typeface="+mj-lt"/>
              <a:buAutoNum type="arabicPeriod"/>
            </a:pPr>
            <a:endParaRPr lang="en-US" sz="1800" b="0" i="0" u="none" strike="noStrike" dirty="0">
              <a:effectLst/>
              <a:latin typeface="Arial" panose="020B0604020202020204" pitchFamily="34" charset="0"/>
              <a:cs typeface="Arial" panose="020B0604020202020204" pitchFamily="34" charset="0"/>
            </a:endParaRPr>
          </a:p>
          <a:p>
            <a:pPr algn="just" fontAlgn="base">
              <a:spcBef>
                <a:spcPts val="0"/>
              </a:spcBef>
              <a:buFont typeface="+mj-lt"/>
              <a:buAutoNum type="arabicPeriod"/>
            </a:pPr>
            <a:r>
              <a:rPr lang="en-US" sz="1800" b="0" i="0" u="none" strike="noStrike" dirty="0">
                <a:effectLst/>
                <a:latin typeface="Arial" panose="020B0604020202020204" pitchFamily="34" charset="0"/>
                <a:cs typeface="Arial" panose="020B0604020202020204" pitchFamily="34" charset="0"/>
              </a:rPr>
              <a:t>Use recurrence to show that under perfect ordering of leaf nodes, the alpha-beta pruning time complexity is O(b</a:t>
            </a:r>
            <a:r>
              <a:rPr lang="en-US" sz="1800" b="0" i="0" u="none" strike="noStrike" baseline="30000" dirty="0">
                <a:effectLst/>
                <a:latin typeface="Arial" panose="020B0604020202020204" pitchFamily="34" charset="0"/>
                <a:cs typeface="Arial" panose="020B0604020202020204" pitchFamily="34" charset="0"/>
              </a:rPr>
              <a:t>m/2</a:t>
            </a:r>
            <a:r>
              <a:rPr lang="en-US" sz="1800" b="0" i="0" u="none" strike="noStrike" dirty="0">
                <a:effectLst/>
                <a:latin typeface="Arial" panose="020B0604020202020204" pitchFamily="34" charset="0"/>
                <a:cs typeface="Arial" panose="020B0604020202020204" pitchFamily="34" charset="0"/>
              </a:rPr>
              <a:t>), where b is the effective branching factor and m is the depth of the tree.</a:t>
            </a:r>
          </a:p>
          <a:p>
            <a:pPr marL="514350" indent="-51435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459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79F5-23E9-E307-7BBC-982C91AA86B8}"/>
              </a:ext>
            </a:extLst>
          </p:cNvPr>
          <p:cNvSpPr>
            <a:spLocks noGrp="1"/>
          </p:cNvSpPr>
          <p:nvPr>
            <p:ph type="title"/>
          </p:nvPr>
        </p:nvSpPr>
        <p:spPr/>
        <p:txBody>
          <a:bodyPr>
            <a:noAutofit/>
          </a:bodyPr>
          <a:lstStyle/>
          <a:p>
            <a:r>
              <a:rPr lang="en-IN" sz="2000" dirty="0"/>
              <a:t>1. </a:t>
            </a:r>
            <a:r>
              <a:rPr lang="en-US" sz="2000" b="0" i="0" u="none" strike="noStrike" dirty="0">
                <a:effectLst/>
                <a:latin typeface="Arial" panose="020B0604020202020204" pitchFamily="34" charset="0"/>
                <a:cs typeface="Arial" panose="020B0604020202020204" pitchFamily="34" charset="0"/>
              </a:rPr>
              <a:t>What is the size of the game tree for Noughts and Crosses? Sketch the game tree.</a:t>
            </a:r>
            <a:endParaRPr lang="en-IN" sz="2000" dirty="0"/>
          </a:p>
        </p:txBody>
      </p:sp>
      <p:pic>
        <p:nvPicPr>
          <p:cNvPr id="2050" name="Picture 2" descr="PrintTest">
            <a:extLst>
              <a:ext uri="{FF2B5EF4-FFF2-40B4-BE49-F238E27FC236}">
                <a16:creationId xmlns:a16="http://schemas.microsoft.com/office/drawing/2014/main" id="{27FFDBC3-4149-2077-EDCD-DE2CA4ED8D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863" y="1242522"/>
            <a:ext cx="6565900" cy="342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788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1197</Words>
  <Application>Microsoft Office PowerPoint</Application>
  <PresentationFormat>On-screen Show (16:9)</PresentationFormat>
  <Paragraphs>98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Cambria Math</vt:lpstr>
      <vt:lpstr>Söhne</vt:lpstr>
      <vt:lpstr>Office Theme</vt:lpstr>
      <vt:lpstr>AI Lab Assignment  Week 5 Assignment 4 </vt:lpstr>
      <vt:lpstr>Lab Assignment 4</vt:lpstr>
      <vt:lpstr>Minimax Algorithm</vt:lpstr>
      <vt:lpstr>Algorithm</vt:lpstr>
      <vt:lpstr>PowerPoint Presentation</vt:lpstr>
      <vt:lpstr>Alpha – Beta Pruning</vt:lpstr>
      <vt:lpstr>PowerPoint Presentation</vt:lpstr>
      <vt:lpstr>Problems</vt:lpstr>
      <vt:lpstr>1. What is the size of the game tree for Noughts and Crosses? Sketch the game tree.</vt:lpstr>
      <vt:lpstr>PowerPoint Presentation</vt:lpstr>
      <vt:lpstr>2. Game of Nim</vt:lpstr>
      <vt:lpstr>PowerPoint Presentation</vt:lpstr>
      <vt:lpstr>Output </vt:lpstr>
      <vt:lpstr>Output </vt:lpstr>
      <vt:lpstr>Output </vt:lpstr>
      <vt:lpstr>XOR Trick for Game of NIM </vt:lpstr>
      <vt:lpstr>3. MINIMAX and alpha-beta pruning agents for Tic-Tac-Toe </vt:lpstr>
      <vt:lpstr>With Alpha Beta Pruning</vt:lpstr>
      <vt:lpstr>4. Use recurrence to show that under perfect ordering of leaf nodes, the alpha-beta pruning time complexity is O(bm/2), where b is the effective branching factor and m is the depth of the tree.  </vt:lpstr>
      <vt:lpstr>PowerPoint Presentation</vt:lpstr>
      <vt:lpstr>Thank You  By –undefined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2023-01-30T09:18:37Z</dcterms:modified>
</cp:coreProperties>
</file>