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heme/themeOverride1.xml" ContentType="application/vnd.openxmlformats-officedocument.themeOverride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02" r:id="rId1"/>
  </p:sldMasterIdLst>
  <p:notesMasterIdLst>
    <p:notesMasterId r:id="rId30"/>
  </p:notesMasterIdLst>
  <p:sldIdLst>
    <p:sldId id="267" r:id="rId2"/>
    <p:sldId id="268" r:id="rId3"/>
    <p:sldId id="265" r:id="rId4"/>
    <p:sldId id="269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57" r:id="rId19"/>
    <p:sldId id="271" r:id="rId20"/>
    <p:sldId id="293" r:id="rId21"/>
    <p:sldId id="291" r:id="rId22"/>
    <p:sldId id="292" r:id="rId23"/>
    <p:sldId id="261" r:id="rId24"/>
    <p:sldId id="273" r:id="rId25"/>
    <p:sldId id="274" r:id="rId26"/>
    <p:sldId id="264" r:id="rId27"/>
    <p:sldId id="272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Некрытов" initials="АН" lastIdx="10" clrIdx="0">
    <p:extLst>
      <p:ext uri="{19B8F6BF-5375-455C-9EA6-DF929625EA0E}">
        <p15:presenceInfo xmlns:p15="http://schemas.microsoft.com/office/powerpoint/2012/main" userId="5247343f739293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713" autoAdjust="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00:18.282" idx="1">
    <p:pos x="10" y="10"/>
    <p:text>Слайд посвящен структуре АСУ ТП (уровни)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02:55.055" idx="2">
    <p:pos x="5686" y="618"/>
    <p:text>Сосредоточимся на уровне управления участком техпроцесса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4:30.779" idx="4">
    <p:pos x="5511" y="1108"/>
    <p:text>Каждый вариант может включать выделенную инженерную станцию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29:19.792" idx="6">
    <p:pos x="4299" y="297"/>
    <p:text>Пример - Intouch ME, InTouch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16:34.552" idx="3">
    <p:pos x="4656" y="1131"/>
    <p:text>В качестве инженерной станции можно нарисовать ноутбук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2:02.554" idx="7">
    <p:pos x="10" y="10"/>
    <p:text>В качестве примера - iFix, Genesis64? WinCC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34:33.825" idx="8">
    <p:pos x="3417" y="296"/>
    <p:text>System Platform, WinCC OA</p:text>
    <p:extLst>
      <p:ext uri="{C676402C-5697-4E1C-873F-D02D1690AC5C}">
        <p15:threadingInfo xmlns:p15="http://schemas.microsoft.com/office/powerpoint/2012/main" timeZoneBias="-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27T17:28:49.318" idx="5">
    <p:pos x="10" y="10"/>
    <p:text>Пример - PSC7 (Siemens) PlantStruXure PES (с натяжкой)</p:text>
    <p:extLst>
      <p:ext uri="{C676402C-5697-4E1C-873F-D02D1690AC5C}">
        <p15:threadingInfo xmlns:p15="http://schemas.microsoft.com/office/powerpoint/2012/main" timeZoneBias="-300"/>
      </p:ext>
    </p:extLst>
  </p:cm>
  <p:cm authorId="1" dt="2019-08-27T17:36:29.680" idx="10">
    <p:pos x="146" y="146"/>
    <p:text>Идея: конфигурируется одновременно ПК и ПЛК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9F021-9FAB-4CEA-A96A-A2DB693E74C4}" type="datetimeFigureOut">
              <a:rPr lang="ru-RU" smtClean="0"/>
              <a:t>23.12.2019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AF0DC-58A0-4B34-A3CD-6EF3340BA3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74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AF0DC-58A0-4B34-A3CD-6EF3340BA3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5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8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61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8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8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2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0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9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43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image0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263" y="1124744"/>
            <a:ext cx="8415471" cy="5143536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6A60CB3-0F11-44FD-958A-CE75534CEC77}"/>
              </a:ext>
            </a:extLst>
          </p:cNvPr>
          <p:cNvSpPr txBox="1">
            <a:spLocks/>
          </p:cNvSpPr>
          <p:nvPr/>
        </p:nvSpPr>
        <p:spPr>
          <a:xfrm>
            <a:off x="1561902" y="30368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Автоматизация</a:t>
            </a:r>
            <a:r>
              <a:rPr lang="ru-RU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производства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CEDBA4B-B4C7-4358-9C1B-BADADF89DCB7}"/>
              </a:ext>
            </a:extLst>
          </p:cNvPr>
          <p:cNvSpPr/>
          <p:nvPr/>
        </p:nvSpPr>
        <p:spPr>
          <a:xfrm>
            <a:off x="1187624" y="620688"/>
            <a:ext cx="6768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Факторы, учитываемые при планировании сетевых приложений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5BC6CE6-3B97-4C89-9AA6-5A97B3AC5578}"/>
              </a:ext>
            </a:extLst>
          </p:cNvPr>
          <p:cNvSpPr/>
          <p:nvPr/>
        </p:nvSpPr>
        <p:spPr>
          <a:xfrm>
            <a:off x="1331640" y="2060848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Независимо от архитектуры необходимо учитывать следующие факторы: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источникам данных ввода-вывода;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доступ к разделяемым файлам;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место регистрации данных; 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особые требования, обусловленные сетью.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249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BF0B7D-389A-4873-99D8-BB679AE106DA}"/>
              </a:ext>
            </a:extLst>
          </p:cNvPr>
          <p:cNvSpPr/>
          <p:nvPr/>
        </p:nvSpPr>
        <p:spPr>
          <a:xfrm>
            <a:off x="800708" y="1426548"/>
            <a:ext cx="7830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	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292E0B-A7CB-4CBA-A38D-66E5CF66F617}"/>
              </a:ext>
            </a:extLst>
          </p:cNvPr>
          <p:cNvSpPr/>
          <p:nvPr/>
        </p:nvSpPr>
        <p:spPr>
          <a:xfrm>
            <a:off x="1331640" y="841773"/>
            <a:ext cx="4667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ввода-вывода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3BA316-A9E1-445C-9F90-8F5E0A6E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9" y="1860682"/>
            <a:ext cx="7502554" cy="2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0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C473A7-4287-44D3-B665-A2EB1C012D61}"/>
              </a:ext>
            </a:extLst>
          </p:cNvPr>
          <p:cNvSpPr/>
          <p:nvPr/>
        </p:nvSpPr>
        <p:spPr>
          <a:xfrm>
            <a:off x="1691680" y="764704"/>
            <a:ext cx="4569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ввода-вывода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970C69-E7CF-443D-909B-264B5AEE9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04" y="1988840"/>
            <a:ext cx="7555992" cy="309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6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9C3251-09CF-4069-AD01-B965AE759ABF}"/>
              </a:ext>
            </a:extLst>
          </p:cNvPr>
          <p:cNvSpPr/>
          <p:nvPr/>
        </p:nvSpPr>
        <p:spPr>
          <a:xfrm>
            <a:off x="2402367" y="1052736"/>
            <a:ext cx="433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Доступ к разделяемым файлам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F44BAA-FCC1-4242-8334-5B03798E1C50}"/>
              </a:ext>
            </a:extLst>
          </p:cNvPr>
          <p:cNvSpPr/>
          <p:nvPr/>
        </p:nvSpPr>
        <p:spPr>
          <a:xfrm>
            <a:off x="1763688" y="2492896"/>
            <a:ext cx="7173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</a:t>
            </a:r>
            <a:r>
              <a:rPr lang="ru-RU" sz="28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глобальные адреса сетевого файл-сервера; </a:t>
            </a: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локальные адреса локальных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3828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86E4FA7-8109-45EF-BD17-9EC175294975}"/>
              </a:ext>
            </a:extLst>
          </p:cNvPr>
          <p:cNvSpPr/>
          <p:nvPr/>
        </p:nvSpPr>
        <p:spPr>
          <a:xfrm>
            <a:off x="2267744" y="692696"/>
            <a:ext cx="4870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Глобальные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00B357-F095-4C8B-AE30-CE73CE93B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00" y="1873546"/>
            <a:ext cx="7562999" cy="31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2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DE2E27-FBEF-45C2-967B-57ADB4760096}"/>
              </a:ext>
            </a:extLst>
          </p:cNvPr>
          <p:cNvSpPr/>
          <p:nvPr/>
        </p:nvSpPr>
        <p:spPr>
          <a:xfrm>
            <a:off x="2185608" y="620688"/>
            <a:ext cx="47727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Локальные адреса файлов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36CE3B-70FA-4EBE-9296-025E3F1D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39" y="1928196"/>
            <a:ext cx="6902921" cy="30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6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91D819-6EF1-48A1-B0DD-BF6A882117B2}"/>
              </a:ext>
            </a:extLst>
          </p:cNvPr>
          <p:cNvSpPr/>
          <p:nvPr/>
        </p:nvSpPr>
        <p:spPr>
          <a:xfrm>
            <a:off x="1543894" y="692696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Регистрация данных в распределенной среде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B81DEA-B3CE-46E7-BBF8-66ECF5E4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67" y="1772816"/>
            <a:ext cx="750634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74F054-65A3-4F8D-802B-6DA9B6861CE9}"/>
              </a:ext>
            </a:extLst>
          </p:cNvPr>
          <p:cNvSpPr/>
          <p:nvPr/>
        </p:nvSpPr>
        <p:spPr>
          <a:xfrm>
            <a:off x="2123728" y="404664"/>
            <a:ext cx="5282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Использование Сервисов Терминалов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0819B8-56B0-48FE-B95D-D55C8491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63" y="1061447"/>
            <a:ext cx="7269274" cy="50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9A692C9-6C8A-4D09-A3EA-DE413913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08" y="332656"/>
            <a:ext cx="3672408" cy="135408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Резервированная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157BBE-395E-4B5A-8D3F-8A9BEE716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72" y="1340768"/>
            <a:ext cx="6116455" cy="4577215"/>
          </a:xfrm>
          <a:prstGeom prst="rect">
            <a:avLst/>
          </a:prstGeom>
          <a:effectLst>
            <a:softEdge rad="2032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FA9E5-5F4B-413E-B860-F246E0EEBE2B}"/>
              </a:ext>
            </a:extLst>
          </p:cNvPr>
          <p:cNvSpPr/>
          <p:nvPr/>
        </p:nvSpPr>
        <p:spPr>
          <a:xfrm>
            <a:off x="2555776" y="272842"/>
            <a:ext cx="4176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kern="1400" spc="-50" dirty="0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 HMI SСADA </a:t>
            </a:r>
            <a:r>
              <a:rPr lang="ru-RU" sz="2400" kern="1400" spc="-50" dirty="0" err="1">
                <a:solidFill>
                  <a:schemeClr val="bg2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iFix</a:t>
            </a:r>
            <a:endParaRPr lang="ru-RU" sz="2400" kern="1400" spc="-50" dirty="0">
              <a:solidFill>
                <a:schemeClr val="bg2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67E38B-F8D3-4EAF-B091-27F777DD3D9A}"/>
              </a:ext>
            </a:extLst>
          </p:cNvPr>
          <p:cNvSpPr/>
          <p:nvPr/>
        </p:nvSpPr>
        <p:spPr>
          <a:xfrm>
            <a:off x="971600" y="980728"/>
            <a:ext cx="7344816" cy="5017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Возможности: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автоматическое переключение серверов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Обширный каталог высокопроизводительных прямых драйверов ввода/вывода и ОРС-серверов как для широко распространенных, так и для специализированных ПЛК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Универсальный ОРС-клиент с возможностями конфигурации, мониторинга и оптимизации обмена с серверами ввода/вывода.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О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PC DA,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ОРС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 Alarm &amp; Events, SQL ODBC, COM/DCOM, OLE DB, ActiveX, .NET.</a:t>
            </a:r>
            <a:endParaRPr lang="ru-RU" sz="2000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ODBC-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драйверы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технологии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Plug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and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Solve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™</a:t>
            </a: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Полная SCADA-функциональность через технологию «тонких» веб-клиентов GE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WebSpace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ru-RU" sz="2000" dirty="0">
              <a:solidFill>
                <a:schemeClr val="bg2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CFDBBA-4653-4240-BE34-F459782E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02" y="260648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ru-RU" dirty="0" err="1">
                <a:solidFill>
                  <a:schemeClr val="bg1"/>
                </a:solidFill>
              </a:rPr>
              <a:t>труктура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SCADA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76F682-E006-4AA7-92A0-38CD1049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6553200" cy="3857625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FF4E7B58-5156-41D2-B009-AC8140948A93}"/>
              </a:ext>
            </a:extLst>
          </p:cNvPr>
          <p:cNvSpPr txBox="1">
            <a:spLocks/>
          </p:cNvSpPr>
          <p:nvPr/>
        </p:nvSpPr>
        <p:spPr>
          <a:xfrm>
            <a:off x="6904768" y="2348880"/>
            <a:ext cx="1728192" cy="135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Среда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33327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28EF5C-8CBA-4F62-B4A0-1542FD09F709}"/>
              </a:ext>
            </a:extLst>
          </p:cNvPr>
          <p:cNvSpPr txBox="1"/>
          <p:nvPr/>
        </p:nvSpPr>
        <p:spPr>
          <a:xfrm>
            <a:off x="3671400" y="620688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CA28F8-DD84-4CC0-88EF-E2F66EDFC7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24" y="1328574"/>
            <a:ext cx="5932805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08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BFB8A99-B17A-4B02-9F28-61C5F3889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700808"/>
            <a:ext cx="66675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76C90B-F1DD-4FD2-9035-8969B5731405}"/>
              </a:ext>
            </a:extLst>
          </p:cNvPr>
          <p:cNvSpPr/>
          <p:nvPr/>
        </p:nvSpPr>
        <p:spPr>
          <a:xfrm>
            <a:off x="2555776" y="7545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Опции клиентских лицензий</a:t>
            </a:r>
          </a:p>
        </p:txBody>
      </p:sp>
    </p:spTree>
    <p:extLst>
      <p:ext uri="{BB962C8B-B14F-4D97-AF65-F5344CB8AC3E}">
        <p14:creationId xmlns:p14="http://schemas.microsoft.com/office/powerpoint/2010/main" val="17407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E93F478-D307-4914-AED7-58002DAF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60483"/>
              </p:ext>
            </p:extLst>
          </p:nvPr>
        </p:nvGraphicFramePr>
        <p:xfrm>
          <a:off x="755576" y="980728"/>
          <a:ext cx="7416824" cy="4018795"/>
        </p:xfrm>
        <a:graphic>
          <a:graphicData uri="http://schemas.openxmlformats.org/drawingml/2006/table">
            <a:tbl>
              <a:tblPr/>
              <a:tblGrid>
                <a:gridCol w="3672267">
                  <a:extLst>
                    <a:ext uri="{9D8B030D-6E8A-4147-A177-3AD203B41FA5}">
                      <a16:colId xmlns:a16="http://schemas.microsoft.com/office/drawing/2014/main" val="1816044184"/>
                    </a:ext>
                  </a:extLst>
                </a:gridCol>
                <a:gridCol w="3744557">
                  <a:extLst>
                    <a:ext uri="{9D8B030D-6E8A-4147-A177-3AD203B41FA5}">
                      <a16:colId xmlns:a16="http://schemas.microsoft.com/office/drawing/2014/main" val="2063761082"/>
                    </a:ext>
                  </a:extLst>
                </a:gridCol>
              </a:tblGrid>
              <a:tr h="672294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ru-RU" sz="2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Драйверы </a:t>
                      </a:r>
                      <a:r>
                        <a:rPr lang="en-US" sz="24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iFIX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88348"/>
                  </a:ext>
                </a:extLst>
              </a:tr>
              <a:tr h="108485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S7A</a:t>
                      </a:r>
                      <a:endParaRPr lang="en-US" b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 Siemens Communication Driver TCP/IP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96269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 Premium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IGS:IES 60870 Suite</a:t>
                      </a:r>
                      <a:b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fr-FR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IGS:SNMP Suite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570612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I87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b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ОРС-сервер для IEC 60870-5-103 и 101(104)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98098"/>
                  </a:ext>
                </a:extLst>
              </a:tr>
              <a:tr h="753882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ROC Application Driver</a:t>
                      </a:r>
                      <a:endParaRPr lang="en-US" b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Драйвер</a:t>
                      </a:r>
                      <a:r>
                        <a:rPr lang="en-US" b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 Fisher Remote Operations Controller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C6D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67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08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39A2C5C3-8F8E-4CD0-8534-32AF5EA005DB}"/>
              </a:ext>
            </a:extLst>
          </p:cNvPr>
          <p:cNvSpPr txBox="1">
            <a:spLocks/>
          </p:cNvSpPr>
          <p:nvPr/>
        </p:nvSpPr>
        <p:spPr>
          <a:xfrm>
            <a:off x="2843808" y="467003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Клиент-серверная система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B01ED-D83B-493D-825D-E1A240A6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167" y="1105831"/>
            <a:ext cx="6363251" cy="5296359"/>
          </a:xfrm>
          <a:prstGeom prst="rect">
            <a:avLst/>
          </a:prstGeom>
          <a:effectLst>
            <a:softEdge rad="152400"/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067386-0DF5-4354-85CC-D388206F8773}"/>
              </a:ext>
            </a:extLst>
          </p:cNvPr>
          <p:cNvSpPr/>
          <p:nvPr/>
        </p:nvSpPr>
        <p:spPr>
          <a:xfrm>
            <a:off x="2843808" y="332656"/>
            <a:ext cx="3888432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29A63D-C7BA-416A-825D-FE427E7046CB}"/>
              </a:ext>
            </a:extLst>
          </p:cNvPr>
          <p:cNvSpPr/>
          <p:nvPr/>
        </p:nvSpPr>
        <p:spPr>
          <a:xfrm>
            <a:off x="1043608" y="1412776"/>
            <a:ext cx="6624736" cy="388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Возможности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взаимодействовать практически с любыми полевыми устройствами и производственными информационными системами.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Единая стандартизированная среда разработки.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Независимая от устройств визуализация, интеллектуальная система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алармов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гибкие средства анализа и отчетности.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и тестирования может полностью размещаться в облаке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Новая конфигурация визуализации поддерживает возможность параллельной разработки.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631617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0AAF5C-993C-41F9-B61E-25440022A1DC}"/>
              </a:ext>
            </a:extLst>
          </p:cNvPr>
          <p:cNvSpPr/>
          <p:nvPr/>
        </p:nvSpPr>
        <p:spPr>
          <a:xfrm>
            <a:off x="1259632" y="908720"/>
            <a:ext cx="7272808" cy="4545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Совместимость с базами данных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2012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SP1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2014 Standard (x64, x86), Enterprise (x64, x86), Express-SSMSE (x64, x86) SP2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Standard (x64, x86), Enterprise (x64, x86), Express-SSMSE (x64, x86),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SQL Server 2016 Enterprise (x64, x86), Express-SSMSE (x64, x86), Standard (x64, x86) SP1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31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57BF9525-EF74-4614-97B0-E9ED6EA3A9E0}"/>
              </a:ext>
            </a:extLst>
          </p:cNvPr>
          <p:cNvSpPr txBox="1">
            <a:spLocks/>
          </p:cNvSpPr>
          <p:nvPr/>
        </p:nvSpPr>
        <p:spPr>
          <a:xfrm>
            <a:off x="1835696" y="428787"/>
            <a:ext cx="6020195" cy="13540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bg1"/>
                </a:solidFill>
              </a:rPr>
              <a:t>Распределенная система </a:t>
            </a:r>
            <a:r>
              <a:rPr lang="en-US" dirty="0">
                <a:solidFill>
                  <a:schemeClr val="bg1"/>
                </a:solidFill>
              </a:rPr>
              <a:t>(DCS)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D6DADD-006C-453A-A20F-864AF8C5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268760"/>
            <a:ext cx="5876179" cy="4922559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33753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2277F6-5F5C-44B7-B992-D47DA6A8861D}"/>
              </a:ext>
            </a:extLst>
          </p:cNvPr>
          <p:cNvSpPr/>
          <p:nvPr/>
        </p:nvSpPr>
        <p:spPr>
          <a:xfrm>
            <a:off x="2699792" y="476672"/>
            <a:ext cx="324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WinCC</a:t>
            </a:r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OA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89890B5-A84B-4A00-A685-91CB7D81EE7A}"/>
              </a:ext>
            </a:extLst>
          </p:cNvPr>
          <p:cNvSpPr/>
          <p:nvPr/>
        </p:nvSpPr>
        <p:spPr>
          <a:xfrm>
            <a:off x="971600" y="1184558"/>
            <a:ext cx="7632848" cy="5519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buSzPts val="1000"/>
              <a:tabLst>
                <a:tab pos="408940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Возможности: </a:t>
            </a:r>
          </a:p>
          <a:p>
            <a:pPr marL="342900" indent="-342900">
              <a:lnSpc>
                <a:spcPct val="107000"/>
              </a:lnSpc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Горячее резервирование и резервирование центра управления </a:t>
            </a:r>
            <a:endParaRPr lang="ru-RU" dirty="0">
              <a:solidFill>
                <a:schemeClr val="bg2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отчётов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Встроенный набор драйверов, протоколов и иных интеграционных средств 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бесшовной интеграции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Стыковка с корпоративными информационными системами (MES, ERP, BI, PIMS, EMI…).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Стандартные и специализированные протоколы для организации межуровневого транспорта в т.ч. для каналов связи с низкой пропускной способностью.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Возможность создания распределённых систем – до 2 048 серверов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WinCC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OA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Широкий спектр драйверов и возможностей обмена данными – OPC, OPC UA, S7,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Modbus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Rockwell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2">
                    <a:lumMod val="75000"/>
                  </a:schemeClr>
                </a:solidFill>
              </a:rPr>
              <a:t>EtherNet</a:t>
            </a:r>
            <a:r>
              <a:rPr lang="ru-RU" dirty="0">
                <a:solidFill>
                  <a:schemeClr val="bg2">
                    <a:lumMod val="75000"/>
                  </a:schemeClr>
                </a:solidFill>
              </a:rPr>
              <a:t>/IP, IEC 61850, IEC 60870-5-101/104, DNP3, XML, TCP/IP, …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08940" algn="l"/>
              </a:tabLst>
            </a:pPr>
            <a:endParaRPr lang="ru-RU" sz="24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8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890DBBF-328B-45A0-B734-A50B17AD6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700808"/>
            <a:ext cx="6696744" cy="41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9270C-7238-4D87-87A2-126EEED48AE9}"/>
              </a:ext>
            </a:extLst>
          </p:cNvPr>
          <p:cNvSpPr txBox="1"/>
          <p:nvPr/>
        </p:nvSpPr>
        <p:spPr>
          <a:xfrm>
            <a:off x="3491880" y="577029"/>
            <a:ext cx="180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37764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2EEBAB41-6686-44DC-BC9F-D716B7039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38" y="476672"/>
            <a:ext cx="6020195" cy="135408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Одиночная система</a:t>
            </a:r>
            <a:r>
              <a:rPr lang="en-US" dirty="0">
                <a:solidFill>
                  <a:schemeClr val="bg1"/>
                </a:solidFill>
              </a:rPr>
              <a:t> (standalone)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FE96D9-FF62-4CB2-A174-0047BE2B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5" y="1268760"/>
            <a:ext cx="6226080" cy="4869602"/>
          </a:xfrm>
          <a:prstGeom prst="rect">
            <a:avLst/>
          </a:prstGeom>
          <a:effectLst>
            <a:softEdge rad="165100"/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6128D-F61E-4DBA-95ED-294F5727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7942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Intouch me</a:t>
            </a:r>
            <a:endParaRPr lang="ru-RU" sz="24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686575-99BC-4AB4-89E3-4B89AA8B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28800"/>
            <a:ext cx="7429499" cy="416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Возможности: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Система распределенных </a:t>
            </a:r>
            <a:r>
              <a:rPr lang="ru-RU" sz="2000" dirty="0" err="1">
                <a:solidFill>
                  <a:schemeClr val="bg2">
                    <a:lumMod val="75000"/>
                  </a:schemeClr>
                </a:solidFill>
              </a:rPr>
              <a:t>алармов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Динамическое преобразование разрешения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Сетевая разработка приложений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Поддержка более, чем 300 различных серверов ввода/вывода.</a:t>
            </a:r>
          </a:p>
          <a:p>
            <a:pPr lvl="0"/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Динамическая разработка сетевых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77659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2139C62-515E-4F45-A35B-35D3CEAF62BC}"/>
              </a:ext>
            </a:extLst>
          </p:cNvPr>
          <p:cNvSpPr/>
          <p:nvPr/>
        </p:nvSpPr>
        <p:spPr>
          <a:xfrm>
            <a:off x="1494729" y="620688"/>
            <a:ext cx="5262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Поддерживаемые архитектуры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InTouch</a:t>
            </a:r>
            <a:endParaRPr lang="ru-RU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DAA6E1-E54E-499F-AAE4-7DF183F69643}"/>
              </a:ext>
            </a:extLst>
          </p:cNvPr>
          <p:cNvSpPr/>
          <p:nvPr/>
        </p:nvSpPr>
        <p:spPr>
          <a:xfrm>
            <a:off x="1907704" y="1844824"/>
            <a:ext cx="45847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Поддерживаются следующие сетевые архитектуры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InTouch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</a:t>
            </a:r>
            <a:r>
              <a:rPr lang="ru-RU" sz="20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клиентская;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серверная;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• система разработки сетевых приложений (NAD).</a:t>
            </a:r>
          </a:p>
        </p:txBody>
      </p:sp>
    </p:spTree>
    <p:extLst>
      <p:ext uri="{BB962C8B-B14F-4D97-AF65-F5344CB8AC3E}">
        <p14:creationId xmlns:p14="http://schemas.microsoft.com/office/powerpoint/2010/main" val="4516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E906EB2-2E9B-40EA-8ADF-BC5250375B78}"/>
              </a:ext>
            </a:extLst>
          </p:cNvPr>
          <p:cNvSpPr/>
          <p:nvPr/>
        </p:nvSpPr>
        <p:spPr>
          <a:xfrm>
            <a:off x="1599517" y="620688"/>
            <a:ext cx="6192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err="1">
                <a:solidFill>
                  <a:schemeClr val="bg2">
                    <a:lumMod val="50000"/>
                  </a:schemeClr>
                </a:solidFill>
              </a:rPr>
              <a:t>Однокомпьютерная</a:t>
            </a:r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ABEADE-CC33-4C9F-8590-DEDF834A4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2060848"/>
            <a:ext cx="6728443" cy="29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20B35E6-5EFC-450C-99C3-3954328036BE}"/>
              </a:ext>
            </a:extLst>
          </p:cNvPr>
          <p:cNvSpPr/>
          <p:nvPr/>
        </p:nvSpPr>
        <p:spPr>
          <a:xfrm>
            <a:off x="2900837" y="764704"/>
            <a:ext cx="3342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Клиентская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6C6831-BABF-4A18-8D5A-82AEF7657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83" y="2132856"/>
            <a:ext cx="7281634" cy="232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8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ED8FF-12AC-4490-843A-1954533F8F64}"/>
              </a:ext>
            </a:extLst>
          </p:cNvPr>
          <p:cNvSpPr/>
          <p:nvPr/>
        </p:nvSpPr>
        <p:spPr>
          <a:xfrm>
            <a:off x="2843808" y="764704"/>
            <a:ext cx="3256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Серверная архитектура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4C1878-A0DC-4778-BB34-90896E9D1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0" y="2001196"/>
            <a:ext cx="8172400" cy="28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B60FEF9-6D1F-40CF-A29E-935E510C6614}"/>
              </a:ext>
            </a:extLst>
          </p:cNvPr>
          <p:cNvSpPr/>
          <p:nvPr/>
        </p:nvSpPr>
        <p:spPr>
          <a:xfrm>
            <a:off x="1403648" y="476672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>
                    <a:lumMod val="50000"/>
                  </a:schemeClr>
                </a:solidFill>
              </a:rPr>
              <a:t>Архитектура разработки сетевых приложений (NAD)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B030E-A8E2-490F-8372-D146A4DB8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60024"/>
            <a:ext cx="7376492" cy="253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9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Контур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600</Words>
  <Application>Microsoft Office PowerPoint</Application>
  <PresentationFormat>Экран (4:3)</PresentationFormat>
  <Paragraphs>86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2" baseType="lpstr">
      <vt:lpstr>Arial</vt:lpstr>
      <vt:lpstr>Calibri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Intouch 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Тюнеговы</cp:lastModifiedBy>
  <cp:revision>43</cp:revision>
  <dcterms:created xsi:type="dcterms:W3CDTF">2019-08-26T12:11:56Z</dcterms:created>
  <dcterms:modified xsi:type="dcterms:W3CDTF">2019-12-23T17:44:18Z</dcterms:modified>
</cp:coreProperties>
</file>