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2" r:id="rId1"/>
  </p:sldMasterIdLst>
  <p:notesMasterIdLst>
    <p:notesMasterId r:id="rId30"/>
  </p:notesMasterIdLst>
  <p:sldIdLst>
    <p:sldId id="267" r:id="rId2"/>
    <p:sldId id="269" r:id="rId3"/>
    <p:sldId id="275" r:id="rId4"/>
    <p:sldId id="276" r:id="rId5"/>
    <p:sldId id="277" r:id="rId6"/>
    <p:sldId id="278" r:id="rId7"/>
    <p:sldId id="279" r:id="rId8"/>
    <p:sldId id="281" r:id="rId9"/>
    <p:sldId id="280" r:id="rId10"/>
    <p:sldId id="282" r:id="rId11"/>
    <p:sldId id="284" r:id="rId12"/>
    <p:sldId id="285" r:id="rId13"/>
    <p:sldId id="286" r:id="rId14"/>
    <p:sldId id="287" r:id="rId15"/>
    <p:sldId id="288" r:id="rId16"/>
    <p:sldId id="271" r:id="rId17"/>
    <p:sldId id="293" r:id="rId18"/>
    <p:sldId id="291" r:id="rId19"/>
    <p:sldId id="273" r:id="rId20"/>
    <p:sldId id="274" r:id="rId21"/>
    <p:sldId id="272" r:id="rId22"/>
    <p:sldId id="294" r:id="rId23"/>
    <p:sldId id="295" r:id="rId24"/>
    <p:sldId id="296" r:id="rId25"/>
    <p:sldId id="297" r:id="rId26"/>
    <p:sldId id="299" r:id="rId27"/>
    <p:sldId id="300" r:id="rId28"/>
    <p:sldId id="301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Некрытов" initials="АН" lastIdx="10" clrIdx="0">
    <p:extLst>
      <p:ext uri="{19B8F6BF-5375-455C-9EA6-DF929625EA0E}">
        <p15:presenceInfo xmlns:p15="http://schemas.microsoft.com/office/powerpoint/2012/main" userId="5247343f739293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713" autoAdjust="0"/>
  </p:normalViewPr>
  <p:slideViewPr>
    <p:cSldViewPr>
      <p:cViewPr varScale="1">
        <p:scale>
          <a:sx n="86" d="100"/>
          <a:sy n="86" d="100"/>
        </p:scale>
        <p:origin x="124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7:00:18.282" idx="1">
    <p:pos x="10" y="10"/>
    <p:text>Слайд посвящен структуре АСУ ТП (уровни)</p:text>
    <p:extLst>
      <p:ext uri="{C676402C-5697-4E1C-873F-D02D1690AC5C}">
        <p15:threadingInfo xmlns:p15="http://schemas.microsoft.com/office/powerpoint/2012/main" timeZoneBias="-300"/>
      </p:ext>
    </p:extLst>
  </p:cm>
  <p:cm authorId="1" dt="2019-08-27T17:02:55.055" idx="2">
    <p:pos x="5686" y="618"/>
    <p:text>Сосредоточимся на уровне управления участком техпроцесса</p:text>
    <p:extLst>
      <p:ext uri="{C676402C-5697-4E1C-873F-D02D1690AC5C}">
        <p15:threadingInfo xmlns:p15="http://schemas.microsoft.com/office/powerpoint/2012/main" timeZoneBias="-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9F021-9FAB-4CEA-A96A-A2DB693E74C4}" type="datetimeFigureOut">
              <a:rPr lang="ru-RU" smtClean="0"/>
              <a:t>02.02.2020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AF0DC-58A0-4B34-A3CD-6EF3340BA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742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AF0DC-58A0-4B34-A3CD-6EF3340BA33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651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8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2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3961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08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8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92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4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9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3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2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8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0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9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43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image0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263" y="1124744"/>
            <a:ext cx="8415471" cy="5143536"/>
          </a:xfrm>
          <a:prstGeom prst="rect">
            <a:avLst/>
          </a:prstGeom>
          <a:noFill/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6A60CB3-0F11-44FD-958A-CE75534CEC77}"/>
              </a:ext>
            </a:extLst>
          </p:cNvPr>
          <p:cNvSpPr txBox="1">
            <a:spLocks/>
          </p:cNvSpPr>
          <p:nvPr/>
        </p:nvSpPr>
        <p:spPr>
          <a:xfrm>
            <a:off x="1561902" y="303683"/>
            <a:ext cx="6020195" cy="1354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Автоматизация</a:t>
            </a:r>
            <a:r>
              <a:rPr lang="ru-RU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производства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4C473A7-4287-44D3-B665-A2EB1C012D61}"/>
              </a:ext>
            </a:extLst>
          </p:cNvPr>
          <p:cNvSpPr/>
          <p:nvPr/>
        </p:nvSpPr>
        <p:spPr>
          <a:xfrm>
            <a:off x="1691680" y="764704"/>
            <a:ext cx="4569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Локальные адреса ввода-вывода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970C69-E7CF-443D-909B-264B5AEE9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04" y="1988840"/>
            <a:ext cx="7555992" cy="309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6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29C3251-09CF-4069-AD01-B965AE759ABF}"/>
              </a:ext>
            </a:extLst>
          </p:cNvPr>
          <p:cNvSpPr/>
          <p:nvPr/>
        </p:nvSpPr>
        <p:spPr>
          <a:xfrm>
            <a:off x="2402367" y="1052736"/>
            <a:ext cx="43392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Доступ к разделяемым файлам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7F44BAA-FCC1-4242-8334-5B03798E1C50}"/>
              </a:ext>
            </a:extLst>
          </p:cNvPr>
          <p:cNvSpPr/>
          <p:nvPr/>
        </p:nvSpPr>
        <p:spPr>
          <a:xfrm>
            <a:off x="1763688" y="2492896"/>
            <a:ext cx="71738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•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глобальные адреса сетевого файл-сервера; </a:t>
            </a:r>
          </a:p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• локальные адреса локальных файлов.</a:t>
            </a:r>
          </a:p>
        </p:txBody>
      </p:sp>
    </p:spTree>
    <p:extLst>
      <p:ext uri="{BB962C8B-B14F-4D97-AF65-F5344CB8AC3E}">
        <p14:creationId xmlns:p14="http://schemas.microsoft.com/office/powerpoint/2010/main" val="338288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86E4FA7-8109-45EF-BD17-9EC175294975}"/>
              </a:ext>
            </a:extLst>
          </p:cNvPr>
          <p:cNvSpPr/>
          <p:nvPr/>
        </p:nvSpPr>
        <p:spPr>
          <a:xfrm>
            <a:off x="2267744" y="692696"/>
            <a:ext cx="48708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Глобальные адреса файлов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00B357-F095-4C8B-AE30-CE73CE93B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00" y="1873546"/>
            <a:ext cx="7562999" cy="311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28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FDE2E27-FBEF-45C2-967B-57ADB4760096}"/>
              </a:ext>
            </a:extLst>
          </p:cNvPr>
          <p:cNvSpPr/>
          <p:nvPr/>
        </p:nvSpPr>
        <p:spPr>
          <a:xfrm>
            <a:off x="2185608" y="620688"/>
            <a:ext cx="4772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Локальные адреса файлов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36CE3B-70FA-4EBE-9296-025E3F1D2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39" y="1928196"/>
            <a:ext cx="6902921" cy="300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6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191D819-6EF1-48A1-B0DD-BF6A882117B2}"/>
              </a:ext>
            </a:extLst>
          </p:cNvPr>
          <p:cNvSpPr/>
          <p:nvPr/>
        </p:nvSpPr>
        <p:spPr>
          <a:xfrm>
            <a:off x="1543894" y="692696"/>
            <a:ext cx="6192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Регистрация данных в распределенной среде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B81DEA-B3CE-46E7-BBF8-66ECF5E4C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67" y="1772816"/>
            <a:ext cx="7506341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03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674F054-65A3-4F8D-802B-6DA9B6861CE9}"/>
              </a:ext>
            </a:extLst>
          </p:cNvPr>
          <p:cNvSpPr/>
          <p:nvPr/>
        </p:nvSpPr>
        <p:spPr>
          <a:xfrm>
            <a:off x="2123728" y="404664"/>
            <a:ext cx="52825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Использование Сервисов Терминалов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0819B8-56B0-48FE-B95D-D55C84914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63" y="1061447"/>
            <a:ext cx="7269274" cy="501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6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4BFA9E5-5F4B-413E-B860-F246E0EEBE2B}"/>
              </a:ext>
            </a:extLst>
          </p:cNvPr>
          <p:cNvSpPr/>
          <p:nvPr/>
        </p:nvSpPr>
        <p:spPr>
          <a:xfrm>
            <a:off x="3203848" y="519063"/>
            <a:ext cx="4176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kern="1400" spc="-50" dirty="0">
                <a:solidFill>
                  <a:schemeClr val="bg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GE HMI SСADA </a:t>
            </a:r>
            <a:r>
              <a:rPr lang="ru-RU" sz="2400" kern="1400" spc="-50" dirty="0" err="1">
                <a:solidFill>
                  <a:schemeClr val="bg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iFix</a:t>
            </a:r>
            <a:endParaRPr lang="ru-RU" sz="2400" kern="1400" spc="-50" dirty="0">
              <a:solidFill>
                <a:schemeClr val="bg2">
                  <a:lumMod val="75000"/>
                </a:schemeClr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67E38B-F8D3-4EAF-B091-27F777DD3D9A}"/>
              </a:ext>
            </a:extLst>
          </p:cNvPr>
          <p:cNvSpPr/>
          <p:nvPr/>
        </p:nvSpPr>
        <p:spPr>
          <a:xfrm>
            <a:off x="971600" y="980728"/>
            <a:ext cx="7344816" cy="5017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Возможности: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Горячее резервирование и автоматическое переключение серверов</a:t>
            </a:r>
          </a:p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Обширный каталог высокопроизводительных прямых драйверов ввода/вывода и ОРС-серверов как для широко распространенных, так и для специализированных ПЛК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Универсальный ОРС-клиент с возможностями конфигурации, мониторинга и оптимизации обмена с серверами ввода/вывода.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Поддержка О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PC DA, 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ОРС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Alarm &amp; Events, SQL ODBC, COM/DCOM, OLE DB, ActiveX, .NET.</a:t>
            </a:r>
            <a:endParaRPr lang="ru-RU" sz="20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ODBC-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драйверы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Поддержка технологии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Plug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Solve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™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Полная SCADA-функциональность через технологию «тонких» веб-клиентов GE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WebSpace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endParaRPr lang="ru-RU" sz="2000" dirty="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E444692-82E9-4905-840F-EE1867A07E29}"/>
              </a:ext>
            </a:extLst>
          </p:cNvPr>
          <p:cNvSpPr txBox="1">
            <a:spLocks/>
          </p:cNvSpPr>
          <p:nvPr/>
        </p:nvSpPr>
        <p:spPr>
          <a:xfrm>
            <a:off x="2843808" y="72851"/>
            <a:ext cx="3672408" cy="1354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>
                <a:solidFill>
                  <a:schemeClr val="bg1"/>
                </a:solidFill>
              </a:rPr>
              <a:t>Резервированная система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02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28EF5C-8CBA-4F62-B4A0-1542FD09F709}"/>
              </a:ext>
            </a:extLst>
          </p:cNvPr>
          <p:cNvSpPr txBox="1"/>
          <p:nvPr/>
        </p:nvSpPr>
        <p:spPr>
          <a:xfrm>
            <a:off x="3671400" y="620688"/>
            <a:ext cx="1801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Архитектура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CA28F8-DD84-4CC0-88EF-E2F66EDFC7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324" y="1328574"/>
            <a:ext cx="5932805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8088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BFB8A99-B17A-4B02-9F28-61C5F3889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700808"/>
            <a:ext cx="66675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076C90B-F1DD-4FD2-9035-8969B5731405}"/>
              </a:ext>
            </a:extLst>
          </p:cNvPr>
          <p:cNvSpPr/>
          <p:nvPr/>
        </p:nvSpPr>
        <p:spPr>
          <a:xfrm>
            <a:off x="2555776" y="75455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Опции клиентских лицензий</a:t>
            </a:r>
          </a:p>
        </p:txBody>
      </p:sp>
    </p:spTree>
    <p:extLst>
      <p:ext uri="{BB962C8B-B14F-4D97-AF65-F5344CB8AC3E}">
        <p14:creationId xmlns:p14="http://schemas.microsoft.com/office/powerpoint/2010/main" val="1740713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6067386-0DF5-4354-85CC-D388206F8773}"/>
              </a:ext>
            </a:extLst>
          </p:cNvPr>
          <p:cNvSpPr/>
          <p:nvPr/>
        </p:nvSpPr>
        <p:spPr>
          <a:xfrm>
            <a:off x="3563888" y="764704"/>
            <a:ext cx="3888432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Platform</a:t>
            </a:r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D29A63D-C7BA-416A-825D-FE427E7046CB}"/>
              </a:ext>
            </a:extLst>
          </p:cNvPr>
          <p:cNvSpPr/>
          <p:nvPr/>
        </p:nvSpPr>
        <p:spPr>
          <a:xfrm>
            <a:off x="1043608" y="1412776"/>
            <a:ext cx="6624736" cy="3885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Возможности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Может взаимодействовать практически с любыми полевыми устройствами и производственными информационными системами.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Единая стандартизированная среда разработки.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Независимая от устройств визуализация, интеллектуальная система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алармов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гибкие средства анализа и отчетности.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Среда разработки и тестирования может полностью размещаться в облаке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Новая конфигурация визуализации поддерживает возможность параллельной разработки. 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6AB5061-80C3-49F8-87A7-29C57FA0862A}"/>
              </a:ext>
            </a:extLst>
          </p:cNvPr>
          <p:cNvSpPr txBox="1">
            <a:spLocks/>
          </p:cNvSpPr>
          <p:nvPr/>
        </p:nvSpPr>
        <p:spPr>
          <a:xfrm>
            <a:off x="2771800" y="161943"/>
            <a:ext cx="3888432" cy="513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Клиент-серверная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363161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6128D-F61E-4DBA-95ED-294F57277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79" y="834542"/>
            <a:ext cx="7429499" cy="794258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Intouch me</a:t>
            </a:r>
            <a:endParaRPr lang="ru-RU" sz="2400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686575-99BC-4AB4-89E3-4B89AA8B9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628800"/>
            <a:ext cx="7429499" cy="4162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Возможности:</a:t>
            </a:r>
          </a:p>
          <a:p>
            <a:pPr lvl="0"/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Система распределенных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алармов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lvl="0"/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Динамическое преобразование разрешения</a:t>
            </a:r>
          </a:p>
          <a:p>
            <a:pPr lvl="0"/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Сетевая разработка приложений</a:t>
            </a:r>
          </a:p>
          <a:p>
            <a:pPr lvl="0"/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Поддержка более, чем 300 различных серверов ввода/вывода.</a:t>
            </a:r>
          </a:p>
          <a:p>
            <a:pPr lvl="0"/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Динамическая разработка сетевых приложений.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99B3180-872A-4080-99D7-C20787D11C62}"/>
              </a:ext>
            </a:extLst>
          </p:cNvPr>
          <p:cNvSpPr txBox="1">
            <a:spLocks/>
          </p:cNvSpPr>
          <p:nvPr/>
        </p:nvSpPr>
        <p:spPr>
          <a:xfrm>
            <a:off x="1938638" y="476672"/>
            <a:ext cx="6020195" cy="135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>
                <a:solidFill>
                  <a:schemeClr val="bg1"/>
                </a:solidFill>
              </a:rPr>
              <a:t>Одиночная система</a:t>
            </a:r>
            <a:r>
              <a:rPr lang="en-US">
                <a:solidFill>
                  <a:schemeClr val="bg1"/>
                </a:solidFill>
              </a:rPr>
              <a:t> (standalone)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598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78F428A-A90E-4F15-9831-30D691D3A0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620688"/>
            <a:ext cx="8316924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10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F2277F6-5F5C-44B7-B992-D47DA6A8861D}"/>
              </a:ext>
            </a:extLst>
          </p:cNvPr>
          <p:cNvSpPr/>
          <p:nvPr/>
        </p:nvSpPr>
        <p:spPr>
          <a:xfrm>
            <a:off x="2699792" y="722893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err="1">
                <a:solidFill>
                  <a:schemeClr val="bg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WinCC</a:t>
            </a:r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OA</a:t>
            </a:r>
            <a:endParaRPr lang="ru-RU" sz="24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89890B5-A84B-4A00-A685-91CB7D81EE7A}"/>
              </a:ext>
            </a:extLst>
          </p:cNvPr>
          <p:cNvSpPr/>
          <p:nvPr/>
        </p:nvSpPr>
        <p:spPr>
          <a:xfrm>
            <a:off x="971600" y="1184558"/>
            <a:ext cx="7632848" cy="5519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buSzPts val="1000"/>
              <a:tabLst>
                <a:tab pos="408940" algn="l"/>
              </a:tabLs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Возможности: </a:t>
            </a:r>
          </a:p>
          <a:p>
            <a:pPr marL="342900" indent="-342900">
              <a:lnSpc>
                <a:spcPct val="107000"/>
              </a:lnSpc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Горячее резервирование и резервирование центра управления 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Формирование отчётов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Встроенный набор драйверов, протоколов и иных интеграционных средств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бесшовной интеграции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Стыковка с корпоративными информационными системами (MES, ERP, BI, PIMS, EMI…).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Стандартные и специализированные протоколы для организации межуровневого транспорта в т.ч. для каналов связи с низкой пропускной способностью.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Возможность создания распределённых систем – до 2 048 серверов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WinCC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OA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Широкий спектр драйверов и возможностей обмена данными – OPC, OPC UA, S7,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Modbus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Rockwell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EtherNet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/IP, IEC 61850, IEC 60870-5-101/104, DNP3, XML, TCP/IP, …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endParaRPr lang="ru-RU" sz="24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AD2E6AC-F770-47B6-9966-7357BED10E6A}"/>
              </a:ext>
            </a:extLst>
          </p:cNvPr>
          <p:cNvSpPr txBox="1">
            <a:spLocks/>
          </p:cNvSpPr>
          <p:nvPr/>
        </p:nvSpPr>
        <p:spPr>
          <a:xfrm>
            <a:off x="2447764" y="170952"/>
            <a:ext cx="4248472" cy="5519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Распределенная система </a:t>
            </a:r>
            <a:r>
              <a:rPr lang="en-US" dirty="0">
                <a:solidFill>
                  <a:schemeClr val="bg1"/>
                </a:solidFill>
              </a:rPr>
              <a:t>(DCS)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58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890DBBF-328B-45A0-B734-A50B17AD6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1700808"/>
            <a:ext cx="6696744" cy="411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9270C-7238-4D87-87A2-126EEED48AE9}"/>
              </a:ext>
            </a:extLst>
          </p:cNvPr>
          <p:cNvSpPr txBox="1"/>
          <p:nvPr/>
        </p:nvSpPr>
        <p:spPr>
          <a:xfrm>
            <a:off x="3491880" y="577029"/>
            <a:ext cx="1801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3377644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526CEC-AF8E-40F1-B9FD-B522183AFE40}"/>
              </a:ext>
            </a:extLst>
          </p:cNvPr>
          <p:cNvSpPr txBox="1"/>
          <p:nvPr/>
        </p:nvSpPr>
        <p:spPr>
          <a:xfrm>
            <a:off x="3923928" y="1916832"/>
            <a:ext cx="18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/>
                </a:solidFill>
              </a:rPr>
              <a:t>лицензирование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413697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783AFCD-EBF4-4314-A7FB-B151A888566E}"/>
              </a:ext>
            </a:extLst>
          </p:cNvPr>
          <p:cNvSpPr/>
          <p:nvPr/>
        </p:nvSpPr>
        <p:spPr>
          <a:xfrm>
            <a:off x="3059832" y="1052736"/>
            <a:ext cx="1427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chemeClr val="bg2"/>
                </a:solidFill>
              </a:rPr>
              <a:t>Configuration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C66B9-DD0F-4F3A-8927-80B7723F2E26}"/>
              </a:ext>
            </a:extLst>
          </p:cNvPr>
          <p:cNvSpPr txBox="1"/>
          <p:nvPr/>
        </p:nvSpPr>
        <p:spPr>
          <a:xfrm>
            <a:off x="3491880" y="476672"/>
            <a:ext cx="85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>
                <a:solidFill>
                  <a:schemeClr val="bg2"/>
                </a:solidFill>
              </a:rPr>
              <a:t>Сайтек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CABC08-A035-4540-9580-A5C24391192E}"/>
              </a:ext>
            </a:extLst>
          </p:cNvPr>
          <p:cNvSpPr txBox="1"/>
          <p:nvPr/>
        </p:nvSpPr>
        <p:spPr>
          <a:xfrm>
            <a:off x="755577" y="2060849"/>
            <a:ext cx="8064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/>
                </a:solidFill>
              </a:rPr>
              <a:t>Одна лицензия включает в себя: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/>
                </a:solidFill>
              </a:rPr>
              <a:t>PES configuration</a:t>
            </a:r>
            <a:r>
              <a:rPr lang="ru-RU" dirty="0">
                <a:solidFill>
                  <a:schemeClr val="bg2"/>
                </a:solidFill>
              </a:rPr>
              <a:t> (Инженерная лицензия)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/>
                </a:solidFill>
              </a:rPr>
              <a:t>local Operation Client</a:t>
            </a:r>
            <a:endParaRPr lang="ru-RU" dirty="0">
              <a:solidFill>
                <a:schemeClr val="bg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/>
                </a:solidFill>
              </a:rPr>
              <a:t>Operation Server</a:t>
            </a:r>
            <a:endParaRPr lang="ru-RU" dirty="0">
              <a:solidFill>
                <a:schemeClr val="bg2"/>
              </a:solidFill>
            </a:endParaRPr>
          </a:p>
          <a:p>
            <a:r>
              <a:rPr lang="ru-RU" dirty="0">
                <a:solidFill>
                  <a:schemeClr val="bg2"/>
                </a:solidFill>
              </a:rPr>
              <a:t>Стоимость лицензий зависит от количества тегов.</a:t>
            </a:r>
          </a:p>
          <a:p>
            <a:r>
              <a:rPr lang="ru-RU" dirty="0">
                <a:solidFill>
                  <a:schemeClr val="bg2"/>
                </a:solidFill>
              </a:rPr>
              <a:t>Лицензии доступные для заказа включают в себя следующее количество тегов: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/>
                </a:solidFill>
              </a:rPr>
              <a:t>500 instances</a:t>
            </a:r>
            <a:endParaRPr lang="ru-RU" dirty="0">
              <a:solidFill>
                <a:schemeClr val="bg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/>
                </a:solidFill>
              </a:rPr>
              <a:t>1250 instances</a:t>
            </a:r>
            <a:endParaRPr lang="ru-RU" dirty="0">
              <a:solidFill>
                <a:schemeClr val="bg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/>
                </a:solidFill>
              </a:rPr>
              <a:t>3000 instances</a:t>
            </a:r>
            <a:endParaRPr lang="ru-RU" dirty="0">
              <a:solidFill>
                <a:schemeClr val="bg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/>
                </a:solidFill>
              </a:rPr>
              <a:t>7500 instances</a:t>
            </a:r>
            <a:endParaRPr lang="ru-RU" dirty="0">
              <a:solidFill>
                <a:schemeClr val="bg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/>
                </a:solidFill>
              </a:rPr>
              <a:t>&gt;</a:t>
            </a:r>
            <a:r>
              <a:rPr lang="ru-RU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7500 instances</a:t>
            </a:r>
            <a:endParaRPr lang="ru-RU" dirty="0">
              <a:solidFill>
                <a:schemeClr val="bg2"/>
              </a:solidFill>
            </a:endParaRPr>
          </a:p>
          <a:p>
            <a:r>
              <a:rPr lang="ru-RU" dirty="0">
                <a:solidFill>
                  <a:schemeClr val="bg2"/>
                </a:solidFill>
              </a:rPr>
              <a:t>В случае если объема лицензии не хватает ее возможно обновить.</a:t>
            </a:r>
          </a:p>
          <a:p>
            <a:r>
              <a:rPr lang="ru-RU" dirty="0">
                <a:solidFill>
                  <a:schemeClr val="bg2"/>
                </a:solidFill>
              </a:rPr>
              <a:t>Если необходим объем на много больше, например увеличить количество тегов с 500 до 3000, возможно докупить еще одну лицензию.</a:t>
            </a:r>
          </a:p>
        </p:txBody>
      </p:sp>
    </p:spTree>
    <p:extLst>
      <p:ext uri="{BB962C8B-B14F-4D97-AF65-F5344CB8AC3E}">
        <p14:creationId xmlns:p14="http://schemas.microsoft.com/office/powerpoint/2010/main" val="590256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D30434-A0AD-49CF-AD8F-175C375097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" t="5823" r="33318" b="13185"/>
          <a:stretch/>
        </p:blipFill>
        <p:spPr>
          <a:xfrm>
            <a:off x="1259633" y="2132856"/>
            <a:ext cx="4968551" cy="2376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4BF3A3-EB0F-4338-AF89-3F3F5D4686AC}"/>
              </a:ext>
            </a:extLst>
          </p:cNvPr>
          <p:cNvSpPr txBox="1"/>
          <p:nvPr/>
        </p:nvSpPr>
        <p:spPr>
          <a:xfrm>
            <a:off x="3923928" y="1196752"/>
            <a:ext cx="112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In </a:t>
            </a:r>
            <a:r>
              <a:rPr lang="en-US" dirty="0" err="1">
                <a:solidFill>
                  <a:schemeClr val="bg2"/>
                </a:solidFill>
              </a:rPr>
              <a:t>toch</a:t>
            </a:r>
            <a:r>
              <a:rPr lang="en-US" dirty="0">
                <a:solidFill>
                  <a:schemeClr val="bg2"/>
                </a:solidFill>
              </a:rPr>
              <a:t> ME</a:t>
            </a: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760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12DCB8F0-10E8-44B0-9AA1-8EBA1A306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013973"/>
              </p:ext>
            </p:extLst>
          </p:nvPr>
        </p:nvGraphicFramePr>
        <p:xfrm>
          <a:off x="-36512" y="-33302"/>
          <a:ext cx="9180512" cy="6891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0256">
                  <a:extLst>
                    <a:ext uri="{9D8B030D-6E8A-4147-A177-3AD203B41FA5}">
                      <a16:colId xmlns:a16="http://schemas.microsoft.com/office/drawing/2014/main" val="1205991554"/>
                    </a:ext>
                  </a:extLst>
                </a:gridCol>
                <a:gridCol w="4590256">
                  <a:extLst>
                    <a:ext uri="{9D8B030D-6E8A-4147-A177-3AD203B41FA5}">
                      <a16:colId xmlns:a16="http://schemas.microsoft.com/office/drawing/2014/main" val="4215375951"/>
                    </a:ext>
                  </a:extLst>
                </a:gridCol>
              </a:tblGrid>
              <a:tr h="558457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WinCC Open Architecture</a:t>
                      </a:r>
                      <a:endParaRPr lang="ru-RU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603418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Single License Runtime</a:t>
                      </a:r>
                      <a:r>
                        <a:rPr lang="ru-RU" sz="1400" dirty="0"/>
                        <a:t> (конфигурация сервера)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Цена зависит от количества тегов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624193"/>
                  </a:ext>
                </a:extLst>
              </a:tr>
              <a:tr h="483004">
                <a:tc>
                  <a:txBody>
                    <a:bodyPr/>
                    <a:lstStyle/>
                    <a:p>
                      <a:r>
                        <a:rPr lang="en-US" sz="1400" dirty="0"/>
                        <a:t>WinCC OA </a:t>
                      </a:r>
                      <a:r>
                        <a:rPr lang="en-US" sz="1400" dirty="0" err="1"/>
                        <a:t>Nanobox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Цена зависит от количества тегов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721906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Desktop UI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Цена зависит от количества рабочих станций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2709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Ultralight UX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Цена зависит от количества рабочих станций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514143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Mobile UI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Цена зависит от количества мобильных устройств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659890"/>
                  </a:ext>
                </a:extLst>
              </a:tr>
              <a:tr h="528192">
                <a:tc>
                  <a:txBody>
                    <a:bodyPr/>
                    <a:lstStyle/>
                    <a:p>
                      <a:r>
                        <a:rPr lang="en-US" sz="1400" dirty="0"/>
                        <a:t>WinCC OA OPERATOR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Цена зависит от количества мобильных устройств </a:t>
                      </a:r>
                      <a:r>
                        <a:rPr lang="en-US" sz="1400" dirty="0"/>
                        <a:t>(iPhone/iPad)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522362"/>
                  </a:ext>
                </a:extLst>
              </a:tr>
              <a:tr h="528192">
                <a:tc>
                  <a:txBody>
                    <a:bodyPr/>
                    <a:lstStyle/>
                    <a:p>
                      <a:r>
                        <a:rPr lang="en-US" sz="1400" dirty="0"/>
                        <a:t>Configuration and development license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Цена зависит от комплектации лицензии на разработку и конфигурацию ПО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567346"/>
                  </a:ext>
                </a:extLst>
              </a:tr>
              <a:tr h="528192">
                <a:tc>
                  <a:txBody>
                    <a:bodyPr/>
                    <a:lstStyle/>
                    <a:p>
                      <a:r>
                        <a:rPr lang="en-US" sz="1400" dirty="0"/>
                        <a:t>WinCC OA Redundancy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Пара резервных серверов требует 2 лицензии на резервирование.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930827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WinCC OA Distributed Systems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087677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WinCC OA Disaster Recovery Center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100246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Driver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574224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Reporting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Цена зависит от количества клиентов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840618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Communication Center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Цена зависит от количества </a:t>
                      </a:r>
                      <a:r>
                        <a:rPr lang="en-US" sz="1400" dirty="0"/>
                        <a:t>alarms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295472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WinCC OA SMART SCADA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109216"/>
                  </a:ext>
                </a:extLst>
              </a:tr>
              <a:tr h="310701">
                <a:tc>
                  <a:txBody>
                    <a:bodyPr/>
                    <a:lstStyle/>
                    <a:p>
                      <a:r>
                        <a:rPr lang="en-US" sz="1400" dirty="0"/>
                        <a:t>WinCC OA Video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Зависит от количества камер видеонаблюдения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112415"/>
                  </a:ext>
                </a:extLst>
              </a:tr>
              <a:tr h="359506">
                <a:tc>
                  <a:txBody>
                    <a:bodyPr/>
                    <a:lstStyle/>
                    <a:p>
                      <a:r>
                        <a:rPr lang="en-US" sz="1400" dirty="0"/>
                        <a:t>Webserver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156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016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3C6B6C-3C22-4D51-9834-E9D33ED4F33E}"/>
              </a:ext>
            </a:extLst>
          </p:cNvPr>
          <p:cNvSpPr txBox="1"/>
          <p:nvPr/>
        </p:nvSpPr>
        <p:spPr>
          <a:xfrm>
            <a:off x="3851920" y="90872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ifix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3804A6-D2D1-4237-B94A-826F5BF84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87" y="1933575"/>
            <a:ext cx="69818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68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78A17BFD-65CB-45BB-943E-00D57598C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39177"/>
              </p:ext>
            </p:extLst>
          </p:nvPr>
        </p:nvGraphicFramePr>
        <p:xfrm>
          <a:off x="377788" y="332656"/>
          <a:ext cx="8388424" cy="604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4212">
                  <a:extLst>
                    <a:ext uri="{9D8B030D-6E8A-4147-A177-3AD203B41FA5}">
                      <a16:colId xmlns:a16="http://schemas.microsoft.com/office/drawing/2014/main" val="2721695029"/>
                    </a:ext>
                  </a:extLst>
                </a:gridCol>
                <a:gridCol w="4194212">
                  <a:extLst>
                    <a:ext uri="{9D8B030D-6E8A-4147-A177-3AD203B41FA5}">
                      <a16:colId xmlns:a16="http://schemas.microsoft.com/office/drawing/2014/main" val="192894237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SIMATIC PCS 7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30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 Runtime license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 зависит от объектов процесса (</a:t>
                      </a:r>
                      <a:r>
                        <a:rPr lang="en-US" dirty="0"/>
                        <a:t>PO 100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PO 1000</a:t>
                      </a:r>
                      <a:r>
                        <a:rPr lang="ru-RU" dirty="0"/>
                        <a:t> или </a:t>
                      </a:r>
                      <a:r>
                        <a:rPr lang="en-US" dirty="0"/>
                        <a:t>PO 10000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87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OS Runtime license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Цена зависит от объектов процесса (</a:t>
                      </a:r>
                      <a:r>
                        <a:rPr lang="en-US" dirty="0"/>
                        <a:t>PO 100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PO 1000</a:t>
                      </a:r>
                      <a:r>
                        <a:rPr lang="ru-RU" dirty="0"/>
                        <a:t> или </a:t>
                      </a:r>
                      <a:r>
                        <a:rPr lang="en-US" dirty="0"/>
                        <a:t>PO </a:t>
                      </a:r>
                      <a:r>
                        <a:rPr lang="ru-RU" dirty="0"/>
                        <a:t>5</a:t>
                      </a:r>
                      <a:r>
                        <a:rPr lang="en-US" dirty="0"/>
                        <a:t>000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72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OS archive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 зависит от количества тегов (</a:t>
                      </a:r>
                      <a:r>
                        <a:rPr lang="en-US" dirty="0"/>
                        <a:t>1500 TAGS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5000 TAGS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10000 TAGS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30000 TAGS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08724"/>
                  </a:ext>
                </a:extLst>
              </a:tr>
              <a:tr h="419432">
                <a:tc>
                  <a:txBody>
                    <a:bodyPr/>
                    <a:lstStyle/>
                    <a:p>
                      <a:r>
                        <a:rPr lang="en-US" dirty="0"/>
                        <a:t>PDM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Цена зависит от количества тегов (</a:t>
                      </a:r>
                      <a:r>
                        <a:rPr lang="en-US" dirty="0"/>
                        <a:t>1500 TAGS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5000 TAGS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10000 TAGS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30000 TAGS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73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BATCH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 зависит от количества единиц (</a:t>
                      </a:r>
                      <a:r>
                        <a:rPr lang="en-US" dirty="0"/>
                        <a:t>1 UNIT</a:t>
                      </a:r>
                      <a:r>
                        <a:rPr lang="ru-RU" dirty="0"/>
                        <a:t>,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10</a:t>
                      </a:r>
                      <a:r>
                        <a:rPr lang="en-US" dirty="0"/>
                        <a:t> UNIT</a:t>
                      </a:r>
                      <a:r>
                        <a:rPr lang="ru-RU" dirty="0"/>
                        <a:t>, 50 </a:t>
                      </a:r>
                      <a:r>
                        <a:rPr lang="en-US" dirty="0"/>
                        <a:t>UNIT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17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Route Control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Routes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 зависит от количества ? (</a:t>
                      </a:r>
                      <a:r>
                        <a:rPr lang="en-US" dirty="0"/>
                        <a:t>10 ROUTES</a:t>
                      </a:r>
                      <a:r>
                        <a:rPr lang="ru-RU" dirty="0"/>
                        <a:t>, 5</a:t>
                      </a:r>
                      <a:r>
                        <a:rPr lang="en-US" dirty="0"/>
                        <a:t>0 ROUTES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5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Maintenance RT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Цена зависит от количества тегов (1</a:t>
                      </a:r>
                      <a:r>
                        <a:rPr lang="en-US" dirty="0"/>
                        <a:t>00 TAGS</a:t>
                      </a:r>
                      <a:r>
                        <a:rPr lang="ru-RU" dirty="0"/>
                        <a:t>, 1</a:t>
                      </a:r>
                      <a:r>
                        <a:rPr lang="en-US" dirty="0"/>
                        <a:t>000 TAGS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89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SIMATIC Management Console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 зависит от количества агентов </a:t>
                      </a:r>
                      <a:r>
                        <a:rPr lang="en-US" dirty="0"/>
                        <a:t>(10 AGENTS</a:t>
                      </a:r>
                      <a:r>
                        <a:rPr lang="ru-RU" dirty="0"/>
                        <a:t>, 5</a:t>
                      </a:r>
                      <a:r>
                        <a:rPr lang="en-US" dirty="0"/>
                        <a:t>0 AGENTS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10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 AGENTS)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67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04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2139C62-515E-4F45-A35B-35D3CEAF62BC}"/>
              </a:ext>
            </a:extLst>
          </p:cNvPr>
          <p:cNvSpPr/>
          <p:nvPr/>
        </p:nvSpPr>
        <p:spPr>
          <a:xfrm>
            <a:off x="1494729" y="620688"/>
            <a:ext cx="5262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Поддерживаемые архитектуры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InTouch</a:t>
            </a:r>
            <a:endParaRPr lang="ru-RU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CDAA6E1-E54E-499F-AAE4-7DF183F69643}"/>
              </a:ext>
            </a:extLst>
          </p:cNvPr>
          <p:cNvSpPr/>
          <p:nvPr/>
        </p:nvSpPr>
        <p:spPr>
          <a:xfrm>
            <a:off x="1907704" y="1844824"/>
            <a:ext cx="45847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Поддерживаются следующие сетевые архитектуры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InTouch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: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•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однокомпьютерная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;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• клиентская;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• серверная;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• система разработки сетевых приложений (NAD).</a:t>
            </a:r>
          </a:p>
        </p:txBody>
      </p:sp>
    </p:spTree>
    <p:extLst>
      <p:ext uri="{BB962C8B-B14F-4D97-AF65-F5344CB8AC3E}">
        <p14:creationId xmlns:p14="http://schemas.microsoft.com/office/powerpoint/2010/main" val="45168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E906EB2-2E9B-40EA-8ADF-BC5250375B78}"/>
              </a:ext>
            </a:extLst>
          </p:cNvPr>
          <p:cNvSpPr/>
          <p:nvPr/>
        </p:nvSpPr>
        <p:spPr>
          <a:xfrm>
            <a:off x="1599517" y="620688"/>
            <a:ext cx="6192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err="1">
                <a:solidFill>
                  <a:schemeClr val="bg2">
                    <a:lumMod val="50000"/>
                  </a:schemeClr>
                </a:solidFill>
              </a:rPr>
              <a:t>Однокомпьютерная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 архитектура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ABEADE-CC33-4C9F-8590-DEDF834A4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2060848"/>
            <a:ext cx="6728443" cy="292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4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20B35E6-5EFC-450C-99C3-3954328036BE}"/>
              </a:ext>
            </a:extLst>
          </p:cNvPr>
          <p:cNvSpPr/>
          <p:nvPr/>
        </p:nvSpPr>
        <p:spPr>
          <a:xfrm>
            <a:off x="2900837" y="764704"/>
            <a:ext cx="3342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Клиентская архитектура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6C6831-BABF-4A18-8D5A-82AEF7657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83" y="2132856"/>
            <a:ext cx="7281634" cy="23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8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A9ED8FF-12AC-4490-843A-1954533F8F64}"/>
              </a:ext>
            </a:extLst>
          </p:cNvPr>
          <p:cNvSpPr/>
          <p:nvPr/>
        </p:nvSpPr>
        <p:spPr>
          <a:xfrm>
            <a:off x="2843808" y="764704"/>
            <a:ext cx="3256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Серверная архитектура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4C1878-A0DC-4778-BB34-90896E9D1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0" y="2001196"/>
            <a:ext cx="8172400" cy="285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6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B60FEF9-6D1F-40CF-A29E-935E510C6614}"/>
              </a:ext>
            </a:extLst>
          </p:cNvPr>
          <p:cNvSpPr/>
          <p:nvPr/>
        </p:nvSpPr>
        <p:spPr>
          <a:xfrm>
            <a:off x="1403648" y="476672"/>
            <a:ext cx="69127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Архитектура разработки сетевых приложений (NAD)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5B030E-A8E2-490F-8372-D146A4DB8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60024"/>
            <a:ext cx="7376492" cy="253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9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CEDBA4B-B4C7-4358-9C1B-BADADF89DCB7}"/>
              </a:ext>
            </a:extLst>
          </p:cNvPr>
          <p:cNvSpPr/>
          <p:nvPr/>
        </p:nvSpPr>
        <p:spPr>
          <a:xfrm>
            <a:off x="1187624" y="620688"/>
            <a:ext cx="6768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Факторы, учитываемые при планировании сетевых приложений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5BC6CE6-3B97-4C89-9AA6-5A97B3AC5578}"/>
              </a:ext>
            </a:extLst>
          </p:cNvPr>
          <p:cNvSpPr/>
          <p:nvPr/>
        </p:nvSpPr>
        <p:spPr>
          <a:xfrm>
            <a:off x="1331640" y="2060848"/>
            <a:ext cx="62646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Независимо от архитектуры необходимо учитывать следующие факторы: 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• доступ к источникам данных ввода-вывода; 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• доступ к разделяемым файлам; 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• место регистрации данных; 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• особые требования, обусловленные сетью.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2490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3BF0B7D-389A-4873-99D8-BB679AE106DA}"/>
              </a:ext>
            </a:extLst>
          </p:cNvPr>
          <p:cNvSpPr/>
          <p:nvPr/>
        </p:nvSpPr>
        <p:spPr>
          <a:xfrm>
            <a:off x="800708" y="1426548"/>
            <a:ext cx="7830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	</a:t>
            </a:r>
            <a:endParaRPr lang="ru-RU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B292E0B-A7CB-4CBA-A38D-66E5CF66F617}"/>
              </a:ext>
            </a:extLst>
          </p:cNvPr>
          <p:cNvSpPr/>
          <p:nvPr/>
        </p:nvSpPr>
        <p:spPr>
          <a:xfrm>
            <a:off x="1331640" y="841773"/>
            <a:ext cx="46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Глобальные адреса ввода-вывода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3BA316-A9E1-445C-9F90-8F5E0A6E4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39" y="1860682"/>
            <a:ext cx="7502554" cy="244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05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1243</TotalTime>
  <Words>780</Words>
  <Application>Microsoft Office PowerPoint</Application>
  <PresentationFormat>Экран (4:3)</PresentationFormat>
  <Paragraphs>132</Paragraphs>
  <Slides>28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Calibri</vt:lpstr>
      <vt:lpstr>Tw Cen MT</vt:lpstr>
      <vt:lpstr>Контур</vt:lpstr>
      <vt:lpstr>Презентация PowerPoint</vt:lpstr>
      <vt:lpstr>Intouch 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Тюнеговы</cp:lastModifiedBy>
  <cp:revision>63</cp:revision>
  <dcterms:created xsi:type="dcterms:W3CDTF">2019-08-26T12:11:56Z</dcterms:created>
  <dcterms:modified xsi:type="dcterms:W3CDTF">2020-02-02T09:30:39Z</dcterms:modified>
</cp:coreProperties>
</file>