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2" r:id="rId1"/>
  </p:sldMasterIdLst>
  <p:notesMasterIdLst>
    <p:notesMasterId r:id="rId18"/>
  </p:notesMasterIdLst>
  <p:sldIdLst>
    <p:sldId id="267" r:id="rId2"/>
    <p:sldId id="302" r:id="rId3"/>
    <p:sldId id="304" r:id="rId4"/>
    <p:sldId id="306" r:id="rId5"/>
    <p:sldId id="303" r:id="rId6"/>
    <p:sldId id="305" r:id="rId7"/>
    <p:sldId id="269" r:id="rId8"/>
    <p:sldId id="271" r:id="rId9"/>
    <p:sldId id="291" r:id="rId10"/>
    <p:sldId id="273" r:id="rId11"/>
    <p:sldId id="274" r:id="rId12"/>
    <p:sldId id="272" r:id="rId13"/>
    <p:sldId id="294" r:id="rId14"/>
    <p:sldId id="299" r:id="rId15"/>
    <p:sldId id="300" r:id="rId16"/>
    <p:sldId id="30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Некрытов" initials="АН" lastIdx="10" clrIdx="0">
    <p:extLst>
      <p:ext uri="{19B8F6BF-5375-455C-9EA6-DF929625EA0E}">
        <p15:presenceInfo xmlns:p15="http://schemas.microsoft.com/office/powerpoint/2012/main" userId="5247343f739293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713" autoAdjust="0"/>
  </p:normalViewPr>
  <p:slideViewPr>
    <p:cSldViewPr>
      <p:cViewPr varScale="1">
        <p:scale>
          <a:sx n="75" d="100"/>
          <a:sy n="75" d="100"/>
        </p:scale>
        <p:origin x="13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9F021-9FAB-4CEA-A96A-A2DB693E74C4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AF0DC-58A0-4B34-A3CD-6EF3340BA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4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8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2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961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0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8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92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4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9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3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2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0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43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6A60CB3-0F11-44FD-958A-CE75534CEC77}"/>
              </a:ext>
            </a:extLst>
          </p:cNvPr>
          <p:cNvSpPr txBox="1">
            <a:spLocks/>
          </p:cNvSpPr>
          <p:nvPr/>
        </p:nvSpPr>
        <p:spPr>
          <a:xfrm>
            <a:off x="1561902" y="303683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Автоматизация</a:t>
            </a:r>
            <a:r>
              <a:rPr lang="ru-RU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производства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73B615-53B0-4439-B705-C0AAC935E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47" y="828993"/>
            <a:ext cx="6658904" cy="57253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6067386-0DF5-4354-85CC-D388206F8773}"/>
              </a:ext>
            </a:extLst>
          </p:cNvPr>
          <p:cNvSpPr/>
          <p:nvPr/>
        </p:nvSpPr>
        <p:spPr>
          <a:xfrm>
            <a:off x="3563888" y="764704"/>
            <a:ext cx="3888432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D29A63D-C7BA-416A-825D-FE427E7046CB}"/>
              </a:ext>
            </a:extLst>
          </p:cNvPr>
          <p:cNvSpPr/>
          <p:nvPr/>
        </p:nvSpPr>
        <p:spPr>
          <a:xfrm>
            <a:off x="1043608" y="1412776"/>
            <a:ext cx="6624736" cy="3885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Возможности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 взаимодействовать практически с любыми полевыми устройствами и производственными информационными системами.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Единая стандартизированная среда разработки.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Независимая от устройств визуализация, интеллектуальная система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алармов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гибкие средства анализа и отчетности.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Среда разработки и тестирования может полностью размещаться в облаке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Новая конфигурация визуализации поддерживает возможность параллельной разработки. 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6AB5061-80C3-49F8-87A7-29C57FA0862A}"/>
              </a:ext>
            </a:extLst>
          </p:cNvPr>
          <p:cNvSpPr txBox="1">
            <a:spLocks/>
          </p:cNvSpPr>
          <p:nvPr/>
        </p:nvSpPr>
        <p:spPr>
          <a:xfrm>
            <a:off x="2771800" y="161943"/>
            <a:ext cx="3888432" cy="513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Клиент-серверная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363161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54AC61-D8F9-4C79-836F-F14A4023D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41793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31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2277F6-5F5C-44B7-B992-D47DA6A8861D}"/>
              </a:ext>
            </a:extLst>
          </p:cNvPr>
          <p:cNvSpPr/>
          <p:nvPr/>
        </p:nvSpPr>
        <p:spPr>
          <a:xfrm>
            <a:off x="2699792" y="722893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err="1">
                <a:solidFill>
                  <a:schemeClr val="bg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WinCC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OA</a:t>
            </a:r>
            <a:endParaRPr lang="ru-RU" sz="24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89890B5-A84B-4A00-A685-91CB7D81EE7A}"/>
              </a:ext>
            </a:extLst>
          </p:cNvPr>
          <p:cNvSpPr/>
          <p:nvPr/>
        </p:nvSpPr>
        <p:spPr>
          <a:xfrm>
            <a:off x="971600" y="1184558"/>
            <a:ext cx="7632848" cy="5519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buSzPts val="1000"/>
              <a:tabLst>
                <a:tab pos="408940" algn="l"/>
              </a:tabLs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Возможности: </a:t>
            </a:r>
          </a:p>
          <a:p>
            <a:pPr marL="342900" indent="-342900">
              <a:lnSpc>
                <a:spcPct val="107000"/>
              </a:lnSpc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Горячее резервирование и резервирование центра управления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Формирование отчётов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Встроенный набор драйверов, протоколов и иных интеграционных средств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бесшовной интеграции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Стыковка с корпоративными информационными системами (MES, ERP, BI, PIMS, EMI…).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Стандартные и специализированные протоколы для организации межуровневого транспорта в т.ч. для каналов связи с низкой пропускной способностью.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Возможность создания распределённых систем – до 2 048 серверов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WinCC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OA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Широкий спектр драйверов и возможностей обмена данными – OPC, OPC UA, S7,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Modbus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Rockwell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EtherNet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/IP, IEC 61850, IEC 60870-5-101/104, DNP3, XML, TCP/IP, …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endParaRPr lang="ru-RU" sz="24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AD2E6AC-F770-47B6-9966-7357BED10E6A}"/>
              </a:ext>
            </a:extLst>
          </p:cNvPr>
          <p:cNvSpPr txBox="1">
            <a:spLocks/>
          </p:cNvSpPr>
          <p:nvPr/>
        </p:nvSpPr>
        <p:spPr>
          <a:xfrm>
            <a:off x="2447764" y="170952"/>
            <a:ext cx="4248472" cy="5519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Распределенная система </a:t>
            </a:r>
            <a:r>
              <a:rPr lang="en-US" dirty="0">
                <a:solidFill>
                  <a:schemeClr val="bg1"/>
                </a:solidFill>
              </a:rPr>
              <a:t>(DCS)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890DBBF-328B-45A0-B734-A50B17AD6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1700808"/>
            <a:ext cx="6696744" cy="411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9270C-7238-4D87-87A2-126EEED48AE9}"/>
              </a:ext>
            </a:extLst>
          </p:cNvPr>
          <p:cNvSpPr txBox="1"/>
          <p:nvPr/>
        </p:nvSpPr>
        <p:spPr>
          <a:xfrm>
            <a:off x="3491880" y="577029"/>
            <a:ext cx="1801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337764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12DCB8F0-10E8-44B0-9AA1-8EBA1A30698D}"/>
              </a:ext>
            </a:extLst>
          </p:cNvPr>
          <p:cNvGraphicFramePr>
            <a:graphicFrameLocks noGrp="1"/>
          </p:cNvGraphicFramePr>
          <p:nvPr/>
        </p:nvGraphicFramePr>
        <p:xfrm>
          <a:off x="-36512" y="-33302"/>
          <a:ext cx="9180512" cy="6891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256">
                  <a:extLst>
                    <a:ext uri="{9D8B030D-6E8A-4147-A177-3AD203B41FA5}">
                      <a16:colId xmlns:a16="http://schemas.microsoft.com/office/drawing/2014/main" val="1205991554"/>
                    </a:ext>
                  </a:extLst>
                </a:gridCol>
                <a:gridCol w="4590256">
                  <a:extLst>
                    <a:ext uri="{9D8B030D-6E8A-4147-A177-3AD203B41FA5}">
                      <a16:colId xmlns:a16="http://schemas.microsoft.com/office/drawing/2014/main" val="4215375951"/>
                    </a:ext>
                  </a:extLst>
                </a:gridCol>
              </a:tblGrid>
              <a:tr h="558457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WinCC Open Architecture</a:t>
                      </a:r>
                      <a:endParaRPr lang="ru-RU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603418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Single License Runtime</a:t>
                      </a:r>
                      <a:r>
                        <a:rPr lang="ru-RU" sz="1400" dirty="0"/>
                        <a:t> (конфигурация сервера)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 зависит от количества тегов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624193"/>
                  </a:ext>
                </a:extLst>
              </a:tr>
              <a:tr h="483004">
                <a:tc>
                  <a:txBody>
                    <a:bodyPr/>
                    <a:lstStyle/>
                    <a:p>
                      <a:r>
                        <a:rPr lang="en-US" sz="1400" dirty="0"/>
                        <a:t>WinCC OA </a:t>
                      </a:r>
                      <a:r>
                        <a:rPr lang="en-US" sz="1400" dirty="0" err="1"/>
                        <a:t>Nanobox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Цена зависит от количества тегов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721906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Desktop UI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 зависит от количества рабочих станций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2709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Ultralight UX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Цена зависит от количества рабочих станций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14143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Mobile UI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Цена зависит от количества мобильных устройств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59890"/>
                  </a:ext>
                </a:extLst>
              </a:tr>
              <a:tr h="528192">
                <a:tc>
                  <a:txBody>
                    <a:bodyPr/>
                    <a:lstStyle/>
                    <a:p>
                      <a:r>
                        <a:rPr lang="en-US" sz="1400" dirty="0"/>
                        <a:t>WinCC OA OPERATOR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Цена зависит от количества мобильных устройств </a:t>
                      </a:r>
                      <a:r>
                        <a:rPr lang="en-US" sz="1400" dirty="0"/>
                        <a:t>(iPhone/iPad)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522362"/>
                  </a:ext>
                </a:extLst>
              </a:tr>
              <a:tr h="528192">
                <a:tc>
                  <a:txBody>
                    <a:bodyPr/>
                    <a:lstStyle/>
                    <a:p>
                      <a:r>
                        <a:rPr lang="en-US" sz="1400" dirty="0"/>
                        <a:t>Configuration and development license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 зависит от комплектации лицензии на разработку и конфигурацию ПО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67346"/>
                  </a:ext>
                </a:extLst>
              </a:tr>
              <a:tr h="528192">
                <a:tc>
                  <a:txBody>
                    <a:bodyPr/>
                    <a:lstStyle/>
                    <a:p>
                      <a:r>
                        <a:rPr lang="en-US" sz="1400" dirty="0"/>
                        <a:t>WinCC OA Redundancy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Пара резервных серверов требует 2 лицензии на резервирование.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930827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WinCC OA Distributed Systems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087677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WinCC OA Disaster Recovery Center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100246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Driver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574224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Reporting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 зависит от количества клиентов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40618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Communication Center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 зависит от количества </a:t>
                      </a:r>
                      <a:r>
                        <a:rPr lang="en-US" sz="1400" dirty="0"/>
                        <a:t>alarms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295472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WinCC OA SMART SCADA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109216"/>
                  </a:ext>
                </a:extLst>
              </a:tr>
              <a:tr h="310701">
                <a:tc>
                  <a:txBody>
                    <a:bodyPr/>
                    <a:lstStyle/>
                    <a:p>
                      <a:r>
                        <a:rPr lang="en-US" sz="1400" dirty="0"/>
                        <a:t>WinCC OA Video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Зависит от количества камер видеонаблюдения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12415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Webserver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5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016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3C6B6C-3C22-4D51-9834-E9D33ED4F33E}"/>
              </a:ext>
            </a:extLst>
          </p:cNvPr>
          <p:cNvSpPr txBox="1"/>
          <p:nvPr/>
        </p:nvSpPr>
        <p:spPr>
          <a:xfrm>
            <a:off x="3851920" y="90872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ifix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3804A6-D2D1-4237-B94A-826F5BF8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1933575"/>
            <a:ext cx="69818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6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78A17BFD-65CB-45BB-943E-00D57598C10C}"/>
              </a:ext>
            </a:extLst>
          </p:cNvPr>
          <p:cNvGraphicFramePr>
            <a:graphicFrameLocks noGrp="1"/>
          </p:cNvGraphicFramePr>
          <p:nvPr/>
        </p:nvGraphicFramePr>
        <p:xfrm>
          <a:off x="377788" y="332656"/>
          <a:ext cx="8388424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212">
                  <a:extLst>
                    <a:ext uri="{9D8B030D-6E8A-4147-A177-3AD203B41FA5}">
                      <a16:colId xmlns:a16="http://schemas.microsoft.com/office/drawing/2014/main" val="2721695029"/>
                    </a:ext>
                  </a:extLst>
                </a:gridCol>
                <a:gridCol w="4194212">
                  <a:extLst>
                    <a:ext uri="{9D8B030D-6E8A-4147-A177-3AD203B41FA5}">
                      <a16:colId xmlns:a16="http://schemas.microsoft.com/office/drawing/2014/main" val="19289423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SIMATIC PCS 7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3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 Runtime license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зависит от объектов процесса (</a:t>
                      </a:r>
                      <a:r>
                        <a:rPr lang="en-US" dirty="0"/>
                        <a:t>PO 100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PO 1000</a:t>
                      </a:r>
                      <a:r>
                        <a:rPr lang="ru-RU" dirty="0"/>
                        <a:t> или </a:t>
                      </a:r>
                      <a:r>
                        <a:rPr lang="en-US" dirty="0"/>
                        <a:t>PO 10000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87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 Runtime license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Цена зависит от объектов процесса (</a:t>
                      </a:r>
                      <a:r>
                        <a:rPr lang="en-US" dirty="0"/>
                        <a:t>PO 100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PO 1000</a:t>
                      </a:r>
                      <a:r>
                        <a:rPr lang="ru-RU" dirty="0"/>
                        <a:t> или </a:t>
                      </a:r>
                      <a:r>
                        <a:rPr lang="en-US" dirty="0"/>
                        <a:t>PO </a:t>
                      </a:r>
                      <a:r>
                        <a:rPr lang="ru-RU" dirty="0"/>
                        <a:t>5</a:t>
                      </a:r>
                      <a:r>
                        <a:rPr lang="en-US" dirty="0"/>
                        <a:t>000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72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 archive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зависит от количества тегов (</a:t>
                      </a:r>
                      <a:r>
                        <a:rPr lang="en-US" dirty="0"/>
                        <a:t>1500 TAGS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5000 TAGS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10000 TAGS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30000 TAGS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08724"/>
                  </a:ext>
                </a:extLst>
              </a:tr>
              <a:tr h="419432">
                <a:tc>
                  <a:txBody>
                    <a:bodyPr/>
                    <a:lstStyle/>
                    <a:p>
                      <a:r>
                        <a:rPr lang="en-US" dirty="0"/>
                        <a:t>PDM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Цена зависит от количества тегов (</a:t>
                      </a:r>
                      <a:r>
                        <a:rPr lang="en-US" dirty="0"/>
                        <a:t>1500 TAGS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5000 TAGS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10000 TAGS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30000 TAGS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3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зависит от количества единиц (</a:t>
                      </a:r>
                      <a:r>
                        <a:rPr lang="en-US" dirty="0"/>
                        <a:t>1 UNIT</a:t>
                      </a:r>
                      <a:r>
                        <a:rPr lang="ru-RU" dirty="0"/>
                        <a:t>,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10</a:t>
                      </a:r>
                      <a:r>
                        <a:rPr lang="en-US" dirty="0"/>
                        <a:t> UNIT</a:t>
                      </a:r>
                      <a:r>
                        <a:rPr lang="ru-RU" dirty="0"/>
                        <a:t>, 50 </a:t>
                      </a:r>
                      <a:r>
                        <a:rPr lang="en-US" dirty="0"/>
                        <a:t>UNIT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17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Route Control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Routes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зависит от количества ? (</a:t>
                      </a:r>
                      <a:r>
                        <a:rPr lang="en-US" dirty="0"/>
                        <a:t>10 ROUTES</a:t>
                      </a:r>
                      <a:r>
                        <a:rPr lang="ru-RU" dirty="0"/>
                        <a:t>, 5</a:t>
                      </a:r>
                      <a:r>
                        <a:rPr lang="en-US" dirty="0"/>
                        <a:t>0 ROUTES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5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Maintenance RT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Цена зависит от количества тегов (1</a:t>
                      </a:r>
                      <a:r>
                        <a:rPr lang="en-US" dirty="0"/>
                        <a:t>00 TAGS</a:t>
                      </a:r>
                      <a:r>
                        <a:rPr lang="ru-RU" dirty="0"/>
                        <a:t>, 1</a:t>
                      </a:r>
                      <a:r>
                        <a:rPr lang="en-US" dirty="0"/>
                        <a:t>000 TAGS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89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SIMATIC Management Console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зависит от количества агентов </a:t>
                      </a:r>
                      <a:r>
                        <a:rPr lang="en-US" dirty="0"/>
                        <a:t>(10 AGENTS</a:t>
                      </a:r>
                      <a:r>
                        <a:rPr lang="ru-RU" dirty="0"/>
                        <a:t>, 5</a:t>
                      </a:r>
                      <a:r>
                        <a:rPr lang="en-US" dirty="0"/>
                        <a:t>0 AGENTS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10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 AGENTS)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6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04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1ABCF-0325-47AE-8184-46511C88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Одиночная система</a:t>
            </a:r>
            <a:r>
              <a:rPr lang="en-US" dirty="0">
                <a:solidFill>
                  <a:schemeClr val="bg1"/>
                </a:solidFill>
              </a:rPr>
              <a:t> (standalone)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80F4574-CF8B-4D37-8270-BB4789B97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27" y="1700808"/>
            <a:ext cx="5137746" cy="4018384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401114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E6684-78D0-4132-BBC8-F6C2FA64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Клиент-серверная система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0BD0E87-E1D9-4217-94E4-C32F0B40E583}"/>
              </a:ext>
            </a:extLst>
          </p:cNvPr>
          <p:cNvSpPr txBox="1">
            <a:spLocks/>
          </p:cNvSpPr>
          <p:nvPr/>
        </p:nvSpPr>
        <p:spPr>
          <a:xfrm>
            <a:off x="1979712" y="819198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3028679-2AB2-4D9E-B63A-796D1D3EB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952" y="1948161"/>
            <a:ext cx="5003928" cy="4164946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358183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FD8998E-B5D5-4466-AC4D-0363391AA0E2}"/>
              </a:ext>
            </a:extLst>
          </p:cNvPr>
          <p:cNvSpPr/>
          <p:nvPr/>
        </p:nvSpPr>
        <p:spPr>
          <a:xfrm>
            <a:off x="1115616" y="908720"/>
            <a:ext cx="6696744" cy="80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750"/>
              </a:spcAft>
            </a:pPr>
            <a:r>
              <a:rPr lang="ru-RU" sz="16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Архивный сервер </a:t>
            </a:r>
            <a:r>
              <a:rPr lang="ru-RU" sz="14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 менеджер записи, хранения и просмотра видео-, аудиоданных, а также истории событий системы в комплексе или индивидуально по каждому элементу безопасности.</a:t>
            </a:r>
            <a:endParaRPr lang="ru-RU" sz="1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18CAB4E-BE53-441C-8CE2-4FD64FF6DB15}"/>
              </a:ext>
            </a:extLst>
          </p:cNvPr>
          <p:cNvSpPr/>
          <p:nvPr/>
        </p:nvSpPr>
        <p:spPr>
          <a:xfrm>
            <a:off x="1079612" y="2481305"/>
            <a:ext cx="6768752" cy="80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Сервер ввода/вывода </a:t>
            </a:r>
            <a:r>
              <a:rPr lang="ru-RU" sz="1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 служит для связи системы диспетчеризации с технологической системой, управляет информацией и записывает всю эту информацию в базу данных. </a:t>
            </a:r>
            <a:endParaRPr lang="ru-RU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CB7917-6474-4B27-85E5-478027AF2536}"/>
              </a:ext>
            </a:extLst>
          </p:cNvPr>
          <p:cNvSpPr/>
          <p:nvPr/>
        </p:nvSpPr>
        <p:spPr>
          <a:xfrm>
            <a:off x="1115616" y="4088170"/>
            <a:ext cx="6984776" cy="10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Сервер приложений </a:t>
            </a:r>
            <a:r>
              <a:rPr lang="ru-RU" sz="1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 это программная платформа, предназначенная для эффективного исполнения процедур, на которых построены приложения. Сервер приложений действует как набор компонентов, доступных разработчику программного обеспечения через API, определённый самой платформой.</a:t>
            </a:r>
            <a:endParaRPr lang="ru-RU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60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9F5B0597-4377-4FA3-A403-89FCAC17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619125"/>
            <a:ext cx="7429500" cy="147796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Резервированная </a:t>
            </a:r>
            <a:r>
              <a:rPr lang="ru-RU" sz="3200" dirty="0">
                <a:solidFill>
                  <a:schemeClr val="bg1"/>
                </a:solidFill>
              </a:rPr>
              <a:t>система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0A0DF21-ACD0-4784-B380-5620B2481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72816"/>
            <a:ext cx="5317105" cy="3979027"/>
          </a:xfrm>
          <a:prstGeom prst="rect">
            <a:avLst/>
          </a:prstGeom>
          <a:effectLst>
            <a:softEdge rad="203200"/>
          </a:effectLst>
        </p:spPr>
      </p:pic>
    </p:spTree>
    <p:extLst>
      <p:ext uri="{BB962C8B-B14F-4D97-AF65-F5344CB8AC3E}">
        <p14:creationId xmlns:p14="http://schemas.microsoft.com/office/powerpoint/2010/main" val="155035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DC2AC-9087-4B09-BD01-1BD256E1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5335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Распределенная система </a:t>
            </a:r>
            <a:r>
              <a:rPr lang="en-US" sz="3200" dirty="0">
                <a:solidFill>
                  <a:schemeClr val="bg1"/>
                </a:solidFill>
              </a:rPr>
              <a:t>(DCS)</a:t>
            </a:r>
            <a:endParaRPr lang="ru-RU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866F720-F646-4BFC-AA0F-1C8C535DD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92" y="988287"/>
            <a:ext cx="6265890" cy="5249025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89435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6128D-F61E-4DBA-95ED-294F5727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834542"/>
            <a:ext cx="7429499" cy="79425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Intouch me</a:t>
            </a:r>
            <a:endParaRPr lang="ru-RU" sz="2400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86575-99BC-4AB4-89E3-4B89AA8B9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628800"/>
            <a:ext cx="7429499" cy="416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Возможности: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Система распределенных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алармов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Динамическое преобразование разрешения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Сетевая разработка приложений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более, чем 300 различных серверов ввода/вывода.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Динамическая разработка сетевых приложений.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99B3180-872A-4080-99D7-C20787D11C62}"/>
              </a:ext>
            </a:extLst>
          </p:cNvPr>
          <p:cNvSpPr txBox="1">
            <a:spLocks/>
          </p:cNvSpPr>
          <p:nvPr/>
        </p:nvSpPr>
        <p:spPr>
          <a:xfrm>
            <a:off x="1938638" y="476672"/>
            <a:ext cx="6020195" cy="135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59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4BFA9E5-5F4B-413E-B860-F246E0EEBE2B}"/>
              </a:ext>
            </a:extLst>
          </p:cNvPr>
          <p:cNvSpPr/>
          <p:nvPr/>
        </p:nvSpPr>
        <p:spPr>
          <a:xfrm>
            <a:off x="3203848" y="519063"/>
            <a:ext cx="4176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kern="1400" spc="-50" dirty="0">
                <a:solidFill>
                  <a:schemeClr val="bg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 HMI SСADA </a:t>
            </a:r>
            <a:r>
              <a:rPr lang="ru-RU" sz="2400" kern="1400" spc="-50" dirty="0" err="1">
                <a:solidFill>
                  <a:schemeClr val="bg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iFix</a:t>
            </a:r>
            <a:endParaRPr lang="ru-RU" sz="2400" kern="1400" spc="-50" dirty="0">
              <a:solidFill>
                <a:schemeClr val="bg2">
                  <a:lumMod val="75000"/>
                </a:schemeClr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67E38B-F8D3-4EAF-B091-27F777DD3D9A}"/>
              </a:ext>
            </a:extLst>
          </p:cNvPr>
          <p:cNvSpPr/>
          <p:nvPr/>
        </p:nvSpPr>
        <p:spPr>
          <a:xfrm>
            <a:off x="971600" y="980728"/>
            <a:ext cx="7344816" cy="5017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Возможности: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Горячее резервирование и автоматическое переключение серверов</a:t>
            </a: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Обширный каталог высокопроизводительных прямых драйверов ввода/вывода и ОРС-серверов как для широко распространенных, так и для специализированных ПЛК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Универсальный ОРС-клиент с возможностями конфигурации, мониторинга и оптимизации обмена с серверами ввода/вывода.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О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PC DA, 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ОРС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Alarm &amp; Events, SQL ODBC, COM/DCOM, OLE DB, ActiveX, .NET.</a:t>
            </a:r>
            <a:endParaRPr lang="ru-RU" sz="20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ODBC-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драйверы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технологии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Plug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Solve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™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Полная SCADA-функциональность через технологию «тонких» веб-клиентов GE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WebSpace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endParaRPr lang="ru-RU" sz="2000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E444692-82E9-4905-840F-EE1867A07E29}"/>
              </a:ext>
            </a:extLst>
          </p:cNvPr>
          <p:cNvSpPr txBox="1">
            <a:spLocks/>
          </p:cNvSpPr>
          <p:nvPr/>
        </p:nvSpPr>
        <p:spPr>
          <a:xfrm>
            <a:off x="2843808" y="72851"/>
            <a:ext cx="3672408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>
                <a:solidFill>
                  <a:schemeClr val="bg1"/>
                </a:solidFill>
              </a:rPr>
              <a:t>Резервированная система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02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BFB8A99-B17A-4B02-9F28-61C5F3889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700808"/>
            <a:ext cx="66675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076C90B-F1DD-4FD2-9035-8969B5731405}"/>
              </a:ext>
            </a:extLst>
          </p:cNvPr>
          <p:cNvSpPr/>
          <p:nvPr/>
        </p:nvSpPr>
        <p:spPr>
          <a:xfrm>
            <a:off x="2555776" y="75455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Опции клиентских лицензий</a:t>
            </a:r>
          </a:p>
        </p:txBody>
      </p:sp>
    </p:spTree>
    <p:extLst>
      <p:ext uri="{BB962C8B-B14F-4D97-AF65-F5344CB8AC3E}">
        <p14:creationId xmlns:p14="http://schemas.microsoft.com/office/powerpoint/2010/main" val="1740713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</TotalTime>
  <Words>673</Words>
  <Application>Microsoft Office PowerPoint</Application>
  <PresentationFormat>Экран (4:3)</PresentationFormat>
  <Paragraphs>93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Контур</vt:lpstr>
      <vt:lpstr>Презентация PowerPoint</vt:lpstr>
      <vt:lpstr>Одиночная система (standalone) </vt:lpstr>
      <vt:lpstr>Клиент-серверная система</vt:lpstr>
      <vt:lpstr>Презентация PowerPoint</vt:lpstr>
      <vt:lpstr>Резервированная система</vt:lpstr>
      <vt:lpstr>Распределенная система (DCS)</vt:lpstr>
      <vt:lpstr>Intouch 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Тюнеговы</cp:lastModifiedBy>
  <cp:revision>53</cp:revision>
  <dcterms:created xsi:type="dcterms:W3CDTF">2019-08-26T12:11:56Z</dcterms:created>
  <dcterms:modified xsi:type="dcterms:W3CDTF">2020-02-06T12:41:40Z</dcterms:modified>
</cp:coreProperties>
</file>