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02" r:id="rId1"/>
  </p:sldMasterIdLst>
  <p:notesMasterIdLst>
    <p:notesMasterId r:id="rId10"/>
  </p:notesMasterIdLst>
  <p:sldIdLst>
    <p:sldId id="267" r:id="rId2"/>
    <p:sldId id="269" r:id="rId3"/>
    <p:sldId id="271" r:id="rId4"/>
    <p:sldId id="291" r:id="rId5"/>
    <p:sldId id="273" r:id="rId6"/>
    <p:sldId id="274" r:id="rId7"/>
    <p:sldId id="272" r:id="rId8"/>
    <p:sldId id="29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лександр Некрытов" initials="АН" lastIdx="10" clrIdx="0">
    <p:extLst>
      <p:ext uri="{19B8F6BF-5375-455C-9EA6-DF929625EA0E}">
        <p15:presenceInfo xmlns:p15="http://schemas.microsoft.com/office/powerpoint/2012/main" userId="5247343f7392933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713" autoAdjust="0"/>
  </p:normalViewPr>
  <p:slideViewPr>
    <p:cSldViewPr>
      <p:cViewPr varScale="1">
        <p:scale>
          <a:sx n="120" d="100"/>
          <a:sy n="120" d="100"/>
        </p:scale>
        <p:origin x="120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9F021-9FAB-4CEA-A96A-A2DB693E74C4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DAF0DC-58A0-4B34-A3CD-6EF3340BA3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742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7EAF463A-BC7C-46EE-9F1E-7F377CCA4891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86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022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87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39612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08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86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92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53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42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7EAF463A-BC7C-46EE-9F1E-7F377CCA4891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294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439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45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52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486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08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90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463A-BC7C-46EE-9F1E-7F377CCA4891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436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6A60CB3-0F11-44FD-958A-CE75534CEC77}"/>
              </a:ext>
            </a:extLst>
          </p:cNvPr>
          <p:cNvSpPr txBox="1">
            <a:spLocks/>
          </p:cNvSpPr>
          <p:nvPr/>
        </p:nvSpPr>
        <p:spPr>
          <a:xfrm>
            <a:off x="1561902" y="303683"/>
            <a:ext cx="6020195" cy="13540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dirty="0">
                <a:solidFill>
                  <a:schemeClr val="bg1"/>
                </a:solidFill>
              </a:rPr>
              <a:t>Автоматизация</a:t>
            </a:r>
            <a:r>
              <a:rPr lang="ru-RU" sz="3600" dirty="0">
                <a:solidFill>
                  <a:schemeClr val="bg1"/>
                </a:solidFill>
                <a:latin typeface="+mj-lt"/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производства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273B615-53B0-4439-B705-C0AAC935E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547" y="828993"/>
            <a:ext cx="6658904" cy="57253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A6128D-F61E-4DBA-95ED-294F57277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679" y="834542"/>
            <a:ext cx="7429499" cy="794258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+mn-lt"/>
              </a:rPr>
              <a:t>Intouch me</a:t>
            </a:r>
            <a:endParaRPr lang="ru-RU" sz="2400" dirty="0">
              <a:solidFill>
                <a:schemeClr val="bg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686575-99BC-4AB4-89E3-4B89AA8B9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60" y="1628800"/>
            <a:ext cx="7429499" cy="4162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Возможности:</a:t>
            </a:r>
          </a:p>
          <a:p>
            <a:pPr lvl="0"/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Система распределенных </a:t>
            </a:r>
            <a:r>
              <a:rPr lang="ru-RU" sz="2000" dirty="0" err="1">
                <a:solidFill>
                  <a:schemeClr val="bg2">
                    <a:lumMod val="75000"/>
                  </a:schemeClr>
                </a:solidFill>
              </a:rPr>
              <a:t>алармов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  <a:p>
            <a:pPr lvl="0"/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Динамическое преобразование разрешения</a:t>
            </a:r>
          </a:p>
          <a:p>
            <a:pPr lvl="0"/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Сетевая разработка приложений</a:t>
            </a:r>
          </a:p>
          <a:p>
            <a:pPr lvl="0"/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Поддержка более, чем 300 различных серверов ввода/вывода.</a:t>
            </a:r>
          </a:p>
          <a:p>
            <a:pPr lvl="0"/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Динамическая разработка сетевых приложений.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299B3180-872A-4080-99D7-C20787D11C62}"/>
              </a:ext>
            </a:extLst>
          </p:cNvPr>
          <p:cNvSpPr txBox="1">
            <a:spLocks/>
          </p:cNvSpPr>
          <p:nvPr/>
        </p:nvSpPr>
        <p:spPr>
          <a:xfrm>
            <a:off x="1938638" y="476672"/>
            <a:ext cx="6020195" cy="1354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>
                <a:solidFill>
                  <a:schemeClr val="bg1"/>
                </a:solidFill>
              </a:rPr>
              <a:t>Одиночная система</a:t>
            </a:r>
            <a:r>
              <a:rPr lang="en-US">
                <a:solidFill>
                  <a:schemeClr val="bg1"/>
                </a:solidFill>
              </a:rPr>
              <a:t> (standalone)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598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4BFA9E5-5F4B-413E-B860-F246E0EEBE2B}"/>
              </a:ext>
            </a:extLst>
          </p:cNvPr>
          <p:cNvSpPr/>
          <p:nvPr/>
        </p:nvSpPr>
        <p:spPr>
          <a:xfrm>
            <a:off x="3203848" y="519063"/>
            <a:ext cx="41764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2400" kern="1400" spc="-50" dirty="0">
                <a:solidFill>
                  <a:schemeClr val="bg2">
                    <a:lumMod val="75000"/>
                  </a:schemeClr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GE HMI SСADA </a:t>
            </a:r>
            <a:r>
              <a:rPr lang="ru-RU" sz="2400" kern="1400" spc="-50" dirty="0" err="1">
                <a:solidFill>
                  <a:schemeClr val="bg2">
                    <a:lumMod val="75000"/>
                  </a:schemeClr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iFix</a:t>
            </a:r>
            <a:endParaRPr lang="ru-RU" sz="2400" kern="1400" spc="-50" dirty="0">
              <a:solidFill>
                <a:schemeClr val="bg2">
                  <a:lumMod val="75000"/>
                </a:schemeClr>
              </a:solidFill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167E38B-F8D3-4EAF-B091-27F777DD3D9A}"/>
              </a:ext>
            </a:extLst>
          </p:cNvPr>
          <p:cNvSpPr/>
          <p:nvPr/>
        </p:nvSpPr>
        <p:spPr>
          <a:xfrm>
            <a:off x="971600" y="980728"/>
            <a:ext cx="7344816" cy="5017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07000"/>
              </a:lnSpc>
              <a:spcAft>
                <a:spcPts val="0"/>
              </a:spcAft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Возможности:</a:t>
            </a:r>
          </a:p>
          <a:p>
            <a:pPr marL="285750" indent="-28575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Горячее резервирование и автоматическое переключение серверов</a:t>
            </a:r>
          </a:p>
          <a:p>
            <a:pPr marL="285750" indent="-28575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Обширный каталог высокопроизводительных прямых драйверов ввода/вывода и ОРС-серверов как для широко распространенных, так и для специализированных ПЛК</a:t>
            </a:r>
          </a:p>
          <a:p>
            <a:pPr marL="285750" indent="-28575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Универсальный ОРС-клиент с возможностями конфигурации, мониторинга и оптимизации обмена с серверами ввода/вывода.</a:t>
            </a:r>
          </a:p>
          <a:p>
            <a:pPr marL="285750" indent="-28575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Поддержка О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PC DA, </a:t>
            </a: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ОРС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 Alarm &amp; Events, SQL ODBC, COM/DCOM, OLE DB, ActiveX, .NET.</a:t>
            </a:r>
            <a:endParaRPr lang="ru-RU" sz="2000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ODBC-</a:t>
            </a: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драйверы</a:t>
            </a:r>
          </a:p>
          <a:p>
            <a:pPr marL="285750" indent="-28575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Поддержка технологии </a:t>
            </a:r>
            <a:r>
              <a:rPr lang="ru-RU" sz="2000" dirty="0" err="1">
                <a:solidFill>
                  <a:schemeClr val="bg2">
                    <a:lumMod val="75000"/>
                  </a:schemeClr>
                </a:solidFill>
              </a:rPr>
              <a:t>Plug</a:t>
            </a: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2">
                    <a:lumMod val="75000"/>
                  </a:schemeClr>
                </a:solidFill>
              </a:rPr>
              <a:t>and</a:t>
            </a: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2">
                    <a:lumMod val="75000"/>
                  </a:schemeClr>
                </a:solidFill>
              </a:rPr>
              <a:t>Solve</a:t>
            </a: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™</a:t>
            </a:r>
          </a:p>
          <a:p>
            <a:pPr marL="285750" indent="-28575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Полная SCADA-функциональность через технологию «тонких» веб-клиентов GE </a:t>
            </a:r>
            <a:r>
              <a:rPr lang="ru-RU" sz="2000" dirty="0" err="1">
                <a:solidFill>
                  <a:schemeClr val="bg2">
                    <a:lumMod val="75000"/>
                  </a:schemeClr>
                </a:solidFill>
              </a:rPr>
              <a:t>WebSpace</a:t>
            </a: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. </a:t>
            </a:r>
            <a:endParaRPr lang="ru-RU" sz="2000" dirty="0">
              <a:solidFill>
                <a:schemeClr val="bg2">
                  <a:lumMod val="7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AE444692-82E9-4905-840F-EE1867A07E29}"/>
              </a:ext>
            </a:extLst>
          </p:cNvPr>
          <p:cNvSpPr txBox="1">
            <a:spLocks/>
          </p:cNvSpPr>
          <p:nvPr/>
        </p:nvSpPr>
        <p:spPr>
          <a:xfrm>
            <a:off x="2843808" y="72851"/>
            <a:ext cx="3672408" cy="13540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>
                <a:solidFill>
                  <a:schemeClr val="bg1"/>
                </a:solidFill>
              </a:rPr>
              <a:t>Резервированная система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302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EBFB8A99-B17A-4B02-9F28-61C5F3889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1700808"/>
            <a:ext cx="6667500" cy="37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076C90B-F1DD-4FD2-9035-8969B5731405}"/>
              </a:ext>
            </a:extLst>
          </p:cNvPr>
          <p:cNvSpPr/>
          <p:nvPr/>
        </p:nvSpPr>
        <p:spPr>
          <a:xfrm>
            <a:off x="2555776" y="754551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Опции клиентских лицензий</a:t>
            </a:r>
          </a:p>
        </p:txBody>
      </p:sp>
    </p:spTree>
    <p:extLst>
      <p:ext uri="{BB962C8B-B14F-4D97-AF65-F5344CB8AC3E}">
        <p14:creationId xmlns:p14="http://schemas.microsoft.com/office/powerpoint/2010/main" val="1740713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6067386-0DF5-4354-85CC-D388206F8773}"/>
              </a:ext>
            </a:extLst>
          </p:cNvPr>
          <p:cNvSpPr/>
          <p:nvPr/>
        </p:nvSpPr>
        <p:spPr>
          <a:xfrm>
            <a:off x="3563888" y="764704"/>
            <a:ext cx="3888432" cy="47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</a:t>
            </a:r>
            <a:r>
              <a:rPr lang="ru-RU" sz="24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Platform</a:t>
            </a:r>
            <a:r>
              <a:rPr lang="ru-RU" sz="24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400" dirty="0">
              <a:solidFill>
                <a:schemeClr val="bg2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D29A63D-C7BA-416A-825D-FE427E7046CB}"/>
              </a:ext>
            </a:extLst>
          </p:cNvPr>
          <p:cNvSpPr/>
          <p:nvPr/>
        </p:nvSpPr>
        <p:spPr>
          <a:xfrm>
            <a:off x="1043608" y="1412776"/>
            <a:ext cx="6624736" cy="3885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Возможности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Может взаимодействовать практически с любыми полевыми устройствами и производственными информационными системами.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Единая стандартизированная среда разработки.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Независимая от устройств визуализация, интеллектуальная система </a:t>
            </a:r>
            <a:r>
              <a:rPr lang="ru-RU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алармов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гибкие средства анализа и отчетности.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Среда разработки и тестирования может полностью размещаться в облаке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Новая конфигурация визуализации поддерживает возможность параллельной разработки. 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56AB5061-80C3-49F8-87A7-29C57FA0862A}"/>
              </a:ext>
            </a:extLst>
          </p:cNvPr>
          <p:cNvSpPr txBox="1">
            <a:spLocks/>
          </p:cNvSpPr>
          <p:nvPr/>
        </p:nvSpPr>
        <p:spPr>
          <a:xfrm>
            <a:off x="2771800" y="161943"/>
            <a:ext cx="3888432" cy="5137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chemeClr val="bg1"/>
                </a:solidFill>
              </a:rPr>
              <a:t>Клиент-серверная система</a:t>
            </a:r>
          </a:p>
        </p:txBody>
      </p:sp>
    </p:spTree>
    <p:extLst>
      <p:ext uri="{BB962C8B-B14F-4D97-AF65-F5344CB8AC3E}">
        <p14:creationId xmlns:p14="http://schemas.microsoft.com/office/powerpoint/2010/main" val="3631617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154AC61-D8F9-4C79-836F-F14A4023D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84784"/>
            <a:ext cx="7417932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310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F2277F6-5F5C-44B7-B992-D47DA6A8861D}"/>
              </a:ext>
            </a:extLst>
          </p:cNvPr>
          <p:cNvSpPr/>
          <p:nvPr/>
        </p:nvSpPr>
        <p:spPr>
          <a:xfrm>
            <a:off x="2699792" y="722893"/>
            <a:ext cx="32403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err="1">
                <a:solidFill>
                  <a:schemeClr val="bg2">
                    <a:lumMod val="75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WinCC</a:t>
            </a:r>
            <a:r>
              <a:rPr lang="ru-RU" sz="2400" dirty="0">
                <a:solidFill>
                  <a:schemeClr val="bg2">
                    <a:lumMod val="75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OA</a:t>
            </a:r>
            <a:endParaRPr lang="ru-RU" sz="24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89890B5-A84B-4A00-A685-91CB7D81EE7A}"/>
              </a:ext>
            </a:extLst>
          </p:cNvPr>
          <p:cNvSpPr/>
          <p:nvPr/>
        </p:nvSpPr>
        <p:spPr>
          <a:xfrm>
            <a:off x="971600" y="1184558"/>
            <a:ext cx="7632848" cy="5519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buSzPts val="1000"/>
              <a:tabLst>
                <a:tab pos="408940" algn="l"/>
              </a:tabLst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Возможности: </a:t>
            </a:r>
          </a:p>
          <a:p>
            <a:pPr marL="342900" indent="-342900">
              <a:lnSpc>
                <a:spcPct val="107000"/>
              </a:lnSpc>
              <a:buSzPts val="1000"/>
              <a:buFont typeface="Arial" panose="020B0604020202020204" pitchFamily="34" charset="0"/>
              <a:buChar char="•"/>
              <a:tabLst>
                <a:tab pos="408940" algn="l"/>
              </a:tabLst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Горячее резервирование и резервирование центра управления </a:t>
            </a:r>
            <a:endParaRPr lang="ru-RU" dirty="0">
              <a:solidFill>
                <a:schemeClr val="bg2">
                  <a:lumMod val="7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Arial" panose="020B0604020202020204" pitchFamily="34" charset="0"/>
              <a:buChar char="•"/>
              <a:tabLst>
                <a:tab pos="408940" algn="l"/>
              </a:tabLst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Формирование отчётов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Arial" panose="020B0604020202020204" pitchFamily="34" charset="0"/>
              <a:buChar char="•"/>
              <a:tabLst>
                <a:tab pos="408940" algn="l"/>
              </a:tabLst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Встроенный набор драйверов, протоколов и иных интеграционных средств 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Arial" panose="020B0604020202020204" pitchFamily="34" charset="0"/>
              <a:buChar char="•"/>
              <a:tabLst>
                <a:tab pos="408940" algn="l"/>
              </a:tabLst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Возможность бесшовной интеграции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Arial" panose="020B0604020202020204" pitchFamily="34" charset="0"/>
              <a:buChar char="•"/>
              <a:tabLst>
                <a:tab pos="408940" algn="l"/>
              </a:tabLst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Стыковка с корпоративными информационными системами (MES, ERP, BI, PIMS, EMI…).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08940" algn="l"/>
              </a:tabLst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Стандартные и специализированные протоколы для организации межуровневого транспорта в т.ч. для каналов связи с низкой пропускной способностью.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08940" algn="l"/>
              </a:tabLst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Возможность создания распределённых систем – до 2 048 серверов </a:t>
            </a:r>
            <a:r>
              <a:rPr lang="ru-RU" dirty="0" err="1">
                <a:solidFill>
                  <a:schemeClr val="bg2">
                    <a:lumMod val="75000"/>
                  </a:schemeClr>
                </a:solidFill>
              </a:rPr>
              <a:t>WinCC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 OA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08940" algn="l"/>
              </a:tabLst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Широкий спектр драйверов и возможностей обмена данными – OPC, OPC UA, S7, </a:t>
            </a:r>
            <a:r>
              <a:rPr lang="ru-RU" dirty="0" err="1">
                <a:solidFill>
                  <a:schemeClr val="bg2">
                    <a:lumMod val="75000"/>
                  </a:schemeClr>
                </a:solidFill>
              </a:rPr>
              <a:t>Modbus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2">
                    <a:lumMod val="75000"/>
                  </a:schemeClr>
                </a:solidFill>
              </a:rPr>
              <a:t>Rockwell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75000"/>
                  </a:schemeClr>
                </a:solidFill>
              </a:rPr>
              <a:t>EtherNet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/IP, IEC 61850, IEC 60870-5-101/104, DNP3, XML, TCP/IP, …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08940" algn="l"/>
              </a:tabLst>
            </a:pPr>
            <a:endParaRPr lang="ru-RU" sz="24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4AD2E6AC-F770-47B6-9966-7357BED10E6A}"/>
              </a:ext>
            </a:extLst>
          </p:cNvPr>
          <p:cNvSpPr txBox="1">
            <a:spLocks/>
          </p:cNvSpPr>
          <p:nvPr/>
        </p:nvSpPr>
        <p:spPr>
          <a:xfrm>
            <a:off x="2447764" y="170952"/>
            <a:ext cx="4248472" cy="5519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chemeClr val="bg1"/>
                </a:solidFill>
              </a:rPr>
              <a:t>Распределенная система </a:t>
            </a:r>
            <a:r>
              <a:rPr lang="en-US" dirty="0">
                <a:solidFill>
                  <a:schemeClr val="bg1"/>
                </a:solidFill>
              </a:rPr>
              <a:t>(DCS)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58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890DBBF-328B-45A0-B734-A50B17AD6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628" y="1700808"/>
            <a:ext cx="6696744" cy="4118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9270C-7238-4D87-87A2-126EEED48AE9}"/>
              </a:ext>
            </a:extLst>
          </p:cNvPr>
          <p:cNvSpPr txBox="1"/>
          <p:nvPr/>
        </p:nvSpPr>
        <p:spPr>
          <a:xfrm>
            <a:off x="3491880" y="577029"/>
            <a:ext cx="1801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Архитектура</a:t>
            </a:r>
          </a:p>
        </p:txBody>
      </p:sp>
    </p:spTree>
    <p:extLst>
      <p:ext uri="{BB962C8B-B14F-4D97-AF65-F5344CB8AC3E}">
        <p14:creationId xmlns:p14="http://schemas.microsoft.com/office/powerpoint/2010/main" val="33776448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917</TotalTime>
  <Words>303</Words>
  <Application>Microsoft Office PowerPoint</Application>
  <PresentationFormat>Экран (4:3)</PresentationFormat>
  <Paragraphs>40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Tw Cen MT</vt:lpstr>
      <vt:lpstr>Контур</vt:lpstr>
      <vt:lpstr>Презентация PowerPoint</vt:lpstr>
      <vt:lpstr>Intouch 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Дмитрий Тюнегов</cp:lastModifiedBy>
  <cp:revision>48</cp:revision>
  <dcterms:created xsi:type="dcterms:W3CDTF">2019-08-26T12:11:56Z</dcterms:created>
  <dcterms:modified xsi:type="dcterms:W3CDTF">2020-02-06T07:12:13Z</dcterms:modified>
</cp:coreProperties>
</file>