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notesMasterIdLst>
    <p:notesMasterId r:id="rId18"/>
  </p:notesMasterIdLst>
  <p:sldIdLst>
    <p:sldId id="267" r:id="rId2"/>
    <p:sldId id="302" r:id="rId3"/>
    <p:sldId id="304" r:id="rId4"/>
    <p:sldId id="306" r:id="rId5"/>
    <p:sldId id="303" r:id="rId6"/>
    <p:sldId id="305" r:id="rId7"/>
    <p:sldId id="269" r:id="rId8"/>
    <p:sldId id="271" r:id="rId9"/>
    <p:sldId id="291" r:id="rId10"/>
    <p:sldId id="273" r:id="rId11"/>
    <p:sldId id="274" r:id="rId12"/>
    <p:sldId id="272" r:id="rId13"/>
    <p:sldId id="294" r:id="rId14"/>
    <p:sldId id="299" r:id="rId15"/>
    <p:sldId id="300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13" autoAdjust="0"/>
  </p:normalViewPr>
  <p:slideViewPr>
    <p:cSldViewPr>
      <p:cViewPr varScale="1">
        <p:scale>
          <a:sx n="75" d="100"/>
          <a:sy n="75" d="100"/>
        </p:scale>
        <p:origin x="13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F021-9FAB-4CEA-A96A-A2DB693E74C4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F0DC-58A0-4B34-A3CD-6EF3340BA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</a:t>
            </a:r>
            <a:r>
              <a:rPr lang="ru-RU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производства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73B615-53B0-4439-B705-C0AAC935E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7" y="828993"/>
            <a:ext cx="6658904" cy="57253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067386-0DF5-4354-85CC-D388206F8773}"/>
              </a:ext>
            </a:extLst>
          </p:cNvPr>
          <p:cNvSpPr/>
          <p:nvPr/>
        </p:nvSpPr>
        <p:spPr>
          <a:xfrm>
            <a:off x="3563888" y="764704"/>
            <a:ext cx="388843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29A63D-C7BA-416A-825D-FE427E7046CB}"/>
              </a:ext>
            </a:extLst>
          </p:cNvPr>
          <p:cNvSpPr/>
          <p:nvPr/>
        </p:nvSpPr>
        <p:spPr>
          <a:xfrm>
            <a:off x="1043608" y="1412776"/>
            <a:ext cx="6624736" cy="388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взаимодействовать практически с любыми полевыми устройствами и производственными информационными системами.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Единая стандартизированная среда разработки.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Независимая от устройств визуализация, интеллектуальная система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алармов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гибкие средства анализа и отчетности.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 тестирования может полностью размещаться в облаке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конфигурация визуализации поддерживает возможность параллельной разработки.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6AB5061-80C3-49F8-87A7-29C57FA0862A}"/>
              </a:ext>
            </a:extLst>
          </p:cNvPr>
          <p:cNvSpPr txBox="1">
            <a:spLocks/>
          </p:cNvSpPr>
          <p:nvPr/>
        </p:nvSpPr>
        <p:spPr>
          <a:xfrm>
            <a:off x="2771800" y="161943"/>
            <a:ext cx="3888432" cy="513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63161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54AC61-D8F9-4C79-836F-F14A4023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179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1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2277F6-5F5C-44B7-B992-D47DA6A8861D}"/>
              </a:ext>
            </a:extLst>
          </p:cNvPr>
          <p:cNvSpPr/>
          <p:nvPr/>
        </p:nvSpPr>
        <p:spPr>
          <a:xfrm>
            <a:off x="2699792" y="722893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WinCC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OA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9890B5-A84B-4A00-A685-91CB7D81EE7A}"/>
              </a:ext>
            </a:extLst>
          </p:cNvPr>
          <p:cNvSpPr/>
          <p:nvPr/>
        </p:nvSpPr>
        <p:spPr>
          <a:xfrm>
            <a:off x="971600" y="1184558"/>
            <a:ext cx="7632848" cy="551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SzPts val="1000"/>
              <a:tabLst>
                <a:tab pos="408940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Возможности: </a:t>
            </a:r>
          </a:p>
          <a:p>
            <a:pPr marL="342900" indent="-34290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резервирование центра управления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отчётов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Встроенный набор драйверов, протоколов и иных интеграционных средств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бесшовной интеграции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Стыковка с корпоративными информационными системами (MES, ERP, BI, PIMS, EMI…).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и специализированные протоколы для организации межуровневого транспорта в т.ч. для каналов связи с низкой пропускной способностью.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Возможность создания распределённых систем – до 2 048 серверов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WinCC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OA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Широкий спектр драйверов и возможностей обмена данными – OPC, OPC UA, S7,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Modbus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Rockwell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EtherNet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/IP, IEC 61850, IEC 60870-5-101/104, DNP3, XML, TCP/IP,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endParaRPr lang="ru-RU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AD2E6AC-F770-47B6-9966-7357BED10E6A}"/>
              </a:ext>
            </a:extLst>
          </p:cNvPr>
          <p:cNvSpPr txBox="1">
            <a:spLocks/>
          </p:cNvSpPr>
          <p:nvPr/>
        </p:nvSpPr>
        <p:spPr>
          <a:xfrm>
            <a:off x="2447764" y="170952"/>
            <a:ext cx="4248472" cy="5519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90DBBF-328B-45A0-B734-A50B17AD6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700808"/>
            <a:ext cx="6696744" cy="411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9270C-7238-4D87-87A2-126EEED48AE9}"/>
              </a:ext>
            </a:extLst>
          </p:cNvPr>
          <p:cNvSpPr txBox="1"/>
          <p:nvPr/>
        </p:nvSpPr>
        <p:spPr>
          <a:xfrm>
            <a:off x="3491880" y="577029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37764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2DCB8F0-10E8-44B0-9AA1-8EBA1A30698D}"/>
              </a:ext>
            </a:extLst>
          </p:cNvPr>
          <p:cNvGraphicFramePr>
            <a:graphicFrameLocks noGrp="1"/>
          </p:cNvGraphicFramePr>
          <p:nvPr/>
        </p:nvGraphicFramePr>
        <p:xfrm>
          <a:off x="-36512" y="-33302"/>
          <a:ext cx="9180512" cy="689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256">
                  <a:extLst>
                    <a:ext uri="{9D8B030D-6E8A-4147-A177-3AD203B41FA5}">
                      <a16:colId xmlns:a16="http://schemas.microsoft.com/office/drawing/2014/main" val="1205991554"/>
                    </a:ext>
                  </a:extLst>
                </a:gridCol>
                <a:gridCol w="4590256">
                  <a:extLst>
                    <a:ext uri="{9D8B030D-6E8A-4147-A177-3AD203B41FA5}">
                      <a16:colId xmlns:a16="http://schemas.microsoft.com/office/drawing/2014/main" val="4215375951"/>
                    </a:ext>
                  </a:extLst>
                </a:gridCol>
              </a:tblGrid>
              <a:tr h="558457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WinCC Open Architecture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03418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Single License Runtime</a:t>
                      </a:r>
                      <a:r>
                        <a:rPr lang="ru-RU" sz="1400" dirty="0"/>
                        <a:t> (конфигурация сервера)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тегов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624193"/>
                  </a:ext>
                </a:extLst>
              </a:tr>
              <a:tr h="483004">
                <a:tc>
                  <a:txBody>
                    <a:bodyPr/>
                    <a:lstStyle/>
                    <a:p>
                      <a:r>
                        <a:rPr lang="en-US" sz="1400" dirty="0"/>
                        <a:t>WinCC OA </a:t>
                      </a:r>
                      <a:r>
                        <a:rPr lang="en-US" sz="1400" dirty="0" err="1"/>
                        <a:t>Nanobox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тегов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21906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Desktop UI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рабочих станций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2709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Ultralight UX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рабочих станций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14143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Mobile UI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мобильных устройств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59890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WinCC OA OPERATOR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мобильных устройств </a:t>
                      </a:r>
                      <a:r>
                        <a:rPr lang="en-US" sz="1400" dirty="0"/>
                        <a:t>(iPhone/iPad)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22362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Configuration and development license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комплектации лицензии на разработку и конфигурацию ПО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67346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WinCC OA Redundancy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Пара резервных серверов требует 2 лицензии на резервирование.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30827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Distributed Systems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87677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Disaster Recovery 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00246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Driver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74224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Reporting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клиентов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40618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Communication 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</a:t>
                      </a:r>
                      <a:r>
                        <a:rPr lang="en-US" sz="1400" dirty="0"/>
                        <a:t>alarms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95472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SMART SCADA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109216"/>
                  </a:ext>
                </a:extLst>
              </a:tr>
              <a:tr h="310701">
                <a:tc>
                  <a:txBody>
                    <a:bodyPr/>
                    <a:lstStyle/>
                    <a:p>
                      <a:r>
                        <a:rPr lang="en-US" sz="1400" dirty="0"/>
                        <a:t>WinCC OA Video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Зависит от количества камер видеонаблюдения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12415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Webserver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01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C6B6C-3C22-4D51-9834-E9D33ED4F33E}"/>
              </a:ext>
            </a:extLst>
          </p:cNvPr>
          <p:cNvSpPr txBox="1"/>
          <p:nvPr/>
        </p:nvSpPr>
        <p:spPr>
          <a:xfrm>
            <a:off x="3851920" y="9087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ifix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3804A6-D2D1-4237-B94A-826F5BF8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1933575"/>
            <a:ext cx="6981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8A17BFD-65CB-45BB-943E-00D57598C10C}"/>
              </a:ext>
            </a:extLst>
          </p:cNvPr>
          <p:cNvGraphicFramePr>
            <a:graphicFrameLocks noGrp="1"/>
          </p:cNvGraphicFramePr>
          <p:nvPr/>
        </p:nvGraphicFramePr>
        <p:xfrm>
          <a:off x="377788" y="332656"/>
          <a:ext cx="8388424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212">
                  <a:extLst>
                    <a:ext uri="{9D8B030D-6E8A-4147-A177-3AD203B41FA5}">
                      <a16:colId xmlns:a16="http://schemas.microsoft.com/office/drawing/2014/main" val="2721695029"/>
                    </a:ext>
                  </a:extLst>
                </a:gridCol>
                <a:gridCol w="4194212">
                  <a:extLst>
                    <a:ext uri="{9D8B030D-6E8A-4147-A177-3AD203B41FA5}">
                      <a16:colId xmlns:a16="http://schemas.microsoft.com/office/drawing/2014/main" val="19289423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SIMATIC PCS 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 Runtime license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объектов процесса (</a:t>
                      </a:r>
                      <a:r>
                        <a:rPr lang="en-US" dirty="0"/>
                        <a:t>PO 100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PO 1000</a:t>
                      </a:r>
                      <a:r>
                        <a:rPr lang="ru-RU" dirty="0"/>
                        <a:t> или </a:t>
                      </a:r>
                      <a:r>
                        <a:rPr lang="en-US" dirty="0"/>
                        <a:t>PO 10000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7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 Runtime license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объектов процесса (</a:t>
                      </a:r>
                      <a:r>
                        <a:rPr lang="en-US" dirty="0"/>
                        <a:t>PO 100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PO 1000</a:t>
                      </a:r>
                      <a:r>
                        <a:rPr lang="ru-RU" dirty="0"/>
                        <a:t> или </a:t>
                      </a:r>
                      <a:r>
                        <a:rPr lang="en-US" dirty="0"/>
                        <a:t>PO </a:t>
                      </a:r>
                      <a:r>
                        <a:rPr lang="ru-RU" dirty="0"/>
                        <a:t>5</a:t>
                      </a:r>
                      <a:r>
                        <a:rPr lang="en-US" dirty="0"/>
                        <a:t>000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2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 archive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тегов (</a:t>
                      </a:r>
                      <a:r>
                        <a:rPr lang="en-US" dirty="0"/>
                        <a:t>1500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5000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30000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08724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r>
                        <a:rPr lang="en-US" dirty="0"/>
                        <a:t>PDM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количества тегов (</a:t>
                      </a:r>
                      <a:r>
                        <a:rPr lang="en-US" dirty="0"/>
                        <a:t>1500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5000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30000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единиц (</a:t>
                      </a:r>
                      <a:r>
                        <a:rPr lang="en-US" dirty="0"/>
                        <a:t>1 UNIT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10</a:t>
                      </a:r>
                      <a:r>
                        <a:rPr lang="en-US" dirty="0"/>
                        <a:t> UNIT</a:t>
                      </a:r>
                      <a:r>
                        <a:rPr lang="ru-RU" dirty="0"/>
                        <a:t>, 50 </a:t>
                      </a:r>
                      <a:r>
                        <a:rPr lang="en-US" dirty="0"/>
                        <a:t>UNIT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7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 Control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Routes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? (</a:t>
                      </a:r>
                      <a:r>
                        <a:rPr lang="en-US" dirty="0"/>
                        <a:t>10 ROUTES</a:t>
                      </a:r>
                      <a:r>
                        <a:rPr lang="ru-RU" dirty="0"/>
                        <a:t>, 5</a:t>
                      </a:r>
                      <a:r>
                        <a:rPr lang="en-US" dirty="0"/>
                        <a:t>0 ROUTES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5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RT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количества тегов (1</a:t>
                      </a:r>
                      <a:r>
                        <a:rPr lang="en-US" dirty="0"/>
                        <a:t>00 TAGS</a:t>
                      </a:r>
                      <a:r>
                        <a:rPr lang="ru-RU" dirty="0"/>
                        <a:t>, 1</a:t>
                      </a:r>
                      <a:r>
                        <a:rPr lang="en-US" dirty="0"/>
                        <a:t>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89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SIMATIC Management Console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агентов </a:t>
                      </a:r>
                      <a:r>
                        <a:rPr lang="en-US" dirty="0"/>
                        <a:t>(10 AGENTS</a:t>
                      </a:r>
                      <a:r>
                        <a:rPr lang="ru-RU" dirty="0"/>
                        <a:t>, 5</a:t>
                      </a:r>
                      <a:r>
                        <a:rPr lang="en-US" dirty="0"/>
                        <a:t>0 AGENTS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 AGENTS)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6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04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1ABCF-0325-47AE-8184-46511C88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Одиночная система</a:t>
            </a:r>
            <a:r>
              <a:rPr lang="en-US" dirty="0">
                <a:solidFill>
                  <a:schemeClr val="bg1"/>
                </a:solidFill>
              </a:rPr>
              <a:t> (standalone)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0F4574-CF8B-4D37-8270-BB4789B97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27" y="1700808"/>
            <a:ext cx="5137746" cy="4018384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401114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E6684-78D0-4132-BBC8-F6C2FA64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0BD0E87-E1D9-4217-94E4-C32F0B40E583}"/>
              </a:ext>
            </a:extLst>
          </p:cNvPr>
          <p:cNvSpPr txBox="1">
            <a:spLocks/>
          </p:cNvSpPr>
          <p:nvPr/>
        </p:nvSpPr>
        <p:spPr>
          <a:xfrm>
            <a:off x="1979712" y="819198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614D9C1-5ED4-4C1C-96C2-823D39B38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02981"/>
            <a:ext cx="5293752" cy="4407395"/>
          </a:xfrm>
        </p:spPr>
      </p:pic>
    </p:spTree>
    <p:extLst>
      <p:ext uri="{BB962C8B-B14F-4D97-AF65-F5344CB8AC3E}">
        <p14:creationId xmlns:p14="http://schemas.microsoft.com/office/powerpoint/2010/main" val="35818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D8998E-B5D5-4466-AC4D-0363391AA0E2}"/>
              </a:ext>
            </a:extLst>
          </p:cNvPr>
          <p:cNvSpPr/>
          <p:nvPr/>
        </p:nvSpPr>
        <p:spPr>
          <a:xfrm>
            <a:off x="1115616" y="908720"/>
            <a:ext cx="6696744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ru-RU" sz="16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Архивный сервер </a:t>
            </a:r>
            <a:r>
              <a:rPr lang="ru-RU" sz="14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менеджер записи, хранения и просмотра видео-, аудиоданных, а также истории событий системы в комплексе или индивидуально по каждому элементу безопасности.</a:t>
            </a:r>
            <a:endParaRPr lang="ru-RU" sz="1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8CAB4E-BE53-441C-8CE2-4FD64FF6DB15}"/>
              </a:ext>
            </a:extLst>
          </p:cNvPr>
          <p:cNvSpPr/>
          <p:nvPr/>
        </p:nvSpPr>
        <p:spPr>
          <a:xfrm>
            <a:off x="1079612" y="2481305"/>
            <a:ext cx="6768752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Сервер ввода/вывода </a:t>
            </a:r>
            <a:r>
              <a:rPr lang="ru-RU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служит для связи системы диспетчеризации с технологической системой, управляет информацией и записывает всю эту информацию в базу данных. </a:t>
            </a:r>
            <a:endParaRPr lang="ru-RU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CB7917-6474-4B27-85E5-478027AF2536}"/>
              </a:ext>
            </a:extLst>
          </p:cNvPr>
          <p:cNvSpPr/>
          <p:nvPr/>
        </p:nvSpPr>
        <p:spPr>
          <a:xfrm>
            <a:off x="1115616" y="4088170"/>
            <a:ext cx="6984776" cy="10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Сервер приложений </a:t>
            </a:r>
            <a:r>
              <a:rPr lang="ru-RU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это программная платформа, предназначенная для эффективного исполнения процедур, на которых построены приложения. Сервер приложений действует как набор компонентов, доступных разработчику программного обеспечения через API, определённый самой платформой.</a:t>
            </a:r>
            <a:endParaRPr lang="ru-RU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0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9F5B0597-4377-4FA3-A403-89FCAC17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429500" cy="14779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Резервированная </a:t>
            </a:r>
            <a:r>
              <a:rPr lang="ru-RU" sz="3200" dirty="0">
                <a:solidFill>
                  <a:schemeClr val="bg1"/>
                </a:solidFill>
              </a:rPr>
              <a:t>система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A0DF21-ACD0-4784-B380-5620B2481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317105" cy="3979027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155035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DC2AC-9087-4B09-BD01-1BD256E1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5335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sz="3200" dirty="0">
                <a:solidFill>
                  <a:schemeClr val="bg1"/>
                </a:solidFill>
              </a:rPr>
              <a:t>(DCS)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66F720-F646-4BFC-AA0F-1C8C535DD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92" y="988287"/>
            <a:ext cx="6265890" cy="524902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9435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834542"/>
            <a:ext cx="7429499" cy="79425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Intouch me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Возможности: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Система распределенных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алармов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Динамическое преобразование разрешения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Сетевая разработка приложений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более, чем 300 различных серверов ввода/вывода.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Динамическая разработка сетевых приложений.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9B3180-872A-4080-99D7-C20787D11C62}"/>
              </a:ext>
            </a:extLst>
          </p:cNvPr>
          <p:cNvSpPr txBox="1">
            <a:spLocks/>
          </p:cNvSpPr>
          <p:nvPr/>
        </p:nvSpPr>
        <p:spPr>
          <a:xfrm>
            <a:off x="1938638" y="476672"/>
            <a:ext cx="6020195" cy="135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FA9E5-5F4B-413E-B860-F246E0EEBE2B}"/>
              </a:ext>
            </a:extLst>
          </p:cNvPr>
          <p:cNvSpPr/>
          <p:nvPr/>
        </p:nvSpPr>
        <p:spPr>
          <a:xfrm>
            <a:off x="3203848" y="519063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kern="1400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 HMI SСADA </a:t>
            </a:r>
            <a:r>
              <a:rPr lang="ru-RU" sz="2400" kern="1400" spc="-5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iFix</a:t>
            </a:r>
            <a:endParaRPr lang="ru-RU" sz="2400" kern="1400" spc="-50" dirty="0">
              <a:solidFill>
                <a:schemeClr val="bg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67E38B-F8D3-4EAF-B091-27F777DD3D9A}"/>
              </a:ext>
            </a:extLst>
          </p:cNvPr>
          <p:cNvSpPr/>
          <p:nvPr/>
        </p:nvSpPr>
        <p:spPr>
          <a:xfrm>
            <a:off x="971600" y="980728"/>
            <a:ext cx="7344816" cy="501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автоматическое переключение серверов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Обширный каталог высокопроизводительных прямых драйверов ввода/вывода и ОРС-серверов как для широко распространенных, так и для специализированных ПЛК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Универсальный ОРС-клиент с возможностями конфигурации, мониторинга и оптимизации обмена с серверами ввода/вывода.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О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PC DA,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ОРС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Alarm &amp; Events, SQL ODBC, COM/DCOM, OLE DB, ActiveX, .NET.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ODBC-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драйверы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технологии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Plug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™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Полная SCADA-функциональность через технологию «тонких» веб-клиентов GE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WebSpace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E444692-82E9-4905-840F-EE1867A07E29}"/>
              </a:ext>
            </a:extLst>
          </p:cNvPr>
          <p:cNvSpPr txBox="1">
            <a:spLocks/>
          </p:cNvSpPr>
          <p:nvPr/>
        </p:nvSpPr>
        <p:spPr>
          <a:xfrm>
            <a:off x="2843808" y="72851"/>
            <a:ext cx="3672408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>
                <a:solidFill>
                  <a:schemeClr val="bg1"/>
                </a:solidFill>
              </a:rPr>
              <a:t>Резервированная система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0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BFB8A99-B17A-4B02-9F28-61C5F388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00808"/>
            <a:ext cx="66675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76C90B-F1DD-4FD2-9035-8969B5731405}"/>
              </a:ext>
            </a:extLst>
          </p:cNvPr>
          <p:cNvSpPr/>
          <p:nvPr/>
        </p:nvSpPr>
        <p:spPr>
          <a:xfrm>
            <a:off x="2555776" y="7545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Опции клиентских лицензий</a:t>
            </a:r>
          </a:p>
        </p:txBody>
      </p:sp>
    </p:spTree>
    <p:extLst>
      <p:ext uri="{BB962C8B-B14F-4D97-AF65-F5344CB8AC3E}">
        <p14:creationId xmlns:p14="http://schemas.microsoft.com/office/powerpoint/2010/main" val="1740713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</TotalTime>
  <Words>673</Words>
  <Application>Microsoft Office PowerPoint</Application>
  <PresentationFormat>Экран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Контур</vt:lpstr>
      <vt:lpstr>Презентация PowerPoint</vt:lpstr>
      <vt:lpstr>Одиночная система (standalone) </vt:lpstr>
      <vt:lpstr>Клиент-серверная система</vt:lpstr>
      <vt:lpstr>Презентация PowerPoint</vt:lpstr>
      <vt:lpstr>Резервированная система</vt:lpstr>
      <vt:lpstr>Распределенная система (DCS)</vt:lpstr>
      <vt:lpstr>Intouch 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Тюнеговы</cp:lastModifiedBy>
  <cp:revision>54</cp:revision>
  <dcterms:created xsi:type="dcterms:W3CDTF">2019-08-26T12:11:56Z</dcterms:created>
  <dcterms:modified xsi:type="dcterms:W3CDTF">2020-02-06T13:01:09Z</dcterms:modified>
</cp:coreProperties>
</file>