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18"/>
  </p:notesMasterIdLst>
  <p:sldIdLst>
    <p:sldId id="267" r:id="rId2"/>
    <p:sldId id="302" r:id="rId3"/>
    <p:sldId id="304" r:id="rId4"/>
    <p:sldId id="306" r:id="rId5"/>
    <p:sldId id="303" r:id="rId6"/>
    <p:sldId id="305" r:id="rId7"/>
    <p:sldId id="269" r:id="rId8"/>
    <p:sldId id="271" r:id="rId9"/>
    <p:sldId id="291" r:id="rId10"/>
    <p:sldId id="273" r:id="rId11"/>
    <p:sldId id="274" r:id="rId12"/>
    <p:sldId id="272" r:id="rId13"/>
    <p:sldId id="294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3" autoAdjust="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3B615-53B0-4439-B705-C0AAC935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828993"/>
            <a:ext cx="6658904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4AC61-D8F9-4C79-836F-F14A4023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79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2DCB8F0-10E8-44B0-9AA1-8EBA1A30698D}"/>
              </a:ext>
            </a:extLst>
          </p:cNvPr>
          <p:cNvGraphicFramePr>
            <a:graphicFrameLocks noGrp="1"/>
          </p:cNvGraphicFramePr>
          <p:nvPr/>
        </p:nvGraphicFramePr>
        <p:xfrm>
          <a:off x="-36512" y="-33302"/>
          <a:ext cx="9180512" cy="68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56">
                  <a:extLst>
                    <a:ext uri="{9D8B030D-6E8A-4147-A177-3AD203B41FA5}">
                      <a16:colId xmlns:a16="http://schemas.microsoft.com/office/drawing/2014/main" val="1205991554"/>
                    </a:ext>
                  </a:extLst>
                </a:gridCol>
                <a:gridCol w="4590256">
                  <a:extLst>
                    <a:ext uri="{9D8B030D-6E8A-4147-A177-3AD203B41FA5}">
                      <a16:colId xmlns:a16="http://schemas.microsoft.com/office/drawing/2014/main" val="4215375951"/>
                    </a:ext>
                  </a:extLst>
                </a:gridCol>
              </a:tblGrid>
              <a:tr h="55845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WinCC Open Architecture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034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Single License Runtime</a:t>
                      </a:r>
                      <a:r>
                        <a:rPr lang="ru-RU" sz="1400" dirty="0"/>
                        <a:t> (конфигурация сервера)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4193"/>
                  </a:ext>
                </a:extLst>
              </a:tr>
              <a:tr h="483004">
                <a:tc>
                  <a:txBody>
                    <a:bodyPr/>
                    <a:lstStyle/>
                    <a:p>
                      <a:r>
                        <a:rPr lang="en-US" sz="1400" dirty="0"/>
                        <a:t>WinCC OA </a:t>
                      </a:r>
                      <a:r>
                        <a:rPr lang="en-US" sz="1400" dirty="0" err="1"/>
                        <a:t>Nanobox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190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Desktop UI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2709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Ultralight UX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14143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Mobile UI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5989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OPERATOR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 </a:t>
                      </a:r>
                      <a:r>
                        <a:rPr lang="en-US" sz="1400" dirty="0"/>
                        <a:t>(iPhone/iPad)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22362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Configuration and development license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комплектации лицензии на разработку и конфигурацию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67346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Redundancy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 резервных серверов требует 2 лицензии на резервирование.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3082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Distributed Systems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767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Disaster Recovery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024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4224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406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</a:t>
                      </a:r>
                      <a:r>
                        <a:rPr lang="en-US" sz="1400" dirty="0"/>
                        <a:t>alarms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5472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SMART SCADA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09216"/>
                  </a:ext>
                </a:extLst>
              </a:tr>
              <a:tr h="310701">
                <a:tc>
                  <a:txBody>
                    <a:bodyPr/>
                    <a:lstStyle/>
                    <a:p>
                      <a:r>
                        <a:rPr lang="en-US" sz="1400" dirty="0"/>
                        <a:t>WinCC OA Video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 от количества камер видеонаблюдения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2415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Webserver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6B6C-3C22-4D51-9834-E9D33ED4F33E}"/>
              </a:ext>
            </a:extLst>
          </p:cNvPr>
          <p:cNvSpPr txBox="1"/>
          <p:nvPr/>
        </p:nvSpPr>
        <p:spPr>
          <a:xfrm>
            <a:off x="3851920" y="908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ifix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804A6-D2D1-4237-B94A-826F5BF8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933575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8A17BFD-65CB-45BB-943E-00D57598C10C}"/>
              </a:ext>
            </a:extLst>
          </p:cNvPr>
          <p:cNvGraphicFramePr>
            <a:graphicFrameLocks noGrp="1"/>
          </p:cNvGraphicFramePr>
          <p:nvPr/>
        </p:nvGraphicFramePr>
        <p:xfrm>
          <a:off x="377788" y="332656"/>
          <a:ext cx="8388424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2721695029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1928942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SIMATIC PCS 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10000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archive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872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lang="en-US" dirty="0"/>
                        <a:t>PDM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единиц (</a:t>
                      </a:r>
                      <a:r>
                        <a:rPr lang="en-US" dirty="0"/>
                        <a:t>1 UNIT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10</a:t>
                      </a:r>
                      <a:r>
                        <a:rPr lang="en-US" dirty="0"/>
                        <a:t> UNIT</a:t>
                      </a:r>
                      <a:r>
                        <a:rPr lang="ru-RU" dirty="0"/>
                        <a:t>, 50 </a:t>
                      </a:r>
                      <a:r>
                        <a:rPr lang="en-US" dirty="0"/>
                        <a:t>UNIT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 Control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Routes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? (</a:t>
                      </a:r>
                      <a:r>
                        <a:rPr lang="en-US" dirty="0"/>
                        <a:t>10 ROUTES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ROUTES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RT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(1</a:t>
                      </a:r>
                      <a:r>
                        <a:rPr lang="en-US" dirty="0"/>
                        <a:t>00 TAGS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SIMATIC Management Console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агентов </a:t>
                      </a:r>
                      <a:r>
                        <a:rPr lang="en-US" dirty="0"/>
                        <a:t>(10 AGENTS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AGENTS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AGENTS)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1ABCF-0325-47AE-8184-46511C8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0F4574-CF8B-4D37-8270-BB4789B9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27" y="1700808"/>
            <a:ext cx="5137746" cy="401838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40111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6684-78D0-4132-BBC8-F6C2FA6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0BD0E87-E1D9-4217-94E4-C32F0B40E583}"/>
              </a:ext>
            </a:extLst>
          </p:cNvPr>
          <p:cNvSpPr txBox="1">
            <a:spLocks/>
          </p:cNvSpPr>
          <p:nvPr/>
        </p:nvSpPr>
        <p:spPr>
          <a:xfrm>
            <a:off x="1979712" y="819198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028679-2AB2-4D9E-B63A-796D1D3E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948161"/>
            <a:ext cx="5003928" cy="4164946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3581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D8998E-B5D5-4466-AC4D-0363391AA0E2}"/>
              </a:ext>
            </a:extLst>
          </p:cNvPr>
          <p:cNvSpPr/>
          <p:nvPr/>
        </p:nvSpPr>
        <p:spPr>
          <a:xfrm>
            <a:off x="1115616" y="908720"/>
            <a:ext cx="6696744" cy="77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750"/>
              </a:spcAft>
            </a:pPr>
            <a:r>
              <a:rPr lang="ru-RU" sz="14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Архивный</a:t>
            </a:r>
            <a:r>
              <a:rPr lang="ru-RU" sz="14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sz="14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менеджер записи, хранения и просмотра видео-, аудиоданных, а также истории событий системы в комплексе или индивидуально по каждому элементу безопасности.</a:t>
            </a:r>
            <a:endParaRPr lang="ru-RU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8CAB4E-BE53-441C-8CE2-4FD64FF6DB15}"/>
              </a:ext>
            </a:extLst>
          </p:cNvPr>
          <p:cNvSpPr/>
          <p:nvPr/>
        </p:nvSpPr>
        <p:spPr>
          <a:xfrm>
            <a:off x="1079612" y="2481305"/>
            <a:ext cx="6768752" cy="77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ввода/вывода - служит для связи системы диспетчеризации с технологической системой, управляет информацией и записывает всю эту информацию в базу данных. 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CB7917-6474-4B27-85E5-478027AF2536}"/>
              </a:ext>
            </a:extLst>
          </p:cNvPr>
          <p:cNvSpPr/>
          <p:nvPr/>
        </p:nvSpPr>
        <p:spPr>
          <a:xfrm>
            <a:off x="1115616" y="4081064"/>
            <a:ext cx="6984776" cy="10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Сервер приложений - это программная платформа, предназначенная для эффективного исполнения процедур, на которых построены приложения. Сервер приложений действует как набор компонентов, доступных разработчику программного обеспечения через API, определённый самой платформой.</a:t>
            </a:r>
            <a:endParaRPr lang="ru-RU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F5B0597-4377-4FA3-A403-89FCAC17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</a:t>
            </a:r>
            <a:r>
              <a:rPr lang="ru-RU" sz="3200" dirty="0">
                <a:solidFill>
                  <a:schemeClr val="bg1"/>
                </a:solidFill>
              </a:rPr>
              <a:t>система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A0DF21-ACD0-4784-B380-5620B248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317105" cy="3979027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5503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DC2AC-9087-4B09-BD01-1BD256E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5335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sz="3200" dirty="0">
                <a:solidFill>
                  <a:schemeClr val="bg1"/>
                </a:solidFill>
              </a:rPr>
              <a:t>(DCS)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66F720-F646-4BFC-AA0F-1C8C535D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92" y="988287"/>
            <a:ext cx="6265890" cy="524902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9435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673</Words>
  <Application>Microsoft Office PowerPoint</Application>
  <PresentationFormat>Экран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Контур</vt:lpstr>
      <vt:lpstr>Презентация PowerPoint</vt:lpstr>
      <vt:lpstr>Одиночная система (standalone) </vt:lpstr>
      <vt:lpstr>Клиент-серверная система</vt:lpstr>
      <vt:lpstr>Презентация PowerPoint</vt:lpstr>
      <vt:lpstr>Резервированная система</vt:lpstr>
      <vt:lpstr>Распределенная система (DCS)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52</cp:revision>
  <dcterms:created xsi:type="dcterms:W3CDTF">2019-08-26T12:11:56Z</dcterms:created>
  <dcterms:modified xsi:type="dcterms:W3CDTF">2020-02-06T11:50:31Z</dcterms:modified>
</cp:coreProperties>
</file>