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charts/chart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No of Comments on Daily Basis</a:t>
            </a: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label 1</c:f>
              <c:strCache>
                <c:ptCount val="1"/>
                <c:pt idx="0">
                  <c:v>Day 1</c:v>
                </c:pt>
              </c:strCache>
            </c:strRef>
          </c:tx>
          <c:spPr>
            <a:solidFill>
              <a:srgbClr val="004586"/>
            </a:solidFill>
          </c:spPr>
          <c:cat>
            <c:strRef>
              <c:f>categories</c:f>
              <c:strCache>
                <c:ptCount val="5"/>
                <c:pt idx="0">
                  <c:v>App_index 1</c:v>
                </c:pt>
                <c:pt idx="1">
                  <c:v>App_index 2</c:v>
                </c:pt>
                <c:pt idx="2">
                  <c:v>App_index 3</c:v>
                </c:pt>
                <c:pt idx="3">
                  <c:v>App_index 4</c:v>
                </c:pt>
                <c:pt idx="4">
                  <c:v>App_index 5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20</c:v>
                </c:pt>
                <c:pt idx="1">
                  <c:v>14</c:v>
                </c:pt>
                <c:pt idx="2">
                  <c:v>83</c:v>
                </c:pt>
                <c:pt idx="3">
                  <c:v>192</c:v>
                </c:pt>
                <c:pt idx="4">
                  <c:v>203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Day 2</c:v>
                </c:pt>
              </c:strCache>
            </c:strRef>
          </c:tx>
          <c:spPr>
            <a:solidFill>
              <a:srgbClr val="ff420e"/>
            </a:solidFill>
          </c:spPr>
          <c:cat>
            <c:strRef>
              <c:f>categories</c:f>
              <c:strCache>
                <c:ptCount val="5"/>
                <c:pt idx="0">
                  <c:v>App_index 1</c:v>
                </c:pt>
                <c:pt idx="1">
                  <c:v>App_index 2</c:v>
                </c:pt>
                <c:pt idx="2">
                  <c:v>App_index 3</c:v>
                </c:pt>
                <c:pt idx="3">
                  <c:v>App_index 4</c:v>
                </c:pt>
                <c:pt idx="4">
                  <c:v>App_index 5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39</c:v>
                </c:pt>
                <c:pt idx="1">
                  <c:v>15</c:v>
                </c:pt>
                <c:pt idx="2">
                  <c:v>86</c:v>
                </c:pt>
                <c:pt idx="3">
                  <c:v>195</c:v>
                </c:pt>
                <c:pt idx="4">
                  <c:v>209</c:v>
                </c:pt>
              </c:numCache>
            </c:numRef>
          </c:val>
        </c:ser>
        <c:ser>
          <c:idx val="2"/>
          <c:order val="2"/>
          <c:tx>
            <c:strRef>
              <c:f>label 3</c:f>
              <c:strCache>
                <c:ptCount val="1"/>
                <c:pt idx="0">
                  <c:v>Day 3</c:v>
                </c:pt>
              </c:strCache>
            </c:strRef>
          </c:tx>
          <c:spPr>
            <a:solidFill>
              <a:srgbClr val="ffd320"/>
            </a:solidFill>
          </c:spPr>
          <c:cat>
            <c:strRef>
              <c:f>categories</c:f>
              <c:strCache>
                <c:ptCount val="5"/>
                <c:pt idx="0">
                  <c:v>App_index 1</c:v>
                </c:pt>
                <c:pt idx="1">
                  <c:v>App_index 2</c:v>
                </c:pt>
                <c:pt idx="2">
                  <c:v>App_index 3</c:v>
                </c:pt>
                <c:pt idx="3">
                  <c:v>App_index 4</c:v>
                </c:pt>
                <c:pt idx="4">
                  <c:v>App_index 5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85</c:v>
                </c:pt>
                <c:pt idx="1">
                  <c:v>17</c:v>
                </c:pt>
                <c:pt idx="2">
                  <c:v>92</c:v>
                </c:pt>
                <c:pt idx="3">
                  <c:v>200</c:v>
                </c:pt>
                <c:pt idx="4">
                  <c:v>212</c:v>
                </c:pt>
              </c:numCache>
            </c:numRef>
          </c:val>
        </c:ser>
        <c:ser>
          <c:idx val="3"/>
          <c:order val="3"/>
          <c:tx>
            <c:strRef>
              <c:f>label 4</c:f>
              <c:strCache>
                <c:ptCount val="1"/>
                <c:pt idx="0">
                  <c:v>Day 4</c:v>
                </c:pt>
              </c:strCache>
            </c:strRef>
          </c:tx>
          <c:spPr>
            <a:solidFill>
              <a:srgbClr val="579d1c"/>
            </a:solidFill>
          </c:spPr>
          <c:cat>
            <c:strRef>
              <c:f>categories</c:f>
              <c:strCache>
                <c:ptCount val="5"/>
                <c:pt idx="0">
                  <c:v>App_index 1</c:v>
                </c:pt>
                <c:pt idx="1">
                  <c:v>App_index 2</c:v>
                </c:pt>
                <c:pt idx="2">
                  <c:v>App_index 3</c:v>
                </c:pt>
                <c:pt idx="3">
                  <c:v>App_index 4</c:v>
                </c:pt>
                <c:pt idx="4">
                  <c:v>App_index 5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111</c:v>
                </c:pt>
                <c:pt idx="1">
                  <c:v>18</c:v>
                </c:pt>
                <c:pt idx="2">
                  <c:v>96</c:v>
                </c:pt>
                <c:pt idx="3">
                  <c:v>200</c:v>
                </c:pt>
                <c:pt idx="4">
                  <c:v>215</c:v>
                </c:pt>
              </c:numCache>
            </c:numRef>
          </c:val>
        </c:ser>
        <c:gapWidth val="100"/>
        <c:axId val="36435586"/>
        <c:axId val="39218740"/>
      </c:barChart>
      <c:catAx>
        <c:axId val="36435586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App_index</a:t>
                </a:r>
              </a:p>
            </c:rich>
          </c:tx>
        </c:title>
        <c:axPos val="b"/>
        <c:majorTickMark val="out"/>
        <c:minorTickMark val="none"/>
        <c:tickLblPos val="nextTo"/>
        <c:crossAx val="39218740"/>
        <c:crossesAt val="0"/>
        <c:lblAlgn val="ctr"/>
        <c:auto val="1"/>
        <c:lblOffset val="100"/>
        <c:spPr>
          <a:ln w="9360">
            <a:solidFill>
              <a:srgbClr val="b3b3b3"/>
            </a:solidFill>
            <a:round/>
          </a:ln>
        </c:spPr>
      </c:catAx>
      <c:valAx>
        <c:axId val="39218740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No of comments</a:t>
                </a:r>
              </a:p>
            </c:rich>
          </c:tx>
        </c:title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crossAx val="36435586"/>
        <c:crossesAt val="0"/>
        <c:spPr>
          <a:ln w="9360">
            <a:solidFill>
              <a:srgbClr val="b3b3b3"/>
            </a:solidFill>
            <a:round/>
          </a:ln>
        </c:spPr>
      </c:valAx>
      <c:spPr>
        <a:solidFill>
          <a:srgbClr val="ffffff"/>
        </a:solidFill>
        <a:ln>
          <a:solidFill>
            <a:srgbClr val="b3b3b3"/>
          </a:solidFill>
        </a:ln>
      </c:spPr>
    </c:plotArea>
    <c:legend>
      <c:legendPos val="r"/>
      <c:spPr/>
    </c:legend>
    <c:plotVisOnly val="1"/>
  </c:chart>
  <c:spPr>
    <a:solidFill>
      <a:srgbClr val="ffffff"/>
    </a:solidFill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7840" y="6499440"/>
            <a:ext cx="83880" cy="8388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1" name="CustomShape 2"/>
          <p:cNvSpPr/>
          <p:nvPr/>
        </p:nvSpPr>
        <p:spPr>
          <a:xfrm>
            <a:off x="569160" y="6499440"/>
            <a:ext cx="83880" cy="8388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5998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457840" y="6499440"/>
            <a:ext cx="83880" cy="8388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37" name="CustomShape 2"/>
          <p:cNvSpPr/>
          <p:nvPr/>
        </p:nvSpPr>
        <p:spPr>
          <a:xfrm>
            <a:off x="569160" y="6499440"/>
            <a:ext cx="83880" cy="8388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lay.google.com/store/apps/details?id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play.google.com/store/apps/details?id" TargetMode="External"/><Relationship Id="rId2" Type="http://schemas.openxmlformats.org/officeDocument/2006/relationships/hyperlink" Target="https://play.google.com/store/apps/details?id" TargetMode="External"/><Relationship Id="rId3" Type="http://schemas.openxmlformats.org/officeDocument/2006/relationships/hyperlink" Target="https://play.google.com/store/apps/details?id" TargetMode="External"/><Relationship Id="rId4" Type="http://schemas.openxmlformats.org/officeDocument/2006/relationships/hyperlink" Target="https://play.google.com/store/apps/details?id" TargetMode="External"/><Relationship Id="rId5" Type="http://schemas.openxmlformats.org/officeDocument/2006/relationships/hyperlink" Target="https://play.google.com/store/apps/details?id" TargetMode="External"/><Relationship Id="rId6" Type="http://schemas.openxmlformats.org/officeDocument/2006/relationships/hyperlink" Target="https://play.google.com/store/apps/details?id" TargetMode="External"/><Relationship Id="rId7" Type="http://schemas.openxmlformats.org/officeDocument/2006/relationships/hyperlink" Target="https://play.google.com/store/apps/details?id" TargetMode="External"/><Relationship Id="rId8" Type="http://schemas.openxmlformats.org/officeDocument/2006/relationships/hyperlink" Target="https://play.google.com/store/apps/details?id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lay.google.com/store/apps/details?id" TargetMode="External"/><Relationship Id="rId2" Type="http://schemas.openxmlformats.org/officeDocument/2006/relationships/hyperlink" Target="https://play.google.com/store/apps/details?id" TargetMode="External"/><Relationship Id="rId3" Type="http://schemas.openxmlformats.org/officeDocument/2006/relationships/hyperlink" Target="https://play.google.com/store/apps/details?id" TargetMode="External"/><Relationship Id="rId4" Type="http://schemas.openxmlformats.org/officeDocument/2006/relationships/hyperlink" Target="https://play.google.com/store/apps/details?id" TargetMode="External"/><Relationship Id="rId5" Type="http://schemas.openxmlformats.org/officeDocument/2006/relationships/hyperlink" Target="https://play.google.com/store/apps/details?id" TargetMode="Externa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533520"/>
            <a:ext cx="7771680" cy="4494960"/>
          </a:xfrm>
          <a:prstGeom prst="rect">
            <a:avLst/>
          </a:prstGeom>
        </p:spPr>
        <p:txBody>
          <a:bodyPr anchor="b" bIns="45000" lIns="90000" rIns="90000" t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/>
            <a:r>
              <a:rPr b="1" lang="en-US" sz="4800">
                <a:solidFill>
                  <a:srgbClr val="2f5897"/>
                </a:solidFill>
                <a:latin typeface="Palatino Linotype"/>
              </a:rPr>
              <a:t>User Adoption &amp;  Perception of Mobile Apps</a:t>
            </a:r>
            <a:endParaRPr/>
          </a:p>
          <a:p>
            <a:pPr algn="ctr">
              <a:lnSpc>
                <a:spcPts val="722"/>
              </a:lnSpc>
            </a:pP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4952880"/>
            <a:ext cx="6400080" cy="121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entury Gothic"/>
              </a:rPr>
              <a:t>Report Nov 20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05280" y="64008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Update comments: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Do experiment with comment: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Rating: 1.0      →  3.0         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UserId:  gp:AOqpTOET7A58c9jCuihoW39phJ21YauE0K52hRmN_z-dBAmVbnEjvjwrwZLIotBDRMHnUaUxtSSY97B28JhS7w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Time:    1384961352651 → 1384961352651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Title: Ty test  → Ty update 6am 21/11. UTC+7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Text:  This app is quite good though. Its launching is so slow and instruction is hard to follow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Result: </a:t>
            </a:r>
            <a:r>
              <a:rPr lang="en-US" sz="2400">
                <a:solidFill>
                  <a:srgbClr val="0000ff"/>
                </a:solidFill>
                <a:latin typeface="Century Gothic"/>
              </a:rPr>
              <a:t>Good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Case 4: try to search comments for a new-released app that has not had any comment yet.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7" name="Table 3"/>
          <p:cNvGraphicFramePr/>
          <p:nvPr/>
        </p:nvGraphicFramePr>
        <p:xfrm>
          <a:off x="290520" y="2245320"/>
          <a:ext cx="8594640" cy="6268680"/>
        </p:xfrm>
        <a:graphic>
          <a:graphicData uri="http://schemas.openxmlformats.org/drawingml/2006/table">
            <a:tbl>
              <a:tblPr/>
              <a:tblGrid>
                <a:gridCol w="673560"/>
                <a:gridCol w="6862680"/>
                <a:gridCol w="1058400"/>
              </a:tblGrid>
              <a:tr h="6872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App link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/>
                </a:tc>
              </a:tr>
              <a:tr h="712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1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</a:t>
                      </a:r>
                      <a:endParaRPr/>
                    </a:p>
                    <a:p>
                      <a:r>
                        <a:rPr lang="en-US">
                          <a:solidFill>
                            <a:srgbClr val="0000ff"/>
                          </a:solidFill>
                        </a:rPr>
                        <a:t>com.doraemon.doraemonRepairShop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70320">
                <a:tc>
                  <a:txBody>
                    <a:bodyPr wrap="none"/>
                    <a:p>
                      <a:r>
                        <a:rPr lang="en-US"/>
                        <a:t>10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626040">
                <a:tc>
                  <a:tcPr/>
                </a:tc>
                <a:tc>
                  <a:tcPr/>
                </a:tc>
                <a:tc>
                  <a:tcPr/>
                </a:tc>
              </a:tr>
              <a:tr h="530640">
                <a:tc>
                  <a:tcPr/>
                </a:tc>
                <a:tc>
                  <a:tcPr/>
                </a:tc>
                <a:tc>
                  <a:tcPr/>
                </a:tc>
              </a:tr>
              <a:tr h="503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Search_app.py: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Case 1: search app writen by unicode and compare to app existed in table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App list used: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6" name="Table 3"/>
          <p:cNvGraphicFramePr/>
          <p:nvPr/>
        </p:nvGraphicFramePr>
        <p:xfrm>
          <a:off x="277200" y="1005840"/>
          <a:ext cx="8594280" cy="5852160"/>
        </p:xfrm>
        <a:graphic>
          <a:graphicData uri="http://schemas.openxmlformats.org/drawingml/2006/table">
            <a:tbl>
              <a:tblPr/>
              <a:tblGrid>
                <a:gridCol w="673560"/>
                <a:gridCol w="6862680"/>
                <a:gridCol w="1058400"/>
              </a:tblGrid>
              <a:tr h="4294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App link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/>
                </a:tc>
              </a:tr>
              <a:tr h="6055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1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</a:t>
                      </a:r>
                      <a:endParaRPr/>
                    </a:p>
                    <a:p>
                      <a:r>
                        <a:rPr lang="en-US">
                          <a:solidFill>
                            <a:srgbClr val="0000ff"/>
                          </a:solidFill>
                        </a:rPr>
                        <a:t>com.doraemon.doraemonRepairShop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2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com.gau.go.touchhelperex.theme.captainbot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3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com.ytdsearch.player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5688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4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com.libiitech.libiihospital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18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5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com.ubisoft.rayman.fiestarun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6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com.ksmith.apps.paint.lite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Died</a:t>
                      </a:r>
                      <a:endParaRPr/>
                    </a:p>
                  </a:txBody>
                  <a:tcPr/>
                </a:tc>
              </a:tr>
              <a:tr h="6782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7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com.gameloft.android.ANMP.Gloft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786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8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=com.bakes.chucknorrisfacts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Died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04920" y="838080"/>
            <a:ext cx="8381160" cy="579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000">
                <a:solidFill>
                  <a:srgbClr val="808080"/>
                </a:solidFill>
                <a:latin typeface="Century Gothic"/>
              </a:rPr>
              <a:t>Case 1: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Century Gothic"/>
              </a:rPr>
              <a:t>Starting by running import_app.py to import 8 apps on above list from “import_app.csv” file to id table, then run update_infor.py, search_comment.py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3000">
                <a:solidFill>
                  <a:srgbClr val="808080"/>
                </a:solidFill>
                <a:latin typeface="Century Gothic"/>
              </a:rPr>
              <a:t>Expectation: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8080"/>
                </a:solidFill>
                <a:latin typeface="Century Gothic"/>
              </a:rPr>
              <a:t>1. Import exactly 8 apps.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8080"/>
                </a:solidFill>
                <a:latin typeface="Century Gothic"/>
              </a:rPr>
              <a:t>2. Search information for 8 apps. If finding information → insert a respective row in updated_infor table, else: check: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808080"/>
                </a:solidFill>
                <a:latin typeface="Century Gothic"/>
              </a:rPr>
              <a:t>If not find due to connection error → rollback all, raise error. 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808080"/>
                </a:solidFill>
                <a:latin typeface="Century Gothic"/>
              </a:rPr>
              <a:t>If not find due to the loss of app information: copy the app_id to id_died table.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8080"/>
                </a:solidFill>
                <a:latin typeface="Century Gothic"/>
              </a:rPr>
              <a:t>3. Insert information details of 6 apps into updated_infor table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8080"/>
                </a:solidFill>
                <a:latin typeface="Century Gothic"/>
              </a:rPr>
              <a:t>4. Copy app_id and app_index of two died apps into id_died table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808080"/>
                </a:solidFill>
                <a:latin typeface="Century Gothic"/>
              </a:rPr>
              <a:t>5. Search comments for 6 alive apps, skip two died apps.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3000">
                <a:solidFill>
                  <a:srgbClr val="808080"/>
                </a:solidFill>
                <a:latin typeface="Century Gothic"/>
              </a:rPr>
              <a:t>Result: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3000">
                <a:solidFill>
                  <a:srgbClr val="808080"/>
                </a:solidFill>
                <a:latin typeface="Century Gothic"/>
              </a:rPr>
              <a:t>1 good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3000">
                <a:solidFill>
                  <a:srgbClr val="808080"/>
                </a:solidFill>
                <a:latin typeface="Century Gothic"/>
              </a:rPr>
              <a:t>2, 3: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Number of row inserted into table updated_infor: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Number of died apps: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2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com.ksmith.apps.paint.lite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com.bakes.chucknorrisfacts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Total time: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0:00:11.661326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4:</a:t>
            </a:r>
            <a:r>
              <a:rPr b="1" lang="en-US" sz="3000">
                <a:solidFill>
                  <a:srgbClr val="808080"/>
                </a:solidFill>
                <a:latin typeface="Century Gothic"/>
              </a:rPr>
              <a:t> id_died</a:t>
            </a:r>
            <a:r>
              <a:rPr lang="en-US" sz="3000">
                <a:solidFill>
                  <a:srgbClr val="808080"/>
                </a:solidFill>
                <a:latin typeface="Century Gothic"/>
              </a:rPr>
              <a:t> table content: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8080"/>
                </a:solidFill>
                <a:latin typeface="Century Gothic"/>
              </a:rPr>
              <a:t>| app_died_id | app_index | app_id  |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8080"/>
                </a:solidFill>
                <a:latin typeface="Century Gothic"/>
              </a:rPr>
              <a:t>+---------------------+------------+-------------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8080"/>
                </a:solidFill>
                <a:latin typeface="Century Gothic"/>
              </a:rPr>
              <a:t>|           1 |         6 |com.ksmith.apps.paint.lite |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8080"/>
                </a:solidFill>
                <a:latin typeface="Century Gothic"/>
              </a:rPr>
              <a:t>|           2 |         8 | com.bakes.chucknorrisfacts |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8080"/>
                </a:solidFill>
                <a:latin typeface="Century Gothic"/>
              </a:rPr>
              <a:t>+---------------------+------------+-------------         </a:t>
            </a:r>
            <a:r>
              <a:rPr lang="en-US" sz="2000">
                <a:solidFill>
                  <a:srgbClr val="0000ff"/>
                </a:solidFill>
                <a:latin typeface="Century Gothic"/>
              </a:rPr>
              <a:t>Good!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5: comments 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table content: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1: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111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2: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18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3: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96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4: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200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5: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213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6,8: died apps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 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app_index 7:  No of comments: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	</a:t>
            </a:r>
            <a:r>
              <a:rPr lang="en-US" sz="2000">
                <a:solidFill>
                  <a:srgbClr val="808080"/>
                </a:solidFill>
                <a:latin typeface="Century Gothic"/>
              </a:rPr>
              <a:t>834.     </a:t>
            </a:r>
            <a:r>
              <a:rPr lang="en-US" sz="2000">
                <a:solidFill>
                  <a:srgbClr val="0000ff"/>
                </a:solidFill>
                <a:latin typeface="Century Gothic"/>
              </a:rPr>
              <a:t> Good!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Case 2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: Try to import the same 8 apps, then search  information details for them and insert one by one into rows in updated_infor.py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Expectation: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No app is imported into </a:t>
            </a:r>
            <a:r>
              <a:rPr b="1" lang="en-US" sz="2400">
                <a:solidFill>
                  <a:srgbClr val="808080"/>
                </a:solidFill>
                <a:latin typeface="Century Gothic"/>
              </a:rPr>
              <a:t>id, id_died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 table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Insert 6 new rows respectively into updated_infor table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Case 3: </a:t>
            </a:r>
            <a:r>
              <a:rPr lang="en-US" sz="2400">
                <a:solidFill>
                  <a:srgbClr val="808080"/>
                </a:solidFill>
                <a:latin typeface="Century Gothic"/>
              </a:rPr>
              <a:t>try to search comments for 5 alive apps on daily basis.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App list used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87" name="Table 3"/>
          <p:cNvGraphicFramePr/>
          <p:nvPr/>
        </p:nvGraphicFramePr>
        <p:xfrm>
          <a:off x="290520" y="2245320"/>
          <a:ext cx="8594640" cy="6268680"/>
        </p:xfrm>
        <a:graphic>
          <a:graphicData uri="http://schemas.openxmlformats.org/drawingml/2006/table">
            <a:tbl>
              <a:tblPr/>
              <a:tblGrid>
                <a:gridCol w="673560"/>
                <a:gridCol w="6862680"/>
                <a:gridCol w="1058400"/>
              </a:tblGrid>
              <a:tr h="6872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App link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/>
                </a:tc>
              </a:tr>
              <a:tr h="712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1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</a:t>
                      </a:r>
                      <a:endParaRPr/>
                    </a:p>
                    <a:p>
                      <a:r>
                        <a:rPr lang="en-US">
                          <a:solidFill>
                            <a:srgbClr val="0000ff"/>
                          </a:solidFill>
                        </a:rPr>
                        <a:t>com.doraemon.doraemonRepairShop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70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2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com.gau.go.touchhelperex.theme.captainbot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6260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3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com.ytdsearch.player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5306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4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com.libiitech.libiihospital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  <a:tr h="5036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 u="sng">
                          <a:solidFill>
                            <a:srgbClr val="0000ff"/>
                          </a:solidFill>
                          <a:hlinkClick r:id="rId5"/>
                        </a:rPr>
                        <a:t>https://play.google.com/store/apps/details?id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= com.ubisoft.rayman.fiestarun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US"/>
                        <a:t>Alive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04920" y="548640"/>
            <a:ext cx="8381160" cy="608004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Expectation: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Old comments → do nothing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New comments → insert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>
                <a:solidFill>
                  <a:srgbClr val="808080"/>
                </a:solidFill>
                <a:latin typeface="Century Gothic"/>
              </a:rPr>
              <a:t>If user update comment text → update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US" sz="2000">
                <a:solidFill>
                  <a:srgbClr val="808080"/>
                </a:solidFill>
                <a:latin typeface="Century Gothic"/>
              </a:rPr>
              <a:t>Results: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0"/>
            <a:ext cx="8228880" cy="1599480"/>
          </a:xfrm>
          <a:prstGeom prst="rect">
            <a:avLst/>
          </a:prstGeom>
        </p:spPr>
        <p:txBody>
          <a:bodyPr anchor="b" bIns="45000" lIns="90000" rIns="90000" tIns="45000"/>
          <a:p>
            <a:pPr algn="ctr"/>
            <a:r>
              <a:rPr b="1" lang="en-US" sz="5400">
                <a:solidFill>
                  <a:srgbClr val="2f5897"/>
                </a:solidFill>
                <a:latin typeface="Palatino Linotype"/>
              </a:rPr>
              <a:t>Test Cases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04920" y="838080"/>
            <a:ext cx="8381160" cy="579060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n-US" sz="2400">
                <a:solidFill>
                  <a:srgbClr val="808080"/>
                </a:solidFill>
                <a:latin typeface="Century Gothic"/>
              </a:rPr>
              <a:t>New comments: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2" name=""/>
          <p:cNvGraphicFramePr/>
          <p:nvPr/>
        </p:nvGraphicFramePr>
        <p:xfrm>
          <a:off x="1097280" y="1463040"/>
          <a:ext cx="6856560" cy="470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