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embeddedFontLst>
    <p:embeddedFont>
      <p:font typeface="Georgia" panose="02040502050405020303" pitchFamily="18" charset="0"/>
      <p:regular r:id="rId52"/>
      <p:bold r:id="rId53"/>
      <p:italic r:id="rId54"/>
      <p:boldItalic r:id="rId55"/>
    </p:embeddedFont>
    <p:embeddedFont>
      <p:font typeface="Lato" panose="020F0502020204030203" pitchFamily="34" charset="77"/>
      <p:regular r:id="rId56"/>
      <p:bold r:id="rId57"/>
      <p:italic r:id="rId58"/>
      <p:boldItalic r:id="rId59"/>
    </p:embeddedFont>
    <p:embeddedFont>
      <p:font typeface="Raleway" panose="020B0503030101060003" pitchFamily="34" charset="77"/>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6B0AC4-8F61-4772-9941-1010A41B2749}">
  <a:tblStyle styleId="{CA6B0AC4-8F61-4772-9941-1010A41B274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36"/>
    <p:restoredTop sz="94710"/>
  </p:normalViewPr>
  <p:slideViewPr>
    <p:cSldViewPr snapToGrid="0" snapToObjects="1">
      <p:cViewPr>
        <p:scale>
          <a:sx n="81" d="100"/>
          <a:sy n="81" d="100"/>
        </p:scale>
        <p:origin x="3384" y="1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f9686fe83_0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f9686fe8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f9686fe83_0_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f9686fe8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f9686fe83_0_1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f9686fe8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f9686fe83_0_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f9686fe83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f9686fe83_0_1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f9686fe8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f9686fe83_0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f9686fe83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f9686fe83_0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f9686fe83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f9686fe83_0_2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f9686fe8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f9686fe83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f9686fe83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f9686fe83_0_2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f9686fe83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f9686fe83_0_2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f9686fe83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ed75ccf_0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f9686fe83_0_3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f9686fe83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f9686fe83_0_3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f9686fe83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f9686fe83_0_3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f9686fe83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f9686fe8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f9686fe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f391192_0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f9686fe83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f9686fe8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5ed75ccf_0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5694cd56_0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143b3862eb_1568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143b3862eb_156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f9686fe83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f9686fe8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f9686fe83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f9686fe8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f9686fe83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f9686fe8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f9686fe83_0_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f9686fe8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f9686fe83_0_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f9686fe8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noAutofit/>
          </a:bodyPr>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53238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5323800"/>
            <a:ext cx="3047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5323800"/>
            <a:ext cx="3047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5323800"/>
            <a:ext cx="3047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5752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2132900"/>
            <a:ext cx="17103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2132900"/>
            <a:ext cx="17103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132900"/>
            <a:ext cx="17103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2132900"/>
            <a:ext cx="17103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600200"/>
            <a:ext cx="3136800" cy="4967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600200"/>
            <a:ext cx="3136800" cy="4967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600200"/>
            <a:ext cx="2371200" cy="4967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600200"/>
            <a:ext cx="2371200" cy="4967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600200"/>
            <a:ext cx="2371200" cy="4967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6199950"/>
            <a:ext cx="6462600" cy="4677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fontsquirrel.com/fonts/raleway"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hyperlink" Target="https://www.fontsquirrel.com/fonts/lato"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94050" y="3613800"/>
            <a:ext cx="8840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b="1"/>
              <a:t>Where is my Code Vulnerable:  Matching CVEs and Source Code</a:t>
            </a:r>
            <a:endParaRPr sz="5400" b="1"/>
          </a:p>
        </p:txBody>
      </p:sp>
      <p:sp>
        <p:nvSpPr>
          <p:cNvPr id="89" name="Google Shape;89;p12"/>
          <p:cNvSpPr txBox="1"/>
          <p:nvPr/>
        </p:nvSpPr>
        <p:spPr>
          <a:xfrm>
            <a:off x="94050" y="6179475"/>
            <a:ext cx="64770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677480"/>
                </a:solidFill>
                <a:latin typeface="Lato"/>
                <a:ea typeface="Lato"/>
                <a:cs typeface="Lato"/>
                <a:sym typeface="Lato"/>
              </a:rPr>
              <a:t>David A. Barrett &amp; Peter Shin, Canvass Labs</a:t>
            </a:r>
            <a:endParaRPr sz="2400">
              <a:solidFill>
                <a:srgbClr val="67748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893700" y="581025"/>
            <a:ext cx="7587000" cy="83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Keyword Interpretation</a:t>
            </a:r>
            <a:endParaRPr sz="4800" b="1">
              <a:solidFill>
                <a:srgbClr val="000000"/>
              </a:solidFill>
            </a:endParaRPr>
          </a:p>
        </p:txBody>
      </p:sp>
      <p:sp>
        <p:nvSpPr>
          <p:cNvPr id="165" name="Google Shape;165;p21"/>
          <p:cNvSpPr txBox="1">
            <a:spLocks noGrp="1"/>
          </p:cNvSpPr>
          <p:nvPr>
            <p:ph type="body" idx="1"/>
          </p:nvPr>
        </p:nvSpPr>
        <p:spPr>
          <a:xfrm>
            <a:off x="893700" y="1627775"/>
            <a:ext cx="7326300" cy="192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rgbClr val="6AA84F"/>
                </a:solidFill>
                <a:latin typeface="Raleway"/>
                <a:ea typeface="Raleway"/>
                <a:cs typeface="Raleway"/>
                <a:sym typeface="Raleway"/>
              </a:rPr>
              <a:t>3.0.x</a:t>
            </a:r>
            <a:r>
              <a:rPr lang="en" b="1" dirty="0">
                <a:solidFill>
                  <a:srgbClr val="1155CC"/>
                </a:solidFill>
                <a:latin typeface="Raleway"/>
                <a:ea typeface="Raleway"/>
                <a:cs typeface="Raleway"/>
                <a:sym typeface="Raleway"/>
              </a:rPr>
              <a:t> </a:t>
            </a:r>
            <a:r>
              <a:rPr lang="en" b="1" dirty="0">
                <a:solidFill>
                  <a:srgbClr val="E69138"/>
                </a:solidFill>
                <a:latin typeface="Raleway"/>
                <a:ea typeface="Raleway"/>
                <a:cs typeface="Raleway"/>
                <a:sym typeface="Raleway"/>
              </a:rPr>
              <a:t>&lt;=</a:t>
            </a:r>
            <a:r>
              <a:rPr lang="en" b="1" dirty="0">
                <a:solidFill>
                  <a:srgbClr val="1155CC"/>
                </a:solidFill>
                <a:latin typeface="Raleway"/>
                <a:ea typeface="Raleway"/>
                <a:cs typeface="Raleway"/>
                <a:sym typeface="Raleway"/>
              </a:rPr>
              <a:t> Mozilla Firefox </a:t>
            </a:r>
            <a:r>
              <a:rPr lang="en" b="1" dirty="0">
                <a:solidFill>
                  <a:srgbClr val="FF9715"/>
                </a:solidFill>
                <a:latin typeface="Raleway"/>
                <a:ea typeface="Raleway"/>
                <a:cs typeface="Raleway"/>
                <a:sym typeface="Raleway"/>
              </a:rPr>
              <a:t>&lt;=</a:t>
            </a:r>
            <a:r>
              <a:rPr lang="en" b="1" dirty="0">
                <a:solidFill>
                  <a:srgbClr val="1155CC"/>
                </a:solidFill>
                <a:latin typeface="Raleway"/>
                <a:ea typeface="Raleway"/>
                <a:cs typeface="Raleway"/>
                <a:sym typeface="Raleway"/>
              </a:rPr>
              <a:t> </a:t>
            </a:r>
            <a:r>
              <a:rPr lang="en" b="1" dirty="0">
                <a:solidFill>
                  <a:srgbClr val="6AA84F"/>
                </a:solidFill>
                <a:latin typeface="Raleway"/>
                <a:ea typeface="Raleway"/>
                <a:cs typeface="Raleway"/>
                <a:sym typeface="Raleway"/>
              </a:rPr>
              <a:t>3.0.8</a:t>
            </a:r>
            <a:r>
              <a:rPr lang="en" b="1" dirty="0">
                <a:solidFill>
                  <a:srgbClr val="1155CC"/>
                </a:solidFill>
                <a:latin typeface="Raleway"/>
                <a:ea typeface="Raleway"/>
                <a:cs typeface="Raleway"/>
                <a:sym typeface="Raleway"/>
              </a:rPr>
              <a:t>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latin typeface="Raleway"/>
                <a:ea typeface="Raleway"/>
                <a:cs typeface="Raleway"/>
                <a:sym typeface="Raleway"/>
              </a:rPr>
              <a:t>and </a:t>
            </a:r>
            <a:endParaRPr b="1" dirty="0">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Mozilla Firefox </a:t>
            </a:r>
            <a:r>
              <a:rPr lang="en" b="1" dirty="0">
                <a:solidFill>
                  <a:srgbClr val="FF9715"/>
                </a:solidFill>
                <a:latin typeface="Raleway"/>
                <a:ea typeface="Raleway"/>
                <a:cs typeface="Raleway"/>
                <a:sym typeface="Raleway"/>
              </a:rPr>
              <a:t>&lt;=</a:t>
            </a:r>
            <a:r>
              <a:rPr lang="en" b="1" dirty="0">
                <a:solidFill>
                  <a:srgbClr val="1155CC"/>
                </a:solidFill>
                <a:latin typeface="Raleway"/>
                <a:ea typeface="Raleway"/>
                <a:cs typeface="Raleway"/>
                <a:sym typeface="Raleway"/>
              </a:rPr>
              <a:t> </a:t>
            </a:r>
            <a:r>
              <a:rPr lang="en" b="1" dirty="0">
                <a:solidFill>
                  <a:srgbClr val="6AA84F"/>
                </a:solidFill>
                <a:latin typeface="Raleway"/>
                <a:ea typeface="Raleway"/>
                <a:cs typeface="Raleway"/>
                <a:sym typeface="Raleway"/>
              </a:rPr>
              <a:t>3.0.1</a:t>
            </a:r>
            <a:endParaRPr sz="1400" dirty="0">
              <a:solidFill>
                <a:srgbClr val="6AA84F"/>
              </a:solidFill>
              <a:latin typeface="Raleway"/>
              <a:ea typeface="Raleway"/>
              <a:cs typeface="Raleway"/>
              <a:sym typeface="Raleway"/>
            </a:endParaRPr>
          </a:p>
        </p:txBody>
      </p:sp>
      <p:sp>
        <p:nvSpPr>
          <p:cNvPr id="166" name="Google Shape;166;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67" name="Google Shape;167;p21"/>
          <p:cNvSpPr/>
          <p:nvPr/>
        </p:nvSpPr>
        <p:spPr>
          <a:xfrm>
            <a:off x="727800" y="4876800"/>
            <a:ext cx="7658100" cy="1190700"/>
          </a:xfrm>
          <a:prstGeom prst="rightArrow">
            <a:avLst>
              <a:gd name="adj1" fmla="val 50000"/>
              <a:gd name="adj2" fmla="val 50000"/>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Raleway"/>
                <a:ea typeface="Raleway"/>
                <a:cs typeface="Raleway"/>
                <a:sym typeface="Raleway"/>
              </a:rPr>
              <a:t>Mozilla Firefox</a:t>
            </a:r>
            <a:endParaRPr sz="2400" b="1">
              <a:solidFill>
                <a:schemeClr val="lt1"/>
              </a:solidFill>
              <a:latin typeface="Raleway"/>
              <a:ea typeface="Raleway"/>
              <a:cs typeface="Raleway"/>
              <a:sym typeface="Raleway"/>
            </a:endParaRPr>
          </a:p>
        </p:txBody>
      </p:sp>
      <p:sp>
        <p:nvSpPr>
          <p:cNvPr id="168" name="Google Shape;168;p21"/>
          <p:cNvSpPr txBox="1"/>
          <p:nvPr/>
        </p:nvSpPr>
        <p:spPr>
          <a:xfrm>
            <a:off x="727800" y="4600575"/>
            <a:ext cx="2777400" cy="4953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aleway"/>
                <a:ea typeface="Raleway"/>
                <a:cs typeface="Raleway"/>
                <a:sym typeface="Raleway"/>
              </a:rPr>
              <a:t>1.0</a:t>
            </a:r>
            <a:endParaRPr sz="2400" b="1">
              <a:latin typeface="Raleway"/>
              <a:ea typeface="Raleway"/>
              <a:cs typeface="Raleway"/>
              <a:sym typeface="Raleway"/>
            </a:endParaRPr>
          </a:p>
        </p:txBody>
      </p:sp>
      <p:sp>
        <p:nvSpPr>
          <p:cNvPr id="169" name="Google Shape;169;p21"/>
          <p:cNvSpPr txBox="1"/>
          <p:nvPr/>
        </p:nvSpPr>
        <p:spPr>
          <a:xfrm>
            <a:off x="2476500" y="4600575"/>
            <a:ext cx="1028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aleway"/>
                <a:ea typeface="Raleway"/>
                <a:cs typeface="Raleway"/>
                <a:sym typeface="Raleway"/>
              </a:rPr>
              <a:t>3.0.1</a:t>
            </a:r>
            <a:endParaRPr sz="2400" b="1">
              <a:latin typeface="Raleway"/>
              <a:ea typeface="Raleway"/>
              <a:cs typeface="Raleway"/>
              <a:sym typeface="Raleway"/>
            </a:endParaRPr>
          </a:p>
        </p:txBody>
      </p:sp>
      <p:sp>
        <p:nvSpPr>
          <p:cNvPr id="170" name="Google Shape;170;p21"/>
          <p:cNvSpPr txBox="1"/>
          <p:nvPr/>
        </p:nvSpPr>
        <p:spPr>
          <a:xfrm>
            <a:off x="3895725" y="4600575"/>
            <a:ext cx="2200200" cy="4953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aleway"/>
                <a:ea typeface="Raleway"/>
                <a:cs typeface="Raleway"/>
                <a:sym typeface="Raleway"/>
              </a:rPr>
              <a:t>3.0.0</a:t>
            </a:r>
            <a:endParaRPr sz="2400" b="1">
              <a:latin typeface="Raleway"/>
              <a:ea typeface="Raleway"/>
              <a:cs typeface="Raleway"/>
              <a:sym typeface="Raleway"/>
            </a:endParaRPr>
          </a:p>
        </p:txBody>
      </p:sp>
      <p:sp>
        <p:nvSpPr>
          <p:cNvPr id="171" name="Google Shape;171;p21"/>
          <p:cNvSpPr txBox="1"/>
          <p:nvPr/>
        </p:nvSpPr>
        <p:spPr>
          <a:xfrm>
            <a:off x="5067300" y="4600575"/>
            <a:ext cx="1028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aleway"/>
                <a:ea typeface="Raleway"/>
                <a:cs typeface="Raleway"/>
                <a:sym typeface="Raleway"/>
              </a:rPr>
              <a:t>3.0.8</a:t>
            </a:r>
            <a:endParaRPr sz="2400" b="1">
              <a:latin typeface="Raleway"/>
              <a:ea typeface="Raleway"/>
              <a:cs typeface="Raleway"/>
              <a:sym typeface="Raleway"/>
            </a:endParaRPr>
          </a:p>
        </p:txBody>
      </p:sp>
      <p:sp>
        <p:nvSpPr>
          <p:cNvPr id="172" name="Google Shape;172;p21"/>
          <p:cNvSpPr/>
          <p:nvPr/>
        </p:nvSpPr>
        <p:spPr>
          <a:xfrm>
            <a:off x="3505200" y="4600575"/>
            <a:ext cx="390600" cy="4953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6095925" y="4600575"/>
            <a:ext cx="1514400" cy="4953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1"/>
          <p:cNvCxnSpPr/>
          <p:nvPr/>
        </p:nvCxnSpPr>
        <p:spPr>
          <a:xfrm>
            <a:off x="1009650" y="5095875"/>
            <a:ext cx="0" cy="79800"/>
          </a:xfrm>
          <a:prstGeom prst="straightConnector1">
            <a:avLst/>
          </a:prstGeom>
          <a:noFill/>
          <a:ln w="38100" cap="flat" cmpd="sng">
            <a:solidFill>
              <a:schemeClr val="dk1"/>
            </a:solidFill>
            <a:prstDash val="solid"/>
            <a:round/>
            <a:headEnd type="none" w="med" len="med"/>
            <a:tailEnd type="none" w="med" len="med"/>
          </a:ln>
        </p:spPr>
      </p:cxnSp>
      <p:cxnSp>
        <p:nvCxnSpPr>
          <p:cNvPr id="175" name="Google Shape;175;p21"/>
          <p:cNvCxnSpPr/>
          <p:nvPr/>
        </p:nvCxnSpPr>
        <p:spPr>
          <a:xfrm>
            <a:off x="2990850" y="5095875"/>
            <a:ext cx="0" cy="79800"/>
          </a:xfrm>
          <a:prstGeom prst="straightConnector1">
            <a:avLst/>
          </a:prstGeom>
          <a:noFill/>
          <a:ln w="38100" cap="flat" cmpd="sng">
            <a:solidFill>
              <a:schemeClr val="dk1"/>
            </a:solidFill>
            <a:prstDash val="solid"/>
            <a:round/>
            <a:headEnd type="none" w="med" len="med"/>
            <a:tailEnd type="none" w="med" len="med"/>
          </a:ln>
        </p:spPr>
      </p:cxnSp>
      <p:cxnSp>
        <p:nvCxnSpPr>
          <p:cNvPr id="176" name="Google Shape;176;p21"/>
          <p:cNvCxnSpPr/>
          <p:nvPr/>
        </p:nvCxnSpPr>
        <p:spPr>
          <a:xfrm>
            <a:off x="4381500" y="5095875"/>
            <a:ext cx="0" cy="79800"/>
          </a:xfrm>
          <a:prstGeom prst="straightConnector1">
            <a:avLst/>
          </a:prstGeom>
          <a:noFill/>
          <a:ln w="38100" cap="flat" cmpd="sng">
            <a:solidFill>
              <a:schemeClr val="dk1"/>
            </a:solidFill>
            <a:prstDash val="solid"/>
            <a:round/>
            <a:headEnd type="none" w="med" len="med"/>
            <a:tailEnd type="none" w="med" len="med"/>
          </a:ln>
        </p:spPr>
      </p:cxnSp>
      <p:cxnSp>
        <p:nvCxnSpPr>
          <p:cNvPr id="177" name="Google Shape;177;p21"/>
          <p:cNvCxnSpPr/>
          <p:nvPr/>
        </p:nvCxnSpPr>
        <p:spPr>
          <a:xfrm>
            <a:off x="5545925" y="5095875"/>
            <a:ext cx="0" cy="7980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39550" y="180975"/>
            <a:ext cx="7587000" cy="9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Tagging Example #3</a:t>
            </a:r>
            <a:endParaRPr sz="4800" b="1">
              <a:solidFill>
                <a:srgbClr val="000000"/>
              </a:solidFill>
            </a:endParaRPr>
          </a:p>
        </p:txBody>
      </p:sp>
      <p:sp>
        <p:nvSpPr>
          <p:cNvPr id="183" name="Google Shape;183;p22"/>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84" name="Google Shape;184;p22"/>
          <p:cNvPicPr preferRelativeResize="0"/>
          <p:nvPr/>
        </p:nvPicPr>
        <p:blipFill>
          <a:blip r:embed="rId3">
            <a:alphaModFix/>
          </a:blip>
          <a:stretch>
            <a:fillRect/>
          </a:stretch>
        </p:blipFill>
        <p:spPr>
          <a:xfrm>
            <a:off x="76200" y="1332075"/>
            <a:ext cx="8991599" cy="44071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body" idx="1"/>
          </p:nvPr>
        </p:nvSpPr>
        <p:spPr>
          <a:xfrm>
            <a:off x="618300" y="1525800"/>
            <a:ext cx="7907400" cy="4684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An issue was discovered on </a:t>
            </a:r>
            <a:r>
              <a:rPr lang="en" b="1" dirty="0">
                <a:solidFill>
                  <a:srgbClr val="1155CC"/>
                </a:solidFill>
              </a:rPr>
              <a:t>OnePlus One, X, 2, 3, and 3T</a:t>
            </a:r>
            <a:r>
              <a:rPr lang="en" sz="1800" dirty="0"/>
              <a:t> devices. </a:t>
            </a:r>
            <a:r>
              <a:rPr lang="en" b="1" dirty="0" err="1">
                <a:solidFill>
                  <a:srgbClr val="1155CC"/>
                </a:solidFill>
              </a:rPr>
              <a:t>OxygenOS</a:t>
            </a:r>
            <a:r>
              <a:rPr lang="en" b="1" dirty="0">
                <a:solidFill>
                  <a:srgbClr val="1155CC"/>
                </a:solidFill>
              </a:rPr>
              <a:t> and </a:t>
            </a:r>
            <a:r>
              <a:rPr lang="en" b="1" dirty="0" err="1">
                <a:solidFill>
                  <a:srgbClr val="1155CC"/>
                </a:solidFill>
              </a:rPr>
              <a:t>HydrogenOS</a:t>
            </a:r>
            <a:r>
              <a:rPr lang="en" sz="1800" dirty="0"/>
              <a:t> are vulnerable to downgrade attacks. This is due to a lenient 'updater-script' in OTAs that does not check that the current version is lower than or equal to the given image's. Downgrades can occur even on locked bootloaders and without triggering a factory reset, allowing for exploitation of now-patched vulnerabilities with access to user data. This vulnerability can be exploited by a Man-in-the-Middle (</a:t>
            </a:r>
            <a:r>
              <a:rPr lang="en" sz="1800" dirty="0" err="1"/>
              <a:t>MiTM</a:t>
            </a:r>
            <a:r>
              <a:rPr lang="en" sz="1800" dirty="0"/>
              <a:t>) attacker targeting the update process. This is possible because the update transaction does not occur over TLS (CVE-2016-10370). In addition, a physical attacker can reboot the phone into recovery, and then use '</a:t>
            </a:r>
            <a:r>
              <a:rPr lang="en" sz="1800" dirty="0" err="1"/>
              <a:t>adb</a:t>
            </a:r>
            <a:r>
              <a:rPr lang="en" sz="1800" dirty="0"/>
              <a:t> sideload' to push the OTA (on OnePlus 3/3T 'Secure Start-up' must be off).</a:t>
            </a:r>
            <a:endParaRPr sz="1800" dirty="0"/>
          </a:p>
        </p:txBody>
      </p:sp>
      <p:sp>
        <p:nvSpPr>
          <p:cNvPr id="190" name="Google Shape;190;p2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91" name="Google Shape;191;p23"/>
          <p:cNvSpPr txBox="1"/>
          <p:nvPr/>
        </p:nvSpPr>
        <p:spPr>
          <a:xfrm>
            <a:off x="366450" y="504825"/>
            <a:ext cx="8411100" cy="7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latin typeface="Raleway"/>
                <a:ea typeface="Raleway"/>
                <a:cs typeface="Raleway"/>
                <a:sym typeface="Raleway"/>
              </a:rPr>
              <a:t>CVE-2017-5948  Description</a:t>
            </a:r>
            <a:endParaRPr sz="4800" b="1">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893700" y="581025"/>
            <a:ext cx="7587000" cy="83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Keyword Tagging</a:t>
            </a:r>
            <a:endParaRPr sz="4800" b="1">
              <a:solidFill>
                <a:srgbClr val="000000"/>
              </a:solidFill>
            </a:endParaRPr>
          </a:p>
        </p:txBody>
      </p:sp>
      <p:sp>
        <p:nvSpPr>
          <p:cNvPr id="197" name="Google Shape;197;p24"/>
          <p:cNvSpPr txBox="1">
            <a:spLocks noGrp="1"/>
          </p:cNvSpPr>
          <p:nvPr>
            <p:ph type="body" idx="1"/>
          </p:nvPr>
        </p:nvSpPr>
        <p:spPr>
          <a:xfrm>
            <a:off x="893700" y="1627775"/>
            <a:ext cx="7587000" cy="3258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OnePlus One   ,   X   ,   2   ,   3   ,   and   ,   3T</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endParaRPr b="1" dirty="0">
              <a:solidFill>
                <a:srgbClr val="1155CC"/>
              </a:solidFill>
              <a:latin typeface="Raleway"/>
              <a:ea typeface="Raleway"/>
              <a:cs typeface="Raleway"/>
              <a:sym typeface="Raleway"/>
            </a:endParaRPr>
          </a:p>
          <a:p>
            <a:pPr marL="0" lvl="0" indent="0" algn="ctr" rtl="0">
              <a:lnSpc>
                <a:spcPct val="115000"/>
              </a:lnSpc>
              <a:spcBef>
                <a:spcPts val="0"/>
              </a:spcBef>
              <a:spcAft>
                <a:spcPts val="0"/>
              </a:spcAft>
              <a:buNone/>
            </a:pPr>
            <a:r>
              <a:rPr lang="en" b="1" dirty="0">
                <a:solidFill>
                  <a:srgbClr val="1155CC"/>
                </a:solidFill>
                <a:latin typeface="Raleway"/>
                <a:ea typeface="Raleway"/>
                <a:cs typeface="Raleway"/>
                <a:sym typeface="Raleway"/>
              </a:rPr>
              <a:t>. .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err="1">
                <a:solidFill>
                  <a:srgbClr val="1155CC"/>
                </a:solidFill>
                <a:latin typeface="Raleway"/>
                <a:ea typeface="Raleway"/>
                <a:cs typeface="Raleway"/>
                <a:sym typeface="Raleway"/>
              </a:rPr>
              <a:t>OxygenOS</a:t>
            </a:r>
            <a:r>
              <a:rPr lang="en" b="1" dirty="0">
                <a:solidFill>
                  <a:srgbClr val="1155CC"/>
                </a:solidFill>
                <a:latin typeface="Raleway"/>
                <a:ea typeface="Raleway"/>
                <a:cs typeface="Raleway"/>
                <a:sym typeface="Raleway"/>
              </a:rPr>
              <a:t> and </a:t>
            </a:r>
            <a:r>
              <a:rPr lang="en" b="1" dirty="0" err="1">
                <a:solidFill>
                  <a:srgbClr val="1155CC"/>
                </a:solidFill>
                <a:latin typeface="Raleway"/>
                <a:ea typeface="Raleway"/>
                <a:cs typeface="Raleway"/>
                <a:sym typeface="Raleway"/>
              </a:rPr>
              <a:t>HydrogenOS</a:t>
            </a:r>
            <a:endParaRPr b="1" dirty="0">
              <a:solidFill>
                <a:srgbClr val="1155CC"/>
              </a:solidFill>
              <a:latin typeface="Raleway"/>
              <a:ea typeface="Raleway"/>
              <a:cs typeface="Raleway"/>
              <a:sym typeface="Raleway"/>
            </a:endParaRPr>
          </a:p>
        </p:txBody>
      </p:sp>
      <p:sp>
        <p:nvSpPr>
          <p:cNvPr id="198" name="Google Shape;198;p2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99" name="Google Shape;199;p24"/>
          <p:cNvSpPr txBox="1"/>
          <p:nvPr/>
        </p:nvSpPr>
        <p:spPr>
          <a:xfrm>
            <a:off x="923100" y="1981475"/>
            <a:ext cx="8849700" cy="5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CC0000"/>
                </a:solidFill>
                <a:latin typeface="Lato"/>
                <a:ea typeface="Lato"/>
                <a:cs typeface="Lato"/>
                <a:sym typeface="Lato"/>
              </a:rPr>
              <a:t>        </a:t>
            </a:r>
            <a:r>
              <a:rPr lang="en" sz="2400" b="1" dirty="0" err="1">
                <a:solidFill>
                  <a:srgbClr val="CC0000"/>
                </a:solidFill>
                <a:latin typeface="Lato"/>
                <a:ea typeface="Lato"/>
                <a:cs typeface="Lato"/>
                <a:sym typeface="Lato"/>
              </a:rPr>
              <a:t>pn</a:t>
            </a:r>
            <a:r>
              <a:rPr lang="en" sz="2400" b="1" dirty="0">
                <a:solidFill>
                  <a:srgbClr val="CC0000"/>
                </a:solidFill>
                <a:latin typeface="Lato"/>
                <a:ea typeface="Lato"/>
                <a:cs typeface="Lato"/>
                <a:sym typeface="Lato"/>
              </a:rPr>
              <a:t>                </a:t>
            </a:r>
            <a:r>
              <a:rPr lang="en" sz="2400" b="1" dirty="0" err="1">
                <a:solidFill>
                  <a:srgbClr val="CC0000"/>
                </a:solidFill>
                <a:latin typeface="Lato"/>
                <a:ea typeface="Lato"/>
                <a:cs typeface="Lato"/>
                <a:sym typeface="Lato"/>
              </a:rPr>
              <a:t>pn</a:t>
            </a:r>
            <a:r>
              <a:rPr lang="en" sz="2400" b="1" dirty="0">
                <a:solidFill>
                  <a:srgbClr val="CC0000"/>
                </a:solidFill>
                <a:latin typeface="Lato"/>
                <a:ea typeface="Lato"/>
                <a:cs typeface="Lato"/>
                <a:sym typeface="Lato"/>
              </a:rPr>
              <a:t>       </a:t>
            </a:r>
            <a:r>
              <a:rPr lang="en" sz="2400" b="1" dirty="0" err="1">
                <a:solidFill>
                  <a:srgbClr val="677480"/>
                </a:solidFill>
                <a:latin typeface="Lato"/>
                <a:ea typeface="Lato"/>
                <a:cs typeface="Lato"/>
                <a:sym typeface="Lato"/>
              </a:rPr>
              <a:t>sp</a:t>
            </a:r>
            <a:r>
              <a:rPr lang="en" sz="2400" b="1" dirty="0">
                <a:solidFill>
                  <a:srgbClr val="CC0000"/>
                </a:solidFill>
                <a:latin typeface="Lato"/>
                <a:ea typeface="Lato"/>
                <a:cs typeface="Lato"/>
                <a:sym typeface="Lato"/>
              </a:rPr>
              <a:t>  </a:t>
            </a:r>
            <a:r>
              <a:rPr lang="en" sz="2400" b="1" dirty="0" err="1">
                <a:solidFill>
                  <a:srgbClr val="CC0000"/>
                </a:solidFill>
                <a:latin typeface="Lato"/>
                <a:ea typeface="Lato"/>
                <a:cs typeface="Lato"/>
                <a:sym typeface="Lato"/>
              </a:rPr>
              <a:t>pn</a:t>
            </a:r>
            <a:r>
              <a:rPr lang="en" sz="2400" b="1" dirty="0">
                <a:solidFill>
                  <a:srgbClr val="CC0000"/>
                </a:solidFill>
                <a:latin typeface="Lato"/>
                <a:ea typeface="Lato"/>
                <a:cs typeface="Lato"/>
                <a:sym typeface="Lato"/>
              </a:rPr>
              <a:t>  </a:t>
            </a:r>
            <a:r>
              <a:rPr lang="en" sz="2400" b="1" dirty="0" err="1">
                <a:solidFill>
                  <a:srgbClr val="677480"/>
                </a:solidFill>
                <a:latin typeface="Lato"/>
                <a:ea typeface="Lato"/>
                <a:cs typeface="Lato"/>
                <a:sym typeface="Lato"/>
              </a:rPr>
              <a:t>sp</a:t>
            </a:r>
            <a:r>
              <a:rPr lang="en" sz="2400" b="1" dirty="0">
                <a:solidFill>
                  <a:srgbClr val="CC0000"/>
                </a:solidFill>
                <a:latin typeface="Lato"/>
                <a:ea typeface="Lato"/>
                <a:cs typeface="Lato"/>
                <a:sym typeface="Lato"/>
              </a:rPr>
              <a:t>  </a:t>
            </a:r>
            <a:r>
              <a:rPr lang="en" sz="2400" b="1" dirty="0" err="1">
                <a:solidFill>
                  <a:srgbClr val="CC0000"/>
                </a:solidFill>
                <a:latin typeface="Lato"/>
                <a:ea typeface="Lato"/>
                <a:cs typeface="Lato"/>
                <a:sym typeface="Lato"/>
              </a:rPr>
              <a:t>pn</a:t>
            </a:r>
            <a:r>
              <a:rPr lang="en" sz="2400" b="1" dirty="0">
                <a:solidFill>
                  <a:srgbClr val="CC0000"/>
                </a:solidFill>
                <a:latin typeface="Lato"/>
                <a:ea typeface="Lato"/>
                <a:cs typeface="Lato"/>
                <a:sym typeface="Lato"/>
              </a:rPr>
              <a:t> </a:t>
            </a:r>
            <a:r>
              <a:rPr lang="en" sz="2400" b="1" dirty="0" err="1">
                <a:solidFill>
                  <a:srgbClr val="677480"/>
                </a:solidFill>
                <a:latin typeface="Lato"/>
                <a:ea typeface="Lato"/>
                <a:cs typeface="Lato"/>
                <a:sym typeface="Lato"/>
              </a:rPr>
              <a:t>sp</a:t>
            </a:r>
            <a:r>
              <a:rPr lang="en" sz="2400" b="1" dirty="0">
                <a:solidFill>
                  <a:srgbClr val="CC0000"/>
                </a:solidFill>
                <a:latin typeface="Lato"/>
                <a:ea typeface="Lato"/>
                <a:cs typeface="Lato"/>
                <a:sym typeface="Lato"/>
              </a:rPr>
              <a:t>  </a:t>
            </a:r>
            <a:r>
              <a:rPr lang="en" sz="2400" b="1" dirty="0" err="1">
                <a:solidFill>
                  <a:srgbClr val="CC0000"/>
                </a:solidFill>
                <a:latin typeface="Lato"/>
                <a:ea typeface="Lato"/>
                <a:cs typeface="Lato"/>
                <a:sym typeface="Lato"/>
              </a:rPr>
              <a:t>pn</a:t>
            </a:r>
            <a:r>
              <a:rPr lang="en" sz="2400" b="1" dirty="0">
                <a:solidFill>
                  <a:srgbClr val="CC0000"/>
                </a:solidFill>
                <a:latin typeface="Lato"/>
                <a:ea typeface="Lato"/>
                <a:cs typeface="Lato"/>
                <a:sym typeface="Lato"/>
              </a:rPr>
              <a:t>  </a:t>
            </a:r>
            <a:r>
              <a:rPr lang="en" sz="2400" b="1" dirty="0" err="1">
                <a:solidFill>
                  <a:srgbClr val="677480"/>
                </a:solidFill>
                <a:latin typeface="Lato"/>
                <a:ea typeface="Lato"/>
                <a:cs typeface="Lato"/>
                <a:sym typeface="Lato"/>
              </a:rPr>
              <a:t>sp</a:t>
            </a:r>
            <a:r>
              <a:rPr lang="en" sz="2400" b="1" dirty="0">
                <a:solidFill>
                  <a:srgbClr val="677480"/>
                </a:solidFill>
                <a:latin typeface="Lato"/>
                <a:ea typeface="Lato"/>
                <a:cs typeface="Lato"/>
                <a:sym typeface="Lato"/>
              </a:rPr>
              <a:t>      </a:t>
            </a:r>
            <a:r>
              <a:rPr lang="en" sz="2400" b="1" dirty="0" err="1">
                <a:solidFill>
                  <a:srgbClr val="677480"/>
                </a:solidFill>
                <a:latin typeface="Lato"/>
                <a:ea typeface="Lato"/>
                <a:cs typeface="Lato"/>
                <a:sym typeface="Lato"/>
              </a:rPr>
              <a:t>sp</a:t>
            </a:r>
            <a:r>
              <a:rPr lang="en" sz="2400" b="1" dirty="0">
                <a:solidFill>
                  <a:srgbClr val="677480"/>
                </a:solidFill>
                <a:latin typeface="Lato"/>
                <a:ea typeface="Lato"/>
                <a:cs typeface="Lato"/>
                <a:sym typeface="Lato"/>
              </a:rPr>
              <a:t>      </a:t>
            </a:r>
            <a:r>
              <a:rPr lang="en" sz="2400" b="1" dirty="0" err="1">
                <a:solidFill>
                  <a:srgbClr val="677480"/>
                </a:solidFill>
                <a:latin typeface="Lato"/>
                <a:ea typeface="Lato"/>
                <a:cs typeface="Lato"/>
                <a:sym typeface="Lato"/>
              </a:rPr>
              <a:t>sp</a:t>
            </a:r>
            <a:r>
              <a:rPr lang="en" sz="2400" b="1" dirty="0">
                <a:solidFill>
                  <a:srgbClr val="677480"/>
                </a:solidFill>
                <a:latin typeface="Lato"/>
                <a:ea typeface="Lato"/>
                <a:cs typeface="Lato"/>
                <a:sym typeface="Lato"/>
              </a:rPr>
              <a:t>   </a:t>
            </a:r>
            <a:r>
              <a:rPr lang="en" sz="2400" b="1" dirty="0" err="1">
                <a:solidFill>
                  <a:srgbClr val="CC0000"/>
                </a:solidFill>
                <a:latin typeface="Lato"/>
                <a:ea typeface="Lato"/>
                <a:cs typeface="Lato"/>
                <a:sym typeface="Lato"/>
              </a:rPr>
              <a:t>pn</a:t>
            </a:r>
            <a:endParaRPr sz="2400" b="1" dirty="0">
              <a:solidFill>
                <a:srgbClr val="CC0000"/>
              </a:solidFill>
              <a:latin typeface="Lato"/>
              <a:ea typeface="Lato"/>
              <a:cs typeface="Lato"/>
              <a:sym typeface="Lato"/>
            </a:endParaRPr>
          </a:p>
          <a:p>
            <a:pPr marL="0" lvl="0" indent="0" algn="l" rtl="0">
              <a:spcBef>
                <a:spcPts val="0"/>
              </a:spcBef>
              <a:spcAft>
                <a:spcPts val="0"/>
              </a:spcAft>
              <a:buNone/>
            </a:pPr>
            <a:endParaRPr sz="2400" b="1" dirty="0">
              <a:solidFill>
                <a:srgbClr val="6AA84F"/>
              </a:solidFill>
              <a:latin typeface="Lato"/>
              <a:ea typeface="Lato"/>
              <a:cs typeface="Lato"/>
              <a:sym typeface="Lato"/>
            </a:endParaRPr>
          </a:p>
          <a:p>
            <a:pPr marL="0" lvl="0" indent="0" algn="l" rtl="0">
              <a:spcBef>
                <a:spcPts val="0"/>
              </a:spcBef>
              <a:spcAft>
                <a:spcPts val="0"/>
              </a:spcAft>
              <a:buNone/>
            </a:pPr>
            <a:endParaRPr sz="2400" b="1" dirty="0">
              <a:solidFill>
                <a:srgbClr val="6AA84F"/>
              </a:solidFill>
              <a:latin typeface="Lato"/>
              <a:ea typeface="Lato"/>
              <a:cs typeface="Lato"/>
              <a:sym typeface="Lato"/>
            </a:endParaRPr>
          </a:p>
        </p:txBody>
      </p:sp>
      <p:sp>
        <p:nvSpPr>
          <p:cNvPr id="200" name="Google Shape;200;p24"/>
          <p:cNvSpPr txBox="1"/>
          <p:nvPr/>
        </p:nvSpPr>
        <p:spPr>
          <a:xfrm>
            <a:off x="1152525" y="4591050"/>
            <a:ext cx="57150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6AA84F"/>
                </a:solidFill>
                <a:latin typeface="Lato"/>
                <a:ea typeface="Lato"/>
                <a:cs typeface="Lato"/>
                <a:sym typeface="Lato"/>
              </a:rPr>
              <a:t>         </a:t>
            </a:r>
            <a:r>
              <a:rPr lang="en" sz="2400" b="1">
                <a:solidFill>
                  <a:srgbClr val="CC0000"/>
                </a:solidFill>
                <a:latin typeface="Lato"/>
                <a:ea typeface="Lato"/>
                <a:cs typeface="Lato"/>
                <a:sym typeface="Lato"/>
              </a:rPr>
              <a:t>pn                </a:t>
            </a:r>
            <a:r>
              <a:rPr lang="en" sz="2400" b="1">
                <a:solidFill>
                  <a:srgbClr val="677480"/>
                </a:solidFill>
                <a:latin typeface="Lato"/>
                <a:ea typeface="Lato"/>
                <a:cs typeface="Lato"/>
                <a:sym typeface="Lato"/>
              </a:rPr>
              <a:t>  sp                     </a:t>
            </a:r>
            <a:r>
              <a:rPr lang="en" sz="2400" b="1">
                <a:solidFill>
                  <a:srgbClr val="CC0000"/>
                </a:solidFill>
                <a:latin typeface="Lato"/>
                <a:ea typeface="Lato"/>
                <a:cs typeface="Lato"/>
                <a:sym typeface="Lato"/>
              </a:rPr>
              <a:t>pn</a:t>
            </a:r>
            <a:endParaRPr sz="2400" b="1">
              <a:solidFill>
                <a:srgbClr val="CC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908850" y="457200"/>
            <a:ext cx="7587000" cy="83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Keyword Interpretation</a:t>
            </a:r>
            <a:endParaRPr sz="4800" b="1">
              <a:solidFill>
                <a:srgbClr val="000000"/>
              </a:solidFill>
            </a:endParaRPr>
          </a:p>
        </p:txBody>
      </p:sp>
      <p:sp>
        <p:nvSpPr>
          <p:cNvPr id="206" name="Google Shape;206;p25"/>
          <p:cNvSpPr txBox="1">
            <a:spLocks noGrp="1"/>
          </p:cNvSpPr>
          <p:nvPr>
            <p:ph type="body" idx="1"/>
          </p:nvPr>
        </p:nvSpPr>
        <p:spPr>
          <a:xfrm>
            <a:off x="908850" y="1417725"/>
            <a:ext cx="7326300" cy="3877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dirty="0">
                <a:solidFill>
                  <a:srgbClr val="333333"/>
                </a:solidFill>
                <a:latin typeface="Raleway"/>
                <a:ea typeface="Raleway"/>
                <a:cs typeface="Raleway"/>
                <a:sym typeface="Raleway"/>
              </a:rPr>
              <a:t>Vulnerable products:</a:t>
            </a:r>
            <a:endParaRPr b="1" dirty="0">
              <a:solidFill>
                <a:srgbClr val="333333"/>
              </a:solidFill>
              <a:latin typeface="Raleway"/>
              <a:ea typeface="Raleway"/>
              <a:cs typeface="Raleway"/>
              <a:sym typeface="Raleway"/>
            </a:endParaRPr>
          </a:p>
          <a:p>
            <a:pPr marL="457200" lvl="0" indent="-419100" algn="l" rtl="0">
              <a:lnSpc>
                <a:spcPct val="150000"/>
              </a:lnSpc>
              <a:spcBef>
                <a:spcPts val="0"/>
              </a:spcBef>
              <a:spcAft>
                <a:spcPts val="0"/>
              </a:spcAft>
              <a:buClr>
                <a:srgbClr val="333333"/>
              </a:buClr>
              <a:buSzPts val="3000"/>
              <a:buFont typeface="Raleway"/>
              <a:buChar char="▷"/>
            </a:pPr>
            <a:r>
              <a:rPr lang="en" b="1" dirty="0">
                <a:solidFill>
                  <a:srgbClr val="333333"/>
                </a:solidFill>
                <a:latin typeface="Raleway"/>
                <a:ea typeface="Raleway"/>
                <a:cs typeface="Raleway"/>
                <a:sym typeface="Raleway"/>
              </a:rPr>
              <a:t>OnePlus One X</a:t>
            </a:r>
            <a:endParaRPr b="1" dirty="0">
              <a:solidFill>
                <a:srgbClr val="333333"/>
              </a:solidFill>
              <a:latin typeface="Raleway"/>
              <a:ea typeface="Raleway"/>
              <a:cs typeface="Raleway"/>
              <a:sym typeface="Raleway"/>
            </a:endParaRPr>
          </a:p>
          <a:p>
            <a:pPr marL="457200" lvl="0" indent="-419100" algn="l" rtl="0">
              <a:lnSpc>
                <a:spcPct val="150000"/>
              </a:lnSpc>
              <a:spcBef>
                <a:spcPts val="0"/>
              </a:spcBef>
              <a:spcAft>
                <a:spcPts val="0"/>
              </a:spcAft>
              <a:buClr>
                <a:srgbClr val="333333"/>
              </a:buClr>
              <a:buSzPts val="3000"/>
              <a:buFont typeface="Raleway"/>
              <a:buChar char="▷"/>
            </a:pPr>
            <a:r>
              <a:rPr lang="en" b="1" dirty="0">
                <a:solidFill>
                  <a:srgbClr val="333333"/>
                </a:solidFill>
                <a:latin typeface="Raleway"/>
                <a:ea typeface="Raleway"/>
                <a:cs typeface="Raleway"/>
                <a:sym typeface="Raleway"/>
              </a:rPr>
              <a:t>OnePlus One 2</a:t>
            </a:r>
            <a:endParaRPr b="1" dirty="0">
              <a:solidFill>
                <a:srgbClr val="333333"/>
              </a:solidFill>
              <a:latin typeface="Raleway"/>
              <a:ea typeface="Raleway"/>
              <a:cs typeface="Raleway"/>
              <a:sym typeface="Raleway"/>
            </a:endParaRPr>
          </a:p>
          <a:p>
            <a:pPr marL="457200" lvl="0" indent="-419100" algn="l" rtl="0">
              <a:lnSpc>
                <a:spcPct val="150000"/>
              </a:lnSpc>
              <a:spcBef>
                <a:spcPts val="0"/>
              </a:spcBef>
              <a:spcAft>
                <a:spcPts val="0"/>
              </a:spcAft>
              <a:buClr>
                <a:srgbClr val="333333"/>
              </a:buClr>
              <a:buSzPts val="3000"/>
              <a:buFont typeface="Raleway"/>
              <a:buChar char="▷"/>
            </a:pPr>
            <a:r>
              <a:rPr lang="en" b="1" dirty="0">
                <a:solidFill>
                  <a:srgbClr val="333333"/>
                </a:solidFill>
                <a:latin typeface="Raleway"/>
                <a:ea typeface="Raleway"/>
                <a:cs typeface="Raleway"/>
                <a:sym typeface="Raleway"/>
              </a:rPr>
              <a:t>OnePlus One 3</a:t>
            </a:r>
            <a:endParaRPr b="1" dirty="0">
              <a:solidFill>
                <a:srgbClr val="333333"/>
              </a:solidFill>
              <a:latin typeface="Raleway"/>
              <a:ea typeface="Raleway"/>
              <a:cs typeface="Raleway"/>
              <a:sym typeface="Raleway"/>
            </a:endParaRPr>
          </a:p>
          <a:p>
            <a:pPr marL="457200" lvl="0" indent="-419100" algn="l" rtl="0">
              <a:lnSpc>
                <a:spcPct val="150000"/>
              </a:lnSpc>
              <a:spcBef>
                <a:spcPts val="0"/>
              </a:spcBef>
              <a:spcAft>
                <a:spcPts val="0"/>
              </a:spcAft>
              <a:buClr>
                <a:srgbClr val="333333"/>
              </a:buClr>
              <a:buSzPts val="3000"/>
              <a:buFont typeface="Raleway"/>
              <a:buChar char="▷"/>
            </a:pPr>
            <a:r>
              <a:rPr lang="en" b="1" dirty="0">
                <a:solidFill>
                  <a:srgbClr val="333333"/>
                </a:solidFill>
                <a:latin typeface="Raleway"/>
                <a:ea typeface="Raleway"/>
                <a:cs typeface="Raleway"/>
                <a:sym typeface="Raleway"/>
              </a:rPr>
              <a:t>OnePlus One 3T</a:t>
            </a:r>
            <a:endParaRPr b="1" dirty="0">
              <a:solidFill>
                <a:srgbClr val="333333"/>
              </a:solidFill>
              <a:latin typeface="Raleway"/>
              <a:ea typeface="Raleway"/>
              <a:cs typeface="Raleway"/>
              <a:sym typeface="Raleway"/>
            </a:endParaRPr>
          </a:p>
          <a:p>
            <a:pPr marL="457200" lvl="0" indent="-419100" algn="l" rtl="0">
              <a:lnSpc>
                <a:spcPct val="150000"/>
              </a:lnSpc>
              <a:spcBef>
                <a:spcPts val="0"/>
              </a:spcBef>
              <a:spcAft>
                <a:spcPts val="0"/>
              </a:spcAft>
              <a:buClr>
                <a:srgbClr val="333333"/>
              </a:buClr>
              <a:buSzPts val="3000"/>
              <a:buFont typeface="Raleway"/>
              <a:buChar char="▷"/>
            </a:pPr>
            <a:r>
              <a:rPr lang="en" b="1" dirty="0" err="1">
                <a:solidFill>
                  <a:srgbClr val="333333"/>
                </a:solidFill>
                <a:latin typeface="Raleway"/>
                <a:ea typeface="Raleway"/>
                <a:cs typeface="Raleway"/>
                <a:sym typeface="Raleway"/>
              </a:rPr>
              <a:t>OxygenOS</a:t>
            </a:r>
            <a:endParaRPr b="1" dirty="0">
              <a:solidFill>
                <a:srgbClr val="333333"/>
              </a:solidFill>
              <a:latin typeface="Raleway"/>
              <a:ea typeface="Raleway"/>
              <a:cs typeface="Raleway"/>
              <a:sym typeface="Raleway"/>
            </a:endParaRPr>
          </a:p>
          <a:p>
            <a:pPr marL="457200" lvl="0" indent="-419100" algn="l" rtl="0">
              <a:lnSpc>
                <a:spcPct val="150000"/>
              </a:lnSpc>
              <a:spcBef>
                <a:spcPts val="0"/>
              </a:spcBef>
              <a:spcAft>
                <a:spcPts val="0"/>
              </a:spcAft>
              <a:buClr>
                <a:srgbClr val="333333"/>
              </a:buClr>
              <a:buSzPts val="3000"/>
              <a:buFont typeface="Raleway"/>
              <a:buChar char="▷"/>
            </a:pPr>
            <a:r>
              <a:rPr lang="en" b="1" dirty="0" err="1">
                <a:solidFill>
                  <a:srgbClr val="333333"/>
                </a:solidFill>
                <a:latin typeface="Raleway"/>
                <a:ea typeface="Raleway"/>
                <a:cs typeface="Raleway"/>
                <a:sym typeface="Raleway"/>
              </a:rPr>
              <a:t>HydrogenOS</a:t>
            </a:r>
            <a:endParaRPr b="1" dirty="0">
              <a:solidFill>
                <a:srgbClr val="333333"/>
              </a:solidFill>
              <a:latin typeface="Raleway"/>
              <a:ea typeface="Raleway"/>
              <a:cs typeface="Raleway"/>
              <a:sym typeface="Raleway"/>
            </a:endParaRPr>
          </a:p>
        </p:txBody>
      </p:sp>
      <p:sp>
        <p:nvSpPr>
          <p:cNvPr id="207" name="Google Shape;207;p2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778500" y="219075"/>
            <a:ext cx="7587000" cy="9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Tagging Example #4</a:t>
            </a:r>
            <a:endParaRPr sz="4800" b="1">
              <a:solidFill>
                <a:srgbClr val="000000"/>
              </a:solidFill>
            </a:endParaRPr>
          </a:p>
        </p:txBody>
      </p:sp>
      <p:sp>
        <p:nvSpPr>
          <p:cNvPr id="213" name="Google Shape;213;p2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214" name="Google Shape;214;p26"/>
          <p:cNvPicPr preferRelativeResize="0"/>
          <p:nvPr/>
        </p:nvPicPr>
        <p:blipFill>
          <a:blip r:embed="rId3">
            <a:alphaModFix/>
          </a:blip>
          <a:stretch>
            <a:fillRect/>
          </a:stretch>
        </p:blipFill>
        <p:spPr>
          <a:xfrm>
            <a:off x="76200" y="1223188"/>
            <a:ext cx="8991599" cy="5021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body" idx="1"/>
          </p:nvPr>
        </p:nvSpPr>
        <p:spPr>
          <a:xfrm>
            <a:off x="366450" y="1392450"/>
            <a:ext cx="8411100" cy="380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The ELF file parser in . . . </a:t>
            </a:r>
            <a:r>
              <a:rPr lang="en" b="1" dirty="0">
                <a:solidFill>
                  <a:srgbClr val="1155CC"/>
                </a:solidFill>
              </a:rPr>
              <a:t> Command Antivirus 5.2.11.5, Comodo Antivirus 7424, </a:t>
            </a:r>
            <a:r>
              <a:rPr lang="en" b="1" dirty="0" err="1">
                <a:solidFill>
                  <a:srgbClr val="1155CC"/>
                </a:solidFill>
              </a:rPr>
              <a:t>eSafe</a:t>
            </a:r>
            <a:r>
              <a:rPr lang="en" b="1" dirty="0">
                <a:solidFill>
                  <a:srgbClr val="1155CC"/>
                </a:solidFill>
              </a:rPr>
              <a:t> 7.0.17.0,  F-</a:t>
            </a:r>
            <a:r>
              <a:rPr lang="en" b="1" dirty="0" err="1">
                <a:solidFill>
                  <a:srgbClr val="1155CC"/>
                </a:solidFill>
              </a:rPr>
              <a:t>Prot</a:t>
            </a:r>
            <a:r>
              <a:rPr lang="en" b="1" dirty="0">
                <a:solidFill>
                  <a:srgbClr val="1155CC"/>
                </a:solidFill>
              </a:rPr>
              <a:t> Antivirus 4.6.2.117, F-Secure Anti-Virus 9.0.16160.0, McAfee Anti-Virus Scanning Engine 5.400.0.1158, Norman Antivirus 6.06.12, nProtect Anti-Virus 2011-01-17.01, and Panda Antivirus 10.0.2.7</a:t>
            </a:r>
            <a:r>
              <a:rPr lang="en" dirty="0"/>
              <a:t> allows remote attackers to bypass malware detection via . . . </a:t>
            </a:r>
            <a:endParaRPr dirty="0">
              <a:latin typeface="Raleway"/>
              <a:ea typeface="Raleway"/>
              <a:cs typeface="Raleway"/>
              <a:sym typeface="Raleway"/>
            </a:endParaRPr>
          </a:p>
        </p:txBody>
      </p:sp>
      <p:sp>
        <p:nvSpPr>
          <p:cNvPr id="220" name="Google Shape;220;p2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21" name="Google Shape;221;p27"/>
          <p:cNvSpPr txBox="1"/>
          <p:nvPr/>
        </p:nvSpPr>
        <p:spPr>
          <a:xfrm>
            <a:off x="488100" y="476250"/>
            <a:ext cx="8167800" cy="74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latin typeface="Raleway"/>
                <a:ea typeface="Raleway"/>
                <a:cs typeface="Raleway"/>
                <a:sym typeface="Raleway"/>
              </a:rPr>
              <a:t>CVE-2012-1463 Description</a:t>
            </a:r>
            <a:endParaRPr sz="4800" b="1">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704850" y="581025"/>
            <a:ext cx="7776000" cy="83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Keyword Tagging</a:t>
            </a:r>
            <a:endParaRPr sz="4800" b="1">
              <a:solidFill>
                <a:srgbClr val="000000"/>
              </a:solidFill>
            </a:endParaRPr>
          </a:p>
        </p:txBody>
      </p:sp>
      <p:sp>
        <p:nvSpPr>
          <p:cNvPr id="227" name="Google Shape;227;p28"/>
          <p:cNvSpPr txBox="1">
            <a:spLocks noGrp="1"/>
          </p:cNvSpPr>
          <p:nvPr>
            <p:ph type="body" idx="1"/>
          </p:nvPr>
        </p:nvSpPr>
        <p:spPr>
          <a:xfrm>
            <a:off x="704850" y="1417725"/>
            <a:ext cx="7964700" cy="48306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600" b="1">
                <a:solidFill>
                  <a:srgbClr val="1155CC"/>
                </a:solidFill>
              </a:rPr>
              <a:t>Command Antivirus 5.2.11.5   ,   Comodo Antivirus 7424   ,   eSafe 7.0.17.0   ,   F-Prot Antivirus 4.6.2.117   ,   F-Secure Anti-Virus 9.0.16160.0   ,    McAfee Anti-Virus Scanning Engine 5.400.0.1158   ,    Norman Antivirus 6.06.12   ,   nProtect Anti-Virus 2011-01-17.01   ,   and Panda Antivirus 10.0.2.7</a:t>
            </a:r>
            <a:endParaRPr b="1">
              <a:solidFill>
                <a:srgbClr val="1155CC"/>
              </a:solidFill>
              <a:latin typeface="Raleway"/>
              <a:ea typeface="Raleway"/>
              <a:cs typeface="Raleway"/>
              <a:sym typeface="Raleway"/>
            </a:endParaRPr>
          </a:p>
        </p:txBody>
      </p:sp>
      <p:sp>
        <p:nvSpPr>
          <p:cNvPr id="228" name="Google Shape;228;p2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29" name="Google Shape;229;p28"/>
          <p:cNvSpPr txBox="1"/>
          <p:nvPr/>
        </p:nvSpPr>
        <p:spPr>
          <a:xfrm>
            <a:off x="704850" y="1682163"/>
            <a:ext cx="7964700" cy="5793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400" b="1" dirty="0">
                <a:solidFill>
                  <a:srgbClr val="6AA84F"/>
                </a:solidFill>
                <a:latin typeface="Lato"/>
                <a:ea typeface="Lato"/>
                <a:cs typeface="Lato"/>
                <a:sym typeface="Lato"/>
              </a:rPr>
              <a:t>           </a:t>
            </a:r>
            <a:r>
              <a:rPr lang="en" sz="2200" b="1" dirty="0" err="1">
                <a:solidFill>
                  <a:srgbClr val="CC0000"/>
                </a:solidFill>
                <a:latin typeface="Lato"/>
                <a:ea typeface="Lato"/>
                <a:cs typeface="Lato"/>
                <a:sym typeface="Lato"/>
              </a:rPr>
              <a:t>pn</a:t>
            </a:r>
            <a:r>
              <a:rPr lang="en" sz="2200" b="1" dirty="0">
                <a:solidFill>
                  <a:srgbClr val="CC0000"/>
                </a:solidFill>
                <a:latin typeface="Lato"/>
                <a:ea typeface="Lato"/>
                <a:cs typeface="Lato"/>
                <a:sym typeface="Lato"/>
              </a:rPr>
              <a:t>                   </a:t>
            </a:r>
            <a:r>
              <a:rPr lang="en" sz="2200" b="1" dirty="0" err="1">
                <a:solidFill>
                  <a:srgbClr val="CC0000"/>
                </a:solidFill>
                <a:latin typeface="Lato"/>
                <a:ea typeface="Lato"/>
                <a:cs typeface="Lato"/>
                <a:sym typeface="Lato"/>
              </a:rPr>
              <a:t>pn</a:t>
            </a:r>
            <a:r>
              <a:rPr lang="en" sz="2200" b="1" dirty="0">
                <a:solidFill>
                  <a:srgbClr val="6AA84F"/>
                </a:solidFill>
                <a:latin typeface="Lato"/>
                <a:ea typeface="Lato"/>
                <a:cs typeface="Lato"/>
                <a:sym typeface="Lato"/>
              </a:rPr>
              <a:t>                 version    </a:t>
            </a:r>
            <a:r>
              <a:rPr lang="en" sz="2200" b="1" dirty="0" err="1">
                <a:solidFill>
                  <a:srgbClr val="677480"/>
                </a:solidFill>
                <a:latin typeface="Lato"/>
                <a:ea typeface="Lato"/>
                <a:cs typeface="Lato"/>
                <a:sym typeface="Lato"/>
              </a:rPr>
              <a:t>sp</a:t>
            </a:r>
            <a:r>
              <a:rPr lang="en" sz="2200" b="1" dirty="0">
                <a:solidFill>
                  <a:srgbClr val="6AA84F"/>
                </a:solidFill>
                <a:latin typeface="Lato"/>
                <a:ea typeface="Lato"/>
                <a:cs typeface="Lato"/>
                <a:sym typeface="Lato"/>
              </a:rPr>
              <a:t>           </a:t>
            </a:r>
            <a:r>
              <a:rPr lang="en" sz="2200" b="1" dirty="0" err="1">
                <a:solidFill>
                  <a:srgbClr val="CC0000"/>
                </a:solidFill>
                <a:latin typeface="Lato"/>
                <a:ea typeface="Lato"/>
                <a:cs typeface="Lato"/>
                <a:sym typeface="Lato"/>
              </a:rPr>
              <a:t>pn</a:t>
            </a:r>
            <a:r>
              <a:rPr lang="en" sz="2200" b="1" dirty="0">
                <a:solidFill>
                  <a:srgbClr val="6AA84F"/>
                </a:solidFill>
                <a:latin typeface="Lato"/>
                <a:ea typeface="Lato"/>
                <a:cs typeface="Lato"/>
                <a:sym typeface="Lato"/>
              </a:rPr>
              <a:t>                    </a:t>
            </a:r>
            <a:r>
              <a:rPr lang="en" sz="2200" b="1" dirty="0" err="1">
                <a:solidFill>
                  <a:srgbClr val="CC0000"/>
                </a:solidFill>
                <a:latin typeface="Lato"/>
                <a:ea typeface="Lato"/>
                <a:cs typeface="Lato"/>
                <a:sym typeface="Lato"/>
              </a:rPr>
              <a:t>pn</a:t>
            </a:r>
            <a:endParaRPr sz="2200" b="1" dirty="0">
              <a:solidFill>
                <a:srgbClr val="CC0000"/>
              </a:solidFill>
              <a:latin typeface="Lato"/>
              <a:ea typeface="Lato"/>
              <a:cs typeface="Lato"/>
              <a:sym typeface="Lato"/>
            </a:endParaRPr>
          </a:p>
        </p:txBody>
      </p:sp>
      <p:sp>
        <p:nvSpPr>
          <p:cNvPr id="230" name="Google Shape;230;p28"/>
          <p:cNvSpPr txBox="1"/>
          <p:nvPr/>
        </p:nvSpPr>
        <p:spPr>
          <a:xfrm>
            <a:off x="533400" y="2525900"/>
            <a:ext cx="8136000" cy="5793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400" b="1" dirty="0">
                <a:solidFill>
                  <a:srgbClr val="6AA84F"/>
                </a:solidFill>
                <a:latin typeface="Lato"/>
                <a:ea typeface="Lato"/>
                <a:cs typeface="Lato"/>
                <a:sym typeface="Lato"/>
              </a:rPr>
              <a:t>version</a:t>
            </a:r>
            <a:r>
              <a:rPr lang="en" sz="2200" b="1" dirty="0">
                <a:solidFill>
                  <a:srgbClr val="6AA84F"/>
                </a:solidFill>
                <a:latin typeface="Lato"/>
                <a:ea typeface="Lato"/>
                <a:cs typeface="Lato"/>
                <a:sym typeface="Lato"/>
              </a:rPr>
              <a:t> </a:t>
            </a:r>
            <a:r>
              <a:rPr lang="en" sz="2200" b="1" dirty="0" err="1">
                <a:solidFill>
                  <a:srgbClr val="677480"/>
                </a:solidFill>
                <a:latin typeface="Lato"/>
                <a:ea typeface="Lato"/>
                <a:cs typeface="Lato"/>
                <a:sym typeface="Lato"/>
              </a:rPr>
              <a:t>sp</a:t>
            </a:r>
            <a:r>
              <a:rPr lang="en" sz="2200" b="1" dirty="0">
                <a:solidFill>
                  <a:srgbClr val="6AA84F"/>
                </a:solidFill>
                <a:latin typeface="Lato"/>
                <a:ea typeface="Lato"/>
                <a:cs typeface="Lato"/>
                <a:sym typeface="Lato"/>
              </a:rPr>
              <a:t>      </a:t>
            </a:r>
            <a:r>
              <a:rPr lang="en" sz="2200" b="1" dirty="0" err="1">
                <a:solidFill>
                  <a:srgbClr val="CC0000"/>
                </a:solidFill>
                <a:latin typeface="Lato"/>
                <a:ea typeface="Lato"/>
                <a:cs typeface="Lato"/>
                <a:sym typeface="Lato"/>
              </a:rPr>
              <a:t>pn</a:t>
            </a:r>
            <a:r>
              <a:rPr lang="en" sz="2200" b="1" dirty="0">
                <a:solidFill>
                  <a:srgbClr val="6AA84F"/>
                </a:solidFill>
                <a:latin typeface="Lato"/>
                <a:ea typeface="Lato"/>
                <a:cs typeface="Lato"/>
                <a:sym typeface="Lato"/>
              </a:rPr>
              <a:t>         version   </a:t>
            </a:r>
            <a:r>
              <a:rPr lang="en" sz="2200" b="1" dirty="0">
                <a:solidFill>
                  <a:srgbClr val="677480"/>
                </a:solidFill>
                <a:latin typeface="Lato"/>
                <a:ea typeface="Lato"/>
                <a:cs typeface="Lato"/>
                <a:sym typeface="Lato"/>
              </a:rPr>
              <a:t> </a:t>
            </a:r>
            <a:r>
              <a:rPr lang="en" sz="2200" b="1" dirty="0" err="1">
                <a:solidFill>
                  <a:srgbClr val="677480"/>
                </a:solidFill>
                <a:latin typeface="Lato"/>
                <a:ea typeface="Lato"/>
                <a:cs typeface="Lato"/>
                <a:sym typeface="Lato"/>
              </a:rPr>
              <a:t>sp</a:t>
            </a:r>
            <a:r>
              <a:rPr lang="en" sz="2200" b="1" dirty="0">
                <a:solidFill>
                  <a:srgbClr val="6AA84F"/>
                </a:solidFill>
                <a:latin typeface="Lato"/>
                <a:ea typeface="Lato"/>
                <a:cs typeface="Lato"/>
                <a:sym typeface="Lato"/>
              </a:rPr>
              <a:t>       </a:t>
            </a:r>
            <a:r>
              <a:rPr lang="en" sz="2200" b="1" dirty="0" err="1">
                <a:solidFill>
                  <a:srgbClr val="CC0000"/>
                </a:solidFill>
                <a:latin typeface="Lato"/>
                <a:ea typeface="Lato"/>
                <a:cs typeface="Lato"/>
                <a:sym typeface="Lato"/>
              </a:rPr>
              <a:t>pn</a:t>
            </a:r>
            <a:r>
              <a:rPr lang="en" sz="2200" b="1" dirty="0">
                <a:solidFill>
                  <a:srgbClr val="CC0000"/>
                </a:solidFill>
                <a:latin typeface="Lato"/>
                <a:ea typeface="Lato"/>
                <a:cs typeface="Lato"/>
                <a:sym typeface="Lato"/>
              </a:rPr>
              <a:t>                 </a:t>
            </a:r>
            <a:r>
              <a:rPr lang="en" sz="2200" b="1" dirty="0" err="1">
                <a:solidFill>
                  <a:srgbClr val="CC0000"/>
                </a:solidFill>
                <a:latin typeface="Lato"/>
                <a:ea typeface="Lato"/>
                <a:cs typeface="Lato"/>
                <a:sym typeface="Lato"/>
              </a:rPr>
              <a:t>pn</a:t>
            </a:r>
            <a:r>
              <a:rPr lang="en" sz="2200" b="1" dirty="0">
                <a:solidFill>
                  <a:srgbClr val="CC0000"/>
                </a:solidFill>
                <a:latin typeface="Lato"/>
                <a:ea typeface="Lato"/>
                <a:cs typeface="Lato"/>
                <a:sym typeface="Lato"/>
              </a:rPr>
              <a:t> </a:t>
            </a:r>
            <a:r>
              <a:rPr lang="en" sz="2200" b="1" dirty="0">
                <a:solidFill>
                  <a:srgbClr val="6AA84F"/>
                </a:solidFill>
                <a:latin typeface="Lato"/>
                <a:ea typeface="Lato"/>
                <a:cs typeface="Lato"/>
                <a:sym typeface="Lato"/>
              </a:rPr>
              <a:t>                version</a:t>
            </a:r>
            <a:endParaRPr sz="2200" b="1" dirty="0">
              <a:solidFill>
                <a:srgbClr val="6AA84F"/>
              </a:solidFill>
              <a:latin typeface="Lato"/>
              <a:ea typeface="Lato"/>
              <a:cs typeface="Lato"/>
              <a:sym typeface="Lato"/>
            </a:endParaRPr>
          </a:p>
        </p:txBody>
      </p:sp>
      <p:sp>
        <p:nvSpPr>
          <p:cNvPr id="231" name="Google Shape;231;p28"/>
          <p:cNvSpPr txBox="1"/>
          <p:nvPr/>
        </p:nvSpPr>
        <p:spPr>
          <a:xfrm>
            <a:off x="533400" y="3280300"/>
            <a:ext cx="8136000" cy="5793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400" b="1">
                <a:solidFill>
                  <a:srgbClr val="6AA84F"/>
                </a:solidFill>
                <a:latin typeface="Lato"/>
                <a:ea typeface="Lato"/>
                <a:cs typeface="Lato"/>
                <a:sym typeface="Lato"/>
              </a:rPr>
              <a:t> </a:t>
            </a:r>
            <a:r>
              <a:rPr lang="en" sz="2400" b="1">
                <a:solidFill>
                  <a:srgbClr val="677480"/>
                </a:solidFill>
                <a:latin typeface="Lato"/>
                <a:ea typeface="Lato"/>
                <a:cs typeface="Lato"/>
                <a:sym typeface="Lato"/>
              </a:rPr>
              <a:t>sp</a:t>
            </a:r>
            <a:r>
              <a:rPr lang="en" sz="2400" b="1">
                <a:solidFill>
                  <a:srgbClr val="6AA84F"/>
                </a:solidFill>
                <a:latin typeface="Lato"/>
                <a:ea typeface="Lato"/>
                <a:cs typeface="Lato"/>
                <a:sym typeface="Lato"/>
              </a:rPr>
              <a:t>          </a:t>
            </a:r>
            <a:r>
              <a:rPr lang="en" sz="2200" b="1">
                <a:solidFill>
                  <a:srgbClr val="CC0000"/>
                </a:solidFill>
                <a:latin typeface="Lato"/>
                <a:ea typeface="Lato"/>
                <a:cs typeface="Lato"/>
                <a:sym typeface="Lato"/>
              </a:rPr>
              <a:t>pn                      pn</a:t>
            </a:r>
            <a:r>
              <a:rPr lang="en" sz="2200" b="1">
                <a:solidFill>
                  <a:srgbClr val="6AA84F"/>
                </a:solidFill>
                <a:latin typeface="Lato"/>
                <a:ea typeface="Lato"/>
                <a:cs typeface="Lato"/>
                <a:sym typeface="Lato"/>
              </a:rPr>
              <a:t>                    version           </a:t>
            </a:r>
            <a:r>
              <a:rPr lang="en" sz="2200" b="1">
                <a:solidFill>
                  <a:srgbClr val="677480"/>
                </a:solidFill>
                <a:latin typeface="Lato"/>
                <a:ea typeface="Lato"/>
                <a:cs typeface="Lato"/>
                <a:sym typeface="Lato"/>
              </a:rPr>
              <a:t>sp</a:t>
            </a:r>
            <a:r>
              <a:rPr lang="en" sz="2200" b="1">
                <a:solidFill>
                  <a:srgbClr val="6AA84F"/>
                </a:solidFill>
                <a:latin typeface="Lato"/>
                <a:ea typeface="Lato"/>
                <a:cs typeface="Lato"/>
                <a:sym typeface="Lato"/>
              </a:rPr>
              <a:t>          </a:t>
            </a:r>
            <a:r>
              <a:rPr lang="en" sz="2200" b="1">
                <a:solidFill>
                  <a:srgbClr val="CC0000"/>
                </a:solidFill>
                <a:latin typeface="Lato"/>
                <a:ea typeface="Lato"/>
                <a:cs typeface="Lato"/>
                <a:sym typeface="Lato"/>
              </a:rPr>
              <a:t>pn </a:t>
            </a:r>
            <a:r>
              <a:rPr lang="en" sz="2200" b="1">
                <a:solidFill>
                  <a:srgbClr val="6AA84F"/>
                </a:solidFill>
                <a:latin typeface="Lato"/>
                <a:ea typeface="Lato"/>
                <a:cs typeface="Lato"/>
                <a:sym typeface="Lato"/>
              </a:rPr>
              <a:t>     </a:t>
            </a:r>
            <a:endParaRPr sz="2200" b="1">
              <a:solidFill>
                <a:srgbClr val="6AA84F"/>
              </a:solidFill>
              <a:latin typeface="Lato"/>
              <a:ea typeface="Lato"/>
              <a:cs typeface="Lato"/>
              <a:sym typeface="Lato"/>
            </a:endParaRPr>
          </a:p>
        </p:txBody>
      </p:sp>
      <p:sp>
        <p:nvSpPr>
          <p:cNvPr id="232" name="Google Shape;232;p28"/>
          <p:cNvSpPr txBox="1"/>
          <p:nvPr/>
        </p:nvSpPr>
        <p:spPr>
          <a:xfrm>
            <a:off x="704850" y="4078325"/>
            <a:ext cx="7964700" cy="5793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400" b="1">
                <a:solidFill>
                  <a:srgbClr val="6AA84F"/>
                </a:solidFill>
                <a:latin typeface="Lato"/>
                <a:ea typeface="Lato"/>
                <a:cs typeface="Lato"/>
                <a:sym typeface="Lato"/>
              </a:rPr>
              <a:t>          </a:t>
            </a:r>
            <a:r>
              <a:rPr lang="en" sz="2200" b="1">
                <a:solidFill>
                  <a:srgbClr val="CC0000"/>
                </a:solidFill>
                <a:latin typeface="Lato"/>
                <a:ea typeface="Lato"/>
                <a:cs typeface="Lato"/>
                <a:sym typeface="Lato"/>
              </a:rPr>
              <a:t>pn                       pn                   pn</a:t>
            </a:r>
            <a:r>
              <a:rPr lang="en" sz="2200" b="1">
                <a:solidFill>
                  <a:srgbClr val="6AA84F"/>
                </a:solidFill>
                <a:latin typeface="Lato"/>
                <a:ea typeface="Lato"/>
                <a:cs typeface="Lato"/>
                <a:sym typeface="Lato"/>
              </a:rPr>
              <a:t>              version            </a:t>
            </a:r>
            <a:r>
              <a:rPr lang="en" sz="2200" b="1">
                <a:solidFill>
                  <a:srgbClr val="677480"/>
                </a:solidFill>
                <a:latin typeface="Lato"/>
                <a:ea typeface="Lato"/>
                <a:cs typeface="Lato"/>
                <a:sym typeface="Lato"/>
              </a:rPr>
              <a:t>  sp</a:t>
            </a:r>
            <a:r>
              <a:rPr lang="en" sz="2200" b="1">
                <a:solidFill>
                  <a:srgbClr val="6AA84F"/>
                </a:solidFill>
                <a:latin typeface="Lato"/>
                <a:ea typeface="Lato"/>
                <a:cs typeface="Lato"/>
                <a:sym typeface="Lato"/>
              </a:rPr>
              <a:t> </a:t>
            </a:r>
            <a:endParaRPr sz="2200" b="1">
              <a:solidFill>
                <a:srgbClr val="6AA84F"/>
              </a:solidFill>
              <a:latin typeface="Lato"/>
              <a:ea typeface="Lato"/>
              <a:cs typeface="Lato"/>
              <a:sym typeface="Lato"/>
            </a:endParaRPr>
          </a:p>
        </p:txBody>
      </p:sp>
      <p:sp>
        <p:nvSpPr>
          <p:cNvPr id="233" name="Google Shape;233;p28"/>
          <p:cNvSpPr txBox="1"/>
          <p:nvPr/>
        </p:nvSpPr>
        <p:spPr>
          <a:xfrm>
            <a:off x="704850" y="4888713"/>
            <a:ext cx="7964700" cy="5793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400" b="1">
                <a:solidFill>
                  <a:srgbClr val="6AA84F"/>
                </a:solidFill>
                <a:latin typeface="Lato"/>
                <a:ea typeface="Lato"/>
                <a:cs typeface="Lato"/>
                <a:sym typeface="Lato"/>
              </a:rPr>
              <a:t>   </a:t>
            </a:r>
            <a:r>
              <a:rPr lang="en" sz="2400" b="1">
                <a:solidFill>
                  <a:srgbClr val="CC0000"/>
                </a:solidFill>
                <a:latin typeface="Lato"/>
                <a:ea typeface="Lato"/>
                <a:cs typeface="Lato"/>
                <a:sym typeface="Lato"/>
              </a:rPr>
              <a:t>     </a:t>
            </a:r>
            <a:r>
              <a:rPr lang="en" sz="2200" b="1">
                <a:solidFill>
                  <a:srgbClr val="CC0000"/>
                </a:solidFill>
                <a:latin typeface="Lato"/>
                <a:ea typeface="Lato"/>
                <a:cs typeface="Lato"/>
                <a:sym typeface="Lato"/>
              </a:rPr>
              <a:t>pn                   pn              </a:t>
            </a:r>
            <a:r>
              <a:rPr lang="en" sz="2200" b="1">
                <a:solidFill>
                  <a:srgbClr val="6AA84F"/>
                </a:solidFill>
                <a:latin typeface="Lato"/>
                <a:ea typeface="Lato"/>
                <a:cs typeface="Lato"/>
                <a:sym typeface="Lato"/>
              </a:rPr>
              <a:t>version</a:t>
            </a:r>
            <a:r>
              <a:rPr lang="en" sz="2200" b="1">
                <a:solidFill>
                  <a:srgbClr val="CC0000"/>
                </a:solidFill>
                <a:latin typeface="Lato"/>
                <a:ea typeface="Lato"/>
                <a:cs typeface="Lato"/>
                <a:sym typeface="Lato"/>
              </a:rPr>
              <a:t>   </a:t>
            </a:r>
            <a:r>
              <a:rPr lang="en" sz="2200" b="1">
                <a:solidFill>
                  <a:srgbClr val="677480"/>
                </a:solidFill>
                <a:latin typeface="Lato"/>
                <a:ea typeface="Lato"/>
                <a:cs typeface="Lato"/>
                <a:sym typeface="Lato"/>
              </a:rPr>
              <a:t>sp</a:t>
            </a:r>
            <a:r>
              <a:rPr lang="en" sz="2200" b="1">
                <a:solidFill>
                  <a:srgbClr val="CC0000"/>
                </a:solidFill>
                <a:latin typeface="Lato"/>
                <a:ea typeface="Lato"/>
                <a:cs typeface="Lato"/>
                <a:sym typeface="Lato"/>
              </a:rPr>
              <a:t>            pn                    pn</a:t>
            </a:r>
            <a:endParaRPr sz="2200" b="1">
              <a:solidFill>
                <a:srgbClr val="CC0000"/>
              </a:solidFill>
              <a:latin typeface="Lato"/>
              <a:ea typeface="Lato"/>
              <a:cs typeface="Lato"/>
              <a:sym typeface="Lato"/>
            </a:endParaRPr>
          </a:p>
        </p:txBody>
      </p:sp>
      <p:sp>
        <p:nvSpPr>
          <p:cNvPr id="234" name="Google Shape;234;p28"/>
          <p:cNvSpPr txBox="1"/>
          <p:nvPr/>
        </p:nvSpPr>
        <p:spPr>
          <a:xfrm>
            <a:off x="704850" y="5699125"/>
            <a:ext cx="7964700" cy="5793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400" b="1" dirty="0">
                <a:solidFill>
                  <a:srgbClr val="6AA84F"/>
                </a:solidFill>
                <a:latin typeface="Lato"/>
                <a:ea typeface="Lato"/>
                <a:cs typeface="Lato"/>
                <a:sym typeface="Lato"/>
              </a:rPr>
              <a:t>           </a:t>
            </a:r>
            <a:r>
              <a:rPr lang="en" sz="2200" b="1" dirty="0">
                <a:solidFill>
                  <a:srgbClr val="6AA84F"/>
                </a:solidFill>
                <a:latin typeface="Lato"/>
                <a:ea typeface="Lato"/>
                <a:cs typeface="Lato"/>
                <a:sym typeface="Lato"/>
              </a:rPr>
              <a:t>version               </a:t>
            </a:r>
            <a:r>
              <a:rPr lang="en" sz="2200" b="1" dirty="0" err="1">
                <a:solidFill>
                  <a:srgbClr val="677480"/>
                </a:solidFill>
                <a:latin typeface="Lato"/>
                <a:ea typeface="Lato"/>
                <a:cs typeface="Lato"/>
                <a:sym typeface="Lato"/>
              </a:rPr>
              <a:t>sp</a:t>
            </a:r>
            <a:r>
              <a:rPr lang="en" sz="2200" b="1" dirty="0">
                <a:solidFill>
                  <a:srgbClr val="677480"/>
                </a:solidFill>
                <a:latin typeface="Lato"/>
                <a:ea typeface="Lato"/>
                <a:cs typeface="Lato"/>
                <a:sym typeface="Lato"/>
              </a:rPr>
              <a:t>    </a:t>
            </a:r>
            <a:r>
              <a:rPr lang="en" sz="2200" b="1" dirty="0" err="1">
                <a:solidFill>
                  <a:srgbClr val="677480"/>
                </a:solidFill>
                <a:latin typeface="Lato"/>
                <a:ea typeface="Lato"/>
                <a:cs typeface="Lato"/>
                <a:sym typeface="Lato"/>
              </a:rPr>
              <a:t>sp</a:t>
            </a:r>
            <a:r>
              <a:rPr lang="en" sz="2200" b="1" dirty="0">
                <a:solidFill>
                  <a:srgbClr val="6AA84F"/>
                </a:solidFill>
                <a:latin typeface="Lato"/>
                <a:ea typeface="Lato"/>
                <a:cs typeface="Lato"/>
                <a:sym typeface="Lato"/>
              </a:rPr>
              <a:t>         </a:t>
            </a:r>
            <a:r>
              <a:rPr lang="en" sz="2200" b="1" dirty="0" err="1">
                <a:solidFill>
                  <a:srgbClr val="CC0000"/>
                </a:solidFill>
                <a:latin typeface="Lato"/>
                <a:ea typeface="Lato"/>
                <a:cs typeface="Lato"/>
                <a:sym typeface="Lato"/>
              </a:rPr>
              <a:t>pn</a:t>
            </a:r>
            <a:r>
              <a:rPr lang="en" sz="2200" b="1" dirty="0">
                <a:solidFill>
                  <a:srgbClr val="CC0000"/>
                </a:solidFill>
                <a:latin typeface="Lato"/>
                <a:ea typeface="Lato"/>
                <a:cs typeface="Lato"/>
                <a:sym typeface="Lato"/>
              </a:rPr>
              <a:t>                  </a:t>
            </a:r>
            <a:r>
              <a:rPr lang="en" sz="2200" b="1" dirty="0" err="1">
                <a:solidFill>
                  <a:srgbClr val="CC0000"/>
                </a:solidFill>
                <a:latin typeface="Lato"/>
                <a:ea typeface="Lato"/>
                <a:cs typeface="Lato"/>
                <a:sym typeface="Lato"/>
              </a:rPr>
              <a:t>pn</a:t>
            </a:r>
            <a:r>
              <a:rPr lang="en" sz="2200" b="1" dirty="0">
                <a:solidFill>
                  <a:srgbClr val="6AA84F"/>
                </a:solidFill>
                <a:latin typeface="Lato"/>
                <a:ea typeface="Lato"/>
                <a:cs typeface="Lato"/>
                <a:sym typeface="Lato"/>
              </a:rPr>
              <a:t>              version</a:t>
            </a:r>
            <a:endParaRPr sz="2200" b="1" dirty="0">
              <a:solidFill>
                <a:srgbClr val="6AA84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732450" y="438150"/>
            <a:ext cx="7433400" cy="83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Keyword Interpretation</a:t>
            </a:r>
            <a:endParaRPr sz="4800" b="1">
              <a:solidFill>
                <a:srgbClr val="000000"/>
              </a:solidFill>
            </a:endParaRPr>
          </a:p>
        </p:txBody>
      </p:sp>
      <p:sp>
        <p:nvSpPr>
          <p:cNvPr id="240" name="Google Shape;240;p29"/>
          <p:cNvSpPr txBox="1">
            <a:spLocks noGrp="1"/>
          </p:cNvSpPr>
          <p:nvPr>
            <p:ph type="body" idx="1"/>
          </p:nvPr>
        </p:nvSpPr>
        <p:spPr>
          <a:xfrm>
            <a:off x="732450" y="1490100"/>
            <a:ext cx="8173500" cy="3877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dirty="0">
                <a:solidFill>
                  <a:srgbClr val="333333"/>
                </a:solidFill>
                <a:latin typeface="Raleway"/>
                <a:ea typeface="Raleway"/>
                <a:cs typeface="Raleway"/>
                <a:sym typeface="Raleway"/>
              </a:rPr>
              <a:t>Vulnerable products:</a:t>
            </a:r>
            <a:endParaRPr b="1" dirty="0">
              <a:solidFill>
                <a:srgbClr val="333333"/>
              </a:solidFill>
              <a:latin typeface="Raleway"/>
              <a:ea typeface="Raleway"/>
              <a:cs typeface="Raleway"/>
              <a:sym typeface="Raleway"/>
            </a:endParaRPr>
          </a:p>
          <a:p>
            <a:pPr marL="457200" lvl="0" indent="-393700" algn="l" rtl="0">
              <a:spcBef>
                <a:spcPts val="600"/>
              </a:spcBef>
              <a:spcAft>
                <a:spcPts val="0"/>
              </a:spcAft>
              <a:buClr>
                <a:srgbClr val="333333"/>
              </a:buClr>
              <a:buSzPts val="2600"/>
              <a:buChar char="▷"/>
            </a:pPr>
            <a:r>
              <a:rPr lang="en" sz="2600" b="1" dirty="0">
                <a:solidFill>
                  <a:srgbClr val="CC0000"/>
                </a:solidFill>
              </a:rPr>
              <a:t>Command Antivirus</a:t>
            </a:r>
            <a:r>
              <a:rPr lang="en" sz="2600" b="1" dirty="0">
                <a:solidFill>
                  <a:srgbClr val="333333"/>
                </a:solidFill>
              </a:rPr>
              <a:t> </a:t>
            </a:r>
            <a:r>
              <a:rPr lang="en" sz="2600" b="1" dirty="0">
                <a:solidFill>
                  <a:srgbClr val="6AA84F"/>
                </a:solidFill>
              </a:rPr>
              <a:t>5.2.11.5</a:t>
            </a:r>
            <a:endParaRPr sz="2600" b="1" dirty="0">
              <a:solidFill>
                <a:srgbClr val="6AA84F"/>
              </a:solidFill>
            </a:endParaRPr>
          </a:p>
          <a:p>
            <a:pPr marL="457200" lvl="0" indent="-393700" algn="l" rtl="0">
              <a:spcBef>
                <a:spcPts val="0"/>
              </a:spcBef>
              <a:spcAft>
                <a:spcPts val="0"/>
              </a:spcAft>
              <a:buClr>
                <a:srgbClr val="333333"/>
              </a:buClr>
              <a:buSzPts val="2600"/>
              <a:buChar char="▷"/>
            </a:pPr>
            <a:r>
              <a:rPr lang="en" sz="2600" b="1" dirty="0">
                <a:solidFill>
                  <a:srgbClr val="CC0000"/>
                </a:solidFill>
              </a:rPr>
              <a:t>Comodo Antivirus</a:t>
            </a:r>
            <a:r>
              <a:rPr lang="en" sz="2600" b="1" dirty="0">
                <a:solidFill>
                  <a:srgbClr val="333333"/>
                </a:solidFill>
              </a:rPr>
              <a:t> </a:t>
            </a:r>
            <a:r>
              <a:rPr lang="en" sz="2600" b="1" dirty="0">
                <a:solidFill>
                  <a:srgbClr val="6AA84F"/>
                </a:solidFill>
              </a:rPr>
              <a:t>7424</a:t>
            </a:r>
            <a:endParaRPr sz="2600" b="1" dirty="0">
              <a:solidFill>
                <a:srgbClr val="6AA84F"/>
              </a:solidFill>
            </a:endParaRPr>
          </a:p>
          <a:p>
            <a:pPr marL="457200" lvl="0" indent="-393700" algn="l" rtl="0">
              <a:spcBef>
                <a:spcPts val="0"/>
              </a:spcBef>
              <a:spcAft>
                <a:spcPts val="0"/>
              </a:spcAft>
              <a:buClr>
                <a:srgbClr val="333333"/>
              </a:buClr>
              <a:buSzPts val="2600"/>
              <a:buChar char="▷"/>
            </a:pPr>
            <a:r>
              <a:rPr lang="en" sz="2600" b="1" dirty="0" err="1">
                <a:solidFill>
                  <a:srgbClr val="CC0000"/>
                </a:solidFill>
              </a:rPr>
              <a:t>eSafe</a:t>
            </a:r>
            <a:r>
              <a:rPr lang="en" sz="2600" b="1" dirty="0">
                <a:solidFill>
                  <a:srgbClr val="CC0000"/>
                </a:solidFill>
              </a:rPr>
              <a:t> </a:t>
            </a:r>
            <a:r>
              <a:rPr lang="en" sz="2600" b="1" dirty="0">
                <a:solidFill>
                  <a:srgbClr val="6AA84F"/>
                </a:solidFill>
              </a:rPr>
              <a:t>7.0.17.0</a:t>
            </a:r>
            <a:endParaRPr sz="2600" b="1" dirty="0">
              <a:solidFill>
                <a:srgbClr val="6AA84F"/>
              </a:solidFill>
            </a:endParaRPr>
          </a:p>
          <a:p>
            <a:pPr marL="457200" lvl="0" indent="-393700" algn="l" rtl="0">
              <a:spcBef>
                <a:spcPts val="0"/>
              </a:spcBef>
              <a:spcAft>
                <a:spcPts val="0"/>
              </a:spcAft>
              <a:buClr>
                <a:srgbClr val="333333"/>
              </a:buClr>
              <a:buSzPts val="2600"/>
              <a:buChar char="▷"/>
            </a:pPr>
            <a:r>
              <a:rPr lang="en" sz="2600" b="1" dirty="0">
                <a:solidFill>
                  <a:srgbClr val="CC0000"/>
                </a:solidFill>
              </a:rPr>
              <a:t>F-</a:t>
            </a:r>
            <a:r>
              <a:rPr lang="en" sz="2600" b="1" dirty="0" err="1">
                <a:solidFill>
                  <a:srgbClr val="CC0000"/>
                </a:solidFill>
              </a:rPr>
              <a:t>Prot</a:t>
            </a:r>
            <a:r>
              <a:rPr lang="en" sz="2600" b="1" dirty="0">
                <a:solidFill>
                  <a:srgbClr val="CC0000"/>
                </a:solidFill>
              </a:rPr>
              <a:t> Antivirus</a:t>
            </a:r>
            <a:r>
              <a:rPr lang="en" sz="2600" b="1" dirty="0">
                <a:solidFill>
                  <a:srgbClr val="333333"/>
                </a:solidFill>
              </a:rPr>
              <a:t> </a:t>
            </a:r>
            <a:r>
              <a:rPr lang="en" sz="2600" b="1" dirty="0">
                <a:solidFill>
                  <a:srgbClr val="6AA84F"/>
                </a:solidFill>
              </a:rPr>
              <a:t>4.6.2.117</a:t>
            </a:r>
            <a:endParaRPr sz="2600" b="1" dirty="0">
              <a:solidFill>
                <a:srgbClr val="6AA84F"/>
              </a:solidFill>
            </a:endParaRPr>
          </a:p>
          <a:p>
            <a:pPr marL="457200" lvl="0" indent="-393700" algn="l" rtl="0">
              <a:spcBef>
                <a:spcPts val="0"/>
              </a:spcBef>
              <a:spcAft>
                <a:spcPts val="0"/>
              </a:spcAft>
              <a:buClr>
                <a:srgbClr val="333333"/>
              </a:buClr>
              <a:buSzPts val="2600"/>
              <a:buChar char="▷"/>
            </a:pPr>
            <a:r>
              <a:rPr lang="en" sz="2600" b="1" dirty="0">
                <a:solidFill>
                  <a:srgbClr val="CC0000"/>
                </a:solidFill>
              </a:rPr>
              <a:t>F-Secure Anti-Virus</a:t>
            </a:r>
            <a:r>
              <a:rPr lang="en" sz="2600" b="1" dirty="0">
                <a:solidFill>
                  <a:srgbClr val="333333"/>
                </a:solidFill>
              </a:rPr>
              <a:t> </a:t>
            </a:r>
            <a:r>
              <a:rPr lang="en" sz="2600" b="1" dirty="0">
                <a:solidFill>
                  <a:srgbClr val="6AA84F"/>
                </a:solidFill>
              </a:rPr>
              <a:t>9.0.16160.0</a:t>
            </a:r>
            <a:endParaRPr sz="2600" b="1" dirty="0">
              <a:solidFill>
                <a:srgbClr val="6AA84F"/>
              </a:solidFill>
            </a:endParaRPr>
          </a:p>
          <a:p>
            <a:pPr marL="457200" lvl="0" indent="-393700" algn="l" rtl="0">
              <a:spcBef>
                <a:spcPts val="0"/>
              </a:spcBef>
              <a:spcAft>
                <a:spcPts val="0"/>
              </a:spcAft>
              <a:buClr>
                <a:srgbClr val="333333"/>
              </a:buClr>
              <a:buSzPts val="2600"/>
              <a:buChar char="▷"/>
            </a:pPr>
            <a:r>
              <a:rPr lang="en" sz="2600" b="1" dirty="0">
                <a:solidFill>
                  <a:srgbClr val="CC0000"/>
                </a:solidFill>
              </a:rPr>
              <a:t>McAfee Anti-Virus Scanning Engine</a:t>
            </a:r>
            <a:r>
              <a:rPr lang="en" sz="2600" b="1" dirty="0">
                <a:solidFill>
                  <a:srgbClr val="333333"/>
                </a:solidFill>
              </a:rPr>
              <a:t> </a:t>
            </a:r>
            <a:r>
              <a:rPr lang="en" sz="2600" b="1" dirty="0">
                <a:solidFill>
                  <a:srgbClr val="6AA84F"/>
                </a:solidFill>
              </a:rPr>
              <a:t>5.400.0.1158</a:t>
            </a:r>
            <a:endParaRPr sz="2600" b="1" dirty="0">
              <a:solidFill>
                <a:srgbClr val="6AA84F"/>
              </a:solidFill>
            </a:endParaRPr>
          </a:p>
          <a:p>
            <a:pPr marL="457200" lvl="0" indent="-393700" algn="l" rtl="0">
              <a:spcBef>
                <a:spcPts val="0"/>
              </a:spcBef>
              <a:spcAft>
                <a:spcPts val="0"/>
              </a:spcAft>
              <a:buClr>
                <a:srgbClr val="333333"/>
              </a:buClr>
              <a:buSzPts val="2600"/>
              <a:buChar char="▷"/>
            </a:pPr>
            <a:r>
              <a:rPr lang="en" sz="2600" b="1" dirty="0">
                <a:solidFill>
                  <a:srgbClr val="CC0000"/>
                </a:solidFill>
              </a:rPr>
              <a:t>Norman Antivirus</a:t>
            </a:r>
            <a:r>
              <a:rPr lang="en" sz="2600" b="1" dirty="0">
                <a:solidFill>
                  <a:srgbClr val="333333"/>
                </a:solidFill>
              </a:rPr>
              <a:t> </a:t>
            </a:r>
            <a:r>
              <a:rPr lang="en" sz="2600" b="1" dirty="0">
                <a:solidFill>
                  <a:srgbClr val="6AA84F"/>
                </a:solidFill>
              </a:rPr>
              <a:t>6.06.12</a:t>
            </a:r>
            <a:endParaRPr sz="2600" b="1" dirty="0">
              <a:solidFill>
                <a:srgbClr val="6AA84F"/>
              </a:solidFill>
            </a:endParaRPr>
          </a:p>
          <a:p>
            <a:pPr marL="457200" lvl="0" indent="-393700" algn="l" rtl="0">
              <a:spcBef>
                <a:spcPts val="0"/>
              </a:spcBef>
              <a:spcAft>
                <a:spcPts val="0"/>
              </a:spcAft>
              <a:buClr>
                <a:srgbClr val="333333"/>
              </a:buClr>
              <a:buSzPts val="2600"/>
              <a:buChar char="▷"/>
            </a:pPr>
            <a:r>
              <a:rPr lang="en" sz="2600" b="1" dirty="0">
                <a:solidFill>
                  <a:srgbClr val="CC0000"/>
                </a:solidFill>
              </a:rPr>
              <a:t>nProtect Anti-Virus</a:t>
            </a:r>
            <a:r>
              <a:rPr lang="en" sz="2600" b="1" dirty="0">
                <a:solidFill>
                  <a:srgbClr val="333333"/>
                </a:solidFill>
              </a:rPr>
              <a:t> </a:t>
            </a:r>
            <a:r>
              <a:rPr lang="en" sz="2600" b="1" dirty="0">
                <a:solidFill>
                  <a:srgbClr val="6AA84F"/>
                </a:solidFill>
              </a:rPr>
              <a:t>2011-01-17.01</a:t>
            </a:r>
            <a:endParaRPr sz="2600" b="1" dirty="0">
              <a:solidFill>
                <a:srgbClr val="6AA84F"/>
              </a:solidFill>
            </a:endParaRPr>
          </a:p>
          <a:p>
            <a:pPr marL="457200" lvl="0" indent="-393700" algn="l" rtl="0">
              <a:spcBef>
                <a:spcPts val="0"/>
              </a:spcBef>
              <a:spcAft>
                <a:spcPts val="0"/>
              </a:spcAft>
              <a:buClr>
                <a:srgbClr val="333333"/>
              </a:buClr>
              <a:buSzPts val="2600"/>
              <a:buChar char="▷"/>
            </a:pPr>
            <a:r>
              <a:rPr lang="en" sz="2600" b="1" dirty="0">
                <a:solidFill>
                  <a:srgbClr val="CC0000"/>
                </a:solidFill>
              </a:rPr>
              <a:t>Panda Antivirus</a:t>
            </a:r>
            <a:r>
              <a:rPr lang="en" sz="2600" b="1" dirty="0">
                <a:solidFill>
                  <a:srgbClr val="333333"/>
                </a:solidFill>
              </a:rPr>
              <a:t> </a:t>
            </a:r>
            <a:r>
              <a:rPr lang="en" sz="2600" b="1" dirty="0">
                <a:solidFill>
                  <a:srgbClr val="6AA84F"/>
                </a:solidFill>
              </a:rPr>
              <a:t>10.0.2.7</a:t>
            </a:r>
            <a:endParaRPr sz="2600" b="1" dirty="0">
              <a:solidFill>
                <a:srgbClr val="6AA84F"/>
              </a:solidFill>
              <a:highlight>
                <a:srgbClr val="FFFFFF"/>
              </a:highlight>
              <a:latin typeface="Arial"/>
              <a:ea typeface="Arial"/>
              <a:cs typeface="Arial"/>
              <a:sym typeface="Arial"/>
            </a:endParaRPr>
          </a:p>
        </p:txBody>
      </p:sp>
      <p:sp>
        <p:nvSpPr>
          <p:cNvPr id="241" name="Google Shape;241;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body" idx="1"/>
          </p:nvPr>
        </p:nvSpPr>
        <p:spPr>
          <a:xfrm>
            <a:off x="366450" y="1392450"/>
            <a:ext cx="8411100" cy="451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dirty="0">
                <a:solidFill>
                  <a:srgbClr val="333333"/>
                </a:solidFill>
              </a:rPr>
              <a:t>The original distribution of </a:t>
            </a:r>
            <a:r>
              <a:rPr lang="en" b="1" dirty="0" err="1">
                <a:solidFill>
                  <a:srgbClr val="333333"/>
                </a:solidFill>
              </a:rPr>
              <a:t>MyBulletinBoard</a:t>
            </a:r>
            <a:r>
              <a:rPr lang="en" b="1" dirty="0">
                <a:solidFill>
                  <a:srgbClr val="333333"/>
                </a:solidFill>
              </a:rPr>
              <a:t> (</a:t>
            </a:r>
            <a:r>
              <a:rPr lang="en" b="1" dirty="0" err="1">
                <a:solidFill>
                  <a:srgbClr val="333333"/>
                </a:solidFill>
              </a:rPr>
              <a:t>MyBB</a:t>
            </a:r>
            <a:r>
              <a:rPr lang="en" b="1" dirty="0">
                <a:solidFill>
                  <a:srgbClr val="333333"/>
                </a:solidFill>
              </a:rPr>
              <a:t>) to update from older versions to 1.0.2 omits or includes older versions of certain critical files, which allows attackers to conduct (1) SQL injection attacks via an attachment name that is not properly handled by </a:t>
            </a:r>
            <a:r>
              <a:rPr lang="en" b="1" dirty="0" err="1">
                <a:solidFill>
                  <a:srgbClr val="333333"/>
                </a:solidFill>
              </a:rPr>
              <a:t>inc</a:t>
            </a:r>
            <a:r>
              <a:rPr lang="en" b="1" dirty="0">
                <a:solidFill>
                  <a:srgbClr val="333333"/>
                </a:solidFill>
              </a:rPr>
              <a:t>/</a:t>
            </a:r>
            <a:r>
              <a:rPr lang="en" b="1" dirty="0" err="1">
                <a:solidFill>
                  <a:srgbClr val="333333"/>
                </a:solidFill>
              </a:rPr>
              <a:t>functions_upload.php</a:t>
            </a:r>
            <a:r>
              <a:rPr lang="en" b="1" dirty="0">
                <a:solidFill>
                  <a:srgbClr val="333333"/>
                </a:solidFill>
              </a:rPr>
              <a:t> (CVE-2005-4602), and possibly (2) other attacks related to </a:t>
            </a:r>
            <a:r>
              <a:rPr lang="en" b="1" dirty="0" err="1">
                <a:solidFill>
                  <a:srgbClr val="333333"/>
                </a:solidFill>
              </a:rPr>
              <a:t>threadmode</a:t>
            </a:r>
            <a:r>
              <a:rPr lang="en" b="1" dirty="0">
                <a:solidFill>
                  <a:srgbClr val="333333"/>
                </a:solidFill>
              </a:rPr>
              <a:t> in </a:t>
            </a:r>
            <a:r>
              <a:rPr lang="en" b="1" dirty="0" err="1">
                <a:solidFill>
                  <a:srgbClr val="333333"/>
                </a:solidFill>
              </a:rPr>
              <a:t>usercp.php</a:t>
            </a:r>
            <a:r>
              <a:rPr lang="en" b="1" dirty="0">
                <a:solidFill>
                  <a:srgbClr val="333333"/>
                </a:solidFill>
              </a:rPr>
              <a:t>.</a:t>
            </a:r>
            <a:endParaRPr b="1" dirty="0">
              <a:solidFill>
                <a:srgbClr val="333333"/>
              </a:solidFill>
              <a:latin typeface="Raleway"/>
              <a:ea typeface="Raleway"/>
              <a:cs typeface="Raleway"/>
              <a:sym typeface="Raleway"/>
            </a:endParaRPr>
          </a:p>
        </p:txBody>
      </p:sp>
      <p:sp>
        <p:nvSpPr>
          <p:cNvPr id="247" name="Google Shape;247;p3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48" name="Google Shape;248;p30"/>
          <p:cNvSpPr txBox="1"/>
          <p:nvPr/>
        </p:nvSpPr>
        <p:spPr>
          <a:xfrm>
            <a:off x="387000" y="504825"/>
            <a:ext cx="8370000" cy="74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latin typeface="Raleway"/>
                <a:ea typeface="Raleway"/>
                <a:cs typeface="Raleway"/>
                <a:sym typeface="Raleway"/>
              </a:rPr>
              <a:t>CVE-2006-0219 Description</a:t>
            </a:r>
            <a:endParaRPr sz="4800" b="1">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7ECEFD"/>
                </a:solidFill>
              </a:rPr>
              <a:t>1.</a:t>
            </a:r>
            <a:endParaRPr sz="7200">
              <a:solidFill>
                <a:srgbClr val="7ECEFD"/>
              </a:solidFill>
            </a:endParaRPr>
          </a:p>
          <a:p>
            <a:pPr marL="0" lvl="0" indent="0" algn="ctr" rtl="0">
              <a:spcBef>
                <a:spcPts val="0"/>
              </a:spcBef>
              <a:spcAft>
                <a:spcPts val="0"/>
              </a:spcAft>
              <a:buNone/>
            </a:pPr>
            <a:r>
              <a:rPr lang="en"/>
              <a:t>Motivation</a:t>
            </a:r>
            <a:endParaRPr/>
          </a:p>
        </p:txBody>
      </p:sp>
      <p:sp>
        <p:nvSpPr>
          <p:cNvPr id="95" name="Google Shape;95;p1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is automating the CVE review process important?</a:t>
            </a:r>
            <a:endParaRPr/>
          </a:p>
        </p:txBody>
      </p:sp>
      <p:sp>
        <p:nvSpPr>
          <p:cNvPr id="96" name="Google Shape;96;p1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1"/>
          <p:cNvSpPr txBox="1">
            <a:spLocks noGrp="1"/>
          </p:cNvSpPr>
          <p:nvPr>
            <p:ph type="ctrTitle" idx="4294967295"/>
          </p:nvPr>
        </p:nvSpPr>
        <p:spPr>
          <a:xfrm>
            <a:off x="940350" y="2881050"/>
            <a:ext cx="7346400" cy="109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rgbClr val="FFFFFF"/>
                </a:solidFill>
                <a:latin typeface="Lato"/>
                <a:ea typeface="Lato"/>
                <a:cs typeface="Lato"/>
                <a:sym typeface="Lato"/>
              </a:rPr>
              <a:t>35 / 6000 (~0.6%)</a:t>
            </a:r>
            <a:endParaRPr sz="7200" b="1">
              <a:solidFill>
                <a:srgbClr val="FFFFFF"/>
              </a:solidFill>
              <a:latin typeface="Lato"/>
              <a:ea typeface="Lato"/>
              <a:cs typeface="Lato"/>
              <a:sym typeface="Lato"/>
            </a:endParaRPr>
          </a:p>
        </p:txBody>
      </p:sp>
      <p:sp>
        <p:nvSpPr>
          <p:cNvPr id="254" name="Google Shape;254;p31"/>
          <p:cNvSpPr txBox="1">
            <a:spLocks noGrp="1"/>
          </p:cNvSpPr>
          <p:nvPr>
            <p:ph type="subTitle" idx="4294967295"/>
          </p:nvPr>
        </p:nvSpPr>
        <p:spPr>
          <a:xfrm>
            <a:off x="940350" y="4015350"/>
            <a:ext cx="77559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Differences on cross-validated predicted tags</a:t>
            </a:r>
            <a:endParaRPr sz="2400">
              <a:solidFill>
                <a:srgbClr val="FFFFFF"/>
              </a:solidFill>
            </a:endParaRPr>
          </a:p>
        </p:txBody>
      </p:sp>
      <p:sp>
        <p:nvSpPr>
          <p:cNvPr id="255" name="Google Shape;255;p31"/>
          <p:cNvSpPr/>
          <p:nvPr/>
        </p:nvSpPr>
        <p:spPr>
          <a:xfrm>
            <a:off x="0" y="2881050"/>
            <a:ext cx="940500" cy="891600"/>
          </a:xfrm>
          <a:prstGeom prst="rightArrow">
            <a:avLst>
              <a:gd name="adj1" fmla="val 61815"/>
              <a:gd name="adj2"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ctrTitle" idx="4294967295"/>
          </p:nvPr>
        </p:nvSpPr>
        <p:spPr>
          <a:xfrm>
            <a:off x="940500" y="711600"/>
            <a:ext cx="7898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rgbClr val="FF9715"/>
                </a:solidFill>
                <a:latin typeface="Lato"/>
                <a:ea typeface="Lato"/>
                <a:cs typeface="Lato"/>
                <a:sym typeface="Lato"/>
              </a:rPr>
              <a:t>11 / 35 differences</a:t>
            </a:r>
            <a:endParaRPr sz="7200" b="1">
              <a:solidFill>
                <a:srgbClr val="FF9715"/>
              </a:solidFill>
              <a:latin typeface="Lato"/>
              <a:ea typeface="Lato"/>
              <a:cs typeface="Lato"/>
              <a:sym typeface="Lato"/>
            </a:endParaRPr>
          </a:p>
        </p:txBody>
      </p:sp>
      <p:sp>
        <p:nvSpPr>
          <p:cNvPr id="262" name="Google Shape;262;p32"/>
          <p:cNvSpPr txBox="1">
            <a:spLocks noGrp="1"/>
          </p:cNvSpPr>
          <p:nvPr>
            <p:ph type="subTitle" idx="4294967295"/>
          </p:nvPr>
        </p:nvSpPr>
        <p:spPr>
          <a:xfrm>
            <a:off x="940500" y="1729346"/>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As a result of human error</a:t>
            </a:r>
            <a:endParaRPr sz="2400"/>
          </a:p>
        </p:txBody>
      </p:sp>
      <p:sp>
        <p:nvSpPr>
          <p:cNvPr id="263" name="Google Shape;263;p32"/>
          <p:cNvSpPr txBox="1">
            <a:spLocks noGrp="1"/>
          </p:cNvSpPr>
          <p:nvPr>
            <p:ph type="ctrTitle" idx="4294967295"/>
          </p:nvPr>
        </p:nvSpPr>
        <p:spPr>
          <a:xfrm>
            <a:off x="940500" y="4521600"/>
            <a:ext cx="7898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rgbClr val="7ECEFD"/>
                </a:solidFill>
                <a:latin typeface="Lato"/>
                <a:ea typeface="Lato"/>
                <a:cs typeface="Lato"/>
                <a:sym typeface="Lato"/>
              </a:rPr>
              <a:t>14 / 35 differences</a:t>
            </a:r>
            <a:endParaRPr sz="7200" b="1">
              <a:solidFill>
                <a:srgbClr val="7ECEFD"/>
              </a:solidFill>
              <a:latin typeface="Lato"/>
              <a:ea typeface="Lato"/>
              <a:cs typeface="Lato"/>
              <a:sym typeface="Lato"/>
            </a:endParaRPr>
          </a:p>
        </p:txBody>
      </p:sp>
      <p:sp>
        <p:nvSpPr>
          <p:cNvPr id="264" name="Google Shape;264;p32"/>
          <p:cNvSpPr txBox="1">
            <a:spLocks noGrp="1"/>
          </p:cNvSpPr>
          <p:nvPr>
            <p:ph type="subTitle" idx="4294967295"/>
          </p:nvPr>
        </p:nvSpPr>
        <p:spPr>
          <a:xfrm>
            <a:off x="940500" y="5539350"/>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As a result of ambiguous error</a:t>
            </a:r>
            <a:endParaRPr sz="2400"/>
          </a:p>
        </p:txBody>
      </p:sp>
      <p:sp>
        <p:nvSpPr>
          <p:cNvPr id="265" name="Google Shape;265;p32"/>
          <p:cNvSpPr txBox="1">
            <a:spLocks noGrp="1"/>
          </p:cNvSpPr>
          <p:nvPr>
            <p:ph type="ctrTitle" idx="4294967295"/>
          </p:nvPr>
        </p:nvSpPr>
        <p:spPr>
          <a:xfrm>
            <a:off x="940500" y="2616600"/>
            <a:ext cx="7898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rgbClr val="F20253"/>
                </a:solidFill>
                <a:latin typeface="Lato"/>
                <a:ea typeface="Lato"/>
                <a:cs typeface="Lato"/>
                <a:sym typeface="Lato"/>
              </a:rPr>
              <a:t>10 / 35 differences</a:t>
            </a:r>
            <a:endParaRPr sz="4800" b="1">
              <a:solidFill>
                <a:srgbClr val="F20253"/>
              </a:solidFill>
              <a:latin typeface="Lato"/>
              <a:ea typeface="Lato"/>
              <a:cs typeface="Lato"/>
              <a:sym typeface="Lato"/>
            </a:endParaRPr>
          </a:p>
        </p:txBody>
      </p:sp>
      <p:sp>
        <p:nvSpPr>
          <p:cNvPr id="266" name="Google Shape;266;p32"/>
          <p:cNvSpPr txBox="1">
            <a:spLocks noGrp="1"/>
          </p:cNvSpPr>
          <p:nvPr>
            <p:ph type="subTitle" idx="4294967295"/>
          </p:nvPr>
        </p:nvSpPr>
        <p:spPr>
          <a:xfrm>
            <a:off x="940500" y="3634348"/>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As a result of machine error</a:t>
            </a:r>
            <a:endParaRPr sz="2400"/>
          </a:p>
        </p:txBody>
      </p:sp>
      <p:sp>
        <p:nvSpPr>
          <p:cNvPr id="267" name="Google Shape;267;p32"/>
          <p:cNvSpPr/>
          <p:nvPr/>
        </p:nvSpPr>
        <p:spPr>
          <a:xfrm>
            <a:off x="0" y="862500"/>
            <a:ext cx="940500" cy="891600"/>
          </a:xfrm>
          <a:prstGeom prst="rightArrow">
            <a:avLst>
              <a:gd name="adj1" fmla="val 61815"/>
              <a:gd name="adj2" fmla="val 50000"/>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0" y="2767500"/>
            <a:ext cx="940500" cy="891600"/>
          </a:xfrm>
          <a:prstGeom prst="rightArrow">
            <a:avLst>
              <a:gd name="adj1" fmla="val 61815"/>
              <a:gd name="adj2" fmla="val 50000"/>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0" y="4672500"/>
            <a:ext cx="940500" cy="891600"/>
          </a:xfrm>
          <a:prstGeom prst="rightArrow">
            <a:avLst>
              <a:gd name="adj1" fmla="val 61815"/>
              <a:gd name="adj2" fmla="val 50000"/>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778500" y="219075"/>
            <a:ext cx="7587000" cy="9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4800" b="1">
              <a:solidFill>
                <a:srgbClr val="000000"/>
              </a:solidFill>
            </a:endParaRPr>
          </a:p>
        </p:txBody>
      </p:sp>
      <p:sp>
        <p:nvSpPr>
          <p:cNvPr id="276" name="Google Shape;276;p3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277" name="Google Shape;277;p33"/>
          <p:cNvPicPr preferRelativeResize="0"/>
          <p:nvPr/>
        </p:nvPicPr>
        <p:blipFill>
          <a:blip r:embed="rId3">
            <a:alphaModFix/>
          </a:blip>
          <a:stretch>
            <a:fillRect/>
          </a:stretch>
        </p:blipFill>
        <p:spPr>
          <a:xfrm>
            <a:off x="76200" y="1123700"/>
            <a:ext cx="8991598" cy="46105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a:spLocks noGrp="1"/>
          </p:cNvSpPr>
          <p:nvPr>
            <p:ph type="title"/>
          </p:nvPr>
        </p:nvSpPr>
        <p:spPr>
          <a:xfrm>
            <a:off x="778500" y="219075"/>
            <a:ext cx="7587000" cy="9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4800" b="1">
              <a:solidFill>
                <a:srgbClr val="000000"/>
              </a:solidFill>
            </a:endParaRPr>
          </a:p>
        </p:txBody>
      </p:sp>
      <p:sp>
        <p:nvSpPr>
          <p:cNvPr id="283" name="Google Shape;283;p3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284" name="Google Shape;284;p34"/>
          <p:cNvPicPr preferRelativeResize="0"/>
          <p:nvPr/>
        </p:nvPicPr>
        <p:blipFill rotWithShape="1">
          <a:blip r:embed="rId3">
            <a:alphaModFix/>
          </a:blip>
          <a:srcRect t="6515" r="1283"/>
          <a:stretch/>
        </p:blipFill>
        <p:spPr>
          <a:xfrm>
            <a:off x="219550" y="1009650"/>
            <a:ext cx="8704902" cy="5201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778500" y="219075"/>
            <a:ext cx="7587000" cy="9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4800" b="1">
              <a:solidFill>
                <a:srgbClr val="000000"/>
              </a:solidFill>
            </a:endParaRPr>
          </a:p>
        </p:txBody>
      </p:sp>
      <p:sp>
        <p:nvSpPr>
          <p:cNvPr id="290" name="Google Shape;290;p3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291" name="Google Shape;291;p35"/>
          <p:cNvPicPr preferRelativeResize="0"/>
          <p:nvPr/>
        </p:nvPicPr>
        <p:blipFill rotWithShape="1">
          <a:blip r:embed="rId3">
            <a:alphaModFix/>
          </a:blip>
          <a:srcRect l="11057" t="6672" r="627"/>
          <a:stretch/>
        </p:blipFill>
        <p:spPr>
          <a:xfrm>
            <a:off x="619174" y="1141575"/>
            <a:ext cx="7905652" cy="5271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893700" y="579450"/>
            <a:ext cx="76281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Instructions for use</a:t>
            </a:r>
            <a:endParaRPr sz="6000"/>
          </a:p>
        </p:txBody>
      </p:sp>
      <p:sp>
        <p:nvSpPr>
          <p:cNvPr id="297" name="Google Shape;297;p36"/>
          <p:cNvSpPr txBox="1"/>
          <p:nvPr/>
        </p:nvSpPr>
        <p:spPr>
          <a:xfrm>
            <a:off x="893700" y="2031201"/>
            <a:ext cx="3576300" cy="3073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20253"/>
                </a:solidFill>
                <a:latin typeface="Lato"/>
                <a:ea typeface="Lato"/>
                <a:cs typeface="Lato"/>
                <a:sym typeface="Lato"/>
              </a:rPr>
              <a:t>EDIT IN GOOGLE SLIDES</a:t>
            </a:r>
            <a:endParaRPr>
              <a:solidFill>
                <a:srgbClr val="F20253"/>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a:solidFill>
                  <a:srgbClr val="677480"/>
                </a:solidFill>
                <a:latin typeface="Lato"/>
                <a:ea typeface="Lato"/>
                <a:cs typeface="Lato"/>
                <a:sym typeface="Lato"/>
              </a:rPr>
              <a:t>Click on the button under the presentation preview that says "Use as Google Slides Theme".</a:t>
            </a:r>
            <a:endParaRPr>
              <a:solidFill>
                <a:srgbClr val="677480"/>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a:solidFill>
                  <a:srgbClr val="677480"/>
                </a:solidFill>
                <a:latin typeface="Lato"/>
                <a:ea typeface="Lato"/>
                <a:cs typeface="Lato"/>
                <a:sym typeface="Lato"/>
              </a:rPr>
              <a:t>You will get a copy of this document on your Google Drive and will be able to edit, add or delete slides.</a:t>
            </a:r>
            <a:endParaRPr>
              <a:solidFill>
                <a:srgbClr val="677480"/>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a:solidFill>
                  <a:srgbClr val="677480"/>
                </a:solidFill>
                <a:latin typeface="Lato"/>
                <a:ea typeface="Lato"/>
                <a:cs typeface="Lato"/>
                <a:sym typeface="Lato"/>
              </a:rPr>
              <a:t>You have to be signed in to your Google account.</a:t>
            </a:r>
            <a:endParaRPr>
              <a:solidFill>
                <a:srgbClr val="677480"/>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a:solidFill>
                <a:srgbClr val="677480"/>
              </a:solidFill>
              <a:latin typeface="Lato"/>
              <a:ea typeface="Lato"/>
              <a:cs typeface="Lato"/>
              <a:sym typeface="Lato"/>
            </a:endParaRPr>
          </a:p>
          <a:p>
            <a:pPr marL="0" lvl="0" indent="0" algn="l" rtl="0">
              <a:spcBef>
                <a:spcPts val="600"/>
              </a:spcBef>
              <a:spcAft>
                <a:spcPts val="0"/>
              </a:spcAft>
              <a:buNone/>
            </a:pPr>
            <a:endParaRPr>
              <a:solidFill>
                <a:srgbClr val="677480"/>
              </a:solidFill>
              <a:latin typeface="Lato"/>
              <a:ea typeface="Lato"/>
              <a:cs typeface="Lato"/>
              <a:sym typeface="Lato"/>
            </a:endParaRPr>
          </a:p>
        </p:txBody>
      </p:sp>
      <p:sp>
        <p:nvSpPr>
          <p:cNvPr id="298" name="Google Shape;298;p36"/>
          <p:cNvSpPr txBox="1"/>
          <p:nvPr/>
        </p:nvSpPr>
        <p:spPr>
          <a:xfrm>
            <a:off x="4954050" y="2031201"/>
            <a:ext cx="3732600" cy="3073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20253"/>
                </a:solidFill>
                <a:latin typeface="Lato"/>
                <a:ea typeface="Lato"/>
                <a:cs typeface="Lato"/>
                <a:sym typeface="Lato"/>
              </a:rPr>
              <a:t>EDIT IN POWERPOINT®</a:t>
            </a:r>
            <a:endParaRPr>
              <a:solidFill>
                <a:srgbClr val="F20253"/>
              </a:solidFill>
              <a:latin typeface="Lato"/>
              <a:ea typeface="Lato"/>
              <a:cs typeface="Lato"/>
              <a:sym typeface="Lato"/>
            </a:endParaRPr>
          </a:p>
          <a:p>
            <a:pPr marL="0" lvl="0" indent="0" algn="l" rtl="0">
              <a:spcBef>
                <a:spcPts val="600"/>
              </a:spcBef>
              <a:spcAft>
                <a:spcPts val="0"/>
              </a:spcAft>
              <a:buNone/>
            </a:pPr>
            <a:r>
              <a:rPr lang="en">
                <a:solidFill>
                  <a:srgbClr val="677480"/>
                </a:solidFill>
                <a:latin typeface="Lato"/>
                <a:ea typeface="Lato"/>
                <a:cs typeface="Lato"/>
                <a:sym typeface="Lato"/>
              </a:rPr>
              <a:t>Click on the button under the presentation preview that says "Download as PowerPoint template". You will get a .pptx file that you can edit in PowerPoint. </a:t>
            </a:r>
            <a:endParaRPr>
              <a:solidFill>
                <a:srgbClr val="677480"/>
              </a:solidFill>
              <a:latin typeface="Lato"/>
              <a:ea typeface="Lato"/>
              <a:cs typeface="Lato"/>
              <a:sym typeface="Lato"/>
            </a:endParaRPr>
          </a:p>
          <a:p>
            <a:pPr marL="0" lvl="0" indent="0" algn="l" rtl="0">
              <a:spcBef>
                <a:spcPts val="600"/>
              </a:spcBef>
              <a:spcAft>
                <a:spcPts val="0"/>
              </a:spcAft>
              <a:buNone/>
            </a:pPr>
            <a:r>
              <a:rPr lang="en">
                <a:solidFill>
                  <a:srgbClr val="677480"/>
                </a:solidFill>
                <a:latin typeface="Lato"/>
                <a:ea typeface="Lato"/>
                <a:cs typeface="Lato"/>
                <a:sym typeface="Lato"/>
              </a:rPr>
              <a:t>Remember to download and install the fonts used in this presentation (you’ll find the links to the font files needed in the </a:t>
            </a:r>
            <a:r>
              <a:rPr lang="en" u="sng">
                <a:solidFill>
                  <a:srgbClr val="677480"/>
                </a:solidFill>
                <a:latin typeface="Lato"/>
                <a:ea typeface="Lato"/>
                <a:cs typeface="Lato"/>
                <a:sym typeface="Lato"/>
                <a:hlinkClick r:id="rId3" action="ppaction://hlinksldjump"/>
              </a:rPr>
              <a:t>Presentation design slide</a:t>
            </a:r>
            <a:r>
              <a:rPr lang="en">
                <a:solidFill>
                  <a:srgbClr val="677480"/>
                </a:solidFill>
                <a:latin typeface="Lato"/>
                <a:ea typeface="Lato"/>
                <a:cs typeface="Lato"/>
                <a:sym typeface="Lato"/>
              </a:rPr>
              <a:t>)</a:t>
            </a:r>
            <a:endParaRPr>
              <a:solidFill>
                <a:srgbClr val="677480"/>
              </a:solidFill>
              <a:latin typeface="Lato"/>
              <a:ea typeface="Lato"/>
              <a:cs typeface="Lato"/>
              <a:sym typeface="Lato"/>
            </a:endParaRPr>
          </a:p>
        </p:txBody>
      </p:sp>
      <p:sp>
        <p:nvSpPr>
          <p:cNvPr id="299" name="Google Shape;299;p36"/>
          <p:cNvSpPr txBox="1"/>
          <p:nvPr/>
        </p:nvSpPr>
        <p:spPr>
          <a:xfrm>
            <a:off x="893700" y="5301873"/>
            <a:ext cx="77931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200" b="1">
                <a:solidFill>
                  <a:srgbClr val="F20253"/>
                </a:solidFill>
                <a:latin typeface="Lato"/>
                <a:ea typeface="Lato"/>
                <a:cs typeface="Lato"/>
                <a:sym typeface="Lato"/>
              </a:rPr>
              <a:t>More info on how to use this template at </a:t>
            </a:r>
            <a:r>
              <a:rPr lang="en" sz="1200" b="1" u="sng">
                <a:solidFill>
                  <a:srgbClr val="F20253"/>
                </a:solidFill>
                <a:latin typeface="Lato"/>
                <a:ea typeface="Lato"/>
                <a:cs typeface="Lato"/>
                <a:sym typeface="Lato"/>
                <a:hlinkClick r:id="rId4"/>
              </a:rPr>
              <a:t>www.slidescarnival.com/help-use-presentation-template</a:t>
            </a:r>
            <a:endParaRPr sz="1200" b="1">
              <a:solidFill>
                <a:srgbClr val="F20253"/>
              </a:solidFill>
              <a:latin typeface="Lato"/>
              <a:ea typeface="Lato"/>
              <a:cs typeface="Lato"/>
              <a:sym typeface="Lato"/>
            </a:endParaRPr>
          </a:p>
          <a:p>
            <a:pPr marL="0" lvl="0" indent="0" algn="l" rtl="0">
              <a:spcBef>
                <a:spcPts val="1000"/>
              </a:spcBef>
              <a:spcAft>
                <a:spcPts val="0"/>
              </a:spcAft>
              <a:buNone/>
            </a:pPr>
            <a:r>
              <a:rPr lang="en" sz="1200">
                <a:solidFill>
                  <a:srgbClr val="677480"/>
                </a:solidFill>
                <a:latin typeface="Lato"/>
                <a:ea typeface="Lato"/>
                <a:cs typeface="Lato"/>
                <a:sym typeface="Lato"/>
              </a:rPr>
              <a:t>This template is free to use under </a:t>
            </a:r>
            <a:r>
              <a:rPr lang="en" sz="1200" u="sng">
                <a:solidFill>
                  <a:srgbClr val="2185C5"/>
                </a:solidFill>
                <a:latin typeface="Lato"/>
                <a:ea typeface="Lato"/>
                <a:cs typeface="Lato"/>
                <a:sym typeface="Lato"/>
                <a:hlinkClick r:id="rId5"/>
              </a:rPr>
              <a:t>Creative Commons Attribution license.</a:t>
            </a:r>
            <a:r>
              <a:rPr lang="en" sz="1200">
                <a:solidFill>
                  <a:srgbClr val="677480"/>
                </a:solidFill>
                <a:latin typeface="Lato"/>
                <a:ea typeface="Lato"/>
                <a:cs typeface="Lato"/>
                <a:sym typeface="Lato"/>
              </a:rPr>
              <a:t> You can keep the Credits slide or mention SlidesCarnival and other resources used in a slide footer.</a:t>
            </a:r>
            <a:endParaRPr sz="1200">
              <a:solidFill>
                <a:srgbClr val="677480"/>
              </a:solidFill>
              <a:latin typeface="Lato"/>
              <a:ea typeface="Lato"/>
              <a:cs typeface="Lato"/>
              <a:sym typeface="Lato"/>
            </a:endParaRPr>
          </a:p>
          <a:p>
            <a:pPr marL="0" lvl="0" indent="0" algn="l" rtl="0">
              <a:spcBef>
                <a:spcPts val="1000"/>
              </a:spcBef>
              <a:spcAft>
                <a:spcPts val="0"/>
              </a:spcAft>
              <a:buNone/>
            </a:pPr>
            <a:endParaRPr sz="1200">
              <a:solidFill>
                <a:srgbClr val="677480"/>
              </a:solidFill>
              <a:latin typeface="Lato"/>
              <a:ea typeface="Lato"/>
              <a:cs typeface="Lato"/>
              <a:sym typeface="Lato"/>
            </a:endParaRPr>
          </a:p>
          <a:p>
            <a:pPr marL="0" lvl="0" indent="0" algn="l" rtl="0">
              <a:spcBef>
                <a:spcPts val="1000"/>
              </a:spcBef>
              <a:spcAft>
                <a:spcPts val="1000"/>
              </a:spcAft>
              <a:buNone/>
            </a:pPr>
            <a:endParaRPr sz="1200">
              <a:solidFill>
                <a:srgbClr val="677480"/>
              </a:solidFill>
              <a:latin typeface="Lato"/>
              <a:ea typeface="Lato"/>
              <a:cs typeface="Lato"/>
              <a:sym typeface="Lato"/>
            </a:endParaRPr>
          </a:p>
        </p:txBody>
      </p:sp>
      <p:sp>
        <p:nvSpPr>
          <p:cNvPr id="300" name="Google Shape;300;p3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ctrTitle" idx="4294967295"/>
          </p:nvPr>
        </p:nvSpPr>
        <p:spPr>
          <a:xfrm>
            <a:off x="916025" y="587125"/>
            <a:ext cx="5561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7ECEFD"/>
                </a:solidFill>
              </a:rPr>
              <a:t>Hello!</a:t>
            </a:r>
            <a:endParaRPr sz="6000">
              <a:solidFill>
                <a:srgbClr val="7ECEFD"/>
              </a:solidFill>
            </a:endParaRPr>
          </a:p>
        </p:txBody>
      </p:sp>
      <p:sp>
        <p:nvSpPr>
          <p:cNvPr id="306" name="Google Shape;306;p37"/>
          <p:cNvSpPr txBox="1">
            <a:spLocks noGrp="1"/>
          </p:cNvSpPr>
          <p:nvPr>
            <p:ph type="subTitle" idx="4294967295"/>
          </p:nvPr>
        </p:nvSpPr>
        <p:spPr>
          <a:xfrm>
            <a:off x="916025" y="1957950"/>
            <a:ext cx="5561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a:solidFill>
                  <a:srgbClr val="2185C5"/>
                </a:solidFill>
              </a:rPr>
              <a:t>I am Jayden Smith</a:t>
            </a:r>
            <a:endParaRPr sz="4800" b="1">
              <a:solidFill>
                <a:srgbClr val="2185C5"/>
              </a:solidFill>
            </a:endParaRPr>
          </a:p>
        </p:txBody>
      </p:sp>
      <p:sp>
        <p:nvSpPr>
          <p:cNvPr id="307" name="Google Shape;307;p37"/>
          <p:cNvSpPr txBox="1">
            <a:spLocks noGrp="1"/>
          </p:cNvSpPr>
          <p:nvPr>
            <p:ph type="body" idx="4294967295"/>
          </p:nvPr>
        </p:nvSpPr>
        <p:spPr>
          <a:xfrm>
            <a:off x="916025" y="3297675"/>
            <a:ext cx="5561100" cy="266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 am here because I love to give presentations. </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You can find me at:</a:t>
            </a:r>
            <a:endParaRPr sz="2400"/>
          </a:p>
          <a:p>
            <a:pPr marL="0" lvl="0" indent="0" algn="l" rtl="0">
              <a:spcBef>
                <a:spcPts val="600"/>
              </a:spcBef>
              <a:spcAft>
                <a:spcPts val="0"/>
              </a:spcAft>
              <a:buNone/>
            </a:pPr>
            <a:r>
              <a:rPr lang="en" sz="2400"/>
              <a:t>@username</a:t>
            </a:r>
            <a:endParaRPr sz="2400"/>
          </a:p>
        </p:txBody>
      </p:sp>
      <p:pic>
        <p:nvPicPr>
          <p:cNvPr id="308" name="Google Shape;308;p37" descr="cat_bn.jpg"/>
          <p:cNvPicPr preferRelativeResize="0"/>
          <p:nvPr/>
        </p:nvPicPr>
        <p:blipFill rotWithShape="1">
          <a:blip r:embed="rId3">
            <a:alphaModFix/>
          </a:blip>
          <a:srcRect l="41832" r="32044" b="1419"/>
          <a:stretch/>
        </p:blipFill>
        <p:spPr>
          <a:xfrm>
            <a:off x="7352500" y="0"/>
            <a:ext cx="1791500" cy="6760724"/>
          </a:xfrm>
          <a:prstGeom prst="rect">
            <a:avLst/>
          </a:prstGeom>
          <a:noFill/>
          <a:ln>
            <a:noFill/>
          </a:ln>
        </p:spPr>
      </p:pic>
      <p:sp>
        <p:nvSpPr>
          <p:cNvPr id="309" name="Google Shape;309;p3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8"/>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7ECEFD"/>
                </a:solidFill>
              </a:rPr>
              <a:t>1.</a:t>
            </a:r>
            <a:endParaRPr sz="7200">
              <a:solidFill>
                <a:srgbClr val="7ECEFD"/>
              </a:solidFill>
            </a:endParaRPr>
          </a:p>
          <a:p>
            <a:pPr marL="0" lvl="0" indent="0" algn="ctr" rtl="0">
              <a:spcBef>
                <a:spcPts val="0"/>
              </a:spcBef>
              <a:spcAft>
                <a:spcPts val="0"/>
              </a:spcAft>
              <a:buNone/>
            </a:pPr>
            <a:r>
              <a:rPr lang="en"/>
              <a:t>TRANSITION HEADLINE</a:t>
            </a:r>
            <a:endParaRPr/>
          </a:p>
        </p:txBody>
      </p:sp>
      <p:sp>
        <p:nvSpPr>
          <p:cNvPr id="315" name="Google Shape;315;p38"/>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start with the first set of slides</a:t>
            </a:r>
            <a:endParaRPr/>
          </a:p>
        </p:txBody>
      </p:sp>
      <p:sp>
        <p:nvSpPr>
          <p:cNvPr id="316" name="Google Shape;316;p38"/>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9"/>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Quotations are commonly printed as a means of inspiration and to invoke philosophical thoughts from the reader.</a:t>
            </a:r>
            <a:endParaRPr/>
          </a:p>
        </p:txBody>
      </p:sp>
      <p:sp>
        <p:nvSpPr>
          <p:cNvPr id="322" name="Google Shape;322;p39"/>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328" name="Google Shape;328;p40"/>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Here you have a list of items</a:t>
            </a:r>
            <a:endParaRPr/>
          </a:p>
          <a:p>
            <a:pPr marL="457200" lvl="0" indent="-419100" algn="l" rtl="0">
              <a:spcBef>
                <a:spcPts val="0"/>
              </a:spcBef>
              <a:spcAft>
                <a:spcPts val="0"/>
              </a:spcAft>
              <a:buSzPts val="3000"/>
              <a:buChar char="▷"/>
            </a:pPr>
            <a:r>
              <a:rPr lang="en"/>
              <a:t>And some text</a:t>
            </a:r>
            <a:endParaRPr/>
          </a:p>
          <a:p>
            <a:pPr marL="457200" lvl="0" indent="-419100" algn="l" rtl="0">
              <a:spcBef>
                <a:spcPts val="0"/>
              </a:spcBef>
              <a:spcAft>
                <a:spcPts val="0"/>
              </a:spcAft>
              <a:buSzPts val="30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329" name="Google Shape;329;p4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39550" y="180975"/>
            <a:ext cx="7587000" cy="9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Tagging Example #1</a:t>
            </a:r>
            <a:endParaRPr sz="4800" b="1">
              <a:solidFill>
                <a:srgbClr val="000000"/>
              </a:solidFill>
            </a:endParaRPr>
          </a:p>
        </p:txBody>
      </p:sp>
      <p:sp>
        <p:nvSpPr>
          <p:cNvPr id="102" name="Google Shape;102;p1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03" name="Google Shape;103;p14"/>
          <p:cNvPicPr preferRelativeResize="0"/>
          <p:nvPr/>
        </p:nvPicPr>
        <p:blipFill rotWithShape="1">
          <a:blip r:embed="rId3">
            <a:alphaModFix/>
          </a:blip>
          <a:srcRect l="8725" r="9808"/>
          <a:stretch/>
        </p:blipFill>
        <p:spPr>
          <a:xfrm>
            <a:off x="25650" y="1184650"/>
            <a:ext cx="9092703" cy="466956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p:nvPr/>
        </p:nvSpPr>
        <p:spPr>
          <a:xfrm>
            <a:off x="893700" y="3550"/>
            <a:ext cx="3232500" cy="31254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txBox="1">
            <a:spLocks noGrp="1"/>
          </p:cNvSpPr>
          <p:nvPr>
            <p:ph type="ctrTitle" idx="4294967295"/>
          </p:nvPr>
        </p:nvSpPr>
        <p:spPr>
          <a:xfrm>
            <a:off x="778225" y="3177925"/>
            <a:ext cx="6623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solidFill>
                  <a:srgbClr val="FFFFFF"/>
                </a:solidFill>
              </a:rPr>
              <a:t>Big concept</a:t>
            </a:r>
            <a:endParaRPr sz="7200">
              <a:solidFill>
                <a:srgbClr val="FFFFFF"/>
              </a:solidFill>
            </a:endParaRPr>
          </a:p>
        </p:txBody>
      </p:sp>
      <p:sp>
        <p:nvSpPr>
          <p:cNvPr id="336" name="Google Shape;336;p41"/>
          <p:cNvSpPr txBox="1">
            <a:spLocks noGrp="1"/>
          </p:cNvSpPr>
          <p:nvPr>
            <p:ph type="subTitle" idx="4294967295"/>
          </p:nvPr>
        </p:nvSpPr>
        <p:spPr>
          <a:xfrm>
            <a:off x="778225" y="4929750"/>
            <a:ext cx="6623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chemeClr val="lt1"/>
                </a:solidFill>
              </a:rPr>
              <a:t>Bring the attention of your audience over a key concept using icons or illustrations</a:t>
            </a:r>
            <a:endParaRPr sz="2400">
              <a:solidFill>
                <a:schemeClr val="lt1"/>
              </a:solidFill>
            </a:endParaRPr>
          </a:p>
        </p:txBody>
      </p:sp>
      <p:grpSp>
        <p:nvGrpSpPr>
          <p:cNvPr id="337" name="Google Shape;337;p41"/>
          <p:cNvGrpSpPr/>
          <p:nvPr/>
        </p:nvGrpSpPr>
        <p:grpSpPr>
          <a:xfrm>
            <a:off x="1392061" y="448354"/>
            <a:ext cx="2235784" cy="2235777"/>
            <a:chOff x="570875" y="4322250"/>
            <a:chExt cx="443300" cy="443325"/>
          </a:xfrm>
        </p:grpSpPr>
        <p:sp>
          <p:nvSpPr>
            <p:cNvPr id="338" name="Google Shape;338;p4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4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body" idx="1"/>
          </p:nvPr>
        </p:nvSpPr>
        <p:spPr>
          <a:xfrm>
            <a:off x="893625" y="2286000"/>
            <a:ext cx="3136800" cy="22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348" name="Google Shape;348;p42"/>
          <p:cNvSpPr txBox="1">
            <a:spLocks noGrp="1"/>
          </p:cNvSpPr>
          <p:nvPr>
            <p:ph type="title"/>
          </p:nvPr>
        </p:nvSpPr>
        <p:spPr>
          <a:xfrm>
            <a:off x="893700" y="9604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349" name="Google Shape;349;p42"/>
          <p:cNvSpPr txBox="1">
            <a:spLocks noGrp="1"/>
          </p:cNvSpPr>
          <p:nvPr>
            <p:ph type="body" idx="2"/>
          </p:nvPr>
        </p:nvSpPr>
        <p:spPr>
          <a:xfrm>
            <a:off x="4219453" y="2286000"/>
            <a:ext cx="3136800" cy="22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350" name="Google Shape;350;p42"/>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a:spLocks noGrp="1"/>
          </p:cNvSpPr>
          <p:nvPr>
            <p:ph type="title"/>
          </p:nvPr>
        </p:nvSpPr>
        <p:spPr>
          <a:xfrm>
            <a:off x="893700" y="5794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356" name="Google Shape;356;p43"/>
          <p:cNvSpPr txBox="1">
            <a:spLocks noGrp="1"/>
          </p:cNvSpPr>
          <p:nvPr>
            <p:ph type="body" idx="1"/>
          </p:nvPr>
        </p:nvSpPr>
        <p:spPr>
          <a:xfrm>
            <a:off x="893700" y="2133600"/>
            <a:ext cx="2371200" cy="185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357" name="Google Shape;357;p43"/>
          <p:cNvSpPr txBox="1">
            <a:spLocks noGrp="1"/>
          </p:cNvSpPr>
          <p:nvPr>
            <p:ph type="body" idx="2"/>
          </p:nvPr>
        </p:nvSpPr>
        <p:spPr>
          <a:xfrm>
            <a:off x="3386401" y="2133600"/>
            <a:ext cx="2371200" cy="185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358" name="Google Shape;358;p43"/>
          <p:cNvSpPr txBox="1">
            <a:spLocks noGrp="1"/>
          </p:cNvSpPr>
          <p:nvPr>
            <p:ph type="body" idx="3"/>
          </p:nvPr>
        </p:nvSpPr>
        <p:spPr>
          <a:xfrm>
            <a:off x="5879102" y="2133600"/>
            <a:ext cx="2371200" cy="185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359" name="Google Shape;359;p4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4"/>
          <p:cNvSpPr txBox="1">
            <a:spLocks noGrp="1"/>
          </p:cNvSpPr>
          <p:nvPr>
            <p:ph type="title"/>
          </p:nvPr>
        </p:nvSpPr>
        <p:spPr>
          <a:xfrm>
            <a:off x="893700" y="1305125"/>
            <a:ext cx="3094800" cy="8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A picture is worth a thousand words</a:t>
            </a:r>
            <a:endParaRPr sz="2400"/>
          </a:p>
        </p:txBody>
      </p:sp>
      <p:sp>
        <p:nvSpPr>
          <p:cNvPr id="365" name="Google Shape;365;p44"/>
          <p:cNvSpPr txBox="1">
            <a:spLocks noGrp="1"/>
          </p:cNvSpPr>
          <p:nvPr>
            <p:ph type="body" idx="1"/>
          </p:nvPr>
        </p:nvSpPr>
        <p:spPr>
          <a:xfrm>
            <a:off x="893700" y="2362200"/>
            <a:ext cx="3094800" cy="218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 complex idea can be conveyed with just a single still image, namely making it possible to absorb large amounts of data quickly.</a:t>
            </a:r>
            <a:endParaRPr sz="1800"/>
          </a:p>
        </p:txBody>
      </p:sp>
      <p:pic>
        <p:nvPicPr>
          <p:cNvPr id="366" name="Google Shape;366;p44"/>
          <p:cNvPicPr preferRelativeResize="0"/>
          <p:nvPr/>
        </p:nvPicPr>
        <p:blipFill rotWithShape="1">
          <a:blip r:embed="rId3">
            <a:alphaModFix/>
          </a:blip>
          <a:srcRect l="27897" r="6026" b="1536"/>
          <a:stretch/>
        </p:blipFill>
        <p:spPr>
          <a:xfrm>
            <a:off x="4612500" y="0"/>
            <a:ext cx="4531500" cy="6752625"/>
          </a:xfrm>
          <a:prstGeom prst="rect">
            <a:avLst/>
          </a:prstGeom>
          <a:noFill/>
          <a:ln>
            <a:noFill/>
          </a:ln>
        </p:spPr>
      </p:pic>
      <p:sp>
        <p:nvSpPr>
          <p:cNvPr id="367" name="Google Shape;367;p4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45"/>
          <p:cNvPicPr preferRelativeResize="0"/>
          <p:nvPr/>
        </p:nvPicPr>
        <p:blipFill rotWithShape="1">
          <a:blip r:embed="rId3">
            <a:alphaModFix/>
          </a:blip>
          <a:srcRect t="20672" b="4320"/>
          <a:stretch/>
        </p:blipFill>
        <p:spPr>
          <a:xfrm>
            <a:off x="0" y="0"/>
            <a:ext cx="9144000" cy="6858000"/>
          </a:xfrm>
          <a:prstGeom prst="rect">
            <a:avLst/>
          </a:prstGeom>
          <a:noFill/>
          <a:ln>
            <a:noFill/>
          </a:ln>
        </p:spPr>
      </p:pic>
      <p:sp>
        <p:nvSpPr>
          <p:cNvPr id="373" name="Google Shape;373;p45"/>
          <p:cNvSpPr/>
          <p:nvPr/>
        </p:nvSpPr>
        <p:spPr>
          <a:xfrm>
            <a:off x="0" y="4285725"/>
            <a:ext cx="7352400" cy="1640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5"/>
          <p:cNvSpPr txBox="1">
            <a:spLocks noGrp="1"/>
          </p:cNvSpPr>
          <p:nvPr>
            <p:ph type="title"/>
          </p:nvPr>
        </p:nvSpPr>
        <p:spPr>
          <a:xfrm>
            <a:off x="924125" y="4514325"/>
            <a:ext cx="5796000" cy="7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Want big impact?</a:t>
            </a:r>
            <a:endParaRPr/>
          </a:p>
        </p:txBody>
      </p:sp>
      <p:sp>
        <p:nvSpPr>
          <p:cNvPr id="375" name="Google Shape;375;p45"/>
          <p:cNvSpPr txBox="1">
            <a:spLocks noGrp="1"/>
          </p:cNvSpPr>
          <p:nvPr>
            <p:ph type="body" idx="1"/>
          </p:nvPr>
        </p:nvSpPr>
        <p:spPr>
          <a:xfrm>
            <a:off x="924125" y="5079350"/>
            <a:ext cx="5796000" cy="86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Use big image.</a:t>
            </a:r>
            <a:endParaRPr sz="2400"/>
          </a:p>
        </p:txBody>
      </p:sp>
      <p:sp>
        <p:nvSpPr>
          <p:cNvPr id="376" name="Google Shape;376;p45"/>
          <p:cNvSpPr/>
          <p:nvPr/>
        </p:nvSpPr>
        <p:spPr>
          <a:xfrm>
            <a:off x="3675952" y="5925825"/>
            <a:ext cx="1837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5"/>
          <p:cNvSpPr/>
          <p:nvPr/>
        </p:nvSpPr>
        <p:spPr>
          <a:xfrm>
            <a:off x="5514495" y="5925825"/>
            <a:ext cx="1837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5"/>
          <p:cNvSpPr/>
          <p:nvPr/>
        </p:nvSpPr>
        <p:spPr>
          <a:xfrm>
            <a:off x="0" y="5925825"/>
            <a:ext cx="1837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5"/>
          <p:cNvSpPr/>
          <p:nvPr/>
        </p:nvSpPr>
        <p:spPr>
          <a:xfrm>
            <a:off x="1838038" y="5925825"/>
            <a:ext cx="18378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6"/>
          <p:cNvSpPr txBox="1">
            <a:spLocks noGrp="1"/>
          </p:cNvSpPr>
          <p:nvPr>
            <p:ph type="title"/>
          </p:nvPr>
        </p:nvSpPr>
        <p:spPr>
          <a:xfrm>
            <a:off x="893700" y="8080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386" name="Google Shape;386;p46"/>
          <p:cNvSpPr/>
          <p:nvPr/>
        </p:nvSpPr>
        <p:spPr>
          <a:xfrm rot="-3280229">
            <a:off x="3874564" y="3264913"/>
            <a:ext cx="1564645" cy="1561647"/>
          </a:xfrm>
          <a:prstGeom prst="ellipse">
            <a:avLst/>
          </a:prstGeom>
          <a:solidFill>
            <a:srgbClr val="EFEFEF"/>
          </a:solidFill>
          <a:ln>
            <a:noFill/>
          </a:ln>
        </p:spPr>
        <p:txBody>
          <a:bodyPr spcFirstLastPara="1" wrap="square" lIns="91425" tIns="45700" rIns="91425" bIns="45700" anchor="ctr" anchorCtr="0">
            <a:noAutofit/>
          </a:bodyPr>
          <a:lstStyle/>
          <a:p>
            <a:pPr marL="177800" lvl="0" indent="-177800" algn="ctr" rtl="0">
              <a:spcBef>
                <a:spcPts val="0"/>
              </a:spcBef>
              <a:spcAft>
                <a:spcPts val="0"/>
              </a:spcAft>
              <a:buFont typeface="Georgia"/>
              <a:buNone/>
            </a:pPr>
            <a:endParaRPr/>
          </a:p>
        </p:txBody>
      </p:sp>
      <p:grpSp>
        <p:nvGrpSpPr>
          <p:cNvPr id="387" name="Google Shape;387;p46"/>
          <p:cNvGrpSpPr/>
          <p:nvPr/>
        </p:nvGrpSpPr>
        <p:grpSpPr>
          <a:xfrm>
            <a:off x="4204227" y="2807917"/>
            <a:ext cx="3497780" cy="3899635"/>
            <a:chOff x="4184863" y="1520198"/>
            <a:chExt cx="2958454" cy="3298347"/>
          </a:xfrm>
        </p:grpSpPr>
        <p:sp>
          <p:nvSpPr>
            <p:cNvPr id="388" name="Google Shape;388;p46"/>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CFE2F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389" name="Google Shape;389;p46"/>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7ECEFD"/>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390" name="Google Shape;390;p46"/>
            <p:cNvSpPr txBox="1"/>
            <p:nvPr/>
          </p:nvSpPr>
          <p:spPr>
            <a:xfrm rot="-3779206">
              <a:off x="4733052" y="2863735"/>
              <a:ext cx="1577952" cy="56323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1000">
                  <a:solidFill>
                    <a:srgbClr val="1C3AA9"/>
                  </a:solidFill>
                  <a:latin typeface="Raleway"/>
                  <a:ea typeface="Raleway"/>
                  <a:cs typeface="Raleway"/>
                  <a:sym typeface="Raleway"/>
                </a:rPr>
                <a:t>Vestibulum congue </a:t>
              </a:r>
              <a:endParaRPr sz="1000">
                <a:solidFill>
                  <a:srgbClr val="1C3AA9"/>
                </a:solidFill>
                <a:latin typeface="Raleway"/>
                <a:ea typeface="Raleway"/>
                <a:cs typeface="Raleway"/>
                <a:sym typeface="Raleway"/>
              </a:endParaRPr>
            </a:p>
          </p:txBody>
        </p:sp>
      </p:grpSp>
      <p:grpSp>
        <p:nvGrpSpPr>
          <p:cNvPr id="391" name="Google Shape;391;p46"/>
          <p:cNvGrpSpPr/>
          <p:nvPr/>
        </p:nvGrpSpPr>
        <p:grpSpPr>
          <a:xfrm>
            <a:off x="2635160" y="926250"/>
            <a:ext cx="3893996" cy="3810453"/>
            <a:chOff x="2857731" y="-71332"/>
            <a:chExt cx="3293577" cy="3222916"/>
          </a:xfrm>
        </p:grpSpPr>
        <p:sp>
          <p:nvSpPr>
            <p:cNvPr id="392" name="Google Shape;392;p46"/>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9FC5E8"/>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393" name="Google Shape;393;p46"/>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2185C5"/>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394" name="Google Shape;394;p46"/>
            <p:cNvSpPr txBox="1"/>
            <p:nvPr/>
          </p:nvSpPr>
          <p:spPr>
            <a:xfrm>
              <a:off x="3782825" y="1153125"/>
              <a:ext cx="1578000" cy="5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1000">
                  <a:solidFill>
                    <a:srgbClr val="FFFFFF"/>
                  </a:solidFill>
                  <a:latin typeface="Raleway"/>
                  <a:ea typeface="Raleway"/>
                  <a:cs typeface="Raleway"/>
                  <a:sym typeface="Raleway"/>
                </a:rPr>
                <a:t>Vestibulum congue </a:t>
              </a:r>
              <a:endParaRPr sz="1000">
                <a:solidFill>
                  <a:srgbClr val="FFFFFF"/>
                </a:solidFill>
                <a:latin typeface="Raleway"/>
                <a:ea typeface="Raleway"/>
                <a:cs typeface="Raleway"/>
                <a:sym typeface="Raleway"/>
              </a:endParaRPr>
            </a:p>
          </p:txBody>
        </p:sp>
      </p:grpSp>
      <p:grpSp>
        <p:nvGrpSpPr>
          <p:cNvPr id="395" name="Google Shape;395;p46"/>
          <p:cNvGrpSpPr/>
          <p:nvPr/>
        </p:nvGrpSpPr>
        <p:grpSpPr>
          <a:xfrm>
            <a:off x="1573638" y="3002373"/>
            <a:ext cx="4048707" cy="3691470"/>
            <a:chOff x="1959887" y="1684671"/>
            <a:chExt cx="3424433" cy="3122279"/>
          </a:xfrm>
        </p:grpSpPr>
        <p:sp>
          <p:nvSpPr>
            <p:cNvPr id="396" name="Google Shape;396;p46"/>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FCE5CD"/>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397" name="Google Shape;397;p46"/>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FF9715"/>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398" name="Google Shape;398;p46"/>
            <p:cNvSpPr txBox="1"/>
            <p:nvPr/>
          </p:nvSpPr>
          <p:spPr>
            <a:xfrm rot="3725110" flipH="1">
              <a:off x="2866277" y="2863871"/>
              <a:ext cx="1577671" cy="563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1000">
                  <a:solidFill>
                    <a:srgbClr val="FFFFFF"/>
                  </a:solidFill>
                  <a:latin typeface="Raleway"/>
                  <a:ea typeface="Raleway"/>
                  <a:cs typeface="Raleway"/>
                  <a:sym typeface="Raleway"/>
                </a:rPr>
                <a:t>Vestibulum congue </a:t>
              </a:r>
              <a:endParaRPr sz="1000">
                <a:solidFill>
                  <a:srgbClr val="FFFFFF"/>
                </a:solidFill>
                <a:latin typeface="Raleway"/>
                <a:ea typeface="Raleway"/>
                <a:cs typeface="Raleway"/>
                <a:sym typeface="Raleway"/>
              </a:endParaRPr>
            </a:p>
          </p:txBody>
        </p:sp>
      </p:grpSp>
      <p:sp>
        <p:nvSpPr>
          <p:cNvPr id="399" name="Google Shape;399;p4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405" name="Google Shape;405;p47"/>
          <p:cNvGraphicFramePr/>
          <p:nvPr/>
        </p:nvGraphicFramePr>
        <p:xfrm>
          <a:off x="952500" y="2085975"/>
          <a:ext cx="3000000" cy="3000000"/>
        </p:xfrm>
        <a:graphic>
          <a:graphicData uri="http://schemas.openxmlformats.org/drawingml/2006/table">
            <a:tbl>
              <a:tblPr>
                <a:noFill/>
                <a:tableStyleId>{CA6B0AC4-8F61-4772-9941-1010A41B2749}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68025">
                <a:tc>
                  <a:txBody>
                    <a:bodyPr/>
                    <a:lstStyle/>
                    <a:p>
                      <a:pPr marL="0" lvl="0" indent="0" algn="l" rtl="0">
                        <a:spcBef>
                          <a:spcPts val="0"/>
                        </a:spcBef>
                        <a:spcAft>
                          <a:spcPts val="0"/>
                        </a:spcAft>
                        <a:buNone/>
                      </a:pPr>
                      <a:endParaRPr>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185C5"/>
                          </a:solidFill>
                          <a:latin typeface="Raleway"/>
                          <a:ea typeface="Raleway"/>
                          <a:cs typeface="Raleway"/>
                          <a:sym typeface="Raleway"/>
                        </a:rPr>
                        <a:t>A</a:t>
                      </a:r>
                      <a:endParaRPr>
                        <a:solidFill>
                          <a:srgbClr val="2185C5"/>
                        </a:solidFill>
                        <a:latin typeface="Raleway"/>
                        <a:ea typeface="Raleway"/>
                        <a:cs typeface="Raleway"/>
                        <a:sym typeface="Raleway"/>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185C5"/>
                          </a:solidFill>
                          <a:latin typeface="Raleway"/>
                          <a:ea typeface="Raleway"/>
                          <a:cs typeface="Raleway"/>
                          <a:sym typeface="Raleway"/>
                        </a:rPr>
                        <a:t>B</a:t>
                      </a:r>
                      <a:endParaRPr>
                        <a:solidFill>
                          <a:srgbClr val="2185C5"/>
                        </a:solidFill>
                        <a:latin typeface="Raleway"/>
                        <a:ea typeface="Raleway"/>
                        <a:cs typeface="Raleway"/>
                        <a:sym typeface="Raleway"/>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185C5"/>
                          </a:solidFill>
                          <a:latin typeface="Raleway"/>
                          <a:ea typeface="Raleway"/>
                          <a:cs typeface="Raleway"/>
                          <a:sym typeface="Raleway"/>
                        </a:rPr>
                        <a:t>C</a:t>
                      </a:r>
                      <a:endParaRPr>
                        <a:solidFill>
                          <a:srgbClr val="2185C5"/>
                        </a:solidFill>
                        <a:latin typeface="Raleway"/>
                        <a:ea typeface="Raleway"/>
                        <a:cs typeface="Raleway"/>
                        <a:sym typeface="Raleway"/>
                      </a:endParaRPr>
                    </a:p>
                  </a:txBody>
                  <a:tcPr marL="91425" marR="91425" marT="91425" marB="9142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extLst>
                  <a:ext uri="{0D108BD9-81ED-4DB2-BD59-A6C34878D82A}">
                    <a16:rowId xmlns:a16="http://schemas.microsoft.com/office/drawing/2014/main" val="10000"/>
                  </a:ext>
                </a:extLst>
              </a:tr>
              <a:tr h="668025">
                <a:tc>
                  <a:txBody>
                    <a:bodyPr/>
                    <a:lstStyle/>
                    <a:p>
                      <a:pPr marL="0" lvl="0" indent="0" algn="r" rtl="0">
                        <a:spcBef>
                          <a:spcPts val="0"/>
                        </a:spcBef>
                        <a:spcAft>
                          <a:spcPts val="0"/>
                        </a:spcAft>
                        <a:buNone/>
                      </a:pPr>
                      <a:r>
                        <a:rPr lang="en">
                          <a:solidFill>
                            <a:srgbClr val="2185C5"/>
                          </a:solidFill>
                          <a:latin typeface="Raleway"/>
                          <a:ea typeface="Raleway"/>
                          <a:cs typeface="Raleway"/>
                          <a:sym typeface="Raleway"/>
                        </a:rPr>
                        <a:t>Yellow</a:t>
                      </a:r>
                      <a:endParaRPr>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10</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20</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7</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extLst>
                  <a:ext uri="{0D108BD9-81ED-4DB2-BD59-A6C34878D82A}">
                    <a16:rowId xmlns:a16="http://schemas.microsoft.com/office/drawing/2014/main" val="10001"/>
                  </a:ext>
                </a:extLst>
              </a:tr>
              <a:tr h="668025">
                <a:tc>
                  <a:txBody>
                    <a:bodyPr/>
                    <a:lstStyle/>
                    <a:p>
                      <a:pPr marL="0" lvl="0" indent="0" algn="r" rtl="0">
                        <a:spcBef>
                          <a:spcPts val="0"/>
                        </a:spcBef>
                        <a:spcAft>
                          <a:spcPts val="0"/>
                        </a:spcAft>
                        <a:buNone/>
                      </a:pPr>
                      <a:r>
                        <a:rPr lang="en">
                          <a:solidFill>
                            <a:srgbClr val="2185C5"/>
                          </a:solidFill>
                          <a:latin typeface="Raleway"/>
                          <a:ea typeface="Raleway"/>
                          <a:cs typeface="Raleway"/>
                          <a:sym typeface="Raleway"/>
                        </a:rPr>
                        <a:t>Blue</a:t>
                      </a:r>
                      <a:endParaRPr>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30</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15</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10</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extLst>
                  <a:ext uri="{0D108BD9-81ED-4DB2-BD59-A6C34878D82A}">
                    <a16:rowId xmlns:a16="http://schemas.microsoft.com/office/drawing/2014/main" val="10002"/>
                  </a:ext>
                </a:extLst>
              </a:tr>
              <a:tr h="668025">
                <a:tc>
                  <a:txBody>
                    <a:bodyPr/>
                    <a:lstStyle/>
                    <a:p>
                      <a:pPr marL="0" lvl="0" indent="0" algn="r" rtl="0">
                        <a:spcBef>
                          <a:spcPts val="0"/>
                        </a:spcBef>
                        <a:spcAft>
                          <a:spcPts val="0"/>
                        </a:spcAft>
                        <a:buNone/>
                      </a:pPr>
                      <a:r>
                        <a:rPr lang="en">
                          <a:solidFill>
                            <a:srgbClr val="2185C5"/>
                          </a:solidFill>
                          <a:latin typeface="Raleway"/>
                          <a:ea typeface="Raleway"/>
                          <a:cs typeface="Raleway"/>
                          <a:sym typeface="Raleway"/>
                        </a:rPr>
                        <a:t>Orange</a:t>
                      </a:r>
                      <a:endParaRPr>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5</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24</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16</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06" name="Google Shape;406;p4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48" descr="mapa_tramalineas_blanco_50-01.png"/>
          <p:cNvPicPr preferRelativeResize="0"/>
          <p:nvPr/>
        </p:nvPicPr>
        <p:blipFill>
          <a:blip r:embed="rId3">
            <a:alphaModFix/>
          </a:blip>
          <a:stretch>
            <a:fillRect/>
          </a:stretch>
        </p:blipFill>
        <p:spPr>
          <a:xfrm>
            <a:off x="0" y="1575816"/>
            <a:ext cx="9144000" cy="4620768"/>
          </a:xfrm>
          <a:prstGeom prst="rect">
            <a:avLst/>
          </a:prstGeom>
          <a:noFill/>
          <a:ln>
            <a:noFill/>
          </a:ln>
        </p:spPr>
      </p:pic>
      <p:sp>
        <p:nvSpPr>
          <p:cNvPr id="412" name="Google Shape;412;p48"/>
          <p:cNvSpPr txBox="1">
            <a:spLocks noGrp="1"/>
          </p:cNvSpPr>
          <p:nvPr>
            <p:ph type="title" idx="4294967295"/>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Maps</a:t>
            </a:r>
            <a:endParaRPr>
              <a:solidFill>
                <a:srgbClr val="FFFFFF"/>
              </a:solidFill>
            </a:endParaRPr>
          </a:p>
        </p:txBody>
      </p:sp>
      <p:sp>
        <p:nvSpPr>
          <p:cNvPr id="413" name="Google Shape;413;p48"/>
          <p:cNvSpPr/>
          <p:nvPr/>
        </p:nvSpPr>
        <p:spPr>
          <a:xfrm rot="8100000">
            <a:off x="3818435" y="2938952"/>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8"/>
          <p:cNvSpPr/>
          <p:nvPr/>
        </p:nvSpPr>
        <p:spPr>
          <a:xfrm rot="8100000">
            <a:off x="730835" y="3015152"/>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8"/>
          <p:cNvSpPr/>
          <p:nvPr/>
        </p:nvSpPr>
        <p:spPr>
          <a:xfrm rot="8100000">
            <a:off x="2325810" y="5396027"/>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8"/>
          <p:cNvSpPr/>
          <p:nvPr/>
        </p:nvSpPr>
        <p:spPr>
          <a:xfrm rot="8100000">
            <a:off x="4136785" y="3983377"/>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8"/>
          <p:cNvSpPr/>
          <p:nvPr/>
        </p:nvSpPr>
        <p:spPr>
          <a:xfrm rot="8100000">
            <a:off x="6981460" y="3433777"/>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8"/>
          <p:cNvSpPr/>
          <p:nvPr/>
        </p:nvSpPr>
        <p:spPr>
          <a:xfrm rot="8100000">
            <a:off x="7511860" y="5175327"/>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8"/>
          <p:cNvSpPr/>
          <p:nvPr/>
        </p:nvSpPr>
        <p:spPr>
          <a:xfrm>
            <a:off x="1553175" y="2715650"/>
            <a:ext cx="762000" cy="400500"/>
          </a:xfrm>
          <a:prstGeom prst="downArrowCallout">
            <a:avLst>
              <a:gd name="adj1" fmla="val 16192"/>
              <a:gd name="adj2" fmla="val 18214"/>
              <a:gd name="adj3" fmla="val 17015"/>
              <a:gd name="adj4" fmla="val 64977"/>
            </a:avLst>
          </a:prstGeom>
          <a:solidFill>
            <a:srgbClr val="FF971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Lato"/>
                <a:ea typeface="Lato"/>
                <a:cs typeface="Lato"/>
                <a:sym typeface="Lato"/>
              </a:rPr>
              <a:t>our office</a:t>
            </a:r>
            <a:endParaRPr/>
          </a:p>
        </p:txBody>
      </p:sp>
      <p:sp>
        <p:nvSpPr>
          <p:cNvPr id="420" name="Google Shape;420;p4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9"/>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grpSp>
        <p:nvGrpSpPr>
          <p:cNvPr id="426" name="Google Shape;426;p49"/>
          <p:cNvGrpSpPr/>
          <p:nvPr/>
        </p:nvGrpSpPr>
        <p:grpSpPr>
          <a:xfrm>
            <a:off x="5632317" y="2669418"/>
            <a:ext cx="3305700" cy="3483050"/>
            <a:chOff x="5632317" y="1189775"/>
            <a:chExt cx="3305700" cy="3483050"/>
          </a:xfrm>
        </p:grpSpPr>
        <p:sp>
          <p:nvSpPr>
            <p:cNvPr id="427" name="Google Shape;427;p49"/>
            <p:cNvSpPr/>
            <p:nvPr/>
          </p:nvSpPr>
          <p:spPr>
            <a:xfrm>
              <a:off x="5632317" y="1189775"/>
              <a:ext cx="3305700" cy="669000"/>
            </a:xfrm>
            <a:prstGeom prst="chevron">
              <a:avLst>
                <a:gd name="adj" fmla="val 50000"/>
              </a:avLst>
            </a:prstGeom>
            <a:solidFill>
              <a:srgbClr val="F2025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Last</a:t>
              </a:r>
              <a:endParaRPr>
                <a:solidFill>
                  <a:srgbClr val="FFFFFF"/>
                </a:solidFill>
                <a:latin typeface="Lato"/>
                <a:ea typeface="Lato"/>
                <a:cs typeface="Lato"/>
                <a:sym typeface="Lato"/>
              </a:endParaRPr>
            </a:p>
          </p:txBody>
        </p:sp>
        <p:sp>
          <p:nvSpPr>
            <p:cNvPr id="428" name="Google Shape;428;p49"/>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677480"/>
                  </a:solidFill>
                  <a:latin typeface="Lato"/>
                  <a:ea typeface="Lato"/>
                  <a:cs typeface="Lato"/>
                  <a:sym typeface="Lato"/>
                </a:rPr>
                <a:t>Lorem ipsum dolor sit amet, consectetur adipiscing elit.</a:t>
              </a:r>
              <a:endParaRPr sz="1200">
                <a:solidFill>
                  <a:srgbClr val="434343"/>
                </a:solidFill>
                <a:latin typeface="Lato"/>
                <a:ea typeface="Lato"/>
                <a:cs typeface="Lato"/>
                <a:sym typeface="Lato"/>
              </a:endParaRPr>
            </a:p>
          </p:txBody>
        </p:sp>
      </p:grpSp>
      <p:grpSp>
        <p:nvGrpSpPr>
          <p:cNvPr id="429" name="Google Shape;429;p49"/>
          <p:cNvGrpSpPr/>
          <p:nvPr/>
        </p:nvGrpSpPr>
        <p:grpSpPr>
          <a:xfrm>
            <a:off x="0" y="2669632"/>
            <a:ext cx="3546900" cy="3482836"/>
            <a:chOff x="0" y="1189989"/>
            <a:chExt cx="3546900" cy="3482836"/>
          </a:xfrm>
        </p:grpSpPr>
        <p:sp>
          <p:nvSpPr>
            <p:cNvPr id="430" name="Google Shape;430;p49"/>
            <p:cNvSpPr/>
            <p:nvPr/>
          </p:nvSpPr>
          <p:spPr>
            <a:xfrm>
              <a:off x="0" y="1189989"/>
              <a:ext cx="3546900" cy="669000"/>
            </a:xfrm>
            <a:prstGeom prst="homePlate">
              <a:avLst>
                <a:gd name="adj" fmla="val 50000"/>
              </a:avLst>
            </a:prstGeom>
            <a:solidFill>
              <a:srgbClr val="7ECEFD"/>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rgbClr val="FFFFFF"/>
                  </a:solidFill>
                  <a:latin typeface="Raleway"/>
                  <a:ea typeface="Raleway"/>
                  <a:cs typeface="Raleway"/>
                  <a:sym typeface="Raleway"/>
                </a:rPr>
                <a:t>First</a:t>
              </a:r>
              <a:endParaRPr sz="2400">
                <a:solidFill>
                  <a:srgbClr val="FFFFFF"/>
                </a:solidFill>
                <a:latin typeface="Raleway"/>
                <a:ea typeface="Raleway"/>
                <a:cs typeface="Raleway"/>
                <a:sym typeface="Raleway"/>
              </a:endParaRPr>
            </a:p>
          </p:txBody>
        </p:sp>
        <p:sp>
          <p:nvSpPr>
            <p:cNvPr id="431" name="Google Shape;431;p49"/>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677480"/>
                  </a:solidFill>
                  <a:latin typeface="Lato"/>
                  <a:ea typeface="Lato"/>
                  <a:cs typeface="Lato"/>
                  <a:sym typeface="Lato"/>
                </a:rPr>
                <a:t>Lorem ipsum dolor sit amet, consectetur adipiscing elit.</a:t>
              </a:r>
              <a:endParaRPr sz="1600">
                <a:solidFill>
                  <a:srgbClr val="677480"/>
                </a:solidFill>
                <a:latin typeface="Lato"/>
                <a:ea typeface="Lato"/>
                <a:cs typeface="Lato"/>
                <a:sym typeface="Lato"/>
              </a:endParaRPr>
            </a:p>
          </p:txBody>
        </p:sp>
      </p:grpSp>
      <p:grpSp>
        <p:nvGrpSpPr>
          <p:cNvPr id="432" name="Google Shape;432;p49"/>
          <p:cNvGrpSpPr/>
          <p:nvPr/>
        </p:nvGrpSpPr>
        <p:grpSpPr>
          <a:xfrm>
            <a:off x="2944204" y="2669418"/>
            <a:ext cx="3305700" cy="3483050"/>
            <a:chOff x="2944204" y="1189775"/>
            <a:chExt cx="3305700" cy="3483050"/>
          </a:xfrm>
        </p:grpSpPr>
        <p:sp>
          <p:nvSpPr>
            <p:cNvPr id="433" name="Google Shape;433;p49"/>
            <p:cNvSpPr/>
            <p:nvPr/>
          </p:nvSpPr>
          <p:spPr>
            <a:xfrm>
              <a:off x="2944204" y="1189775"/>
              <a:ext cx="3305700" cy="669000"/>
            </a:xfrm>
            <a:prstGeom prst="chevron">
              <a:avLst>
                <a:gd name="adj" fmla="val 50000"/>
              </a:avLst>
            </a:prstGeom>
            <a:solidFill>
              <a:srgbClr val="2185C5"/>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Second</a:t>
              </a:r>
              <a:endParaRPr>
                <a:solidFill>
                  <a:srgbClr val="FFFFFF"/>
                </a:solidFill>
                <a:latin typeface="Lato"/>
                <a:ea typeface="Lato"/>
                <a:cs typeface="Lato"/>
                <a:sym typeface="Lato"/>
              </a:endParaRPr>
            </a:p>
          </p:txBody>
        </p:sp>
        <p:sp>
          <p:nvSpPr>
            <p:cNvPr id="434" name="Google Shape;434;p49"/>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677480"/>
                  </a:solidFill>
                  <a:latin typeface="Lato"/>
                  <a:ea typeface="Lato"/>
                  <a:cs typeface="Lato"/>
                  <a:sym typeface="Lato"/>
                </a:rPr>
                <a:t>Lorem ipsum dolor sit amet, consectetur adipiscing elit.</a:t>
              </a:r>
              <a:endParaRPr sz="1200">
                <a:solidFill>
                  <a:srgbClr val="434343"/>
                </a:solidFill>
                <a:latin typeface="Lato"/>
                <a:ea typeface="Lato"/>
                <a:cs typeface="Lato"/>
                <a:sym typeface="Lato"/>
              </a:endParaRPr>
            </a:p>
          </p:txBody>
        </p:sp>
      </p:grpSp>
      <p:sp>
        <p:nvSpPr>
          <p:cNvPr id="435" name="Google Shape;435;p4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0"/>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441" name="Google Shape;441;p50"/>
          <p:cNvSpPr txBox="1">
            <a:spLocks noGrp="1"/>
          </p:cNvSpPr>
          <p:nvPr>
            <p:ph type="body" idx="1"/>
          </p:nvPr>
        </p:nvSpPr>
        <p:spPr>
          <a:xfrm>
            <a:off x="893700" y="25146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442" name="Google Shape;442;p50"/>
          <p:cNvSpPr txBox="1">
            <a:spLocks noGrp="1"/>
          </p:cNvSpPr>
          <p:nvPr>
            <p:ph type="body" idx="2"/>
          </p:nvPr>
        </p:nvSpPr>
        <p:spPr>
          <a:xfrm>
            <a:off x="3512560" y="25146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443" name="Google Shape;443;p50"/>
          <p:cNvSpPr txBox="1">
            <a:spLocks noGrp="1"/>
          </p:cNvSpPr>
          <p:nvPr>
            <p:ph type="body" idx="3"/>
          </p:nvPr>
        </p:nvSpPr>
        <p:spPr>
          <a:xfrm>
            <a:off x="6131420" y="25146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444" name="Google Shape;444;p50"/>
          <p:cNvSpPr txBox="1">
            <a:spLocks noGrp="1"/>
          </p:cNvSpPr>
          <p:nvPr>
            <p:ph type="body" idx="1"/>
          </p:nvPr>
        </p:nvSpPr>
        <p:spPr>
          <a:xfrm>
            <a:off x="893700" y="48768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445" name="Google Shape;445;p50"/>
          <p:cNvSpPr txBox="1">
            <a:spLocks noGrp="1"/>
          </p:cNvSpPr>
          <p:nvPr>
            <p:ph type="body" idx="2"/>
          </p:nvPr>
        </p:nvSpPr>
        <p:spPr>
          <a:xfrm>
            <a:off x="3512560" y="48768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446" name="Google Shape;446;p50"/>
          <p:cNvSpPr txBox="1">
            <a:spLocks noGrp="1"/>
          </p:cNvSpPr>
          <p:nvPr>
            <p:ph type="body" idx="3"/>
          </p:nvPr>
        </p:nvSpPr>
        <p:spPr>
          <a:xfrm>
            <a:off x="6131420" y="48768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447" name="Google Shape;447;p50"/>
          <p:cNvSpPr/>
          <p:nvPr/>
        </p:nvSpPr>
        <p:spPr>
          <a:xfrm>
            <a:off x="977625" y="1866100"/>
            <a:ext cx="692400" cy="6924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0"/>
          <p:cNvSpPr/>
          <p:nvPr/>
        </p:nvSpPr>
        <p:spPr>
          <a:xfrm>
            <a:off x="3608154" y="1866100"/>
            <a:ext cx="692400" cy="6924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0"/>
          <p:cNvSpPr/>
          <p:nvPr/>
        </p:nvSpPr>
        <p:spPr>
          <a:xfrm>
            <a:off x="6238682" y="1866100"/>
            <a:ext cx="692400" cy="6924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0"/>
          <p:cNvSpPr/>
          <p:nvPr/>
        </p:nvSpPr>
        <p:spPr>
          <a:xfrm>
            <a:off x="977625" y="4228300"/>
            <a:ext cx="692400" cy="6924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0"/>
          <p:cNvSpPr/>
          <p:nvPr/>
        </p:nvSpPr>
        <p:spPr>
          <a:xfrm>
            <a:off x="3608154" y="4228300"/>
            <a:ext cx="692400" cy="6924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0"/>
          <p:cNvSpPr/>
          <p:nvPr/>
        </p:nvSpPr>
        <p:spPr>
          <a:xfrm>
            <a:off x="6238682" y="4228300"/>
            <a:ext cx="692400" cy="6924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0"/>
          <p:cNvSpPr/>
          <p:nvPr/>
        </p:nvSpPr>
        <p:spPr>
          <a:xfrm>
            <a:off x="3786407" y="2044356"/>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50"/>
          <p:cNvGrpSpPr/>
          <p:nvPr/>
        </p:nvGrpSpPr>
        <p:grpSpPr>
          <a:xfrm>
            <a:off x="6399585" y="2039471"/>
            <a:ext cx="358351" cy="381822"/>
            <a:chOff x="5970800" y="1619250"/>
            <a:chExt cx="428650" cy="456725"/>
          </a:xfrm>
        </p:grpSpPr>
        <p:sp>
          <p:nvSpPr>
            <p:cNvPr id="455" name="Google Shape;455;p5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50"/>
          <p:cNvGrpSpPr/>
          <p:nvPr/>
        </p:nvGrpSpPr>
        <p:grpSpPr>
          <a:xfrm>
            <a:off x="1148234" y="4403368"/>
            <a:ext cx="351204" cy="324661"/>
            <a:chOff x="5975075" y="2327500"/>
            <a:chExt cx="420100" cy="388350"/>
          </a:xfrm>
        </p:grpSpPr>
        <p:sp>
          <p:nvSpPr>
            <p:cNvPr id="461" name="Google Shape;461;p5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50"/>
          <p:cNvGrpSpPr/>
          <p:nvPr/>
        </p:nvGrpSpPr>
        <p:grpSpPr>
          <a:xfrm>
            <a:off x="3740456" y="4407454"/>
            <a:ext cx="427781" cy="316489"/>
            <a:chOff x="5255200" y="3006475"/>
            <a:chExt cx="511700" cy="378575"/>
          </a:xfrm>
        </p:grpSpPr>
        <p:sp>
          <p:nvSpPr>
            <p:cNvPr id="464" name="Google Shape;464;p5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50"/>
          <p:cNvGrpSpPr/>
          <p:nvPr/>
        </p:nvGrpSpPr>
        <p:grpSpPr>
          <a:xfrm>
            <a:off x="1138523" y="2045066"/>
            <a:ext cx="370599" cy="370620"/>
            <a:chOff x="570875" y="4322250"/>
            <a:chExt cx="443300" cy="443325"/>
          </a:xfrm>
        </p:grpSpPr>
        <p:sp>
          <p:nvSpPr>
            <p:cNvPr id="467" name="Google Shape;467;p5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50"/>
          <p:cNvGrpSpPr/>
          <p:nvPr/>
        </p:nvGrpSpPr>
        <p:grpSpPr>
          <a:xfrm>
            <a:off x="6409284" y="4394685"/>
            <a:ext cx="342008" cy="342028"/>
            <a:chOff x="6654650" y="3665275"/>
            <a:chExt cx="409100" cy="409125"/>
          </a:xfrm>
        </p:grpSpPr>
        <p:sp>
          <p:nvSpPr>
            <p:cNvPr id="472" name="Google Shape;472;p5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5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body" idx="1"/>
          </p:nvPr>
        </p:nvSpPr>
        <p:spPr>
          <a:xfrm>
            <a:off x="618300" y="1525800"/>
            <a:ext cx="7907400" cy="3806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err="1">
                <a:solidFill>
                  <a:srgbClr val="333333"/>
                </a:solidFill>
                <a:latin typeface="Raleway"/>
                <a:ea typeface="Raleway"/>
                <a:cs typeface="Raleway"/>
                <a:sym typeface="Raleway"/>
              </a:rPr>
              <a:t>votes.cgi</a:t>
            </a:r>
            <a:r>
              <a:rPr lang="en" dirty="0">
                <a:solidFill>
                  <a:srgbClr val="333333"/>
                </a:solidFill>
                <a:latin typeface="Raleway"/>
                <a:ea typeface="Raleway"/>
                <a:cs typeface="Raleway"/>
                <a:sym typeface="Raleway"/>
              </a:rPr>
              <a:t> in </a:t>
            </a:r>
            <a:r>
              <a:rPr lang="en" b="1" dirty="0">
                <a:solidFill>
                  <a:srgbClr val="1155CC"/>
                </a:solidFill>
                <a:latin typeface="Raleway"/>
                <a:ea typeface="Raleway"/>
                <a:cs typeface="Raleway"/>
                <a:sym typeface="Raleway"/>
              </a:rPr>
              <a:t>Bugzilla 2.16.3 and earlier, and 2.17.1 through 2.17.4</a:t>
            </a:r>
            <a:r>
              <a:rPr lang="en" dirty="0">
                <a:solidFill>
                  <a:srgbClr val="333333"/>
                </a:solidFill>
                <a:latin typeface="Raleway"/>
                <a:ea typeface="Raleway"/>
                <a:cs typeface="Raleway"/>
                <a:sym typeface="Raleway"/>
              </a:rPr>
              <a:t>, allows remote attackers to read a user's voting page when that user has voted on a restricted bug, which allows remote attackers to read potentially sensitive voting information by modifying the who parameter.</a:t>
            </a:r>
            <a:endParaRPr dirty="0">
              <a:latin typeface="Raleway"/>
              <a:ea typeface="Raleway"/>
              <a:cs typeface="Raleway"/>
              <a:sym typeface="Raleway"/>
            </a:endParaRPr>
          </a:p>
        </p:txBody>
      </p:sp>
      <p:sp>
        <p:nvSpPr>
          <p:cNvPr id="109" name="Google Shape;109;p1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10" name="Google Shape;110;p15"/>
          <p:cNvSpPr txBox="1"/>
          <p:nvPr/>
        </p:nvSpPr>
        <p:spPr>
          <a:xfrm>
            <a:off x="366450" y="504825"/>
            <a:ext cx="8411100" cy="7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latin typeface="Raleway"/>
                <a:ea typeface="Raleway"/>
                <a:cs typeface="Raleway"/>
                <a:sym typeface="Raleway"/>
              </a:rPr>
              <a:t>CVE-2003-1045  Description</a:t>
            </a:r>
            <a:endParaRPr sz="4800" b="1">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1"/>
          <p:cNvSpPr txBox="1">
            <a:spLocks noGrp="1"/>
          </p:cNvSpPr>
          <p:nvPr>
            <p:ph type="body" idx="1"/>
          </p:nvPr>
        </p:nvSpPr>
        <p:spPr>
          <a:xfrm>
            <a:off x="893700" y="6199950"/>
            <a:ext cx="6462600" cy="4677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a:t>You can copy&amp;paste graphs from </a:t>
            </a:r>
            <a:r>
              <a:rPr lang="en" u="sng">
                <a:solidFill>
                  <a:schemeClr val="hlink"/>
                </a:solidFill>
                <a:hlinkClick r:id="rId3"/>
              </a:rPr>
              <a:t>Google Sheets</a:t>
            </a:r>
            <a:endParaRPr/>
          </a:p>
        </p:txBody>
      </p:sp>
      <p:pic>
        <p:nvPicPr>
          <p:cNvPr id="480" name="Google Shape;480;p51"/>
          <p:cNvPicPr preferRelativeResize="0"/>
          <p:nvPr/>
        </p:nvPicPr>
        <p:blipFill>
          <a:blip r:embed="rId4">
            <a:alphaModFix/>
          </a:blip>
          <a:stretch>
            <a:fillRect/>
          </a:stretch>
        </p:blipFill>
        <p:spPr>
          <a:xfrm>
            <a:off x="1138238" y="462075"/>
            <a:ext cx="6867525" cy="5695950"/>
          </a:xfrm>
          <a:prstGeom prst="rect">
            <a:avLst/>
          </a:prstGeom>
          <a:noFill/>
          <a:ln>
            <a:noFill/>
          </a:ln>
        </p:spPr>
      </p:pic>
      <p:sp>
        <p:nvSpPr>
          <p:cNvPr id="481" name="Google Shape;481;p5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2"/>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2"/>
          <p:cNvSpPr txBox="1">
            <a:spLocks noGrp="1"/>
          </p:cNvSpPr>
          <p:nvPr>
            <p:ph type="body" idx="4294967295"/>
          </p:nvPr>
        </p:nvSpPr>
        <p:spPr>
          <a:xfrm>
            <a:off x="916025" y="843075"/>
            <a:ext cx="3643200" cy="5058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97ABBC"/>
                </a:solidFill>
                <a:latin typeface="Raleway"/>
                <a:ea typeface="Raleway"/>
                <a:cs typeface="Raleway"/>
                <a:sym typeface="Raleway"/>
              </a:rPr>
              <a:t>Android project</a:t>
            </a:r>
            <a:endParaRPr>
              <a:solidFill>
                <a:srgbClr val="97ABBC"/>
              </a:solidFill>
              <a:latin typeface="Raleway"/>
              <a:ea typeface="Raleway"/>
              <a:cs typeface="Raleway"/>
              <a:sym typeface="Raleway"/>
            </a:endParaRPr>
          </a:p>
          <a:p>
            <a:pPr marL="0" lvl="0" indent="0" algn="l" rtl="0">
              <a:spcBef>
                <a:spcPts val="600"/>
              </a:spcBef>
              <a:spcAft>
                <a:spcPts val="0"/>
              </a:spcAft>
              <a:buNone/>
            </a:pPr>
            <a:r>
              <a:rPr lang="en" sz="2400"/>
              <a:t>Show and explain your web, app or software projects using these gadget templates.</a:t>
            </a:r>
            <a:endParaRPr sz="2400"/>
          </a:p>
        </p:txBody>
      </p:sp>
      <p:sp>
        <p:nvSpPr>
          <p:cNvPr id="488" name="Google Shape;488;p52"/>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489" name="Google Shape;489;p52"/>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3"/>
          <p:cNvSpPr/>
          <p:nvPr/>
        </p:nvSpPr>
        <p:spPr>
          <a:xfrm>
            <a:off x="5546605" y="843075"/>
            <a:ext cx="2483749" cy="5226870"/>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3"/>
          <p:cNvSpPr/>
          <p:nvPr/>
        </p:nvSpPr>
        <p:spPr>
          <a:xfrm>
            <a:off x="5715000" y="1572650"/>
            <a:ext cx="2131800" cy="3761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496" name="Google Shape;496;p53"/>
          <p:cNvSpPr txBox="1">
            <a:spLocks noGrp="1"/>
          </p:cNvSpPr>
          <p:nvPr>
            <p:ph type="body" idx="4294967295"/>
          </p:nvPr>
        </p:nvSpPr>
        <p:spPr>
          <a:xfrm>
            <a:off x="916025" y="843075"/>
            <a:ext cx="3643200" cy="5058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97ABBC"/>
                </a:solidFill>
                <a:latin typeface="Raleway"/>
                <a:ea typeface="Raleway"/>
                <a:cs typeface="Raleway"/>
                <a:sym typeface="Raleway"/>
              </a:rPr>
              <a:t>iPhone project</a:t>
            </a:r>
            <a:endParaRPr>
              <a:solidFill>
                <a:srgbClr val="97ABBC"/>
              </a:solidFill>
              <a:latin typeface="Raleway"/>
              <a:ea typeface="Raleway"/>
              <a:cs typeface="Raleway"/>
              <a:sym typeface="Raleway"/>
            </a:endParaRPr>
          </a:p>
          <a:p>
            <a:pPr marL="0" lvl="0" indent="0" algn="l" rtl="0">
              <a:spcBef>
                <a:spcPts val="600"/>
              </a:spcBef>
              <a:spcAft>
                <a:spcPts val="0"/>
              </a:spcAft>
              <a:buNone/>
            </a:pPr>
            <a:r>
              <a:rPr lang="en" sz="2400"/>
              <a:t>Show and explain your web, app or software projects using these gadget templates.</a:t>
            </a:r>
            <a:endParaRPr sz="2400"/>
          </a:p>
        </p:txBody>
      </p:sp>
      <p:sp>
        <p:nvSpPr>
          <p:cNvPr id="497" name="Google Shape;497;p5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4"/>
          <p:cNvSpPr/>
          <p:nvPr/>
        </p:nvSpPr>
        <p:spPr>
          <a:xfrm>
            <a:off x="5042175" y="1207850"/>
            <a:ext cx="3331800" cy="44505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503" name="Google Shape;503;p54"/>
          <p:cNvSpPr txBox="1">
            <a:spLocks noGrp="1"/>
          </p:cNvSpPr>
          <p:nvPr>
            <p:ph type="body" idx="4294967295"/>
          </p:nvPr>
        </p:nvSpPr>
        <p:spPr>
          <a:xfrm>
            <a:off x="916025" y="843075"/>
            <a:ext cx="3643200" cy="5058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97ABBC"/>
                </a:solidFill>
                <a:latin typeface="Raleway"/>
                <a:ea typeface="Raleway"/>
                <a:cs typeface="Raleway"/>
                <a:sym typeface="Raleway"/>
              </a:rPr>
              <a:t>Tablet project</a:t>
            </a:r>
            <a:endParaRPr>
              <a:solidFill>
                <a:srgbClr val="97ABBC"/>
              </a:solidFill>
              <a:latin typeface="Raleway"/>
              <a:ea typeface="Raleway"/>
              <a:cs typeface="Raleway"/>
              <a:sym typeface="Raleway"/>
            </a:endParaRPr>
          </a:p>
          <a:p>
            <a:pPr marL="0" lvl="0" indent="0" algn="l" rtl="0">
              <a:spcBef>
                <a:spcPts val="600"/>
              </a:spcBef>
              <a:spcAft>
                <a:spcPts val="0"/>
              </a:spcAft>
              <a:buNone/>
            </a:pPr>
            <a:r>
              <a:rPr lang="en" sz="2400"/>
              <a:t>Show and explain your web, app or software projects using these gadget templates.</a:t>
            </a:r>
            <a:endParaRPr sz="2400"/>
          </a:p>
        </p:txBody>
      </p:sp>
      <p:sp>
        <p:nvSpPr>
          <p:cNvPr id="504" name="Google Shape;504;p54"/>
          <p:cNvSpPr/>
          <p:nvPr/>
        </p:nvSpPr>
        <p:spPr>
          <a:xfrm>
            <a:off x="4787663" y="719305"/>
            <a:ext cx="3839440" cy="5429937"/>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5"/>
          <p:cNvSpPr/>
          <p:nvPr/>
        </p:nvSpPr>
        <p:spPr>
          <a:xfrm>
            <a:off x="916025" y="669775"/>
            <a:ext cx="5140316" cy="400179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5"/>
          <p:cNvSpPr/>
          <p:nvPr/>
        </p:nvSpPr>
        <p:spPr>
          <a:xfrm>
            <a:off x="1127150" y="880350"/>
            <a:ext cx="4717800" cy="30075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512" name="Google Shape;512;p55"/>
          <p:cNvSpPr txBox="1">
            <a:spLocks noGrp="1"/>
          </p:cNvSpPr>
          <p:nvPr>
            <p:ph type="body" idx="4294967295"/>
          </p:nvPr>
        </p:nvSpPr>
        <p:spPr>
          <a:xfrm>
            <a:off x="916025" y="4889775"/>
            <a:ext cx="6460800" cy="1240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97ABBC"/>
                </a:solidFill>
                <a:latin typeface="Raleway"/>
                <a:ea typeface="Raleway"/>
                <a:cs typeface="Raleway"/>
                <a:sym typeface="Raleway"/>
              </a:rPr>
              <a:t>Desktop project</a:t>
            </a:r>
            <a:endParaRPr>
              <a:solidFill>
                <a:srgbClr val="97ABBC"/>
              </a:solidFill>
              <a:latin typeface="Raleway"/>
              <a:ea typeface="Raleway"/>
              <a:cs typeface="Raleway"/>
              <a:sym typeface="Raleway"/>
            </a:endParaRPr>
          </a:p>
          <a:p>
            <a:pPr marL="0" lvl="0" indent="0" algn="l" rtl="0">
              <a:spcBef>
                <a:spcPts val="600"/>
              </a:spcBef>
              <a:spcAft>
                <a:spcPts val="0"/>
              </a:spcAft>
              <a:buNone/>
            </a:pPr>
            <a:r>
              <a:rPr lang="en" sz="2400"/>
              <a:t>Show and explain your web, app or software projects using these gadget templates.</a:t>
            </a:r>
            <a:endParaRPr sz="2400"/>
          </a:p>
        </p:txBody>
      </p:sp>
      <p:sp>
        <p:nvSpPr>
          <p:cNvPr id="513" name="Google Shape;513;p5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6"/>
          <p:cNvSpPr txBox="1">
            <a:spLocks noGrp="1"/>
          </p:cNvSpPr>
          <p:nvPr>
            <p:ph type="ctrTitle" idx="4294967295"/>
          </p:nvPr>
        </p:nvSpPr>
        <p:spPr>
          <a:xfrm>
            <a:off x="916025" y="968125"/>
            <a:ext cx="5561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7ECEFD"/>
                </a:solidFill>
              </a:rPr>
              <a:t>Thanks!</a:t>
            </a:r>
            <a:endParaRPr sz="6000">
              <a:solidFill>
                <a:srgbClr val="7ECEFD"/>
              </a:solidFill>
            </a:endParaRPr>
          </a:p>
        </p:txBody>
      </p:sp>
      <p:sp>
        <p:nvSpPr>
          <p:cNvPr id="519" name="Google Shape;519;p56"/>
          <p:cNvSpPr txBox="1">
            <a:spLocks noGrp="1"/>
          </p:cNvSpPr>
          <p:nvPr>
            <p:ph type="subTitle" idx="4294967295"/>
          </p:nvPr>
        </p:nvSpPr>
        <p:spPr>
          <a:xfrm>
            <a:off x="916025" y="2338950"/>
            <a:ext cx="5561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a:solidFill>
                  <a:srgbClr val="FFFFFF"/>
                </a:solidFill>
              </a:rPr>
              <a:t>Any questions?</a:t>
            </a:r>
            <a:endParaRPr sz="4800" b="1">
              <a:solidFill>
                <a:srgbClr val="FFFFFF"/>
              </a:solidFill>
            </a:endParaRPr>
          </a:p>
        </p:txBody>
      </p:sp>
      <p:sp>
        <p:nvSpPr>
          <p:cNvPr id="520" name="Google Shape;520;p56"/>
          <p:cNvSpPr txBox="1">
            <a:spLocks noGrp="1"/>
          </p:cNvSpPr>
          <p:nvPr>
            <p:ph type="body" idx="4294967295"/>
          </p:nvPr>
        </p:nvSpPr>
        <p:spPr>
          <a:xfrm>
            <a:off x="916025" y="3678675"/>
            <a:ext cx="5561100" cy="266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You can find me at:</a:t>
            </a:r>
            <a:endParaRPr sz="2400">
              <a:solidFill>
                <a:srgbClr val="FFFFFF"/>
              </a:solidFill>
            </a:endParaRPr>
          </a:p>
          <a:p>
            <a:pPr marL="0" lvl="0" indent="0" algn="l" rtl="0">
              <a:spcBef>
                <a:spcPts val="600"/>
              </a:spcBef>
              <a:spcAft>
                <a:spcPts val="0"/>
              </a:spcAft>
              <a:buNone/>
            </a:pPr>
            <a:r>
              <a:rPr lang="en" sz="2400">
                <a:solidFill>
                  <a:srgbClr val="FFFFFF"/>
                </a:solidFill>
              </a:rPr>
              <a:t>@username</a:t>
            </a:r>
            <a:endParaRPr sz="2400">
              <a:solidFill>
                <a:srgbClr val="FFFFFF"/>
              </a:solidFill>
            </a:endParaRPr>
          </a:p>
          <a:p>
            <a:pPr marL="0" lvl="0" indent="0" algn="l" rtl="0">
              <a:spcBef>
                <a:spcPts val="600"/>
              </a:spcBef>
              <a:spcAft>
                <a:spcPts val="0"/>
              </a:spcAft>
              <a:buNone/>
            </a:pPr>
            <a:r>
              <a:rPr lang="en" sz="2400">
                <a:solidFill>
                  <a:srgbClr val="FFFFFF"/>
                </a:solidFill>
              </a:rPr>
              <a:t>user@mail.me</a:t>
            </a:r>
            <a:endParaRPr sz="2400">
              <a:solidFill>
                <a:srgbClr val="FFFFFF"/>
              </a:solidFill>
            </a:endParaRPr>
          </a:p>
        </p:txBody>
      </p:sp>
      <p:sp>
        <p:nvSpPr>
          <p:cNvPr id="521" name="Google Shape;521;p5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7"/>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527" name="Google Shape;527;p57"/>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528" name="Google Shape;528;p5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8"/>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534" name="Google Shape;534;p58"/>
          <p:cNvSpPr txBox="1">
            <a:spLocks noGrp="1"/>
          </p:cNvSpPr>
          <p:nvPr>
            <p:ph type="body" idx="1"/>
          </p:nvPr>
        </p:nvSpPr>
        <p:spPr>
          <a:xfrm>
            <a:off x="893700" y="1600200"/>
            <a:ext cx="6462600" cy="415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presentations uses the following typographies and colors:</a:t>
            </a:r>
            <a:endParaRPr sz="1400"/>
          </a:p>
          <a:p>
            <a:pPr marL="457200" lvl="0" indent="-317500" algn="l" rtl="0">
              <a:lnSpc>
                <a:spcPct val="115000"/>
              </a:lnSpc>
              <a:spcBef>
                <a:spcPts val="600"/>
              </a:spcBef>
              <a:spcAft>
                <a:spcPts val="0"/>
              </a:spcAft>
              <a:buSzPts val="1400"/>
              <a:buChar char="▷"/>
            </a:pPr>
            <a:r>
              <a:rPr lang="en" sz="1400"/>
              <a:t>Titles: </a:t>
            </a:r>
            <a:r>
              <a:rPr lang="en" sz="1400" b="1"/>
              <a:t>Raleway</a:t>
            </a:r>
            <a:endParaRPr sz="1400" b="1"/>
          </a:p>
          <a:p>
            <a:pPr marL="457200" lvl="0" indent="-317500" algn="l" rtl="0">
              <a:lnSpc>
                <a:spcPct val="115000"/>
              </a:lnSpc>
              <a:spcBef>
                <a:spcPts val="0"/>
              </a:spcBef>
              <a:spcAft>
                <a:spcPts val="0"/>
              </a:spcAft>
              <a:buSzPts val="1400"/>
              <a:buChar char="▷"/>
            </a:pPr>
            <a:r>
              <a:rPr lang="en" sz="1400"/>
              <a:t>Body copy: </a:t>
            </a:r>
            <a:r>
              <a:rPr lang="en" sz="1400" b="1"/>
              <a:t>Lato</a:t>
            </a:r>
            <a:endParaRPr sz="1400" b="1"/>
          </a:p>
          <a:p>
            <a:pPr marL="0" lvl="0" indent="0" algn="l" rtl="0">
              <a:lnSpc>
                <a:spcPct val="115000"/>
              </a:lnSpc>
              <a:spcBef>
                <a:spcPts val="600"/>
              </a:spcBef>
              <a:spcAft>
                <a:spcPts val="0"/>
              </a:spcAft>
              <a:buNone/>
            </a:pPr>
            <a:r>
              <a:rPr lang="en" sz="1400"/>
              <a:t>You can download the fonts on these pages:</a:t>
            </a:r>
            <a:endParaRPr sz="1400"/>
          </a:p>
          <a:p>
            <a:pPr marL="0" lvl="0" indent="0" algn="l" rtl="0">
              <a:lnSpc>
                <a:spcPct val="115000"/>
              </a:lnSpc>
              <a:spcBef>
                <a:spcPts val="600"/>
              </a:spcBef>
              <a:spcAft>
                <a:spcPts val="0"/>
              </a:spcAft>
              <a:buNone/>
            </a:pPr>
            <a:r>
              <a:rPr lang="en" sz="1400" u="sng">
                <a:solidFill>
                  <a:srgbClr val="2185C5"/>
                </a:solidFill>
                <a:hlinkClick r:id="rId3"/>
              </a:rPr>
              <a:t>https://www.fontsquirrel.com/fonts/raleway</a:t>
            </a:r>
            <a:endParaRPr sz="1400">
              <a:solidFill>
                <a:srgbClr val="2185C5"/>
              </a:solidFill>
            </a:endParaRPr>
          </a:p>
          <a:p>
            <a:pPr marL="0" lvl="0" indent="0" algn="l" rtl="0">
              <a:lnSpc>
                <a:spcPct val="115000"/>
              </a:lnSpc>
              <a:spcBef>
                <a:spcPts val="600"/>
              </a:spcBef>
              <a:spcAft>
                <a:spcPts val="0"/>
              </a:spcAft>
              <a:buNone/>
            </a:pPr>
            <a:r>
              <a:rPr lang="en" sz="1400" u="sng">
                <a:solidFill>
                  <a:srgbClr val="2185C5"/>
                </a:solidFill>
                <a:hlinkClick r:id="rId4"/>
              </a:rPr>
              <a:t>https://www.fontsquirrel.com/fonts/lato</a:t>
            </a:r>
            <a:endParaRPr sz="1400">
              <a:solidFill>
                <a:srgbClr val="2185C5"/>
              </a:solidFill>
            </a:endParaRPr>
          </a:p>
          <a:p>
            <a:pPr marL="0" lvl="0" indent="0" algn="l" rtl="0">
              <a:lnSpc>
                <a:spcPct val="115000"/>
              </a:lnSpc>
              <a:spcBef>
                <a:spcPts val="600"/>
              </a:spcBef>
              <a:spcAft>
                <a:spcPts val="0"/>
              </a:spcAft>
              <a:buNone/>
            </a:pPr>
            <a:endParaRPr sz="1400"/>
          </a:p>
          <a:p>
            <a:pPr marL="457200" lvl="0" indent="-317500" algn="l" rtl="0">
              <a:lnSpc>
                <a:spcPct val="115000"/>
              </a:lnSpc>
              <a:spcBef>
                <a:spcPts val="600"/>
              </a:spcBef>
              <a:spcAft>
                <a:spcPts val="0"/>
              </a:spcAft>
              <a:buSzPts val="1400"/>
              <a:buChar char="▷"/>
            </a:pPr>
            <a:r>
              <a:rPr lang="en" sz="1400"/>
              <a:t>Dark blue </a:t>
            </a:r>
            <a:r>
              <a:rPr lang="en" sz="1400" b="1">
                <a:solidFill>
                  <a:srgbClr val="2185C5"/>
                </a:solidFill>
              </a:rPr>
              <a:t>#2185c5</a:t>
            </a:r>
            <a:endParaRPr sz="1400" b="1">
              <a:solidFill>
                <a:srgbClr val="2185C5"/>
              </a:solidFill>
            </a:endParaRPr>
          </a:p>
          <a:p>
            <a:pPr marL="457200" lvl="0" indent="-317500" algn="l" rtl="0">
              <a:lnSpc>
                <a:spcPct val="115000"/>
              </a:lnSpc>
              <a:spcBef>
                <a:spcPts val="0"/>
              </a:spcBef>
              <a:spcAft>
                <a:spcPts val="0"/>
              </a:spcAft>
              <a:buSzPts val="1400"/>
              <a:buChar char="▷"/>
            </a:pPr>
            <a:r>
              <a:rPr lang="en" sz="1400"/>
              <a:t>Light blue </a:t>
            </a:r>
            <a:r>
              <a:rPr lang="en" sz="1400" b="1">
                <a:solidFill>
                  <a:srgbClr val="7ECEFD"/>
                </a:solidFill>
              </a:rPr>
              <a:t>#7ecefd</a:t>
            </a:r>
            <a:endParaRPr sz="1400" b="1">
              <a:solidFill>
                <a:srgbClr val="7ECEFD"/>
              </a:solidFill>
            </a:endParaRPr>
          </a:p>
          <a:p>
            <a:pPr marL="457200" lvl="0" indent="-317500" algn="l" rtl="0">
              <a:lnSpc>
                <a:spcPct val="115000"/>
              </a:lnSpc>
              <a:spcBef>
                <a:spcPts val="0"/>
              </a:spcBef>
              <a:spcAft>
                <a:spcPts val="0"/>
              </a:spcAft>
              <a:buSzPts val="1400"/>
              <a:buChar char="▷"/>
            </a:pPr>
            <a:r>
              <a:rPr lang="en" sz="1400"/>
              <a:t>Yellow </a:t>
            </a:r>
            <a:r>
              <a:rPr lang="en" sz="1400" b="1">
                <a:solidFill>
                  <a:srgbClr val="FF9715"/>
                </a:solidFill>
              </a:rPr>
              <a:t>#ff9715</a:t>
            </a:r>
            <a:endParaRPr sz="1400" b="1">
              <a:solidFill>
                <a:srgbClr val="FF9715"/>
              </a:solidFill>
            </a:endParaRPr>
          </a:p>
          <a:p>
            <a:pPr marL="457200" lvl="0" indent="-317500" algn="l" rtl="0">
              <a:lnSpc>
                <a:spcPct val="115000"/>
              </a:lnSpc>
              <a:spcBef>
                <a:spcPts val="0"/>
              </a:spcBef>
              <a:spcAft>
                <a:spcPts val="0"/>
              </a:spcAft>
              <a:buSzPts val="1400"/>
              <a:buChar char="▷"/>
            </a:pPr>
            <a:r>
              <a:rPr lang="en" sz="1400"/>
              <a:t>Magenta </a:t>
            </a:r>
            <a:r>
              <a:rPr lang="en" sz="1400" b="1">
                <a:solidFill>
                  <a:srgbClr val="F20253"/>
                </a:solidFill>
              </a:rPr>
              <a:t>#f20253</a:t>
            </a:r>
            <a:endParaRPr sz="1400" b="1">
              <a:solidFill>
                <a:srgbClr val="F20253"/>
              </a:solidFill>
            </a:endParaRPr>
          </a:p>
          <a:p>
            <a:pPr marL="457200" lvl="0" indent="-317500" algn="l" rtl="0">
              <a:lnSpc>
                <a:spcPct val="115000"/>
              </a:lnSpc>
              <a:spcBef>
                <a:spcPts val="0"/>
              </a:spcBef>
              <a:spcAft>
                <a:spcPts val="0"/>
              </a:spcAft>
              <a:buSzPts val="1400"/>
              <a:buChar char="▷"/>
            </a:pPr>
            <a:r>
              <a:rPr lang="en" sz="1400"/>
              <a:t>Dark gray </a:t>
            </a:r>
            <a:r>
              <a:rPr lang="en" sz="1400" b="1"/>
              <a:t>#677480</a:t>
            </a:r>
            <a:endParaRPr sz="1400" b="1"/>
          </a:p>
          <a:p>
            <a:pPr marL="457200" lvl="0" indent="-317500" algn="l" rtl="0">
              <a:lnSpc>
                <a:spcPct val="115000"/>
              </a:lnSpc>
              <a:spcBef>
                <a:spcPts val="0"/>
              </a:spcBef>
              <a:spcAft>
                <a:spcPts val="0"/>
              </a:spcAft>
              <a:buSzPts val="1400"/>
              <a:buChar char="▷"/>
            </a:pPr>
            <a:r>
              <a:rPr lang="en" sz="1400"/>
              <a:t>Light gray </a:t>
            </a:r>
            <a:r>
              <a:rPr lang="en" sz="1400" b="1">
                <a:solidFill>
                  <a:srgbClr val="97ABBC"/>
                </a:solidFill>
              </a:rPr>
              <a:t>#97abbc</a:t>
            </a:r>
            <a:endParaRPr sz="1400" b="1">
              <a:solidFill>
                <a:srgbClr val="97ABBC"/>
              </a:solidFill>
            </a:endParaRPr>
          </a:p>
        </p:txBody>
      </p:sp>
      <p:sp>
        <p:nvSpPr>
          <p:cNvPr id="535" name="Google Shape;535;p58"/>
          <p:cNvSpPr txBox="1"/>
          <p:nvPr/>
        </p:nvSpPr>
        <p:spPr>
          <a:xfrm>
            <a:off x="316275" y="6070200"/>
            <a:ext cx="8524200" cy="71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2185C5"/>
                </a:solidFill>
                <a:latin typeface="Lato"/>
                <a:ea typeface="Lato"/>
                <a:cs typeface="Lato"/>
                <a:sym typeface="Lato"/>
              </a:rPr>
              <a:t>You don’t need to keep this slide in your presentation. It’s only here to serve you as a design guide if you need to create new slides or download the fonts to edit the presentation in PowerPoint®</a:t>
            </a:r>
            <a:endParaRPr sz="1200" i="1">
              <a:solidFill>
                <a:srgbClr val="2185C5"/>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200" i="1">
              <a:solidFill>
                <a:srgbClr val="2185C5"/>
              </a:solidFill>
              <a:latin typeface="Lato"/>
              <a:ea typeface="Lato"/>
              <a:cs typeface="Lato"/>
              <a:sym typeface="Lato"/>
            </a:endParaRPr>
          </a:p>
          <a:p>
            <a:pPr marL="0" lvl="0" indent="0" algn="l" rtl="0">
              <a:spcBef>
                <a:spcPts val="0"/>
              </a:spcBef>
              <a:spcAft>
                <a:spcPts val="0"/>
              </a:spcAft>
              <a:buNone/>
            </a:pPr>
            <a:endParaRPr sz="1200" i="1">
              <a:solidFill>
                <a:srgbClr val="2185C5"/>
              </a:solidFill>
              <a:latin typeface="Lato"/>
              <a:ea typeface="Lato"/>
              <a:cs typeface="Lato"/>
              <a:sym typeface="Lato"/>
            </a:endParaRPr>
          </a:p>
        </p:txBody>
      </p:sp>
      <p:sp>
        <p:nvSpPr>
          <p:cNvPr id="536" name="Google Shape;536;p5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7ECEFD"/>
        </a:solidFill>
        <a:effectLst/>
      </p:bgPr>
    </p:bg>
    <p:spTree>
      <p:nvGrpSpPr>
        <p:cNvPr id="1" name="Shape 540"/>
        <p:cNvGrpSpPr/>
        <p:nvPr/>
      </p:nvGrpSpPr>
      <p:grpSpPr>
        <a:xfrm>
          <a:off x="0" y="0"/>
          <a:ext cx="0" cy="0"/>
          <a:chOff x="0" y="0"/>
          <a:chExt cx="0" cy="0"/>
        </a:xfrm>
      </p:grpSpPr>
      <p:grpSp>
        <p:nvGrpSpPr>
          <p:cNvPr id="541" name="Google Shape;541;p59"/>
          <p:cNvGrpSpPr/>
          <p:nvPr/>
        </p:nvGrpSpPr>
        <p:grpSpPr>
          <a:xfrm>
            <a:off x="358968" y="1254338"/>
            <a:ext cx="347107" cy="438984"/>
            <a:chOff x="584925" y="238125"/>
            <a:chExt cx="415200" cy="525100"/>
          </a:xfrm>
        </p:grpSpPr>
        <p:sp>
          <p:nvSpPr>
            <p:cNvPr id="542" name="Google Shape;542;p5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59"/>
          <p:cNvGrpSpPr/>
          <p:nvPr/>
        </p:nvGrpSpPr>
        <p:grpSpPr>
          <a:xfrm>
            <a:off x="910227" y="1318125"/>
            <a:ext cx="371623" cy="309362"/>
            <a:chOff x="1244325" y="314425"/>
            <a:chExt cx="444525" cy="370050"/>
          </a:xfrm>
        </p:grpSpPr>
        <p:sp>
          <p:nvSpPr>
            <p:cNvPr id="549" name="Google Shape;549;p5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59"/>
          <p:cNvGrpSpPr/>
          <p:nvPr/>
        </p:nvGrpSpPr>
        <p:grpSpPr>
          <a:xfrm>
            <a:off x="1481925" y="1316599"/>
            <a:ext cx="355300" cy="312413"/>
            <a:chOff x="1928175" y="312600"/>
            <a:chExt cx="425000" cy="373700"/>
          </a:xfrm>
        </p:grpSpPr>
        <p:sp>
          <p:nvSpPr>
            <p:cNvPr id="552" name="Google Shape;552;p5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9"/>
          <p:cNvSpPr/>
          <p:nvPr/>
        </p:nvSpPr>
        <p:spPr>
          <a:xfrm>
            <a:off x="2077702" y="1305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9"/>
          <p:cNvSpPr/>
          <p:nvPr/>
        </p:nvSpPr>
        <p:spPr>
          <a:xfrm>
            <a:off x="2661148" y="1306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59"/>
          <p:cNvGrpSpPr/>
          <p:nvPr/>
        </p:nvGrpSpPr>
        <p:grpSpPr>
          <a:xfrm>
            <a:off x="3145963" y="1300276"/>
            <a:ext cx="408386" cy="345080"/>
            <a:chOff x="3918650" y="293075"/>
            <a:chExt cx="488500" cy="412775"/>
          </a:xfrm>
        </p:grpSpPr>
        <p:sp>
          <p:nvSpPr>
            <p:cNvPr id="557" name="Google Shape;557;p5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59"/>
          <p:cNvGrpSpPr/>
          <p:nvPr/>
        </p:nvGrpSpPr>
        <p:grpSpPr>
          <a:xfrm>
            <a:off x="3745730" y="1274235"/>
            <a:ext cx="335905" cy="397142"/>
            <a:chOff x="4636075" y="261925"/>
            <a:chExt cx="401800" cy="475050"/>
          </a:xfrm>
        </p:grpSpPr>
        <p:sp>
          <p:nvSpPr>
            <p:cNvPr id="561" name="Google Shape;561;p5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59"/>
          <p:cNvSpPr/>
          <p:nvPr/>
        </p:nvSpPr>
        <p:spPr>
          <a:xfrm>
            <a:off x="4284931" y="1304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59"/>
          <p:cNvGrpSpPr/>
          <p:nvPr/>
        </p:nvGrpSpPr>
        <p:grpSpPr>
          <a:xfrm>
            <a:off x="4872282" y="1307424"/>
            <a:ext cx="336908" cy="330262"/>
            <a:chOff x="5983625" y="301625"/>
            <a:chExt cx="403000" cy="395050"/>
          </a:xfrm>
        </p:grpSpPr>
        <p:sp>
          <p:nvSpPr>
            <p:cNvPr id="567" name="Google Shape;567;p5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59"/>
          <p:cNvGrpSpPr/>
          <p:nvPr/>
        </p:nvGrpSpPr>
        <p:grpSpPr>
          <a:xfrm>
            <a:off x="5438358" y="1304853"/>
            <a:ext cx="331808" cy="331307"/>
            <a:chOff x="6660750" y="298550"/>
            <a:chExt cx="396900" cy="396300"/>
          </a:xfrm>
        </p:grpSpPr>
        <p:sp>
          <p:nvSpPr>
            <p:cNvPr id="588" name="Google Shape;588;p5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59"/>
          <p:cNvGrpSpPr/>
          <p:nvPr/>
        </p:nvGrpSpPr>
        <p:grpSpPr>
          <a:xfrm>
            <a:off x="358968" y="1826538"/>
            <a:ext cx="347107" cy="420111"/>
            <a:chOff x="584925" y="922575"/>
            <a:chExt cx="415200" cy="502525"/>
          </a:xfrm>
        </p:grpSpPr>
        <p:sp>
          <p:nvSpPr>
            <p:cNvPr id="591" name="Google Shape;591;p5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59"/>
          <p:cNvGrpSpPr/>
          <p:nvPr/>
        </p:nvGrpSpPr>
        <p:grpSpPr>
          <a:xfrm>
            <a:off x="912275" y="1816841"/>
            <a:ext cx="367547" cy="437980"/>
            <a:chOff x="1246775" y="910975"/>
            <a:chExt cx="439650" cy="523900"/>
          </a:xfrm>
        </p:grpSpPr>
        <p:sp>
          <p:nvSpPr>
            <p:cNvPr id="595" name="Google Shape;595;p5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59"/>
          <p:cNvGrpSpPr/>
          <p:nvPr/>
        </p:nvGrpSpPr>
        <p:grpSpPr>
          <a:xfrm>
            <a:off x="1480400" y="1887274"/>
            <a:ext cx="358351" cy="298118"/>
            <a:chOff x="1926350" y="995225"/>
            <a:chExt cx="428650" cy="356600"/>
          </a:xfrm>
        </p:grpSpPr>
        <p:sp>
          <p:nvSpPr>
            <p:cNvPr id="599" name="Google Shape;599;p5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59"/>
          <p:cNvSpPr/>
          <p:nvPr/>
        </p:nvSpPr>
        <p:spPr>
          <a:xfrm>
            <a:off x="2048085" y="1862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p:nvPr/>
        </p:nvSpPr>
        <p:spPr>
          <a:xfrm>
            <a:off x="2612156" y="1879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9"/>
          <p:cNvSpPr/>
          <p:nvPr/>
        </p:nvSpPr>
        <p:spPr>
          <a:xfrm>
            <a:off x="3180804" y="1882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a:off x="3755576" y="1885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59"/>
          <p:cNvGrpSpPr/>
          <p:nvPr/>
        </p:nvGrpSpPr>
        <p:grpSpPr>
          <a:xfrm>
            <a:off x="4302631" y="1864827"/>
            <a:ext cx="349155" cy="349657"/>
            <a:chOff x="5302225" y="968375"/>
            <a:chExt cx="417650" cy="418250"/>
          </a:xfrm>
        </p:grpSpPr>
        <p:sp>
          <p:nvSpPr>
            <p:cNvPr id="608" name="Google Shape;608;p5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59"/>
          <p:cNvGrpSpPr/>
          <p:nvPr/>
        </p:nvGrpSpPr>
        <p:grpSpPr>
          <a:xfrm>
            <a:off x="4824295" y="1825514"/>
            <a:ext cx="432881" cy="421637"/>
            <a:chOff x="5926225" y="921350"/>
            <a:chExt cx="517800" cy="504350"/>
          </a:xfrm>
        </p:grpSpPr>
        <p:sp>
          <p:nvSpPr>
            <p:cNvPr id="611" name="Google Shape;611;p5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59"/>
          <p:cNvGrpSpPr/>
          <p:nvPr/>
        </p:nvGrpSpPr>
        <p:grpSpPr>
          <a:xfrm>
            <a:off x="5402118" y="1833686"/>
            <a:ext cx="404290" cy="405314"/>
            <a:chOff x="6617400" y="931125"/>
            <a:chExt cx="483600" cy="484825"/>
          </a:xfrm>
        </p:grpSpPr>
        <p:sp>
          <p:nvSpPr>
            <p:cNvPr id="614" name="Google Shape;614;p5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59"/>
          <p:cNvGrpSpPr/>
          <p:nvPr/>
        </p:nvGrpSpPr>
        <p:grpSpPr>
          <a:xfrm>
            <a:off x="337525" y="2463048"/>
            <a:ext cx="389994" cy="273623"/>
            <a:chOff x="559275" y="1683950"/>
            <a:chExt cx="466500" cy="327300"/>
          </a:xfrm>
        </p:grpSpPr>
        <p:sp>
          <p:nvSpPr>
            <p:cNvPr id="617" name="Google Shape;617;p5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59"/>
          <p:cNvGrpSpPr/>
          <p:nvPr/>
        </p:nvGrpSpPr>
        <p:grpSpPr>
          <a:xfrm>
            <a:off x="901052" y="2408958"/>
            <a:ext cx="389994" cy="381822"/>
            <a:chOff x="1233350" y="1619250"/>
            <a:chExt cx="466500" cy="456725"/>
          </a:xfrm>
        </p:grpSpPr>
        <p:sp>
          <p:nvSpPr>
            <p:cNvPr id="620" name="Google Shape;620;p5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59"/>
          <p:cNvGrpSpPr/>
          <p:nvPr/>
        </p:nvGrpSpPr>
        <p:grpSpPr>
          <a:xfrm>
            <a:off x="1476826" y="2417109"/>
            <a:ext cx="365499" cy="365499"/>
            <a:chOff x="1922075" y="1629000"/>
            <a:chExt cx="437200" cy="437200"/>
          </a:xfrm>
        </p:grpSpPr>
        <p:sp>
          <p:nvSpPr>
            <p:cNvPr id="625" name="Google Shape;625;p5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59"/>
          <p:cNvGrpSpPr/>
          <p:nvPr/>
        </p:nvGrpSpPr>
        <p:grpSpPr>
          <a:xfrm>
            <a:off x="2038827" y="2415584"/>
            <a:ext cx="368551" cy="368551"/>
            <a:chOff x="2594325" y="1627175"/>
            <a:chExt cx="440850" cy="440850"/>
          </a:xfrm>
        </p:grpSpPr>
        <p:sp>
          <p:nvSpPr>
            <p:cNvPr id="628" name="Google Shape;628;p5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59"/>
          <p:cNvSpPr/>
          <p:nvPr/>
        </p:nvSpPr>
        <p:spPr>
          <a:xfrm>
            <a:off x="2618782" y="2431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59"/>
          <p:cNvGrpSpPr/>
          <p:nvPr/>
        </p:nvGrpSpPr>
        <p:grpSpPr>
          <a:xfrm>
            <a:off x="3200595" y="2388017"/>
            <a:ext cx="299121" cy="423685"/>
            <a:chOff x="3984000" y="1594200"/>
            <a:chExt cx="357800" cy="506800"/>
          </a:xfrm>
        </p:grpSpPr>
        <p:sp>
          <p:nvSpPr>
            <p:cNvPr id="633" name="Google Shape;633;p5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59"/>
          <p:cNvGrpSpPr/>
          <p:nvPr/>
        </p:nvGrpSpPr>
        <p:grpSpPr>
          <a:xfrm>
            <a:off x="3716637" y="2478869"/>
            <a:ext cx="394090" cy="241980"/>
            <a:chOff x="4601275" y="1702875"/>
            <a:chExt cx="471400" cy="289450"/>
          </a:xfrm>
        </p:grpSpPr>
        <p:sp>
          <p:nvSpPr>
            <p:cNvPr id="636" name="Google Shape;636;p5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59"/>
          <p:cNvGrpSpPr/>
          <p:nvPr/>
        </p:nvGrpSpPr>
        <p:grpSpPr>
          <a:xfrm>
            <a:off x="4299057" y="2419659"/>
            <a:ext cx="356303" cy="360400"/>
            <a:chOff x="5297950" y="1632050"/>
            <a:chExt cx="426200" cy="431100"/>
          </a:xfrm>
        </p:grpSpPr>
        <p:sp>
          <p:nvSpPr>
            <p:cNvPr id="642" name="Google Shape;642;p5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59"/>
          <p:cNvGrpSpPr/>
          <p:nvPr/>
        </p:nvGrpSpPr>
        <p:grpSpPr>
          <a:xfrm>
            <a:off x="4861560" y="2408958"/>
            <a:ext cx="358351" cy="381822"/>
            <a:chOff x="5970800" y="1619250"/>
            <a:chExt cx="428650" cy="456725"/>
          </a:xfrm>
        </p:grpSpPr>
        <p:sp>
          <p:nvSpPr>
            <p:cNvPr id="645" name="Google Shape;645;p5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59"/>
          <p:cNvGrpSpPr/>
          <p:nvPr/>
        </p:nvGrpSpPr>
        <p:grpSpPr>
          <a:xfrm>
            <a:off x="5408764" y="2404360"/>
            <a:ext cx="401719" cy="366502"/>
            <a:chOff x="6625350" y="1613750"/>
            <a:chExt cx="480525" cy="438400"/>
          </a:xfrm>
        </p:grpSpPr>
        <p:sp>
          <p:nvSpPr>
            <p:cNvPr id="651" name="Google Shape;651;p5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59"/>
          <p:cNvGrpSpPr/>
          <p:nvPr/>
        </p:nvGrpSpPr>
        <p:grpSpPr>
          <a:xfrm>
            <a:off x="380913" y="3000554"/>
            <a:ext cx="303217" cy="325685"/>
            <a:chOff x="611175" y="2326900"/>
            <a:chExt cx="362700" cy="389575"/>
          </a:xfrm>
        </p:grpSpPr>
        <p:sp>
          <p:nvSpPr>
            <p:cNvPr id="657" name="Google Shape;657;p5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59"/>
          <p:cNvSpPr/>
          <p:nvPr/>
        </p:nvSpPr>
        <p:spPr>
          <a:xfrm>
            <a:off x="936309" y="3003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9"/>
          <p:cNvSpPr/>
          <p:nvPr/>
        </p:nvSpPr>
        <p:spPr>
          <a:xfrm>
            <a:off x="1499857" y="3003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9"/>
          <p:cNvSpPr/>
          <p:nvPr/>
        </p:nvSpPr>
        <p:spPr>
          <a:xfrm>
            <a:off x="2063406" y="3003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59"/>
          <p:cNvGrpSpPr/>
          <p:nvPr/>
        </p:nvGrpSpPr>
        <p:grpSpPr>
          <a:xfrm>
            <a:off x="2701378" y="2948492"/>
            <a:ext cx="170502" cy="425733"/>
            <a:chOff x="3386850" y="2264625"/>
            <a:chExt cx="203950" cy="509250"/>
          </a:xfrm>
        </p:grpSpPr>
        <p:sp>
          <p:nvSpPr>
            <p:cNvPr id="665" name="Google Shape;665;p5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59"/>
          <p:cNvGrpSpPr/>
          <p:nvPr/>
        </p:nvGrpSpPr>
        <p:grpSpPr>
          <a:xfrm>
            <a:off x="3843751" y="3002602"/>
            <a:ext cx="139863" cy="317513"/>
            <a:chOff x="4753325" y="2329350"/>
            <a:chExt cx="167300" cy="379800"/>
          </a:xfrm>
        </p:grpSpPr>
        <p:sp>
          <p:nvSpPr>
            <p:cNvPr id="668" name="Google Shape;668;p5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59"/>
          <p:cNvGrpSpPr/>
          <p:nvPr/>
        </p:nvGrpSpPr>
        <p:grpSpPr>
          <a:xfrm>
            <a:off x="3277653" y="2950519"/>
            <a:ext cx="145004" cy="421657"/>
            <a:chOff x="4076175" y="2267050"/>
            <a:chExt cx="173450" cy="504375"/>
          </a:xfrm>
        </p:grpSpPr>
        <p:sp>
          <p:nvSpPr>
            <p:cNvPr id="671" name="Google Shape;671;p5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59"/>
          <p:cNvSpPr/>
          <p:nvPr/>
        </p:nvSpPr>
        <p:spPr>
          <a:xfrm>
            <a:off x="4317599" y="2995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59"/>
          <p:cNvGrpSpPr/>
          <p:nvPr/>
        </p:nvGrpSpPr>
        <p:grpSpPr>
          <a:xfrm>
            <a:off x="4865134" y="3001055"/>
            <a:ext cx="351204" cy="324661"/>
            <a:chOff x="5975075" y="2327500"/>
            <a:chExt cx="420100" cy="388350"/>
          </a:xfrm>
        </p:grpSpPr>
        <p:sp>
          <p:nvSpPr>
            <p:cNvPr id="675" name="Google Shape;675;p5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59"/>
          <p:cNvGrpSpPr/>
          <p:nvPr/>
        </p:nvGrpSpPr>
        <p:grpSpPr>
          <a:xfrm>
            <a:off x="5496544" y="2991358"/>
            <a:ext cx="215437" cy="351204"/>
            <a:chOff x="6730350" y="2315900"/>
            <a:chExt cx="257700" cy="420100"/>
          </a:xfrm>
        </p:grpSpPr>
        <p:sp>
          <p:nvSpPr>
            <p:cNvPr id="678" name="Google Shape;678;p5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59"/>
          <p:cNvGrpSpPr/>
          <p:nvPr/>
        </p:nvGrpSpPr>
        <p:grpSpPr>
          <a:xfrm>
            <a:off x="477889" y="3527840"/>
            <a:ext cx="109265" cy="398166"/>
            <a:chOff x="727175" y="2957625"/>
            <a:chExt cx="130700" cy="476275"/>
          </a:xfrm>
        </p:grpSpPr>
        <p:sp>
          <p:nvSpPr>
            <p:cNvPr id="684" name="Google Shape;684;p5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59"/>
          <p:cNvSpPr/>
          <p:nvPr/>
        </p:nvSpPr>
        <p:spPr>
          <a:xfrm>
            <a:off x="1492208" y="3512114"/>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9"/>
          <p:cNvSpPr/>
          <p:nvPr/>
        </p:nvSpPr>
        <p:spPr>
          <a:xfrm>
            <a:off x="972049" y="3512114"/>
            <a:ext cx="248083" cy="429808"/>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59"/>
          <p:cNvGrpSpPr/>
          <p:nvPr/>
        </p:nvGrpSpPr>
        <p:grpSpPr>
          <a:xfrm>
            <a:off x="2029631" y="3540589"/>
            <a:ext cx="386943" cy="372647"/>
            <a:chOff x="2583325" y="2972875"/>
            <a:chExt cx="462850" cy="445750"/>
          </a:xfrm>
        </p:grpSpPr>
        <p:sp>
          <p:nvSpPr>
            <p:cNvPr id="689" name="Google Shape;689;p5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59"/>
          <p:cNvGrpSpPr/>
          <p:nvPr/>
        </p:nvGrpSpPr>
        <p:grpSpPr>
          <a:xfrm>
            <a:off x="2579886" y="3596246"/>
            <a:ext cx="413486" cy="261354"/>
            <a:chOff x="3241525" y="3039450"/>
            <a:chExt cx="494600" cy="312625"/>
          </a:xfrm>
        </p:grpSpPr>
        <p:sp>
          <p:nvSpPr>
            <p:cNvPr id="692" name="Google Shape;692;p5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59"/>
          <p:cNvSpPr/>
          <p:nvPr/>
        </p:nvSpPr>
        <p:spPr>
          <a:xfrm>
            <a:off x="3736180" y="3549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59"/>
          <p:cNvGrpSpPr/>
          <p:nvPr/>
        </p:nvGrpSpPr>
        <p:grpSpPr>
          <a:xfrm>
            <a:off x="4263318" y="3568679"/>
            <a:ext cx="427781" cy="316489"/>
            <a:chOff x="5255200" y="3006475"/>
            <a:chExt cx="511700" cy="378575"/>
          </a:xfrm>
        </p:grpSpPr>
        <p:sp>
          <p:nvSpPr>
            <p:cNvPr id="696" name="Google Shape;696;p5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59"/>
          <p:cNvGrpSpPr/>
          <p:nvPr/>
        </p:nvGrpSpPr>
        <p:grpSpPr>
          <a:xfrm>
            <a:off x="3177104" y="3550307"/>
            <a:ext cx="346104" cy="353231"/>
            <a:chOff x="3955900" y="2984500"/>
            <a:chExt cx="414000" cy="422525"/>
          </a:xfrm>
        </p:grpSpPr>
        <p:sp>
          <p:nvSpPr>
            <p:cNvPr id="699" name="Google Shape;699;p5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59"/>
          <p:cNvSpPr/>
          <p:nvPr/>
        </p:nvSpPr>
        <p:spPr>
          <a:xfrm>
            <a:off x="341117" y="4138448"/>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9"/>
          <p:cNvSpPr/>
          <p:nvPr/>
        </p:nvSpPr>
        <p:spPr>
          <a:xfrm>
            <a:off x="4906165" y="3533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59"/>
          <p:cNvGrpSpPr/>
          <p:nvPr/>
        </p:nvGrpSpPr>
        <p:grpSpPr>
          <a:xfrm>
            <a:off x="5472049" y="3545187"/>
            <a:ext cx="264427" cy="375719"/>
            <a:chOff x="6701050" y="2978375"/>
            <a:chExt cx="316300" cy="449425"/>
          </a:xfrm>
        </p:grpSpPr>
        <p:sp>
          <p:nvSpPr>
            <p:cNvPr id="705" name="Google Shape;705;p5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59"/>
          <p:cNvGrpSpPr/>
          <p:nvPr/>
        </p:nvGrpSpPr>
        <p:grpSpPr>
          <a:xfrm>
            <a:off x="907677" y="4163848"/>
            <a:ext cx="376743" cy="253203"/>
            <a:chOff x="1241275" y="3718400"/>
            <a:chExt cx="450650" cy="302875"/>
          </a:xfrm>
        </p:grpSpPr>
        <p:sp>
          <p:nvSpPr>
            <p:cNvPr id="708" name="Google Shape;708;p5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59"/>
          <p:cNvGrpSpPr/>
          <p:nvPr/>
        </p:nvGrpSpPr>
        <p:grpSpPr>
          <a:xfrm>
            <a:off x="1476324" y="4144453"/>
            <a:ext cx="366502" cy="292496"/>
            <a:chOff x="1921475" y="3695200"/>
            <a:chExt cx="438400" cy="349875"/>
          </a:xfrm>
        </p:grpSpPr>
        <p:sp>
          <p:nvSpPr>
            <p:cNvPr id="713" name="Google Shape;713;p5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59"/>
          <p:cNvGrpSpPr/>
          <p:nvPr/>
        </p:nvGrpSpPr>
        <p:grpSpPr>
          <a:xfrm>
            <a:off x="2043425" y="4139855"/>
            <a:ext cx="359355" cy="301190"/>
            <a:chOff x="2599825" y="3689700"/>
            <a:chExt cx="429850" cy="360275"/>
          </a:xfrm>
        </p:grpSpPr>
        <p:sp>
          <p:nvSpPr>
            <p:cNvPr id="717" name="Google Shape;717;p5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59"/>
          <p:cNvGrpSpPr/>
          <p:nvPr/>
        </p:nvGrpSpPr>
        <p:grpSpPr>
          <a:xfrm>
            <a:off x="2624299" y="4108714"/>
            <a:ext cx="324661" cy="338956"/>
            <a:chOff x="3294650" y="3652450"/>
            <a:chExt cx="388350" cy="405450"/>
          </a:xfrm>
        </p:grpSpPr>
        <p:sp>
          <p:nvSpPr>
            <p:cNvPr id="720" name="Google Shape;720;p5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59"/>
          <p:cNvGrpSpPr/>
          <p:nvPr/>
        </p:nvGrpSpPr>
        <p:grpSpPr>
          <a:xfrm>
            <a:off x="3160781" y="4151600"/>
            <a:ext cx="378750" cy="277698"/>
            <a:chOff x="3936375" y="3703750"/>
            <a:chExt cx="453050" cy="332175"/>
          </a:xfrm>
        </p:grpSpPr>
        <p:sp>
          <p:nvSpPr>
            <p:cNvPr id="724" name="Google Shape;724;p5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59"/>
          <p:cNvGrpSpPr/>
          <p:nvPr/>
        </p:nvGrpSpPr>
        <p:grpSpPr>
          <a:xfrm>
            <a:off x="3724307" y="4151600"/>
            <a:ext cx="378750" cy="277698"/>
            <a:chOff x="4610450" y="3703750"/>
            <a:chExt cx="453050" cy="332175"/>
          </a:xfrm>
        </p:grpSpPr>
        <p:sp>
          <p:nvSpPr>
            <p:cNvPr id="730" name="Google Shape;730;p5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59"/>
          <p:cNvGrpSpPr/>
          <p:nvPr/>
        </p:nvGrpSpPr>
        <p:grpSpPr>
          <a:xfrm>
            <a:off x="4301106" y="4123532"/>
            <a:ext cx="352207" cy="333836"/>
            <a:chOff x="5300400" y="3670175"/>
            <a:chExt cx="421300" cy="399325"/>
          </a:xfrm>
        </p:grpSpPr>
        <p:sp>
          <p:nvSpPr>
            <p:cNvPr id="733" name="Google Shape;733;p5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59"/>
          <p:cNvSpPr/>
          <p:nvPr/>
        </p:nvSpPr>
        <p:spPr>
          <a:xfrm>
            <a:off x="4844905" y="4094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59"/>
          <p:cNvGrpSpPr/>
          <p:nvPr/>
        </p:nvGrpSpPr>
        <p:grpSpPr>
          <a:xfrm>
            <a:off x="5433259" y="4119435"/>
            <a:ext cx="342008" cy="342028"/>
            <a:chOff x="6654650" y="3665275"/>
            <a:chExt cx="409100" cy="409125"/>
          </a:xfrm>
        </p:grpSpPr>
        <p:sp>
          <p:nvSpPr>
            <p:cNvPr id="740" name="Google Shape;740;p5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59"/>
          <p:cNvGrpSpPr/>
          <p:nvPr/>
        </p:nvGrpSpPr>
        <p:grpSpPr>
          <a:xfrm>
            <a:off x="347223" y="4668666"/>
            <a:ext cx="370599" cy="370620"/>
            <a:chOff x="570875" y="4322250"/>
            <a:chExt cx="443300" cy="443325"/>
          </a:xfrm>
        </p:grpSpPr>
        <p:sp>
          <p:nvSpPr>
            <p:cNvPr id="743" name="Google Shape;743;p5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 name="Google Shape;747;p59"/>
          <p:cNvSpPr/>
          <p:nvPr/>
        </p:nvSpPr>
        <p:spPr>
          <a:xfrm>
            <a:off x="895469" y="4740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8" name="Google Shape;748;p59"/>
          <p:cNvGrpSpPr/>
          <p:nvPr/>
        </p:nvGrpSpPr>
        <p:grpSpPr>
          <a:xfrm>
            <a:off x="1524812" y="4641120"/>
            <a:ext cx="269526" cy="425712"/>
            <a:chOff x="1979475" y="4289300"/>
            <a:chExt cx="322400" cy="509225"/>
          </a:xfrm>
        </p:grpSpPr>
        <p:sp>
          <p:nvSpPr>
            <p:cNvPr id="749" name="Google Shape;749;p5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59"/>
          <p:cNvGrpSpPr/>
          <p:nvPr/>
        </p:nvGrpSpPr>
        <p:grpSpPr>
          <a:xfrm>
            <a:off x="2064346" y="4646721"/>
            <a:ext cx="318014" cy="414510"/>
            <a:chOff x="2624850" y="4296000"/>
            <a:chExt cx="380400" cy="495825"/>
          </a:xfrm>
        </p:grpSpPr>
        <p:sp>
          <p:nvSpPr>
            <p:cNvPr id="753" name="Google Shape;753;p5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59"/>
          <p:cNvSpPr/>
          <p:nvPr/>
        </p:nvSpPr>
        <p:spPr>
          <a:xfrm>
            <a:off x="3180303" y="4684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9"/>
          <p:cNvSpPr/>
          <p:nvPr/>
        </p:nvSpPr>
        <p:spPr>
          <a:xfrm>
            <a:off x="2616754" y="4705571"/>
            <a:ext cx="339959" cy="297093"/>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9"/>
          <p:cNvSpPr/>
          <p:nvPr/>
        </p:nvSpPr>
        <p:spPr>
          <a:xfrm>
            <a:off x="3742304" y="4682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59"/>
          <p:cNvGrpSpPr/>
          <p:nvPr/>
        </p:nvGrpSpPr>
        <p:grpSpPr>
          <a:xfrm>
            <a:off x="4280686" y="4687560"/>
            <a:ext cx="393045" cy="332833"/>
            <a:chOff x="5275975" y="4344850"/>
            <a:chExt cx="470150" cy="398125"/>
          </a:xfrm>
        </p:grpSpPr>
        <p:sp>
          <p:nvSpPr>
            <p:cNvPr id="760" name="Google Shape;760;p5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59"/>
          <p:cNvSpPr/>
          <p:nvPr/>
        </p:nvSpPr>
        <p:spPr>
          <a:xfrm>
            <a:off x="4864301" y="4677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59"/>
          <p:cNvGrpSpPr/>
          <p:nvPr/>
        </p:nvGrpSpPr>
        <p:grpSpPr>
          <a:xfrm>
            <a:off x="5423038" y="4660515"/>
            <a:ext cx="362448" cy="386922"/>
            <a:chOff x="6642425" y="4312500"/>
            <a:chExt cx="433550" cy="462825"/>
          </a:xfrm>
        </p:grpSpPr>
        <p:sp>
          <p:nvSpPr>
            <p:cNvPr id="765" name="Google Shape;765;p5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59"/>
          <p:cNvSpPr/>
          <p:nvPr/>
        </p:nvSpPr>
        <p:spPr>
          <a:xfrm>
            <a:off x="299775" y="5280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59"/>
          <p:cNvGrpSpPr/>
          <p:nvPr/>
        </p:nvGrpSpPr>
        <p:grpSpPr>
          <a:xfrm>
            <a:off x="910227" y="5234764"/>
            <a:ext cx="371623" cy="365499"/>
            <a:chOff x="1244325" y="4999400"/>
            <a:chExt cx="444525" cy="437200"/>
          </a:xfrm>
        </p:grpSpPr>
        <p:sp>
          <p:nvSpPr>
            <p:cNvPr id="770" name="Google Shape;770;p5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59"/>
          <p:cNvGrpSpPr/>
          <p:nvPr/>
        </p:nvGrpSpPr>
        <p:grpSpPr>
          <a:xfrm>
            <a:off x="1506943" y="5223018"/>
            <a:ext cx="305265" cy="388970"/>
            <a:chOff x="1958100" y="4985350"/>
            <a:chExt cx="365150" cy="465275"/>
          </a:xfrm>
        </p:grpSpPr>
        <p:sp>
          <p:nvSpPr>
            <p:cNvPr id="776" name="Google Shape;776;p5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59"/>
          <p:cNvGrpSpPr/>
          <p:nvPr/>
        </p:nvGrpSpPr>
        <p:grpSpPr>
          <a:xfrm>
            <a:off x="2048002" y="5237815"/>
            <a:ext cx="350200" cy="359877"/>
            <a:chOff x="2605300" y="5003050"/>
            <a:chExt cx="418900" cy="430475"/>
          </a:xfrm>
        </p:grpSpPr>
        <p:sp>
          <p:nvSpPr>
            <p:cNvPr id="780" name="Google Shape;780;p5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59"/>
          <p:cNvGrpSpPr/>
          <p:nvPr/>
        </p:nvGrpSpPr>
        <p:grpSpPr>
          <a:xfrm>
            <a:off x="2577336" y="5245486"/>
            <a:ext cx="418585" cy="344056"/>
            <a:chOff x="3238475" y="5012225"/>
            <a:chExt cx="500700" cy="411550"/>
          </a:xfrm>
        </p:grpSpPr>
        <p:sp>
          <p:nvSpPr>
            <p:cNvPr id="784" name="Google Shape;784;p5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59"/>
          <p:cNvGrpSpPr/>
          <p:nvPr/>
        </p:nvGrpSpPr>
        <p:grpSpPr>
          <a:xfrm>
            <a:off x="3683970" y="5208722"/>
            <a:ext cx="459424" cy="417561"/>
            <a:chOff x="4562200" y="4968250"/>
            <a:chExt cx="549550" cy="499475"/>
          </a:xfrm>
        </p:grpSpPr>
        <p:sp>
          <p:nvSpPr>
            <p:cNvPr id="790" name="Google Shape;790;p5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59"/>
          <p:cNvGrpSpPr/>
          <p:nvPr/>
        </p:nvGrpSpPr>
        <p:grpSpPr>
          <a:xfrm>
            <a:off x="3190898" y="5232214"/>
            <a:ext cx="318516" cy="370076"/>
            <a:chOff x="3972400" y="4996350"/>
            <a:chExt cx="381000" cy="442675"/>
          </a:xfrm>
        </p:grpSpPr>
        <p:sp>
          <p:nvSpPr>
            <p:cNvPr id="796" name="Google Shape;796;p5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59"/>
          <p:cNvGrpSpPr/>
          <p:nvPr/>
        </p:nvGrpSpPr>
        <p:grpSpPr>
          <a:xfrm>
            <a:off x="4251593" y="5201073"/>
            <a:ext cx="451252" cy="432860"/>
            <a:chOff x="5241175" y="4959100"/>
            <a:chExt cx="539775" cy="517775"/>
          </a:xfrm>
        </p:grpSpPr>
        <p:sp>
          <p:nvSpPr>
            <p:cNvPr id="799" name="Google Shape;799;p5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59"/>
          <p:cNvSpPr/>
          <p:nvPr/>
        </p:nvSpPr>
        <p:spPr>
          <a:xfrm>
            <a:off x="4842355" y="5307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59"/>
          <p:cNvGrpSpPr/>
          <p:nvPr/>
        </p:nvGrpSpPr>
        <p:grpSpPr>
          <a:xfrm>
            <a:off x="5458777" y="5265382"/>
            <a:ext cx="289444" cy="332832"/>
            <a:chOff x="6685175" y="5036025"/>
            <a:chExt cx="346225" cy="398125"/>
          </a:xfrm>
        </p:grpSpPr>
        <p:sp>
          <p:nvSpPr>
            <p:cNvPr id="807" name="Google Shape;807;p5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59"/>
          <p:cNvGrpSpPr/>
          <p:nvPr/>
        </p:nvGrpSpPr>
        <p:grpSpPr>
          <a:xfrm>
            <a:off x="6359618" y="2789599"/>
            <a:ext cx="432570" cy="421334"/>
            <a:chOff x="5926225" y="921350"/>
            <a:chExt cx="517800" cy="504350"/>
          </a:xfrm>
        </p:grpSpPr>
        <p:sp>
          <p:nvSpPr>
            <p:cNvPr id="813" name="Google Shape;813;p5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814" name="Google Shape;814;p5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815" name="Google Shape;815;p59"/>
          <p:cNvSpPr/>
          <p:nvPr/>
        </p:nvSpPr>
        <p:spPr>
          <a:xfrm>
            <a:off x="6553538" y="3025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59"/>
          <p:cNvGrpSpPr/>
          <p:nvPr/>
        </p:nvGrpSpPr>
        <p:grpSpPr>
          <a:xfrm>
            <a:off x="7244605" y="2768979"/>
            <a:ext cx="432570" cy="421334"/>
            <a:chOff x="5926225" y="921350"/>
            <a:chExt cx="517800" cy="504350"/>
          </a:xfrm>
        </p:grpSpPr>
        <p:sp>
          <p:nvSpPr>
            <p:cNvPr id="817" name="Google Shape;817;p5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59"/>
          <p:cNvSpPr/>
          <p:nvPr/>
        </p:nvSpPr>
        <p:spPr>
          <a:xfrm>
            <a:off x="7438526" y="3005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59"/>
          <p:cNvGrpSpPr/>
          <p:nvPr/>
        </p:nvGrpSpPr>
        <p:grpSpPr>
          <a:xfrm>
            <a:off x="6359885" y="3518021"/>
            <a:ext cx="1075937" cy="1047989"/>
            <a:chOff x="5926225" y="921350"/>
            <a:chExt cx="517800" cy="504350"/>
          </a:xfrm>
        </p:grpSpPr>
        <p:sp>
          <p:nvSpPr>
            <p:cNvPr id="821" name="Google Shape;821;p5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59"/>
          <p:cNvSpPr/>
          <p:nvPr/>
        </p:nvSpPr>
        <p:spPr>
          <a:xfrm>
            <a:off x="6842198" y="4105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9"/>
          <p:cNvSpPr txBox="1"/>
          <p:nvPr/>
        </p:nvSpPr>
        <p:spPr>
          <a:xfrm>
            <a:off x="6248575" y="1224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FFFFFF"/>
                </a:solidFill>
                <a:latin typeface="Lato"/>
                <a:ea typeface="Lato"/>
                <a:cs typeface="Lato"/>
                <a:sym typeface="Lato"/>
              </a:rPr>
              <a:t>SlidesCarnival icons are editable shapes</a:t>
            </a:r>
            <a:r>
              <a:rPr lang="en" sz="900">
                <a:solidFill>
                  <a:srgbClr val="FFFFFF"/>
                </a:solidFill>
                <a:latin typeface="Lato"/>
                <a:ea typeface="Lato"/>
                <a:cs typeface="Lato"/>
                <a:sym typeface="Lato"/>
              </a:rPr>
              <a:t>. </a:t>
            </a:r>
            <a:endParaRPr sz="900">
              <a:solidFill>
                <a:srgbClr val="FFFFFF"/>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900">
              <a:solidFill>
                <a:srgbClr val="FFFFFF"/>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 sz="900">
                <a:solidFill>
                  <a:srgbClr val="FFFFFF"/>
                </a:solidFill>
                <a:latin typeface="Lato"/>
                <a:ea typeface="Lato"/>
                <a:cs typeface="Lato"/>
                <a:sym typeface="Lato"/>
              </a:rPr>
              <a:t>This means that you can:</a:t>
            </a:r>
            <a:endParaRPr sz="900">
              <a:solidFill>
                <a:srgbClr val="FFFFFF"/>
              </a:solidFill>
              <a:latin typeface="Lato"/>
              <a:ea typeface="Lato"/>
              <a:cs typeface="Lato"/>
              <a:sym typeface="Lato"/>
            </a:endParaRPr>
          </a:p>
          <a:p>
            <a:pPr marL="457200" lvl="0" indent="-285750" algn="l" rtl="0">
              <a:spcBef>
                <a:spcPts val="0"/>
              </a:spcBef>
              <a:spcAft>
                <a:spcPts val="0"/>
              </a:spcAft>
              <a:buClr>
                <a:srgbClr val="FFFFFF"/>
              </a:buClr>
              <a:buSzPts val="900"/>
              <a:buFont typeface="Lato"/>
              <a:buChar char="●"/>
            </a:pPr>
            <a:r>
              <a:rPr lang="en" sz="900">
                <a:solidFill>
                  <a:srgbClr val="FFFFFF"/>
                </a:solidFill>
                <a:latin typeface="Lato"/>
                <a:ea typeface="Lato"/>
                <a:cs typeface="Lato"/>
                <a:sym typeface="Lato"/>
              </a:rPr>
              <a:t>Resize them without losing quality.</a:t>
            </a:r>
            <a:endParaRPr sz="900">
              <a:solidFill>
                <a:srgbClr val="FFFFFF"/>
              </a:solidFill>
              <a:latin typeface="Lato"/>
              <a:ea typeface="Lato"/>
              <a:cs typeface="Lato"/>
              <a:sym typeface="Lato"/>
            </a:endParaRPr>
          </a:p>
          <a:p>
            <a:pPr marL="457200" lvl="0" indent="-285750" algn="l" rtl="0">
              <a:spcBef>
                <a:spcPts val="0"/>
              </a:spcBef>
              <a:spcAft>
                <a:spcPts val="0"/>
              </a:spcAft>
              <a:buClr>
                <a:srgbClr val="FFFFFF"/>
              </a:buClr>
              <a:buSzPts val="900"/>
              <a:buFont typeface="Lato"/>
              <a:buChar char="●"/>
            </a:pPr>
            <a:r>
              <a:rPr lang="en" sz="900">
                <a:solidFill>
                  <a:srgbClr val="FFFFFF"/>
                </a:solidFill>
                <a:latin typeface="Lato"/>
                <a:ea typeface="Lato"/>
                <a:cs typeface="Lato"/>
                <a:sym typeface="Lato"/>
              </a:rPr>
              <a:t>Change fill color and opacity.</a:t>
            </a:r>
            <a:endParaRPr sz="900">
              <a:solidFill>
                <a:srgbClr val="FFFFFF"/>
              </a:solidFill>
              <a:latin typeface="Lato"/>
              <a:ea typeface="Lato"/>
              <a:cs typeface="Lato"/>
              <a:sym typeface="Lato"/>
            </a:endParaRPr>
          </a:p>
          <a:p>
            <a:pPr marL="457200" lvl="0" indent="-285750" algn="l" rtl="0">
              <a:spcBef>
                <a:spcPts val="0"/>
              </a:spcBef>
              <a:spcAft>
                <a:spcPts val="0"/>
              </a:spcAft>
              <a:buClr>
                <a:srgbClr val="FFFFFF"/>
              </a:buClr>
              <a:buSzPts val="900"/>
              <a:buFont typeface="Lato"/>
              <a:buChar char="●"/>
            </a:pPr>
            <a:r>
              <a:rPr lang="en" sz="900">
                <a:solidFill>
                  <a:srgbClr val="FFFFFF"/>
                </a:solidFill>
                <a:latin typeface="Lato"/>
                <a:ea typeface="Lato"/>
                <a:cs typeface="Lato"/>
                <a:sym typeface="Lato"/>
              </a:rPr>
              <a:t>Change line color, width and style.</a:t>
            </a:r>
            <a:endParaRPr sz="900">
              <a:solidFill>
                <a:srgbClr val="FFFFFF"/>
              </a:solidFill>
              <a:latin typeface="Lato"/>
              <a:ea typeface="Lato"/>
              <a:cs typeface="Lato"/>
              <a:sym typeface="Lato"/>
            </a:endParaRPr>
          </a:p>
          <a:p>
            <a:pPr marL="0" lvl="0" indent="0" algn="l" rtl="0">
              <a:spcBef>
                <a:spcPts val="0"/>
              </a:spcBef>
              <a:spcAft>
                <a:spcPts val="0"/>
              </a:spcAft>
              <a:buNone/>
            </a:pPr>
            <a:endParaRPr sz="900">
              <a:solidFill>
                <a:srgbClr val="FFFFFF"/>
              </a:solidFill>
              <a:latin typeface="Lato"/>
              <a:ea typeface="Lato"/>
              <a:cs typeface="Lato"/>
              <a:sym typeface="Lato"/>
            </a:endParaRPr>
          </a:p>
          <a:p>
            <a:pPr marL="0" lvl="0" indent="0" algn="l" rtl="0">
              <a:spcBef>
                <a:spcPts val="0"/>
              </a:spcBef>
              <a:spcAft>
                <a:spcPts val="0"/>
              </a:spcAft>
              <a:buNone/>
            </a:pPr>
            <a:r>
              <a:rPr lang="en" sz="900">
                <a:solidFill>
                  <a:srgbClr val="FFFFFF"/>
                </a:solidFill>
                <a:latin typeface="Lato"/>
                <a:ea typeface="Lato"/>
                <a:cs typeface="Lato"/>
                <a:sym typeface="Lato"/>
              </a:rPr>
              <a:t>Isn’t that nice? :)</a:t>
            </a:r>
            <a:endParaRPr sz="900">
              <a:solidFill>
                <a:srgbClr val="FFFFFF"/>
              </a:solidFill>
              <a:latin typeface="Lato"/>
              <a:ea typeface="Lato"/>
              <a:cs typeface="Lato"/>
              <a:sym typeface="Lato"/>
            </a:endParaRPr>
          </a:p>
          <a:p>
            <a:pPr marL="0" lvl="0" indent="0" algn="l" rtl="0">
              <a:spcBef>
                <a:spcPts val="0"/>
              </a:spcBef>
              <a:spcAft>
                <a:spcPts val="0"/>
              </a:spcAft>
              <a:buNone/>
            </a:pPr>
            <a:endParaRPr sz="900">
              <a:solidFill>
                <a:srgbClr val="FFFFFF"/>
              </a:solidFill>
              <a:latin typeface="Lato"/>
              <a:ea typeface="Lato"/>
              <a:cs typeface="Lato"/>
              <a:sym typeface="Lato"/>
            </a:endParaRPr>
          </a:p>
          <a:p>
            <a:pPr marL="0" lvl="0" indent="0" algn="l" rtl="0">
              <a:spcBef>
                <a:spcPts val="0"/>
              </a:spcBef>
              <a:spcAft>
                <a:spcPts val="0"/>
              </a:spcAft>
              <a:buNone/>
            </a:pPr>
            <a:r>
              <a:rPr lang="en" sz="900">
                <a:solidFill>
                  <a:srgbClr val="FFFFFF"/>
                </a:solidFill>
                <a:latin typeface="Lato"/>
                <a:ea typeface="Lato"/>
                <a:cs typeface="Lato"/>
                <a:sym typeface="Lato"/>
              </a:rPr>
              <a:t>Examples:</a:t>
            </a:r>
            <a:endParaRPr sz="900">
              <a:solidFill>
                <a:srgbClr val="FFFFFF"/>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900">
              <a:solidFill>
                <a:srgbClr val="FFFFFF"/>
              </a:solidFill>
              <a:latin typeface="Lato"/>
              <a:ea typeface="Lato"/>
              <a:cs typeface="Lato"/>
              <a:sym typeface="Lato"/>
            </a:endParaRPr>
          </a:p>
          <a:p>
            <a:pPr marL="0" lvl="0" indent="0" algn="l" rtl="0">
              <a:spcBef>
                <a:spcPts val="0"/>
              </a:spcBef>
              <a:spcAft>
                <a:spcPts val="0"/>
              </a:spcAft>
              <a:buNone/>
            </a:pPr>
            <a:endParaRPr sz="900">
              <a:solidFill>
                <a:srgbClr val="FFFFFF"/>
              </a:solidFill>
              <a:latin typeface="Lato"/>
              <a:ea typeface="Lato"/>
              <a:cs typeface="Lato"/>
              <a:sym typeface="Lato"/>
            </a:endParaRPr>
          </a:p>
        </p:txBody>
      </p:sp>
      <p:sp>
        <p:nvSpPr>
          <p:cNvPr id="825" name="Google Shape;825;p5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60"/>
          <p:cNvSpPr txBox="1"/>
          <p:nvPr/>
        </p:nvSpPr>
        <p:spPr>
          <a:xfrm>
            <a:off x="2163850" y="8380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b="1">
                <a:solidFill>
                  <a:srgbClr val="677480"/>
                </a:solidFill>
                <a:latin typeface="Lato"/>
                <a:ea typeface="Lato"/>
                <a:cs typeface="Lato"/>
                <a:sym typeface="Lato"/>
              </a:rPr>
              <a:t>Now you can use any emoji as an icon!</a:t>
            </a:r>
            <a:endParaRPr sz="1800">
              <a:solidFill>
                <a:srgbClr val="677480"/>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 sz="1800">
                <a:solidFill>
                  <a:srgbClr val="677480"/>
                </a:solidFill>
                <a:latin typeface="Lato"/>
                <a:ea typeface="Lato"/>
                <a:cs typeface="Lato"/>
                <a:sym typeface="Lato"/>
              </a:rPr>
              <a:t>And of course it resizes without losing quality and you can change the color.</a:t>
            </a:r>
            <a:endParaRPr sz="1800">
              <a:solidFill>
                <a:srgbClr val="677480"/>
              </a:solidFill>
              <a:latin typeface="Lato"/>
              <a:ea typeface="Lato"/>
              <a:cs typeface="Lato"/>
              <a:sym typeface="Lato"/>
            </a:endParaRPr>
          </a:p>
          <a:p>
            <a:pPr marL="0" lvl="0" indent="0" algn="l" rtl="0">
              <a:spcBef>
                <a:spcPts val="0"/>
              </a:spcBef>
              <a:spcAft>
                <a:spcPts val="0"/>
              </a:spcAft>
              <a:buNone/>
            </a:pPr>
            <a:endParaRPr sz="1800">
              <a:solidFill>
                <a:srgbClr val="677480"/>
              </a:solidFill>
              <a:latin typeface="Lato"/>
              <a:ea typeface="Lato"/>
              <a:cs typeface="Lato"/>
              <a:sym typeface="Lato"/>
            </a:endParaRPr>
          </a:p>
          <a:p>
            <a:pPr marL="0" lvl="0" indent="0" algn="l" rtl="0">
              <a:spcBef>
                <a:spcPts val="0"/>
              </a:spcBef>
              <a:spcAft>
                <a:spcPts val="0"/>
              </a:spcAft>
              <a:buNone/>
            </a:pPr>
            <a:r>
              <a:rPr lang="en" sz="1800">
                <a:solidFill>
                  <a:srgbClr val="677480"/>
                </a:solidFill>
                <a:latin typeface="Lato"/>
                <a:ea typeface="Lato"/>
                <a:cs typeface="Lato"/>
                <a:sym typeface="Lato"/>
              </a:rPr>
              <a:t>How? Follow Google instructions </a:t>
            </a:r>
            <a:r>
              <a:rPr lang="en" sz="1800" u="sng">
                <a:solidFill>
                  <a:srgbClr val="677480"/>
                </a:solidFill>
                <a:latin typeface="Lato"/>
                <a:ea typeface="Lato"/>
                <a:cs typeface="Lato"/>
                <a:sym typeface="Lato"/>
                <a:hlinkClick r:id="rId3"/>
              </a:rPr>
              <a:t>https://twitter.com/googledocs/status/730087240156643328</a:t>
            </a:r>
            <a:endParaRPr sz="1800">
              <a:solidFill>
                <a:srgbClr val="677480"/>
              </a:solidFill>
              <a:latin typeface="Lato"/>
              <a:ea typeface="Lato"/>
              <a:cs typeface="Lato"/>
              <a:sym typeface="Lato"/>
            </a:endParaRPr>
          </a:p>
          <a:p>
            <a:pPr marL="0" lvl="0" indent="0" algn="l" rtl="0">
              <a:spcBef>
                <a:spcPts val="0"/>
              </a:spcBef>
              <a:spcAft>
                <a:spcPts val="0"/>
              </a:spcAft>
              <a:buNone/>
            </a:pPr>
            <a:endParaRPr sz="1800">
              <a:solidFill>
                <a:srgbClr val="677480"/>
              </a:solidFill>
              <a:latin typeface="Lato"/>
              <a:ea typeface="Lato"/>
              <a:cs typeface="Lato"/>
              <a:sym typeface="Lato"/>
            </a:endParaRPr>
          </a:p>
          <a:p>
            <a:pPr marL="0" lvl="0" indent="0" algn="l" rtl="0">
              <a:spcBef>
                <a:spcPts val="0"/>
              </a:spcBef>
              <a:spcAft>
                <a:spcPts val="0"/>
              </a:spcAft>
              <a:buNone/>
            </a:pPr>
            <a:endParaRPr sz="1800">
              <a:solidFill>
                <a:srgbClr val="677480"/>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solidFill>
                <a:srgbClr val="677480"/>
              </a:solidFill>
              <a:latin typeface="Lato"/>
              <a:ea typeface="Lato"/>
              <a:cs typeface="Lato"/>
              <a:sym typeface="Lato"/>
            </a:endParaRPr>
          </a:p>
          <a:p>
            <a:pPr marL="0" lvl="0" indent="0" algn="l" rtl="0">
              <a:spcBef>
                <a:spcPts val="0"/>
              </a:spcBef>
              <a:spcAft>
                <a:spcPts val="0"/>
              </a:spcAft>
              <a:buNone/>
            </a:pPr>
            <a:endParaRPr sz="1800">
              <a:solidFill>
                <a:srgbClr val="677480"/>
              </a:solidFill>
              <a:latin typeface="Lato"/>
              <a:ea typeface="Lato"/>
              <a:cs typeface="Lato"/>
              <a:sym typeface="Lato"/>
            </a:endParaRPr>
          </a:p>
        </p:txBody>
      </p:sp>
      <p:sp>
        <p:nvSpPr>
          <p:cNvPr id="831" name="Google Shape;831;p60"/>
          <p:cNvSpPr txBox="1"/>
          <p:nvPr/>
        </p:nvSpPr>
        <p:spPr>
          <a:xfrm>
            <a:off x="808100" y="2983850"/>
            <a:ext cx="76083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800">
                <a:solidFill>
                  <a:srgbClr val="2185C5"/>
                </a:solidFill>
              </a:rPr>
              <a:t>✋👆👉👍👤👦👧👨👩👪💃🏃💑❤😂😉😋😒😭👶😸🐟🍒🍔💣📌📖🔨🎃🎈🎨🏈🏰🌏🔌🔑</a:t>
            </a:r>
            <a:r>
              <a:rPr lang="en" sz="2400">
                <a:solidFill>
                  <a:srgbClr val="FFFFFF"/>
                </a:solidFill>
                <a:highlight>
                  <a:srgbClr val="2185C5"/>
                </a:highlight>
                <a:latin typeface="Lato"/>
                <a:ea typeface="Lato"/>
                <a:cs typeface="Lato"/>
                <a:sym typeface="Lato"/>
              </a:rPr>
              <a:t> and many more...</a:t>
            </a:r>
            <a:endParaRPr sz="2400">
              <a:solidFill>
                <a:srgbClr val="FFFFFF"/>
              </a:solidFill>
              <a:highlight>
                <a:srgbClr val="2185C5"/>
              </a:highlight>
              <a:latin typeface="Lato"/>
              <a:ea typeface="Lato"/>
              <a:cs typeface="Lato"/>
              <a:sym typeface="Lato"/>
            </a:endParaRPr>
          </a:p>
        </p:txBody>
      </p:sp>
      <p:sp>
        <p:nvSpPr>
          <p:cNvPr id="832" name="Google Shape;832;p60"/>
          <p:cNvSpPr txBox="1"/>
          <p:nvPr/>
        </p:nvSpPr>
        <p:spPr>
          <a:xfrm>
            <a:off x="6489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FF9715"/>
                </a:solidFill>
              </a:rPr>
              <a:t>😉</a:t>
            </a:r>
            <a:endParaRPr sz="9600">
              <a:solidFill>
                <a:srgbClr val="FF9715"/>
              </a:solidFill>
            </a:endParaRPr>
          </a:p>
        </p:txBody>
      </p:sp>
      <p:sp>
        <p:nvSpPr>
          <p:cNvPr id="833" name="Google Shape;833;p6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893700" y="581025"/>
            <a:ext cx="7587000" cy="83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Keyword Tagging</a:t>
            </a:r>
            <a:endParaRPr sz="4800" b="1">
              <a:solidFill>
                <a:srgbClr val="000000"/>
              </a:solidFill>
            </a:endParaRPr>
          </a:p>
        </p:txBody>
      </p:sp>
      <p:sp>
        <p:nvSpPr>
          <p:cNvPr id="116" name="Google Shape;116;p16"/>
          <p:cNvSpPr txBox="1">
            <a:spLocks noGrp="1"/>
          </p:cNvSpPr>
          <p:nvPr>
            <p:ph type="body" idx="1"/>
          </p:nvPr>
        </p:nvSpPr>
        <p:spPr>
          <a:xfrm>
            <a:off x="893700" y="1627775"/>
            <a:ext cx="1735200" cy="473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Bugzilla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2.16.3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and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earlier</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and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2.17.1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through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Clr>
                <a:schemeClr val="dk1"/>
              </a:buClr>
              <a:buSzPts val="1100"/>
              <a:buFont typeface="Arial"/>
              <a:buNone/>
            </a:pPr>
            <a:r>
              <a:rPr lang="en" b="1" dirty="0">
                <a:solidFill>
                  <a:srgbClr val="1155CC"/>
                </a:solidFill>
                <a:latin typeface="Raleway"/>
                <a:ea typeface="Raleway"/>
                <a:cs typeface="Raleway"/>
                <a:sym typeface="Raleway"/>
              </a:rPr>
              <a:t>2.17.4</a:t>
            </a:r>
            <a:endParaRPr sz="1400" dirty="0">
              <a:latin typeface="Raleway"/>
              <a:ea typeface="Raleway"/>
              <a:cs typeface="Raleway"/>
              <a:sym typeface="Raleway"/>
            </a:endParaRPr>
          </a:p>
        </p:txBody>
      </p:sp>
      <p:sp>
        <p:nvSpPr>
          <p:cNvPr id="117" name="Google Shape;117;p1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8" name="Google Shape;118;p16"/>
          <p:cNvSpPr txBox="1">
            <a:spLocks noGrp="1"/>
          </p:cNvSpPr>
          <p:nvPr>
            <p:ph type="body" idx="1"/>
          </p:nvPr>
        </p:nvSpPr>
        <p:spPr>
          <a:xfrm>
            <a:off x="3819600" y="1627775"/>
            <a:ext cx="4933800" cy="473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CC0000"/>
                </a:solidFill>
                <a:latin typeface="Raleway"/>
                <a:ea typeface="Raleway"/>
                <a:cs typeface="Raleway"/>
                <a:sym typeface="Raleway"/>
              </a:rPr>
              <a:t>product name (pn) </a:t>
            </a:r>
            <a:endParaRPr b="1">
              <a:solidFill>
                <a:srgbClr val="CC0000"/>
              </a:solidFill>
              <a:latin typeface="Raleway"/>
              <a:ea typeface="Raleway"/>
              <a:cs typeface="Raleway"/>
              <a:sym typeface="Raleway"/>
            </a:endParaRPr>
          </a:p>
          <a:p>
            <a:pPr marL="0" lvl="0" indent="0" algn="l" rtl="0">
              <a:lnSpc>
                <a:spcPct val="115000"/>
              </a:lnSpc>
              <a:spcBef>
                <a:spcPts val="0"/>
              </a:spcBef>
              <a:spcAft>
                <a:spcPts val="0"/>
              </a:spcAft>
              <a:buNone/>
            </a:pPr>
            <a:r>
              <a:rPr lang="en" b="1">
                <a:solidFill>
                  <a:srgbClr val="6AA84F"/>
                </a:solidFill>
                <a:latin typeface="Raleway"/>
                <a:ea typeface="Raleway"/>
                <a:cs typeface="Raleway"/>
                <a:sym typeface="Raleway"/>
              </a:rPr>
              <a:t>version range end (vre)</a:t>
            </a:r>
            <a:endParaRPr b="1">
              <a:solidFill>
                <a:srgbClr val="6AA84F"/>
              </a:solidFill>
              <a:latin typeface="Raleway"/>
              <a:ea typeface="Raleway"/>
              <a:cs typeface="Raleway"/>
              <a:sym typeface="Raleway"/>
            </a:endParaRPr>
          </a:p>
          <a:p>
            <a:pPr marL="0" lvl="0" indent="0" algn="l" rtl="0">
              <a:lnSpc>
                <a:spcPct val="115000"/>
              </a:lnSpc>
              <a:spcBef>
                <a:spcPts val="0"/>
              </a:spcBef>
              <a:spcAft>
                <a:spcPts val="0"/>
              </a:spcAft>
              <a:buNone/>
            </a:pPr>
            <a:r>
              <a:rPr lang="en" b="1">
                <a:solidFill>
                  <a:srgbClr val="FF9715"/>
                </a:solidFill>
                <a:latin typeface="Raleway"/>
                <a:ea typeface="Raleway"/>
                <a:cs typeface="Raleway"/>
                <a:sym typeface="Raleway"/>
              </a:rPr>
              <a:t>=</a:t>
            </a:r>
            <a:endParaRPr b="1">
              <a:solidFill>
                <a:srgbClr val="FF9715"/>
              </a:solidFill>
              <a:latin typeface="Raleway"/>
              <a:ea typeface="Raleway"/>
              <a:cs typeface="Raleway"/>
              <a:sym typeface="Raleway"/>
            </a:endParaRPr>
          </a:p>
          <a:p>
            <a:pPr marL="0" lvl="0" indent="0" algn="l" rtl="0">
              <a:lnSpc>
                <a:spcPct val="115000"/>
              </a:lnSpc>
              <a:spcBef>
                <a:spcPts val="0"/>
              </a:spcBef>
              <a:spcAft>
                <a:spcPts val="0"/>
              </a:spcAft>
              <a:buNone/>
            </a:pPr>
            <a:r>
              <a:rPr lang="en" b="1">
                <a:solidFill>
                  <a:srgbClr val="FF9715"/>
                </a:solidFill>
                <a:latin typeface="Raleway"/>
                <a:ea typeface="Raleway"/>
                <a:cs typeface="Raleway"/>
                <a:sym typeface="Raleway"/>
              </a:rPr>
              <a:t>&lt;</a:t>
            </a:r>
            <a:endParaRPr b="1">
              <a:solidFill>
                <a:srgbClr val="FF9715"/>
              </a:solidFill>
              <a:latin typeface="Raleway"/>
              <a:ea typeface="Raleway"/>
              <a:cs typeface="Raleway"/>
              <a:sym typeface="Raleway"/>
            </a:endParaRPr>
          </a:p>
          <a:p>
            <a:pPr marL="0" lvl="0" indent="0" algn="l" rtl="0">
              <a:lnSpc>
                <a:spcPct val="115000"/>
              </a:lnSpc>
              <a:spcBef>
                <a:spcPts val="0"/>
              </a:spcBef>
              <a:spcAft>
                <a:spcPts val="0"/>
              </a:spcAft>
              <a:buNone/>
            </a:pPr>
            <a:r>
              <a:rPr lang="en" b="1">
                <a:latin typeface="Raleway"/>
                <a:ea typeface="Raleway"/>
                <a:cs typeface="Raleway"/>
                <a:sym typeface="Raleway"/>
              </a:rPr>
              <a:t>separator (sp)</a:t>
            </a:r>
            <a:endParaRPr b="1">
              <a:latin typeface="Raleway"/>
              <a:ea typeface="Raleway"/>
              <a:cs typeface="Raleway"/>
              <a:sym typeface="Raleway"/>
            </a:endParaRPr>
          </a:p>
          <a:p>
            <a:pPr marL="0" lvl="0" indent="0" algn="l" rtl="0">
              <a:lnSpc>
                <a:spcPct val="115000"/>
              </a:lnSpc>
              <a:spcBef>
                <a:spcPts val="0"/>
              </a:spcBef>
              <a:spcAft>
                <a:spcPts val="0"/>
              </a:spcAft>
              <a:buNone/>
            </a:pPr>
            <a:r>
              <a:rPr lang="en" b="1">
                <a:latin typeface="Raleway"/>
                <a:ea typeface="Raleway"/>
                <a:cs typeface="Raleway"/>
                <a:sym typeface="Raleway"/>
              </a:rPr>
              <a:t>separator (sp)</a:t>
            </a:r>
            <a:endParaRPr b="1">
              <a:latin typeface="Raleway"/>
              <a:ea typeface="Raleway"/>
              <a:cs typeface="Raleway"/>
              <a:sym typeface="Raleway"/>
            </a:endParaRPr>
          </a:p>
          <a:p>
            <a:pPr marL="0" lvl="0" indent="0" algn="l" rtl="0">
              <a:lnSpc>
                <a:spcPct val="115000"/>
              </a:lnSpc>
              <a:spcBef>
                <a:spcPts val="0"/>
              </a:spcBef>
              <a:spcAft>
                <a:spcPts val="0"/>
              </a:spcAft>
              <a:buNone/>
            </a:pPr>
            <a:r>
              <a:rPr lang="en" b="1">
                <a:solidFill>
                  <a:srgbClr val="6AA84F"/>
                </a:solidFill>
                <a:latin typeface="Raleway"/>
                <a:ea typeface="Raleway"/>
                <a:cs typeface="Raleway"/>
                <a:sym typeface="Raleway"/>
              </a:rPr>
              <a:t>version range start (vrs)</a:t>
            </a:r>
            <a:endParaRPr b="1">
              <a:solidFill>
                <a:srgbClr val="6AA84F"/>
              </a:solidFill>
              <a:latin typeface="Raleway"/>
              <a:ea typeface="Raleway"/>
              <a:cs typeface="Raleway"/>
              <a:sym typeface="Raleway"/>
            </a:endParaRPr>
          </a:p>
          <a:p>
            <a:pPr marL="0" lvl="0" indent="0" algn="l" rtl="0">
              <a:lnSpc>
                <a:spcPct val="115000"/>
              </a:lnSpc>
              <a:spcBef>
                <a:spcPts val="0"/>
              </a:spcBef>
              <a:spcAft>
                <a:spcPts val="0"/>
              </a:spcAft>
              <a:buNone/>
            </a:pPr>
            <a:r>
              <a:rPr lang="en" b="1">
                <a:solidFill>
                  <a:srgbClr val="FF9715"/>
                </a:solidFill>
                <a:latin typeface="Raleway"/>
                <a:ea typeface="Raleway"/>
                <a:cs typeface="Raleway"/>
                <a:sym typeface="Raleway"/>
              </a:rPr>
              <a:t>&lt;= </a:t>
            </a:r>
            <a:endParaRPr b="1">
              <a:solidFill>
                <a:srgbClr val="FF9715"/>
              </a:solidFill>
              <a:latin typeface="Raleway"/>
              <a:ea typeface="Raleway"/>
              <a:cs typeface="Raleway"/>
              <a:sym typeface="Raleway"/>
            </a:endParaRPr>
          </a:p>
          <a:p>
            <a:pPr marL="0" lvl="0" indent="0" algn="l" rtl="0">
              <a:lnSpc>
                <a:spcPct val="115000"/>
              </a:lnSpc>
              <a:spcBef>
                <a:spcPts val="0"/>
              </a:spcBef>
              <a:spcAft>
                <a:spcPts val="0"/>
              </a:spcAft>
              <a:buNone/>
            </a:pPr>
            <a:r>
              <a:rPr lang="en" b="1">
                <a:solidFill>
                  <a:srgbClr val="6AA84F"/>
                </a:solidFill>
                <a:latin typeface="Raleway"/>
                <a:ea typeface="Raleway"/>
                <a:cs typeface="Raleway"/>
                <a:sym typeface="Raleway"/>
              </a:rPr>
              <a:t>version range end (vre)</a:t>
            </a:r>
            <a:endParaRPr sz="1400">
              <a:solidFill>
                <a:srgbClr val="6AA84F"/>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893700" y="581025"/>
            <a:ext cx="7587000" cy="83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dirty="0">
                <a:solidFill>
                  <a:srgbClr val="000000"/>
                </a:solidFill>
              </a:rPr>
              <a:t>Keyword Interpretation</a:t>
            </a:r>
            <a:endParaRPr sz="4800" b="1" dirty="0">
              <a:solidFill>
                <a:srgbClr val="000000"/>
              </a:solidFill>
            </a:endParaRPr>
          </a:p>
        </p:txBody>
      </p:sp>
      <p:sp>
        <p:nvSpPr>
          <p:cNvPr id="124" name="Google Shape;124;p17"/>
          <p:cNvSpPr txBox="1">
            <a:spLocks noGrp="1"/>
          </p:cNvSpPr>
          <p:nvPr>
            <p:ph type="body" idx="1"/>
          </p:nvPr>
        </p:nvSpPr>
        <p:spPr>
          <a:xfrm>
            <a:off x="893700" y="1627775"/>
            <a:ext cx="7326300" cy="192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Bugzilla </a:t>
            </a:r>
            <a:r>
              <a:rPr lang="en" b="1" dirty="0">
                <a:solidFill>
                  <a:srgbClr val="FF9715"/>
                </a:solidFill>
                <a:latin typeface="Raleway"/>
                <a:ea typeface="Raleway"/>
                <a:cs typeface="Raleway"/>
                <a:sym typeface="Raleway"/>
              </a:rPr>
              <a:t>&lt;=</a:t>
            </a:r>
            <a:r>
              <a:rPr lang="en" b="1" dirty="0">
                <a:solidFill>
                  <a:srgbClr val="1155CC"/>
                </a:solidFill>
                <a:latin typeface="Raleway"/>
                <a:ea typeface="Raleway"/>
                <a:cs typeface="Raleway"/>
                <a:sym typeface="Raleway"/>
              </a:rPr>
              <a:t> </a:t>
            </a:r>
            <a:r>
              <a:rPr lang="en" b="1" dirty="0">
                <a:solidFill>
                  <a:srgbClr val="6AA84F"/>
                </a:solidFill>
                <a:latin typeface="Raleway"/>
                <a:ea typeface="Raleway"/>
                <a:cs typeface="Raleway"/>
                <a:sym typeface="Raleway"/>
              </a:rPr>
              <a:t>2.16.3</a:t>
            </a:r>
            <a:r>
              <a:rPr lang="en" b="1" dirty="0">
                <a:solidFill>
                  <a:srgbClr val="1155CC"/>
                </a:solidFill>
                <a:latin typeface="Raleway"/>
                <a:ea typeface="Raleway"/>
                <a:cs typeface="Raleway"/>
                <a:sym typeface="Raleway"/>
              </a:rPr>
              <a:t>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latin typeface="Raleway"/>
                <a:ea typeface="Raleway"/>
                <a:cs typeface="Raleway"/>
                <a:sym typeface="Raleway"/>
              </a:rPr>
              <a:t>and </a:t>
            </a:r>
            <a:endParaRPr b="1" dirty="0">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6AA84F"/>
                </a:solidFill>
                <a:latin typeface="Raleway"/>
                <a:ea typeface="Raleway"/>
                <a:cs typeface="Raleway"/>
                <a:sym typeface="Raleway"/>
              </a:rPr>
              <a:t>2.17.1</a:t>
            </a:r>
            <a:r>
              <a:rPr lang="en" b="1" dirty="0">
                <a:solidFill>
                  <a:srgbClr val="1155CC"/>
                </a:solidFill>
                <a:latin typeface="Raleway"/>
                <a:ea typeface="Raleway"/>
                <a:cs typeface="Raleway"/>
                <a:sym typeface="Raleway"/>
              </a:rPr>
              <a:t> </a:t>
            </a:r>
            <a:r>
              <a:rPr lang="en" b="1" dirty="0">
                <a:solidFill>
                  <a:srgbClr val="FF9715"/>
                </a:solidFill>
                <a:latin typeface="Raleway"/>
                <a:ea typeface="Raleway"/>
                <a:cs typeface="Raleway"/>
                <a:sym typeface="Raleway"/>
              </a:rPr>
              <a:t>&lt;=</a:t>
            </a:r>
            <a:r>
              <a:rPr lang="en" b="1" dirty="0">
                <a:solidFill>
                  <a:srgbClr val="1155CC"/>
                </a:solidFill>
                <a:latin typeface="Raleway"/>
                <a:ea typeface="Raleway"/>
                <a:cs typeface="Raleway"/>
                <a:sym typeface="Raleway"/>
              </a:rPr>
              <a:t> Bugzilla </a:t>
            </a:r>
            <a:r>
              <a:rPr lang="en" b="1" dirty="0">
                <a:solidFill>
                  <a:srgbClr val="FF9715"/>
                </a:solidFill>
                <a:latin typeface="Raleway"/>
                <a:ea typeface="Raleway"/>
                <a:cs typeface="Raleway"/>
                <a:sym typeface="Raleway"/>
              </a:rPr>
              <a:t>&lt;=</a:t>
            </a:r>
            <a:r>
              <a:rPr lang="en" b="1" dirty="0">
                <a:solidFill>
                  <a:srgbClr val="1155CC"/>
                </a:solidFill>
                <a:latin typeface="Raleway"/>
                <a:ea typeface="Raleway"/>
                <a:cs typeface="Raleway"/>
                <a:sym typeface="Raleway"/>
              </a:rPr>
              <a:t> </a:t>
            </a:r>
            <a:r>
              <a:rPr lang="en" b="1" dirty="0">
                <a:solidFill>
                  <a:srgbClr val="6AA84F"/>
                </a:solidFill>
                <a:latin typeface="Raleway"/>
                <a:ea typeface="Raleway"/>
                <a:cs typeface="Raleway"/>
                <a:sym typeface="Raleway"/>
              </a:rPr>
              <a:t>2.17.4</a:t>
            </a:r>
            <a:endParaRPr sz="1400" dirty="0">
              <a:solidFill>
                <a:srgbClr val="6AA84F"/>
              </a:solidFill>
              <a:latin typeface="Raleway"/>
              <a:ea typeface="Raleway"/>
              <a:cs typeface="Raleway"/>
              <a:sym typeface="Raleway"/>
            </a:endParaRPr>
          </a:p>
        </p:txBody>
      </p:sp>
      <p:sp>
        <p:nvSpPr>
          <p:cNvPr id="125" name="Google Shape;125;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26" name="Google Shape;126;p17"/>
          <p:cNvSpPr/>
          <p:nvPr/>
        </p:nvSpPr>
        <p:spPr>
          <a:xfrm>
            <a:off x="727800" y="4876800"/>
            <a:ext cx="7658100" cy="1190700"/>
          </a:xfrm>
          <a:prstGeom prst="rightArrow">
            <a:avLst>
              <a:gd name="adj1" fmla="val 50000"/>
              <a:gd name="adj2" fmla="val 50000"/>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Raleway"/>
                <a:ea typeface="Raleway"/>
                <a:cs typeface="Raleway"/>
                <a:sym typeface="Raleway"/>
              </a:rPr>
              <a:t>Bugzilla</a:t>
            </a:r>
            <a:endParaRPr sz="2400" b="1">
              <a:solidFill>
                <a:schemeClr val="lt1"/>
              </a:solidFill>
              <a:latin typeface="Raleway"/>
              <a:ea typeface="Raleway"/>
              <a:cs typeface="Raleway"/>
              <a:sym typeface="Raleway"/>
            </a:endParaRPr>
          </a:p>
        </p:txBody>
      </p:sp>
      <p:sp>
        <p:nvSpPr>
          <p:cNvPr id="127" name="Google Shape;127;p17"/>
          <p:cNvSpPr txBox="1"/>
          <p:nvPr/>
        </p:nvSpPr>
        <p:spPr>
          <a:xfrm>
            <a:off x="727800" y="4600575"/>
            <a:ext cx="2777400" cy="4953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aleway"/>
                <a:ea typeface="Raleway"/>
                <a:cs typeface="Raleway"/>
                <a:sym typeface="Raleway"/>
              </a:rPr>
              <a:t>2.0</a:t>
            </a:r>
            <a:endParaRPr sz="2400" b="1">
              <a:latin typeface="Raleway"/>
              <a:ea typeface="Raleway"/>
              <a:cs typeface="Raleway"/>
              <a:sym typeface="Raleway"/>
            </a:endParaRPr>
          </a:p>
        </p:txBody>
      </p:sp>
      <p:sp>
        <p:nvSpPr>
          <p:cNvPr id="128" name="Google Shape;128;p17"/>
          <p:cNvSpPr txBox="1"/>
          <p:nvPr/>
        </p:nvSpPr>
        <p:spPr>
          <a:xfrm>
            <a:off x="2476500" y="4600575"/>
            <a:ext cx="1028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aleway"/>
                <a:ea typeface="Raleway"/>
                <a:cs typeface="Raleway"/>
                <a:sym typeface="Raleway"/>
              </a:rPr>
              <a:t>2.16.3</a:t>
            </a:r>
            <a:endParaRPr sz="2400" b="1">
              <a:latin typeface="Raleway"/>
              <a:ea typeface="Raleway"/>
              <a:cs typeface="Raleway"/>
              <a:sym typeface="Raleway"/>
            </a:endParaRPr>
          </a:p>
        </p:txBody>
      </p:sp>
      <p:sp>
        <p:nvSpPr>
          <p:cNvPr id="129" name="Google Shape;129;p17"/>
          <p:cNvSpPr txBox="1"/>
          <p:nvPr/>
        </p:nvSpPr>
        <p:spPr>
          <a:xfrm>
            <a:off x="3895725" y="4600575"/>
            <a:ext cx="2200200" cy="4953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aleway"/>
                <a:ea typeface="Raleway"/>
                <a:cs typeface="Raleway"/>
                <a:sym typeface="Raleway"/>
              </a:rPr>
              <a:t>2.17.1</a:t>
            </a:r>
            <a:endParaRPr sz="2400" b="1">
              <a:latin typeface="Raleway"/>
              <a:ea typeface="Raleway"/>
              <a:cs typeface="Raleway"/>
              <a:sym typeface="Raleway"/>
            </a:endParaRPr>
          </a:p>
        </p:txBody>
      </p:sp>
      <p:sp>
        <p:nvSpPr>
          <p:cNvPr id="130" name="Google Shape;130;p17"/>
          <p:cNvSpPr txBox="1"/>
          <p:nvPr/>
        </p:nvSpPr>
        <p:spPr>
          <a:xfrm>
            <a:off x="5067300" y="4600575"/>
            <a:ext cx="1028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aleway"/>
                <a:ea typeface="Raleway"/>
                <a:cs typeface="Raleway"/>
                <a:sym typeface="Raleway"/>
              </a:rPr>
              <a:t>2.17.4</a:t>
            </a:r>
            <a:endParaRPr sz="2400" b="1">
              <a:latin typeface="Raleway"/>
              <a:ea typeface="Raleway"/>
              <a:cs typeface="Raleway"/>
              <a:sym typeface="Raleway"/>
            </a:endParaRPr>
          </a:p>
        </p:txBody>
      </p:sp>
      <p:sp>
        <p:nvSpPr>
          <p:cNvPr id="131" name="Google Shape;131;p17"/>
          <p:cNvSpPr/>
          <p:nvPr/>
        </p:nvSpPr>
        <p:spPr>
          <a:xfrm>
            <a:off x="3505200" y="4600575"/>
            <a:ext cx="390600" cy="4953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6095925" y="4600575"/>
            <a:ext cx="1514400" cy="4953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7"/>
          <p:cNvCxnSpPr/>
          <p:nvPr/>
        </p:nvCxnSpPr>
        <p:spPr>
          <a:xfrm>
            <a:off x="1009650" y="5095875"/>
            <a:ext cx="0" cy="79800"/>
          </a:xfrm>
          <a:prstGeom prst="straightConnector1">
            <a:avLst/>
          </a:prstGeom>
          <a:noFill/>
          <a:ln w="38100" cap="flat" cmpd="sng">
            <a:solidFill>
              <a:schemeClr val="dk1"/>
            </a:solidFill>
            <a:prstDash val="solid"/>
            <a:round/>
            <a:headEnd type="none" w="med" len="med"/>
            <a:tailEnd type="none" w="med" len="med"/>
          </a:ln>
        </p:spPr>
      </p:cxnSp>
      <p:cxnSp>
        <p:nvCxnSpPr>
          <p:cNvPr id="134" name="Google Shape;134;p17"/>
          <p:cNvCxnSpPr/>
          <p:nvPr/>
        </p:nvCxnSpPr>
        <p:spPr>
          <a:xfrm>
            <a:off x="2990850" y="5095875"/>
            <a:ext cx="0" cy="79800"/>
          </a:xfrm>
          <a:prstGeom prst="straightConnector1">
            <a:avLst/>
          </a:prstGeom>
          <a:noFill/>
          <a:ln w="38100" cap="flat" cmpd="sng">
            <a:solidFill>
              <a:schemeClr val="dk1"/>
            </a:solidFill>
            <a:prstDash val="solid"/>
            <a:round/>
            <a:headEnd type="none" w="med" len="med"/>
            <a:tailEnd type="none" w="med" len="med"/>
          </a:ln>
        </p:spPr>
      </p:cxnSp>
      <p:cxnSp>
        <p:nvCxnSpPr>
          <p:cNvPr id="135" name="Google Shape;135;p17"/>
          <p:cNvCxnSpPr/>
          <p:nvPr/>
        </p:nvCxnSpPr>
        <p:spPr>
          <a:xfrm>
            <a:off x="4381500" y="5095875"/>
            <a:ext cx="0" cy="79800"/>
          </a:xfrm>
          <a:prstGeom prst="straightConnector1">
            <a:avLst/>
          </a:prstGeom>
          <a:noFill/>
          <a:ln w="38100" cap="flat" cmpd="sng">
            <a:solidFill>
              <a:schemeClr val="dk1"/>
            </a:solidFill>
            <a:prstDash val="solid"/>
            <a:round/>
            <a:headEnd type="none" w="med" len="med"/>
            <a:tailEnd type="none" w="med" len="med"/>
          </a:ln>
        </p:spPr>
      </p:cxnSp>
      <p:cxnSp>
        <p:nvCxnSpPr>
          <p:cNvPr id="136" name="Google Shape;136;p17"/>
          <p:cNvCxnSpPr/>
          <p:nvPr/>
        </p:nvCxnSpPr>
        <p:spPr>
          <a:xfrm>
            <a:off x="5545925" y="5095875"/>
            <a:ext cx="0" cy="7980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839550" y="180975"/>
            <a:ext cx="7587000" cy="9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Tagging Example #2</a:t>
            </a:r>
            <a:endParaRPr sz="4800" b="1">
              <a:solidFill>
                <a:srgbClr val="000000"/>
              </a:solidFill>
            </a:endParaRPr>
          </a:p>
        </p:txBody>
      </p:sp>
      <p:sp>
        <p:nvSpPr>
          <p:cNvPr id="142" name="Google Shape;142;p1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43" name="Google Shape;143;p18"/>
          <p:cNvPicPr preferRelativeResize="0"/>
          <p:nvPr/>
        </p:nvPicPr>
        <p:blipFill>
          <a:blip r:embed="rId3">
            <a:alphaModFix/>
          </a:blip>
          <a:stretch>
            <a:fillRect/>
          </a:stretch>
        </p:blipFill>
        <p:spPr>
          <a:xfrm>
            <a:off x="76200" y="1265400"/>
            <a:ext cx="8991601" cy="45449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body" idx="1"/>
          </p:nvPr>
        </p:nvSpPr>
        <p:spPr>
          <a:xfrm>
            <a:off x="618300" y="1525800"/>
            <a:ext cx="7907400" cy="380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dirty="0">
                <a:solidFill>
                  <a:srgbClr val="1155CC"/>
                </a:solidFill>
              </a:rPr>
              <a:t>Mozilla Firefox 3.0.8 and earlier 3.0.x</a:t>
            </a:r>
            <a:r>
              <a:rPr lang="en" dirty="0"/>
              <a:t> versions allows remote attackers to cause a denial of service (memory corruption) via an XML document composed of a long series of start-tags with no corresponding end-tags. NOTE: it was later reported that </a:t>
            </a:r>
            <a:r>
              <a:rPr lang="en" b="1" dirty="0">
                <a:solidFill>
                  <a:srgbClr val="1155CC"/>
                </a:solidFill>
              </a:rPr>
              <a:t>3.0.10 and earlier</a:t>
            </a:r>
            <a:r>
              <a:rPr lang="en" dirty="0"/>
              <a:t> are also affected.</a:t>
            </a:r>
            <a:endParaRPr dirty="0">
              <a:latin typeface="Raleway"/>
              <a:ea typeface="Raleway"/>
              <a:cs typeface="Raleway"/>
              <a:sym typeface="Raleway"/>
            </a:endParaRPr>
          </a:p>
        </p:txBody>
      </p:sp>
      <p:sp>
        <p:nvSpPr>
          <p:cNvPr id="149" name="Google Shape;149;p1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50" name="Google Shape;150;p19"/>
          <p:cNvSpPr txBox="1"/>
          <p:nvPr/>
        </p:nvSpPr>
        <p:spPr>
          <a:xfrm>
            <a:off x="366450" y="504825"/>
            <a:ext cx="8411100" cy="7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latin typeface="Raleway"/>
                <a:ea typeface="Raleway"/>
                <a:cs typeface="Raleway"/>
                <a:sym typeface="Raleway"/>
              </a:rPr>
              <a:t>CVE-2009-1232  Description</a:t>
            </a:r>
            <a:endParaRPr sz="4800" b="1">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893700" y="581025"/>
            <a:ext cx="7587000" cy="83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000000"/>
                </a:solidFill>
              </a:rPr>
              <a:t>Keyword Tagging</a:t>
            </a:r>
            <a:endParaRPr sz="4800" b="1">
              <a:solidFill>
                <a:srgbClr val="000000"/>
              </a:solidFill>
            </a:endParaRPr>
          </a:p>
        </p:txBody>
      </p:sp>
      <p:sp>
        <p:nvSpPr>
          <p:cNvPr id="156" name="Google Shape;156;p20"/>
          <p:cNvSpPr txBox="1">
            <a:spLocks noGrp="1"/>
          </p:cNvSpPr>
          <p:nvPr>
            <p:ph type="body" idx="1"/>
          </p:nvPr>
        </p:nvSpPr>
        <p:spPr>
          <a:xfrm>
            <a:off x="893700" y="1627775"/>
            <a:ext cx="7587000" cy="3258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Mozilla Firefox 3.0.8 and earlier 3.0.x</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endParaRPr b="1" dirty="0">
              <a:solidFill>
                <a:srgbClr val="1155CC"/>
              </a:solidFill>
              <a:latin typeface="Raleway"/>
              <a:ea typeface="Raleway"/>
              <a:cs typeface="Raleway"/>
              <a:sym typeface="Raleway"/>
            </a:endParaRPr>
          </a:p>
          <a:p>
            <a:pPr marL="0" lvl="0" indent="0" algn="ctr" rtl="0">
              <a:lnSpc>
                <a:spcPct val="115000"/>
              </a:lnSpc>
              <a:spcBef>
                <a:spcPts val="0"/>
              </a:spcBef>
              <a:spcAft>
                <a:spcPts val="0"/>
              </a:spcAft>
              <a:buNone/>
            </a:pPr>
            <a:r>
              <a:rPr lang="en" b="1" dirty="0">
                <a:solidFill>
                  <a:srgbClr val="1155CC"/>
                </a:solidFill>
                <a:latin typeface="Raleway"/>
                <a:ea typeface="Raleway"/>
                <a:cs typeface="Raleway"/>
                <a:sym typeface="Raleway"/>
              </a:rPr>
              <a:t>. . .</a:t>
            </a: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endParaRPr b="1" dirty="0">
              <a:solidFill>
                <a:srgbClr val="1155CC"/>
              </a:solidFill>
              <a:latin typeface="Raleway"/>
              <a:ea typeface="Raleway"/>
              <a:cs typeface="Raleway"/>
              <a:sym typeface="Raleway"/>
            </a:endParaRPr>
          </a:p>
          <a:p>
            <a:pPr marL="0" lvl="0" indent="0" algn="l" rtl="0">
              <a:lnSpc>
                <a:spcPct val="115000"/>
              </a:lnSpc>
              <a:spcBef>
                <a:spcPts val="0"/>
              </a:spcBef>
              <a:spcAft>
                <a:spcPts val="0"/>
              </a:spcAft>
              <a:buNone/>
            </a:pPr>
            <a:r>
              <a:rPr lang="en" b="1" dirty="0">
                <a:solidFill>
                  <a:srgbClr val="1155CC"/>
                </a:solidFill>
                <a:latin typeface="Raleway"/>
                <a:ea typeface="Raleway"/>
                <a:cs typeface="Raleway"/>
                <a:sym typeface="Raleway"/>
              </a:rPr>
              <a:t>3.0.10 and earlier</a:t>
            </a:r>
            <a:endParaRPr b="1" dirty="0">
              <a:solidFill>
                <a:srgbClr val="1155CC"/>
              </a:solidFill>
              <a:latin typeface="Raleway"/>
              <a:ea typeface="Raleway"/>
              <a:cs typeface="Raleway"/>
              <a:sym typeface="Raleway"/>
            </a:endParaRPr>
          </a:p>
        </p:txBody>
      </p:sp>
      <p:sp>
        <p:nvSpPr>
          <p:cNvPr id="157" name="Google Shape;157;p2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58" name="Google Shape;158;p20"/>
          <p:cNvSpPr txBox="1"/>
          <p:nvPr/>
        </p:nvSpPr>
        <p:spPr>
          <a:xfrm>
            <a:off x="923100" y="1981475"/>
            <a:ext cx="6668400" cy="5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CC0000"/>
                </a:solidFill>
                <a:latin typeface="Lato"/>
                <a:ea typeface="Lato"/>
                <a:cs typeface="Lato"/>
                <a:sym typeface="Lato"/>
              </a:rPr>
              <a:t>        </a:t>
            </a:r>
            <a:r>
              <a:rPr lang="en" sz="2400" b="1">
                <a:solidFill>
                  <a:srgbClr val="CC0000"/>
                </a:solidFill>
                <a:latin typeface="Lato"/>
                <a:ea typeface="Lato"/>
                <a:cs typeface="Lato"/>
                <a:sym typeface="Lato"/>
              </a:rPr>
              <a:t>pn                 pn              </a:t>
            </a:r>
            <a:r>
              <a:rPr lang="en" sz="2400" b="1">
                <a:solidFill>
                  <a:srgbClr val="6AA84F"/>
                </a:solidFill>
                <a:latin typeface="Lato"/>
                <a:ea typeface="Lato"/>
                <a:cs typeface="Lato"/>
                <a:sym typeface="Lato"/>
              </a:rPr>
              <a:t>vre</a:t>
            </a:r>
            <a:r>
              <a:rPr lang="en" sz="2400" b="1">
                <a:solidFill>
                  <a:srgbClr val="CC0000"/>
                </a:solidFill>
                <a:latin typeface="Lato"/>
                <a:ea typeface="Lato"/>
                <a:cs typeface="Lato"/>
                <a:sym typeface="Lato"/>
              </a:rPr>
              <a:t>        </a:t>
            </a:r>
            <a:r>
              <a:rPr lang="en" sz="2400" b="1">
                <a:solidFill>
                  <a:srgbClr val="FF9715"/>
                </a:solidFill>
                <a:latin typeface="Lato"/>
                <a:ea typeface="Lato"/>
                <a:cs typeface="Lato"/>
                <a:sym typeface="Lato"/>
              </a:rPr>
              <a:t>=</a:t>
            </a:r>
            <a:r>
              <a:rPr lang="en" sz="2400" b="1">
                <a:solidFill>
                  <a:srgbClr val="CC0000"/>
                </a:solidFill>
                <a:latin typeface="Lato"/>
                <a:ea typeface="Lato"/>
                <a:cs typeface="Lato"/>
                <a:sym typeface="Lato"/>
              </a:rPr>
              <a:t>              </a:t>
            </a:r>
            <a:r>
              <a:rPr lang="en" sz="2400" b="1">
                <a:solidFill>
                  <a:srgbClr val="FF9715"/>
                </a:solidFill>
                <a:latin typeface="Lato"/>
                <a:ea typeface="Lato"/>
                <a:cs typeface="Lato"/>
                <a:sym typeface="Lato"/>
              </a:rPr>
              <a:t>&lt;</a:t>
            </a:r>
            <a:r>
              <a:rPr lang="en" sz="2400" b="1">
                <a:solidFill>
                  <a:srgbClr val="CC0000"/>
                </a:solidFill>
                <a:latin typeface="Lato"/>
                <a:ea typeface="Lato"/>
                <a:cs typeface="Lato"/>
                <a:sym typeface="Lato"/>
              </a:rPr>
              <a:t>                </a:t>
            </a:r>
            <a:r>
              <a:rPr lang="en" sz="2400" b="1">
                <a:solidFill>
                  <a:srgbClr val="6AA84F"/>
                </a:solidFill>
                <a:latin typeface="Lato"/>
                <a:ea typeface="Lato"/>
                <a:cs typeface="Lato"/>
                <a:sym typeface="Lato"/>
              </a:rPr>
              <a:t>vr</a:t>
            </a:r>
            <a:endParaRPr sz="2400" b="1">
              <a:solidFill>
                <a:srgbClr val="6AA84F"/>
              </a:solidFill>
              <a:latin typeface="Lato"/>
              <a:ea typeface="Lato"/>
              <a:cs typeface="Lato"/>
              <a:sym typeface="Lato"/>
            </a:endParaRPr>
          </a:p>
          <a:p>
            <a:pPr marL="0" lvl="0" indent="0" algn="l" rtl="0">
              <a:spcBef>
                <a:spcPts val="0"/>
              </a:spcBef>
              <a:spcAft>
                <a:spcPts val="0"/>
              </a:spcAft>
              <a:buNone/>
            </a:pPr>
            <a:endParaRPr sz="2400" b="1">
              <a:solidFill>
                <a:srgbClr val="6AA84F"/>
              </a:solidFill>
              <a:latin typeface="Lato"/>
              <a:ea typeface="Lato"/>
              <a:cs typeface="Lato"/>
              <a:sym typeface="Lato"/>
            </a:endParaRPr>
          </a:p>
          <a:p>
            <a:pPr marL="0" lvl="0" indent="0" algn="l" rtl="0">
              <a:spcBef>
                <a:spcPts val="0"/>
              </a:spcBef>
              <a:spcAft>
                <a:spcPts val="0"/>
              </a:spcAft>
              <a:buNone/>
            </a:pPr>
            <a:endParaRPr sz="2400" b="1">
              <a:solidFill>
                <a:srgbClr val="6AA84F"/>
              </a:solidFill>
              <a:latin typeface="Lato"/>
              <a:ea typeface="Lato"/>
              <a:cs typeface="Lato"/>
              <a:sym typeface="Lato"/>
            </a:endParaRPr>
          </a:p>
        </p:txBody>
      </p:sp>
      <p:sp>
        <p:nvSpPr>
          <p:cNvPr id="159" name="Google Shape;159;p20"/>
          <p:cNvSpPr txBox="1"/>
          <p:nvPr/>
        </p:nvSpPr>
        <p:spPr>
          <a:xfrm>
            <a:off x="1152525" y="4591050"/>
            <a:ext cx="32955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6AA84F"/>
                </a:solidFill>
                <a:latin typeface="Lato"/>
                <a:ea typeface="Lato"/>
                <a:cs typeface="Lato"/>
                <a:sym typeface="Lato"/>
              </a:rPr>
              <a:t>vre           </a:t>
            </a:r>
            <a:r>
              <a:rPr lang="en" sz="2400" b="1">
                <a:solidFill>
                  <a:srgbClr val="FF9715"/>
                </a:solidFill>
                <a:latin typeface="Lato"/>
                <a:ea typeface="Lato"/>
                <a:cs typeface="Lato"/>
                <a:sym typeface="Lato"/>
              </a:rPr>
              <a:t>=               &lt;</a:t>
            </a:r>
            <a:endParaRPr sz="2400" b="1">
              <a:solidFill>
                <a:srgbClr val="FF9715"/>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1817</Words>
  <Application>Microsoft Macintosh PowerPoint</Application>
  <PresentationFormat>On-screen Show (4:3)</PresentationFormat>
  <Paragraphs>298</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Raleway</vt:lpstr>
      <vt:lpstr>Arial</vt:lpstr>
      <vt:lpstr>Georgia</vt:lpstr>
      <vt:lpstr>Lato</vt:lpstr>
      <vt:lpstr>Antonio template</vt:lpstr>
      <vt:lpstr>Where is my Code Vulnerable:  Matching CVEs and Source Code</vt:lpstr>
      <vt:lpstr>1. Motivation</vt:lpstr>
      <vt:lpstr>Tagging Example #1</vt:lpstr>
      <vt:lpstr>PowerPoint Presentation</vt:lpstr>
      <vt:lpstr>Keyword Tagging</vt:lpstr>
      <vt:lpstr>Keyword Interpretation</vt:lpstr>
      <vt:lpstr>Tagging Example #2</vt:lpstr>
      <vt:lpstr>PowerPoint Presentation</vt:lpstr>
      <vt:lpstr>Keyword Tagging</vt:lpstr>
      <vt:lpstr>Keyword Interpretation</vt:lpstr>
      <vt:lpstr>Tagging Example #3</vt:lpstr>
      <vt:lpstr>PowerPoint Presentation</vt:lpstr>
      <vt:lpstr>Keyword Tagging</vt:lpstr>
      <vt:lpstr>Keyword Interpretation</vt:lpstr>
      <vt:lpstr>Tagging Example #4</vt:lpstr>
      <vt:lpstr>PowerPoint Presentation</vt:lpstr>
      <vt:lpstr>Keyword Tagging</vt:lpstr>
      <vt:lpstr>Keyword Interpretation</vt:lpstr>
      <vt:lpstr>PowerPoint Presentation</vt:lpstr>
      <vt:lpstr>35 / 6000 (~0.6%)</vt:lpstr>
      <vt:lpstr>11 / 35 differences</vt:lpstr>
      <vt:lpstr>PowerPoint Presentation</vt:lpstr>
      <vt:lpstr>PowerPoint Presentation</vt:lpstr>
      <vt:lpstr>PowerPoint Presentation</vt:lpstr>
      <vt:lpstr>Instructions for use</vt:lpstr>
      <vt:lpstr>Hello!</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vt:lpstr>
      <vt:lpstr>Use diagrams to explain your ideas</vt:lpstr>
      <vt:lpstr>And tables to compare data</vt:lpstr>
      <vt:lpstr>Maps</vt:lpstr>
      <vt:lpstr>Our process is easy</vt:lpstr>
      <vt:lpstr>Let’s review some concepts</vt:lpstr>
      <vt:lpstr>PowerPoint Presentation</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is my Code Vulnerable:  Matching CVEs and Source Code</dc:title>
  <cp:lastModifiedBy>Tyus T Liu</cp:lastModifiedBy>
  <cp:revision>4</cp:revision>
  <dcterms:modified xsi:type="dcterms:W3CDTF">2019-08-19T21:25:03Z</dcterms:modified>
</cp:coreProperties>
</file>