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3" r:id="rId2"/>
    <p:sldId id="278" r:id="rId3"/>
    <p:sldId id="307" r:id="rId4"/>
    <p:sldId id="283" r:id="rId5"/>
    <p:sldId id="284" r:id="rId6"/>
    <p:sldId id="285" r:id="rId7"/>
    <p:sldId id="286" r:id="rId8"/>
    <p:sldId id="308" r:id="rId9"/>
    <p:sldId id="287" r:id="rId10"/>
    <p:sldId id="304" r:id="rId11"/>
    <p:sldId id="288" r:id="rId12"/>
    <p:sldId id="292" r:id="rId13"/>
    <p:sldId id="295" r:id="rId14"/>
    <p:sldId id="293" r:id="rId15"/>
    <p:sldId id="302" r:id="rId16"/>
    <p:sldId id="296" r:id="rId17"/>
    <p:sldId id="290" r:id="rId18"/>
    <p:sldId id="303" r:id="rId19"/>
    <p:sldId id="322" r:id="rId20"/>
    <p:sldId id="297" r:id="rId21"/>
    <p:sldId id="298" r:id="rId22"/>
    <p:sldId id="299" r:id="rId23"/>
    <p:sldId id="301" r:id="rId24"/>
    <p:sldId id="305" r:id="rId25"/>
    <p:sldId id="306" r:id="rId26"/>
    <p:sldId id="315" r:id="rId27"/>
    <p:sldId id="309" r:id="rId28"/>
    <p:sldId id="310" r:id="rId29"/>
    <p:sldId id="311" r:id="rId30"/>
    <p:sldId id="312" r:id="rId31"/>
    <p:sldId id="313" r:id="rId32"/>
    <p:sldId id="316" r:id="rId33"/>
    <p:sldId id="319" r:id="rId34"/>
    <p:sldId id="320" r:id="rId35"/>
    <p:sldId id="321" r:id="rId36"/>
    <p:sldId id="317" r:id="rId37"/>
    <p:sldId id="318" r:id="rId38"/>
    <p:sldId id="324" r:id="rId39"/>
    <p:sldId id="325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文财" initials="曹文财" lastIdx="1" clrIdx="0">
    <p:extLst>
      <p:ext uri="{19B8F6BF-5375-455C-9EA6-DF929625EA0E}">
        <p15:presenceInfo xmlns:p15="http://schemas.microsoft.com/office/powerpoint/2012/main" userId="曹文财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90" autoAdjust="0"/>
  </p:normalViewPr>
  <p:slideViewPr>
    <p:cSldViewPr snapToGrid="0">
      <p:cViewPr>
        <p:scale>
          <a:sx n="66" d="100"/>
          <a:sy n="66" d="100"/>
        </p:scale>
        <p:origin x="58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097D1-6CA1-425F-B727-6996CBA9E721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15116-7307-4666-A987-4EFC2B60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36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5116-7307-4666-A987-4EFC2B60CCB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8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ailment occurrences per capita</a:t>
            </a:r>
            <a:r>
              <a:rPr lang="en-US" altLang="zh-CN" dirty="0"/>
              <a:t>, location information</a:t>
            </a:r>
            <a:r>
              <a:rPr lang="zh-CN" altLang="en-US" dirty="0"/>
              <a:t>，</a:t>
            </a:r>
            <a:r>
              <a:rPr lang="en-US" altLang="zh-CN" dirty="0" err="1"/>
              <a:t>Blei</a:t>
            </a:r>
            <a:r>
              <a:rPr lang="en-US" altLang="zh-CN" dirty="0"/>
              <a:t>(975).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主要是为了克服标准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模型不能建模话题在文档中出现的相关性的缺点，将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中文档话题分布服从的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Dirichlet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分布改为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正态分布。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DMR: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通过使用一个能支持自定义特征的灵活的架构，将可以观测到的一篇文章中的元数据都考虑在模型中，相比较其他只对特定数据友好的模型（比如作者主题模型等），基于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的主题模型拥有更广泛的使用空间，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x=metadata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SAGE: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稀疏增量式生成模型，在多层面情境下，使用指数频数偏差代替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5116-7307-4666-A987-4EFC2B60CCB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94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ailment occurrences per capita</a:t>
            </a:r>
            <a:r>
              <a:rPr lang="en-US" altLang="zh-CN" dirty="0"/>
              <a:t>, location information</a:t>
            </a:r>
            <a:r>
              <a:rPr lang="zh-CN" altLang="en-US" dirty="0"/>
              <a:t>，</a:t>
            </a:r>
            <a:r>
              <a:rPr lang="en-US" altLang="zh-CN" dirty="0" err="1"/>
              <a:t>Blei</a:t>
            </a:r>
            <a:r>
              <a:rPr lang="en-US" altLang="zh-CN" dirty="0"/>
              <a:t>(975).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主要是为了克服标准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模型不能建模话题在文档中出现的相关性的缺点，将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中文档话题分布服从的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Dirichlet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分布改为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正态分布。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DMR: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通过使用一个能支持自定义特征的灵活的架构，将可以观测到的一篇文章中的元数据都考虑在模型中，相比较其他只对特定数据友好的模型（比如作者主题模型等），基于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的主题模型拥有更广泛的使用空间，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x=metadata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SAGE: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稀疏增量式生成模型，在多层面情境下，使用指数频数偏差代替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5116-7307-4666-A987-4EFC2B60CCB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49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可以指：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法新社；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美联社，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5116-7307-4666-A987-4EFC2B60CCB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00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可以指：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法新社；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美联社，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5116-7307-4666-A987-4EFC2B60CCB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70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5116-7307-4666-A987-4EFC2B60CCB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94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5116-7307-4666-A987-4EFC2B60CCB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9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最后分享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5116-7307-4666-A987-4EFC2B60CCB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06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最后分享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5116-7307-4666-A987-4EFC2B60CCB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8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5116-7307-4666-A987-4EFC2B60CCB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85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算法，平均场理论，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坐标上升近似推断算法，极大似然估计的下确界，泛函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5116-7307-4666-A987-4EFC2B60CCB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8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的论文作者是戴维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布雷（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）、吴恩达和迈克尔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乔丹（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Michael Jordan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）。论文最早发表在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年的神经信息处理系统大会（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Information Processing Systems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）上，然后长文章（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Paper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年在机器学习顶级期刊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机器学习研究杂志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Machine Learning Research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）上发表。迄今为止，这篇论文已经有超过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千次的引用数，也成了机器学习史上的重要文献之一。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5116-7307-4666-A987-4EFC2B60CCB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06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Ailment Topic Aspect Model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5116-7307-4666-A987-4EFC2B60CCB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04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Ailment Topic Aspect Model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5116-7307-4666-A987-4EFC2B60CCB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22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Ailment Topic Aspect Model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5116-7307-4666-A987-4EFC2B60CCB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553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ilment occurrences per capita</a:t>
            </a:r>
            <a:r>
              <a:rPr lang="en-US" altLang="zh-CN" dirty="0"/>
              <a:t>, location information</a:t>
            </a:r>
            <a:r>
              <a:rPr lang="zh-CN" altLang="en-US" dirty="0"/>
              <a:t>，未开源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5116-7307-4666-A987-4EFC2B60CCB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147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ailment occurrences per capita</a:t>
            </a:r>
            <a:r>
              <a:rPr lang="en-US" altLang="zh-CN" dirty="0"/>
              <a:t>, location information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5116-7307-4666-A987-4EFC2B60CCB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48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5C07F-1614-446F-9514-978F01A6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36525"/>
            <a:ext cx="10747159" cy="851757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C5800-C1B0-40EF-81E6-72AD7A9A5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227"/>
            <a:ext cx="10747158" cy="44812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41CBD-6242-43B4-B37F-0D987CC7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2AE-F90F-4EE0-936D-C956B879A623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9F1DF-5846-4A8D-BC67-B594F7AE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D5FBF-0331-4B4F-9ED9-BD9424A3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3ADB-A455-4CA3-94BF-DDDFEED1A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35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E49B4-BD8D-4770-9DB6-58F75FCB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2AE-F90F-4EE0-936D-C956B879A623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7C2CD2-26F6-4E03-AADD-CA36468F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D95ED7-3753-4E7C-BCCE-F05B51D0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3ADB-A455-4CA3-94BF-DDDFEED1A0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CB2B36D-F978-4235-92A6-03757A25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747157" cy="851757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3554CD3-8983-4225-8EF9-4A0E7970A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227"/>
            <a:ext cx="10515600" cy="44812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</a:t>
            </a:r>
          </a:p>
        </p:txBody>
      </p:sp>
    </p:spTree>
    <p:extLst>
      <p:ext uri="{BB962C8B-B14F-4D97-AF65-F5344CB8AC3E}">
        <p14:creationId xmlns:p14="http://schemas.microsoft.com/office/powerpoint/2010/main" val="218108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5AF767-BE16-4A17-A1DD-FC7ACBEA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4D18C2-9819-4383-BEBE-DC9BD5670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95EC9-9B54-4126-BDE8-7D1D9C946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2E2AE-F90F-4EE0-936D-C956B879A623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AA15E-8111-4204-B6AB-5D0C269A8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227E2-C489-48B4-ABF6-85537FA02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23ADB-A455-4CA3-94BF-DDDFEED1A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2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371/journal.pone.0083672" TargetMode="External"/><Relationship Id="rId13" Type="http://schemas.openxmlformats.org/officeDocument/2006/relationships/hyperlink" Target="https://ieeexplore.ieee.org/abstract/document/5928903" TargetMode="External"/><Relationship Id="rId3" Type="http://schemas.openxmlformats.org/officeDocument/2006/relationships/hyperlink" Target="https://dl.acm.org/citation.cfm?id=1487070" TargetMode="External"/><Relationship Id="rId7" Type="http://schemas.openxmlformats.org/officeDocument/2006/relationships/hyperlink" Target="https://ieeexplore.ieee.org/abstract/document/5580851" TargetMode="External"/><Relationship Id="rId12" Type="http://schemas.openxmlformats.org/officeDocument/2006/relationships/hyperlink" Target="https://dl.acm.org/citation.cfm?id=2897693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ncbi.nlm.nih.gov/pubmed/23184969?dopt=Abstra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article/10.1007/s10618-015-0434-x" TargetMode="External"/><Relationship Id="rId11" Type="http://schemas.openxmlformats.org/officeDocument/2006/relationships/hyperlink" Target="https://link.springer.com/article/10.1007%2Fs00779-015-0877-5" TargetMode="External"/><Relationship Id="rId5" Type="http://schemas.openxmlformats.org/officeDocument/2006/relationships/hyperlink" Target="http://www.aaai.org/ocs/index.php/ICWSM/ICWSM11/paper/viewFile/2880/3264" TargetMode="External"/><Relationship Id="rId15" Type="http://schemas.openxmlformats.org/officeDocument/2006/relationships/hyperlink" Target="https://www.ncbi.nlm.nih.gov/pubmed/21415939?dopt=Abstract" TargetMode="External"/><Relationship Id="rId10" Type="http://schemas.openxmlformats.org/officeDocument/2006/relationships/hyperlink" Target="https://tbiomed.biomedcentral.com/articles/10.1186/1742-4682-11-S1-S6" TargetMode="External"/><Relationship Id="rId4" Type="http://schemas.openxmlformats.org/officeDocument/2006/relationships/hyperlink" Target="http://www.cs.jhu.edu/~mpaul/files/2011.tech.twitter_health.pdf" TargetMode="External"/><Relationship Id="rId9" Type="http://schemas.openxmlformats.org/officeDocument/2006/relationships/hyperlink" Target="http://www.aclweb.org/anthology/N13-1097" TargetMode="External"/><Relationship Id="rId14" Type="http://schemas.openxmlformats.org/officeDocument/2006/relationships/hyperlink" Target="https://www.researchgate.net/profile/Armin_Mikler/publication/221051468_Monitoring_Influenza_Trends_through_Mining_Social_Media/links/0912f50b15b4b92deb000000/Monitoring-Influenza-Trends-through-Mining-Social-Media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jhu.edu/~mpaul/files/2011.icwsm.twitter_health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jhu.edu/~mpaul/files/2011.icwsm.twitter_health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jhu.edu/~mpaul/files/2011.icwsm.twitter_health.pdf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111/ajps.1210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cholar.princeton.edu/sites/default/files/bstewart/files/a_model_of_text_for_experimentation_in_the_social_sciences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ucturaltopicmodel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772" y="129805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LDA</a:t>
            </a:r>
            <a:r>
              <a:rPr lang="zh-CN" altLang="en-US" dirty="0"/>
              <a:t>算法介绍及应用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05693" y="3420944"/>
            <a:ext cx="4231758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/>
              <a:t>曹文财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en-US" altLang="zh-CN" sz="2000" dirty="0"/>
              <a:t>2019/1/9</a:t>
            </a:r>
          </a:p>
        </p:txBody>
      </p:sp>
    </p:spTree>
    <p:extLst>
      <p:ext uri="{BB962C8B-B14F-4D97-AF65-F5344CB8AC3E}">
        <p14:creationId xmlns:p14="http://schemas.microsoft.com/office/powerpoint/2010/main" val="8793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E1FDC80-DA65-480B-BBD8-558B02EC9B1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11287216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Beta-Binomial</a:t>
            </a:r>
            <a:r>
              <a:rPr lang="zh-CN" altLang="en-US" dirty="0"/>
              <a:t>共轭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151FE0F-18DA-477C-B0BF-76730DBAD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016" y="2411828"/>
            <a:ext cx="6886575" cy="4667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CA2912A-F635-46B8-B048-28383C7A8986}"/>
              </a:ext>
            </a:extLst>
          </p:cNvPr>
          <p:cNvSpPr/>
          <p:nvPr/>
        </p:nvSpPr>
        <p:spPr>
          <a:xfrm>
            <a:off x="485796" y="1174276"/>
            <a:ext cx="10522799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定义：后验分布和先验分布的概率分布函数相同，则先验分布和后验分布被叫做共轭分布。</a:t>
            </a:r>
            <a:endParaRPr lang="en-US" altLang="zh-CN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Beta</a:t>
            </a:r>
            <a:r>
              <a:rPr lang="zh-CN" altLang="en-US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分布是二项分布的共轭先验分布。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D03DF2-E010-43EC-A0AC-C0218B64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569" y="3154816"/>
            <a:ext cx="4690784" cy="2915244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786DC5C-04C8-4486-BDD6-2809261BE989}"/>
                  </a:ext>
                </a:extLst>
              </p:cNvPr>
              <p:cNvSpPr txBox="1"/>
              <p:nvPr/>
            </p:nvSpPr>
            <p:spPr>
              <a:xfrm>
                <a:off x="7162796" y="3640894"/>
                <a:ext cx="1721795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zh-CN" alt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786DC5C-04C8-4486-BDD6-2809261BE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96" y="3640894"/>
                <a:ext cx="1721795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110D2A9-4B88-4147-9931-13F32AE91B29}"/>
              </a:ext>
            </a:extLst>
          </p:cNvPr>
          <p:cNvSpPr txBox="1"/>
          <p:nvPr/>
        </p:nvSpPr>
        <p:spPr>
          <a:xfrm>
            <a:off x="5679098" y="3667327"/>
            <a:ext cx="172179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9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E1FDC80-DA65-480B-BBD8-558B02EC9B1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11287216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高纬度拓展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3AA1E94-B030-4CB9-81D0-9557F5BF7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73"/>
          <a:stretch/>
        </p:blipFill>
        <p:spPr>
          <a:xfrm>
            <a:off x="436892" y="1097908"/>
            <a:ext cx="5010598" cy="17049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6CBBDB7-FC86-4AB2-8CE5-B6045E0AB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20521"/>
            <a:ext cx="5581650" cy="13335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39814CE-752A-49F2-9B24-4077E9561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30" y="3444608"/>
            <a:ext cx="48387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9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E1FDC80-DA65-480B-BBD8-558B02EC9B1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11287216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Dirichlet</a:t>
            </a:r>
            <a:r>
              <a:rPr lang="zh-CN" altLang="en-US" dirty="0"/>
              <a:t>分布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39814CE-752A-49F2-9B24-4077E956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91" y="1432265"/>
            <a:ext cx="4838700" cy="5429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799F58-842B-4D73-95DE-B2B06AC43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27" y="2492398"/>
            <a:ext cx="3181350" cy="933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F7D2121-61BB-44E3-A3CC-9BEDB9261AA4}"/>
              </a:ext>
            </a:extLst>
          </p:cNvPr>
          <p:cNvSpPr txBox="1"/>
          <p:nvPr/>
        </p:nvSpPr>
        <p:spPr>
          <a:xfrm>
            <a:off x="538891" y="2187019"/>
            <a:ext cx="188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Dirichlet</a:t>
            </a:r>
            <a:r>
              <a:rPr lang="zh-CN" altLang="en-US" dirty="0"/>
              <a:t>分布：</a:t>
            </a:r>
          </a:p>
        </p:txBody>
      </p:sp>
    </p:spTree>
    <p:extLst>
      <p:ext uri="{BB962C8B-B14F-4D97-AF65-F5344CB8AC3E}">
        <p14:creationId xmlns:p14="http://schemas.microsoft.com/office/powerpoint/2010/main" val="411424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E1FDC80-DA65-480B-BBD8-558B02EC9B1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11287216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Dirichlet</a:t>
            </a:r>
            <a:r>
              <a:rPr lang="zh-CN" altLang="en-US" dirty="0"/>
              <a:t>分布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39814CE-752A-49F2-9B24-4077E956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27" y="1432265"/>
            <a:ext cx="4838700" cy="5429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799F58-842B-4D73-95DE-B2B06AC43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63" y="2492398"/>
            <a:ext cx="3181350" cy="933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F7D2121-61BB-44E3-A3CC-9BEDB9261AA4}"/>
              </a:ext>
            </a:extLst>
          </p:cNvPr>
          <p:cNvSpPr txBox="1"/>
          <p:nvPr/>
        </p:nvSpPr>
        <p:spPr>
          <a:xfrm>
            <a:off x="655627" y="2187019"/>
            <a:ext cx="188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Dirichlet</a:t>
            </a:r>
            <a:r>
              <a:rPr lang="zh-CN" altLang="en-US" dirty="0"/>
              <a:t>分布：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956C470-D34C-4E3F-90AA-07B5A6F64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340" y="1130323"/>
            <a:ext cx="6381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0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E1FDC80-DA65-480B-BBD8-558B02EC9B1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11287216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Dirichlet</a:t>
            </a:r>
            <a:r>
              <a:rPr lang="zh-CN" altLang="en-US" dirty="0"/>
              <a:t>分布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E66A4A-B83B-4FAE-8B98-376F99B5AA39}"/>
              </a:ext>
            </a:extLst>
          </p:cNvPr>
          <p:cNvSpPr/>
          <p:nvPr/>
        </p:nvSpPr>
        <p:spPr>
          <a:xfrm>
            <a:off x="538890" y="3731227"/>
            <a:ext cx="6173195" cy="960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i="0" u="sng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Dirichlet</a:t>
            </a:r>
            <a:r>
              <a:rPr lang="zh-CN" altLang="en-US" sz="2000" b="0" i="0" u="sng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分布是</a:t>
            </a:r>
            <a:r>
              <a:rPr lang="en-US" altLang="zh-CN" sz="2000" b="0" i="0" u="sng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Beta</a:t>
            </a:r>
            <a:r>
              <a:rPr lang="zh-CN" altLang="en-US" sz="2000" b="0" i="0" u="sng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分布在高纬度的推广</a:t>
            </a:r>
            <a:r>
              <a:rPr lang="zh-CN" altLang="en-US" sz="2000" b="0" i="0" u="sng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，就像</a:t>
            </a:r>
            <a:endParaRPr lang="en-US" altLang="zh-CN" sz="2000" b="0" i="0" u="sng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u="sng" dirty="0">
                <a:ea typeface="微软雅黑" panose="020B0503020204020204" pitchFamily="34" charset="-122"/>
              </a:rPr>
              <a:t>Multinomial</a:t>
            </a:r>
            <a:r>
              <a:rPr lang="zh-CN" altLang="en-US" sz="2000" u="sng" dirty="0">
                <a:ea typeface="微软雅黑" panose="020B0503020204020204" pitchFamily="34" charset="-122"/>
              </a:rPr>
              <a:t>是</a:t>
            </a:r>
            <a:r>
              <a:rPr lang="en-US" altLang="zh-CN" sz="2000" u="sng" dirty="0">
                <a:ea typeface="微软雅黑" panose="020B0503020204020204" pitchFamily="34" charset="-122"/>
              </a:rPr>
              <a:t>Binomial</a:t>
            </a:r>
            <a:r>
              <a:rPr lang="zh-CN" altLang="en-US" sz="2000" u="sng" dirty="0">
                <a:ea typeface="微软雅黑" panose="020B0503020204020204" pitchFamily="34" charset="-122"/>
              </a:rPr>
              <a:t>分布在高纬度的推广</a:t>
            </a:r>
            <a:r>
              <a:rPr lang="zh-CN" altLang="en-US" sz="2000" dirty="0">
                <a:ea typeface="微软雅黑" panose="020B0503020204020204" pitchFamily="34" charset="-122"/>
              </a:rPr>
              <a:t>。</a:t>
            </a:r>
            <a:endParaRPr lang="en-US" altLang="zh-CN" sz="2000" dirty="0"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29C75A0-9DB2-4F55-A6F0-B1067802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34" y="2635273"/>
            <a:ext cx="3514725" cy="647700"/>
          </a:xfrm>
          <a:prstGeom prst="rect">
            <a:avLst/>
          </a:prstGeom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53D168D-33A7-438C-BC56-4677C017469E}"/>
              </a:ext>
            </a:extLst>
          </p:cNvPr>
          <p:cNvSpPr txBox="1"/>
          <p:nvPr/>
        </p:nvSpPr>
        <p:spPr>
          <a:xfrm>
            <a:off x="5826546" y="2187019"/>
            <a:ext cx="188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Beta</a:t>
            </a:r>
            <a:r>
              <a:rPr lang="zh-CN" altLang="en-US" dirty="0"/>
              <a:t>分布：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A241998-D55D-49B7-9F3E-4038048C3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7" y="1432265"/>
            <a:ext cx="4838700" cy="5429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B1D815-A529-4200-87E3-B4C65A9FC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863" y="2492398"/>
            <a:ext cx="3181350" cy="9334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091038-30FD-4342-852A-E3CFA465170D}"/>
              </a:ext>
            </a:extLst>
          </p:cNvPr>
          <p:cNvSpPr txBox="1"/>
          <p:nvPr/>
        </p:nvSpPr>
        <p:spPr>
          <a:xfrm>
            <a:off x="655627" y="2187019"/>
            <a:ext cx="188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Dirichlet</a:t>
            </a:r>
            <a:r>
              <a:rPr lang="zh-CN" altLang="en-US" dirty="0"/>
              <a:t>分布：</a:t>
            </a:r>
          </a:p>
        </p:txBody>
      </p:sp>
    </p:spTree>
    <p:extLst>
      <p:ext uri="{BB962C8B-B14F-4D97-AF65-F5344CB8AC3E}">
        <p14:creationId xmlns:p14="http://schemas.microsoft.com/office/powerpoint/2010/main" val="3137368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E1FDC80-DA65-480B-BBD8-558B02EC9B1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11287216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Beta/Dirichlet</a:t>
            </a:r>
            <a:r>
              <a:rPr lang="zh-CN" altLang="en-US" dirty="0"/>
              <a:t>性质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985419-5BD6-4128-8B54-B29C26138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7" y="1493916"/>
            <a:ext cx="5300393" cy="26739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9FAA96-938D-4649-B9FE-37D02776B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9" y="4255785"/>
            <a:ext cx="5468748" cy="179919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A608230-4416-4A57-B1D1-8FB9EB78B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37" y="2707547"/>
            <a:ext cx="3808618" cy="6484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8A45E60-CA25-4D60-AD2A-31C7E9D50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373" y="2042809"/>
            <a:ext cx="3027231" cy="3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68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E1FDC80-DA65-480B-BBD8-558B02EC9B1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11287216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Beta-Binomial</a:t>
            </a:r>
            <a:r>
              <a:rPr lang="zh-CN" altLang="en-US" dirty="0"/>
              <a:t>共轭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CF3D41-F9C3-40FB-820C-0FA9A926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" y="1120521"/>
            <a:ext cx="7162800" cy="1885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51FE0F-18DA-477C-B0BF-76730DBA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88" y="3429000"/>
            <a:ext cx="6886575" cy="4667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CA2912A-F635-46B8-B048-28383C7A8986}"/>
              </a:ext>
            </a:extLst>
          </p:cNvPr>
          <p:cNvSpPr/>
          <p:nvPr/>
        </p:nvSpPr>
        <p:spPr>
          <a:xfrm>
            <a:off x="722376" y="4511110"/>
            <a:ext cx="10522799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定义：后验分布和先验分布的概率分布函数相同，则先验分布和后验分布被叫做共轭分布。</a:t>
            </a:r>
            <a:endParaRPr lang="en-US" altLang="zh-CN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Beta</a:t>
            </a:r>
            <a:r>
              <a:rPr lang="zh-CN" altLang="en-US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分布是二项分布的共轭先验分布。</a:t>
            </a:r>
          </a:p>
        </p:txBody>
      </p:sp>
    </p:spTree>
    <p:extLst>
      <p:ext uri="{BB962C8B-B14F-4D97-AF65-F5344CB8AC3E}">
        <p14:creationId xmlns:p14="http://schemas.microsoft.com/office/powerpoint/2010/main" val="356157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E1FDC80-DA65-480B-BBD8-558B02EC9B1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11287216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Dirichlet-Multinomial</a:t>
            </a:r>
            <a:r>
              <a:rPr lang="zh-CN" altLang="en-US" dirty="0"/>
              <a:t>共轭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1BE59F-ADB9-4769-B328-73BA770B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91" y="1140399"/>
            <a:ext cx="7210425" cy="28575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BE86E1C-DC4B-4DD1-ABAE-2D230700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4150016"/>
            <a:ext cx="3895725" cy="6191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2206388-62A9-4EF7-ABCC-75D45A8664BE}"/>
              </a:ext>
            </a:extLst>
          </p:cNvPr>
          <p:cNvSpPr/>
          <p:nvPr/>
        </p:nvSpPr>
        <p:spPr>
          <a:xfrm>
            <a:off x="904241" y="5006124"/>
            <a:ext cx="7122876" cy="9612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Dirichlet</a:t>
            </a:r>
            <a:r>
              <a:rPr lang="zh-CN" altLang="en-US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分布是</a:t>
            </a:r>
            <a:r>
              <a:rPr lang="en-US" altLang="zh-CN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Multinomial</a:t>
            </a:r>
            <a:r>
              <a:rPr lang="zh-CN" altLang="en-US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分布的共轭先验分布，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分布是二项分布的共轭先验分布。</a:t>
            </a:r>
          </a:p>
        </p:txBody>
      </p:sp>
    </p:spTree>
    <p:extLst>
      <p:ext uri="{BB962C8B-B14F-4D97-AF65-F5344CB8AC3E}">
        <p14:creationId xmlns:p14="http://schemas.microsoft.com/office/powerpoint/2010/main" val="2419732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E1FDC80-DA65-480B-BBD8-558B02EC9B1A}"/>
              </a:ext>
            </a:extLst>
          </p:cNvPr>
          <p:cNvSpPr txBox="1">
            <a:spLocks/>
          </p:cNvSpPr>
          <p:nvPr/>
        </p:nvSpPr>
        <p:spPr>
          <a:xfrm>
            <a:off x="2977896" y="1180585"/>
            <a:ext cx="3828018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背景知识小结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0003B1-1094-4A20-86BB-B8260565D220}"/>
              </a:ext>
            </a:extLst>
          </p:cNvPr>
          <p:cNvSpPr txBox="1"/>
          <p:nvPr/>
        </p:nvSpPr>
        <p:spPr>
          <a:xfrm>
            <a:off x="2977896" y="2486178"/>
            <a:ext cx="7140102" cy="1885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Beta</a:t>
            </a:r>
            <a:r>
              <a:rPr lang="zh-CN" altLang="en-US" sz="2000" dirty="0"/>
              <a:t>分布由两个参数决定，概率密度曲线可呈多种趋势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Beta</a:t>
            </a:r>
            <a:r>
              <a:rPr lang="zh-CN" altLang="en-US" sz="2000" dirty="0"/>
              <a:t>是二项分布的共轭分布，贝叶斯法则推导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Beta</a:t>
            </a:r>
            <a:r>
              <a:rPr lang="zh-CN" altLang="en-US" sz="2000" dirty="0"/>
              <a:t>期望简洁，类似频率统计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Dirichlet</a:t>
            </a:r>
            <a:r>
              <a:rPr lang="zh-CN" altLang="en-US" sz="2000" dirty="0"/>
              <a:t>是</a:t>
            </a:r>
            <a:r>
              <a:rPr lang="en-US" altLang="zh-CN" sz="2000" dirty="0"/>
              <a:t>Beta</a:t>
            </a:r>
            <a:r>
              <a:rPr lang="zh-CN" altLang="en-US" sz="2000" dirty="0"/>
              <a:t>在高纬度下的推广，一切性质</a:t>
            </a:r>
          </a:p>
        </p:txBody>
      </p:sp>
    </p:spTree>
    <p:extLst>
      <p:ext uri="{BB962C8B-B14F-4D97-AF65-F5344CB8AC3E}">
        <p14:creationId xmlns:p14="http://schemas.microsoft.com/office/powerpoint/2010/main" val="661420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32F7747-E677-4DB5-B62D-D44D040E6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95670"/>
              </p:ext>
            </p:extLst>
          </p:nvPr>
        </p:nvGraphicFramePr>
        <p:xfrm>
          <a:off x="800877" y="886408"/>
          <a:ext cx="10590246" cy="5374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6863">
                  <a:extLst>
                    <a:ext uri="{9D8B030D-6E8A-4147-A177-3AD203B41FA5}">
                      <a16:colId xmlns:a16="http://schemas.microsoft.com/office/drawing/2014/main" val="562287681"/>
                    </a:ext>
                  </a:extLst>
                </a:gridCol>
                <a:gridCol w="1298361">
                  <a:extLst>
                    <a:ext uri="{9D8B030D-6E8A-4147-A177-3AD203B41FA5}">
                      <a16:colId xmlns:a16="http://schemas.microsoft.com/office/drawing/2014/main" val="1040593212"/>
                    </a:ext>
                  </a:extLst>
                </a:gridCol>
                <a:gridCol w="5256015">
                  <a:extLst>
                    <a:ext uri="{9D8B030D-6E8A-4147-A177-3AD203B41FA5}">
                      <a16:colId xmlns:a16="http://schemas.microsoft.com/office/drawing/2014/main" val="2644998690"/>
                    </a:ext>
                  </a:extLst>
                </a:gridCol>
                <a:gridCol w="2409007">
                  <a:extLst>
                    <a:ext uri="{9D8B030D-6E8A-4147-A177-3AD203B41FA5}">
                      <a16:colId xmlns:a16="http://schemas.microsoft.com/office/drawing/2014/main" val="4269832913"/>
                    </a:ext>
                  </a:extLst>
                </a:gridCol>
              </a:tblGrid>
              <a:tr h="182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Method category</a:t>
                      </a:r>
                      <a:endParaRPr lang="en-US" sz="1100" b="1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+mn-lt"/>
                        </a:rPr>
                        <a:t>Method name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+mn-lt"/>
                        </a:rPr>
                        <a:t>Key method abstract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Metric value</a:t>
                      </a:r>
                      <a:endParaRPr lang="en-US" sz="1100" b="1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77541"/>
                  </a:ext>
                </a:extLst>
              </a:tr>
              <a:tr h="3582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Text mining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n-lt"/>
                          <a:hlinkClick r:id="rId3"/>
                        </a:rPr>
                        <a:t>Historical patterns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The precision for 1-day prediction is 0.8 (with mean of 0.52) and 0.6 (with mean of 0.46) for 7-days prediction.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  <a:latin typeface="+mn-lt"/>
                        </a:rPr>
                        <a:t>-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extLst>
                  <a:ext uri="{0D108BD9-81ED-4DB2-BD59-A6C34878D82A}">
                    <a16:rowId xmlns:a16="http://schemas.microsoft.com/office/drawing/2014/main" val="2692074876"/>
                  </a:ext>
                </a:extLst>
              </a:tr>
              <a:tr h="3582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Topic models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n-lt"/>
                          <a:hlinkClick r:id="rId4"/>
                        </a:rPr>
                        <a:t>ATAM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Multi disease, Pearson correlation with CDC,can discover more ailments than LDA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r = 0.934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extLst>
                  <a:ext uri="{0D108BD9-81ED-4DB2-BD59-A6C34878D82A}">
                    <a16:rowId xmlns:a16="http://schemas.microsoft.com/office/drawing/2014/main" val="1403260963"/>
                  </a:ext>
                </a:extLst>
              </a:tr>
              <a:tr h="18280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n-lt"/>
                          <a:hlinkClick r:id="rId5"/>
                        </a:rPr>
                        <a:t>ATAM+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Pearson correlation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r = 0.958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extLst>
                  <a:ext uri="{0D108BD9-81ED-4DB2-BD59-A6C34878D82A}">
                    <a16:rowId xmlns:a16="http://schemas.microsoft.com/office/drawing/2014/main" val="632605997"/>
                  </a:ext>
                </a:extLst>
              </a:tr>
              <a:tr h="709278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n-lt"/>
                          <a:hlinkClick r:id="rId6"/>
                        </a:rPr>
                        <a:t>HFSTM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propose temporal topic models (HFSTM and HFSTM-A) for inferring hidden biological states for users-flu state transition</a:t>
                      </a:r>
                      <a:br>
                        <a:rPr lang="en-US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backgrounds than flu-related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MSE = 40.67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extLst>
                  <a:ext uri="{0D108BD9-81ED-4DB2-BD59-A6C34878D82A}">
                    <a16:rowId xmlns:a16="http://schemas.microsoft.com/office/drawing/2014/main" val="3548828163"/>
                  </a:ext>
                </a:extLst>
              </a:tr>
              <a:tr h="182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Machine learning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n-lt"/>
                          <a:hlinkClick r:id="rId7"/>
                        </a:rPr>
                        <a:t>Neural network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NN-RP was the best to be used for influenza detection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ACC = 0.9532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extLst>
                  <a:ext uri="{0D108BD9-81ED-4DB2-BD59-A6C34878D82A}">
                    <a16:rowId xmlns:a16="http://schemas.microsoft.com/office/drawing/2014/main" val="1952592044"/>
                  </a:ext>
                </a:extLst>
              </a:tr>
              <a:tr h="18280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SVM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n-lt"/>
                          <a:hlinkClick r:id="rId8"/>
                        </a:rPr>
                        <a:t>three levels of class-sification using SVM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CDC：0.93，HMM-NY:0.88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extLst>
                  <a:ext uri="{0D108BD9-81ED-4DB2-BD59-A6C34878D82A}">
                    <a16:rowId xmlns:a16="http://schemas.microsoft.com/office/drawing/2014/main" val="1994030277"/>
                  </a:ext>
                </a:extLst>
              </a:tr>
              <a:tr h="35829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>
                          <a:effectLst/>
                          <a:latin typeface="+mn-lt"/>
                          <a:hlinkClick r:id="rId9"/>
                        </a:rPr>
                        <a:t>two phases of classification to differentiate between the infection and awareness tweets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 = 0.9897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extLst>
                  <a:ext uri="{0D108BD9-81ED-4DB2-BD59-A6C34878D82A}">
                    <a16:rowId xmlns:a16="http://schemas.microsoft.com/office/drawing/2014/main" val="4288464251"/>
                  </a:ext>
                </a:extLst>
              </a:tr>
              <a:tr h="35829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n-lt"/>
                          <a:hlinkClick r:id="rId10"/>
                        </a:rPr>
                        <a:t>get “Influenza” keyword[56] tweets either positive or negative and classifier implemented using the BOW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Japan,IDSC:0.89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extLst>
                  <a:ext uri="{0D108BD9-81ED-4DB2-BD59-A6C34878D82A}">
                    <a16:rowId xmlns:a16="http://schemas.microsoft.com/office/drawing/2014/main" val="1682817339"/>
                  </a:ext>
                </a:extLst>
              </a:tr>
              <a:tr h="53378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n-lt"/>
                          <a:hlinkClick r:id="rId11"/>
                        </a:rPr>
                        <a:t>TFIDF for classification purposes,first chinese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5 days earlier than the China Nation Influenza Center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extLst>
                  <a:ext uri="{0D108BD9-81ED-4DB2-BD59-A6C34878D82A}">
                    <a16:rowId xmlns:a16="http://schemas.microsoft.com/office/drawing/2014/main" val="1803085651"/>
                  </a:ext>
                </a:extLst>
              </a:tr>
              <a:tr h="35829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n-lt"/>
                          <a:hlinkClick r:id="rId12"/>
                        </a:rPr>
                        <a:t>Naive Bayes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Sentiment polarity is used to determine the accuracy of the used method (Naive Bayes polarity is 70%)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u="none" strike="noStrike">
                          <a:effectLst/>
                          <a:latin typeface="+mn-lt"/>
                        </a:rPr>
                        <a:t>-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/>
                </a:tc>
                <a:extLst>
                  <a:ext uri="{0D108BD9-81ED-4DB2-BD59-A6C34878D82A}">
                    <a16:rowId xmlns:a16="http://schemas.microsoft.com/office/drawing/2014/main" val="1654702056"/>
                  </a:ext>
                </a:extLst>
              </a:tr>
              <a:tr h="3582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Math/Statistical models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n-lt"/>
                          <a:hlinkClick r:id="rId13"/>
                        </a:rPr>
                        <a:t>SNEFT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ARMA model,Twitter data play a part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r = 0.9846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extLst>
                  <a:ext uri="{0D108BD9-81ED-4DB2-BD59-A6C34878D82A}">
                    <a16:rowId xmlns:a16="http://schemas.microsoft.com/office/drawing/2014/main" val="12057055"/>
                  </a:ext>
                </a:extLst>
              </a:tr>
              <a:tr h="35829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n-lt"/>
                          <a:hlinkClick r:id="rId14"/>
                        </a:rPr>
                        <a:t>ACF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tracking a sudden high frequency of disease-content posts using ACF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 = 0.767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extLst>
                  <a:ext uri="{0D108BD9-81ED-4DB2-BD59-A6C34878D82A}">
                    <a16:rowId xmlns:a16="http://schemas.microsoft.com/office/drawing/2014/main" val="4244785273"/>
                  </a:ext>
                </a:extLst>
              </a:tr>
              <a:tr h="5337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Mechanistic disease models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n-lt"/>
                          <a:hlinkClick r:id="rId15"/>
                        </a:rPr>
                        <a:t>Metpopulation model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Global Epidemic and Mobility (GLEAM)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model,provides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reliable results for epidemic intensity and peak timing up to 6 weeks in advance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  <a:latin typeface="+mn-lt"/>
                        </a:rPr>
                        <a:t>Best seasonally 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 = 0.98, one week in advance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extLst>
                  <a:ext uri="{0D108BD9-81ED-4DB2-BD59-A6C34878D82A}">
                    <a16:rowId xmlns:a16="http://schemas.microsoft.com/office/drawing/2014/main" val="4186572863"/>
                  </a:ext>
                </a:extLst>
              </a:tr>
              <a:tr h="35829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n-lt"/>
                          <a:hlinkClick r:id="rId16"/>
                        </a:rPr>
                        <a:t>Compartmental model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  <a:latin typeface="+mn-lt"/>
                        </a:rPr>
                        <a:t>divide disease states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peak timing up to 7 weeks in advance.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920" marR="5920" marT="5920" marB="0"/>
                </a:tc>
                <a:extLst>
                  <a:ext uri="{0D108BD9-81ED-4DB2-BD59-A6C34878D82A}">
                    <a16:rowId xmlns:a16="http://schemas.microsoft.com/office/drawing/2014/main" val="46291172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9C155D2-6D7B-4E96-A1BE-F3884CB9351A}"/>
              </a:ext>
            </a:extLst>
          </p:cNvPr>
          <p:cNvSpPr/>
          <p:nvPr/>
        </p:nvSpPr>
        <p:spPr>
          <a:xfrm>
            <a:off x="105556" y="125977"/>
            <a:ext cx="3889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疫情监测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文献调研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7035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98832-31ED-4BE1-9734-B3F0B52F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888" y="875827"/>
            <a:ext cx="1146242" cy="851757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ECD47-B151-4B03-AC3B-B7137D107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449" y="2240801"/>
            <a:ext cx="5702415" cy="219501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背景知识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Topic model</a:t>
            </a:r>
            <a:r>
              <a:rPr lang="zh-CN" altLang="en-US" dirty="0"/>
              <a:t>：</a:t>
            </a:r>
            <a:r>
              <a:rPr lang="en-US" altLang="zh-CN" sz="2400" dirty="0" err="1"/>
              <a:t>psla</a:t>
            </a:r>
            <a:r>
              <a:rPr lang="en-US" altLang="zh-CN" sz="2400" dirty="0"/>
              <a:t> &amp; LDA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Application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563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E1FDC80-DA65-480B-BBD8-558B02EC9B1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11287216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文本建模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D1BB19-F612-4962-8724-5F6D481E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89" y="1364519"/>
            <a:ext cx="4095750" cy="25431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0C58F10-3AEC-4019-9503-C3AEFC129B8C}"/>
              </a:ext>
            </a:extLst>
          </p:cNvPr>
          <p:cNvSpPr/>
          <p:nvPr/>
        </p:nvSpPr>
        <p:spPr>
          <a:xfrm>
            <a:off x="843188" y="4130590"/>
            <a:ext cx="9632307" cy="142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一篇文档的生成可以看作上帝摇骰子的过程，在统计文本建模希望解决两个核心问题：</a:t>
            </a:r>
            <a:endParaRPr lang="en-US" altLang="zh-CN" sz="20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CN" altLang="en-US" sz="2000" b="1" dirty="0">
                <a:latin typeface="+mn-ea"/>
              </a:rPr>
              <a:t>上帝有什么骰子</a:t>
            </a:r>
            <a:r>
              <a:rPr lang="en-US" altLang="zh-CN" sz="2000" b="1" dirty="0">
                <a:latin typeface="+mn-ea"/>
              </a:rPr>
              <a:t>		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CN" altLang="en-US" sz="2000" b="1" dirty="0">
                <a:latin typeface="+mn-ea"/>
              </a:rPr>
              <a:t>上帝是如何抛掷这些骰子的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05C186-F463-4193-B876-B0487293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577" y="1740756"/>
            <a:ext cx="32385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9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E1FDC80-DA65-480B-BBD8-558B02EC9B1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11287216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Dirichlet </a:t>
            </a:r>
            <a:r>
              <a:rPr lang="zh-CN" altLang="en-US" dirty="0"/>
              <a:t>先验下的</a:t>
            </a:r>
            <a:r>
              <a:rPr lang="en-US" altLang="zh-CN" dirty="0"/>
              <a:t>Unigram Model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C58F10-3AEC-4019-9503-C3AEFC129B8C}"/>
              </a:ext>
            </a:extLst>
          </p:cNvPr>
          <p:cNvSpPr/>
          <p:nvPr/>
        </p:nvSpPr>
        <p:spPr>
          <a:xfrm>
            <a:off x="1953051" y="4394161"/>
            <a:ext cx="6712967" cy="583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上帝可以有好多个骰子，每个骰子有好多个面。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92DE07-F2AC-473B-B43D-4219307F1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66" y="1850855"/>
            <a:ext cx="4105275" cy="2295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71B567-3F84-47FF-97D5-90C4EFDBC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293" y="1692190"/>
            <a:ext cx="2933700" cy="2438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5CC631-B305-4CCC-9B41-C3BEA8995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46" y="5241225"/>
            <a:ext cx="58959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42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E1FDC80-DA65-480B-BBD8-558B02EC9B1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11287216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449162-73EF-4997-B5B4-54766A93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1242829"/>
            <a:ext cx="4991100" cy="322897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81B97B76-1B58-4840-8657-9EB6C0CD9283}"/>
              </a:ext>
            </a:extLst>
          </p:cNvPr>
          <p:cNvGrpSpPr/>
          <p:nvPr/>
        </p:nvGrpSpPr>
        <p:grpSpPr>
          <a:xfrm>
            <a:off x="499621" y="942364"/>
            <a:ext cx="6985263" cy="3933637"/>
            <a:chOff x="603315" y="988282"/>
            <a:chExt cx="6985263" cy="393363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3D0806B-1DC2-4A7D-A1F1-63FDD2E630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45" r="3795" b="72489"/>
            <a:stretch/>
          </p:blipFill>
          <p:spPr>
            <a:xfrm>
              <a:off x="603315" y="988282"/>
              <a:ext cx="6985263" cy="144383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FAB4756-98E9-458E-9326-5A4E88C187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45" t="52559" r="3795"/>
            <a:stretch/>
          </p:blipFill>
          <p:spPr>
            <a:xfrm>
              <a:off x="603315" y="2432115"/>
              <a:ext cx="6985263" cy="2489804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5116245-1F15-40D2-AAD5-1A6D775D64F9}"/>
              </a:ext>
            </a:extLst>
          </p:cNvPr>
          <p:cNvSpPr txBox="1"/>
          <p:nvPr/>
        </p:nvSpPr>
        <p:spPr>
          <a:xfrm>
            <a:off x="8898904" y="4391296"/>
            <a:ext cx="234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PLSA</a:t>
            </a:r>
            <a:r>
              <a:rPr lang="zh-CN" altLang="en-US" sz="1600" dirty="0">
                <a:latin typeface="+mj-ea"/>
                <a:ea typeface="+mj-ea"/>
              </a:rPr>
              <a:t>文档生成过程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667049-6805-49CD-8734-D254B12B3ECC}"/>
              </a:ext>
            </a:extLst>
          </p:cNvPr>
          <p:cNvSpPr txBox="1"/>
          <p:nvPr/>
        </p:nvSpPr>
        <p:spPr>
          <a:xfrm>
            <a:off x="713629" y="5022103"/>
            <a:ext cx="9266950" cy="875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以一定的概率选择了某个主题，并从这个主题中以一定概率选择某个词语。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贝叶斯学派认为不够，没有先验，即主题不是确定的，主题下的单词分布也不是确定的。</a:t>
            </a:r>
          </a:p>
        </p:txBody>
      </p:sp>
    </p:spTree>
    <p:extLst>
      <p:ext uri="{BB962C8B-B14F-4D97-AF65-F5344CB8AC3E}">
        <p14:creationId xmlns:p14="http://schemas.microsoft.com/office/powerpoint/2010/main" val="356263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E1FDC80-DA65-480B-BBD8-558B02EC9B1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11287216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LDA</a:t>
            </a:r>
            <a:r>
              <a:rPr lang="zh-CN" altLang="en-US" dirty="0"/>
              <a:t>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985617-6D9F-48A3-B368-FE09B25E3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777" y="1242829"/>
            <a:ext cx="5463752" cy="314846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6D91922-0AA3-46A8-B694-346021C8B77E}"/>
              </a:ext>
            </a:extLst>
          </p:cNvPr>
          <p:cNvSpPr txBox="1"/>
          <p:nvPr/>
        </p:nvSpPr>
        <p:spPr>
          <a:xfrm>
            <a:off x="2820883" y="4391296"/>
            <a:ext cx="234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LDA</a:t>
            </a:r>
            <a:r>
              <a:rPr lang="zh-CN" altLang="en-US" sz="1600" dirty="0">
                <a:latin typeface="+mj-ea"/>
                <a:ea typeface="+mj-ea"/>
              </a:rPr>
              <a:t>文档生成过程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ED9A722-4C41-40FC-8E30-85F576EA5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529" y="1145551"/>
            <a:ext cx="4991100" cy="32289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FD76DD1-EC70-42E4-B68D-6A5A4026D477}"/>
              </a:ext>
            </a:extLst>
          </p:cNvPr>
          <p:cNvSpPr txBox="1"/>
          <p:nvPr/>
        </p:nvSpPr>
        <p:spPr>
          <a:xfrm>
            <a:off x="8457533" y="4391296"/>
            <a:ext cx="234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PLSA</a:t>
            </a:r>
            <a:r>
              <a:rPr lang="zh-CN" altLang="en-US" sz="1600" dirty="0">
                <a:latin typeface="+mj-ea"/>
                <a:ea typeface="+mj-ea"/>
              </a:rPr>
              <a:t>文档生成过程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0667C8-C941-43F0-A7BB-A241160D8641}"/>
              </a:ext>
            </a:extLst>
          </p:cNvPr>
          <p:cNvSpPr/>
          <p:nvPr/>
        </p:nvSpPr>
        <p:spPr>
          <a:xfrm>
            <a:off x="5168157" y="5245839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贝叶斯学派 </a:t>
            </a:r>
            <a:r>
              <a:rPr lang="en-US" altLang="zh-CN" dirty="0"/>
              <a:t>VS </a:t>
            </a:r>
            <a:r>
              <a:rPr lang="zh-CN" altLang="en-US" dirty="0"/>
              <a:t>频率学派</a:t>
            </a:r>
          </a:p>
        </p:txBody>
      </p:sp>
    </p:spTree>
    <p:extLst>
      <p:ext uri="{BB962C8B-B14F-4D97-AF65-F5344CB8AC3E}">
        <p14:creationId xmlns:p14="http://schemas.microsoft.com/office/powerpoint/2010/main" val="3435374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E1FDC80-DA65-480B-BBD8-558B02EC9B1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11287216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LDA</a:t>
            </a:r>
            <a:r>
              <a:rPr lang="zh-CN" altLang="en-US" dirty="0"/>
              <a:t>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116245-1F15-40D2-AAD5-1A6D775D64F9}"/>
              </a:ext>
            </a:extLst>
          </p:cNvPr>
          <p:cNvSpPr txBox="1"/>
          <p:nvPr/>
        </p:nvSpPr>
        <p:spPr>
          <a:xfrm>
            <a:off x="8500908" y="4391296"/>
            <a:ext cx="1359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LDA</a:t>
            </a:r>
            <a:r>
              <a:rPr lang="zh-CN" altLang="en-US" sz="1600" dirty="0">
                <a:latin typeface="+mj-ea"/>
                <a:ea typeface="+mj-ea"/>
              </a:rPr>
              <a:t>概率图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985617-6D9F-48A3-B368-FE09B25E3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777" y="1242829"/>
            <a:ext cx="5463752" cy="314846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6D91922-0AA3-46A8-B694-346021C8B77E}"/>
              </a:ext>
            </a:extLst>
          </p:cNvPr>
          <p:cNvSpPr txBox="1"/>
          <p:nvPr/>
        </p:nvSpPr>
        <p:spPr>
          <a:xfrm>
            <a:off x="2820883" y="4391296"/>
            <a:ext cx="234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LDA</a:t>
            </a:r>
            <a:r>
              <a:rPr lang="zh-CN" altLang="en-US" sz="1600" dirty="0">
                <a:latin typeface="+mj-ea"/>
                <a:ea typeface="+mj-ea"/>
              </a:rPr>
              <a:t>文档生成过程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E38450-921A-4402-BFBA-C44C58DCE6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626"/>
          <a:stretch/>
        </p:blipFill>
        <p:spPr>
          <a:xfrm>
            <a:off x="6934653" y="1681034"/>
            <a:ext cx="3190875" cy="255160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7CD1D48-F141-4744-BD07-3D3393F3C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664" y="5508891"/>
            <a:ext cx="4276725" cy="66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21FBB47-241C-4EEF-88CB-018EC2FF4F8D}"/>
                  </a:ext>
                </a:extLst>
              </p:cNvPr>
              <p:cNvSpPr txBox="1"/>
              <p:nvPr/>
            </p:nvSpPr>
            <p:spPr>
              <a:xfrm>
                <a:off x="1848253" y="5019472"/>
                <a:ext cx="6303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最终目的</a:t>
                </a:r>
                <a:r>
                  <a:rPr lang="zh-CN" altLang="en-US" dirty="0"/>
                  <a:t>：计算给定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文本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下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主题分布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21FBB47-241C-4EEF-88CB-018EC2FF4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253" y="5019472"/>
                <a:ext cx="6303525" cy="369332"/>
              </a:xfrm>
              <a:prstGeom prst="rect">
                <a:avLst/>
              </a:prstGeom>
              <a:blipFill>
                <a:blip r:embed="rId6"/>
                <a:stretch>
                  <a:fillRect l="-77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3911023-7E23-4929-983B-E575C5302DBC}"/>
              </a:ext>
            </a:extLst>
          </p:cNvPr>
          <p:cNvSpPr txBox="1"/>
          <p:nvPr/>
        </p:nvSpPr>
        <p:spPr>
          <a:xfrm>
            <a:off x="1848252" y="5615171"/>
            <a:ext cx="630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Gibbs</a:t>
            </a:r>
            <a:r>
              <a:rPr lang="zh-CN" altLang="en-US" b="1" dirty="0"/>
              <a:t>采样</a:t>
            </a:r>
            <a:r>
              <a:rPr lang="zh-CN" altLang="en-US" dirty="0"/>
              <a:t>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77BE3E-6892-4C0C-91BE-785AEA01264C}"/>
              </a:ext>
            </a:extLst>
          </p:cNvPr>
          <p:cNvSpPr txBox="1"/>
          <p:nvPr/>
        </p:nvSpPr>
        <p:spPr>
          <a:xfrm>
            <a:off x="1848253" y="6175641"/>
            <a:ext cx="424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EM</a:t>
            </a:r>
            <a:r>
              <a:rPr lang="zh-CN" altLang="en-US" b="1" dirty="0"/>
              <a:t>变分推断：</a:t>
            </a:r>
            <a:r>
              <a:rPr lang="zh-CN" altLang="en-US" dirty="0"/>
              <a:t>效率高，近似逼近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A56B89-9710-464F-9A1A-BF53F40133CE}"/>
              </a:ext>
            </a:extLst>
          </p:cNvPr>
          <p:cNvSpPr/>
          <p:nvPr/>
        </p:nvSpPr>
        <p:spPr>
          <a:xfrm>
            <a:off x="7760389" y="567842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采样逼近</a:t>
            </a:r>
          </a:p>
        </p:txBody>
      </p:sp>
    </p:spTree>
    <p:extLst>
      <p:ext uri="{BB962C8B-B14F-4D97-AF65-F5344CB8AC3E}">
        <p14:creationId xmlns:p14="http://schemas.microsoft.com/office/powerpoint/2010/main" val="2710347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E1FDC80-DA65-480B-BBD8-558B02EC9B1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11287216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LDA</a:t>
            </a:r>
            <a:r>
              <a:rPr lang="zh-CN" altLang="en-US" dirty="0"/>
              <a:t>训练与推理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B8C3CA-54D1-4C90-B2D0-CD63139F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43" y="1276961"/>
            <a:ext cx="5455563" cy="16607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2E94D4-CA7A-4417-BB6E-37AE737B2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43" y="3226432"/>
            <a:ext cx="5568757" cy="173499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3DEA004-7A59-4B59-84D3-769D35689E4B}"/>
              </a:ext>
            </a:extLst>
          </p:cNvPr>
          <p:cNvSpPr txBox="1"/>
          <p:nvPr/>
        </p:nvSpPr>
        <p:spPr>
          <a:xfrm>
            <a:off x="8500908" y="4391296"/>
            <a:ext cx="1359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LDA</a:t>
            </a:r>
            <a:r>
              <a:rPr lang="zh-CN" altLang="en-US" sz="1600" dirty="0">
                <a:latin typeface="+mj-ea"/>
                <a:ea typeface="+mj-ea"/>
              </a:rPr>
              <a:t>概率图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A30E94F-2857-41FD-8DB4-781EA8CBC4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626"/>
          <a:stretch/>
        </p:blipFill>
        <p:spPr>
          <a:xfrm>
            <a:off x="6934653" y="1681034"/>
            <a:ext cx="3190875" cy="2551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ECBB8BC-E31F-4770-91EB-7971D93E9BB7}"/>
                  </a:ext>
                </a:extLst>
              </p:cNvPr>
              <p:cNvSpPr/>
              <p:nvPr/>
            </p:nvSpPr>
            <p:spPr>
              <a:xfrm>
                <a:off x="1159243" y="5120083"/>
                <a:ext cx="9482817" cy="962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训练得到</a:t>
                </a:r>
                <a:r>
                  <a:rPr lang="en-US" altLang="zh-CN" sz="2000" b="1" dirty="0"/>
                  <a:t>topic-word</a:t>
                </a:r>
                <a:r>
                  <a:rPr lang="zh-CN" altLang="en-US" sz="2000" b="1" dirty="0"/>
                  <a:t>分布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sz="2000" b="1" dirty="0"/>
                  <a:t>，新来一个文本样本保持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sz="2000" b="1" dirty="0"/>
                  <a:t>不动，</a:t>
                </a:r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收敛得到的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就是</m:t>
                    </m:r>
                  </m:oMath>
                </a14:m>
                <a:r>
                  <a:rPr lang="zh-CN" altLang="en-US" sz="2000" b="1" dirty="0"/>
                  <a:t>想要的文档主题分布。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ECBB8BC-E31F-4770-91EB-7971D93E9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43" y="5120083"/>
                <a:ext cx="9482817" cy="962315"/>
              </a:xfrm>
              <a:prstGeom prst="rect">
                <a:avLst/>
              </a:prstGeom>
              <a:blipFill>
                <a:blip r:embed="rId5"/>
                <a:stretch>
                  <a:fillRect l="-643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8C055450-E84A-4574-9515-F7506933EAFF}"/>
              </a:ext>
            </a:extLst>
          </p:cNvPr>
          <p:cNvSpPr txBox="1"/>
          <p:nvPr/>
        </p:nvSpPr>
        <p:spPr>
          <a:xfrm>
            <a:off x="7811311" y="2937753"/>
            <a:ext cx="972766" cy="11381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5E3D6B01-A92F-4968-92ED-E838095EE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5528" y="6405371"/>
            <a:ext cx="2066472" cy="452629"/>
          </a:xfrm>
        </p:spPr>
        <p:txBody>
          <a:bodyPr>
            <a:normAutofit/>
          </a:bodyPr>
          <a:lstStyle/>
          <a:p>
            <a:r>
              <a:rPr lang="zh-CN" altLang="en-US" sz="1400" b="1" dirty="0"/>
              <a:t>来源：</a:t>
            </a:r>
            <a:r>
              <a:rPr lang="en-US" altLang="zh-CN" sz="1400" b="1" dirty="0"/>
              <a:t>《LDA</a:t>
            </a:r>
            <a:r>
              <a:rPr lang="zh-CN" altLang="en-US" sz="1400" b="1" dirty="0"/>
              <a:t>数学八卦</a:t>
            </a:r>
            <a:r>
              <a:rPr lang="en-US" altLang="zh-CN" sz="1400" b="1" dirty="0"/>
              <a:t>》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21006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E1FDC80-DA65-480B-BBD8-558B02EC9B1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11287216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主题模型文献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563A73-CE1E-4545-A25F-8D47DD89AFC3}"/>
              </a:ext>
            </a:extLst>
          </p:cNvPr>
          <p:cNvSpPr/>
          <p:nvPr/>
        </p:nvSpPr>
        <p:spPr>
          <a:xfrm>
            <a:off x="603728" y="1276508"/>
            <a:ext cx="11287215" cy="4847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D. </a:t>
            </a:r>
            <a:r>
              <a:rPr lang="en-US" altLang="zh-CN" sz="1600" dirty="0" err="1"/>
              <a:t>Blei</a:t>
            </a:r>
            <a:r>
              <a:rPr lang="en-US" altLang="zh-CN" sz="1600" dirty="0"/>
              <a:t>, A. Ng, and M. Jordan. </a:t>
            </a:r>
            <a:r>
              <a:rPr lang="en-US" altLang="zh-CN" sz="1600" b="1" u="sng" dirty="0"/>
              <a:t>Latent Dirichlet allocation</a:t>
            </a:r>
            <a:r>
              <a:rPr lang="en-US" altLang="zh-CN" sz="1600" dirty="0"/>
              <a:t>. Journal of Machine Learning Research, 3:993–1022, January 2003.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D. </a:t>
            </a:r>
            <a:r>
              <a:rPr lang="en-US" altLang="zh-CN" sz="1600" dirty="0" err="1"/>
              <a:t>Blei</a:t>
            </a:r>
            <a:r>
              <a:rPr lang="en-US" altLang="zh-CN" sz="1600" dirty="0"/>
              <a:t>. </a:t>
            </a:r>
            <a:r>
              <a:rPr lang="en-US" altLang="zh-CN" sz="1600" b="1" u="sng" dirty="0"/>
              <a:t>Probabilistic Models of Text and Images</a:t>
            </a:r>
            <a:r>
              <a:rPr lang="en-US" altLang="zh-CN" sz="1600" dirty="0"/>
              <a:t>. PhD thesis, U.C. Berkeley, Division of Computer Science, 2004.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D. </a:t>
            </a:r>
            <a:r>
              <a:rPr lang="en-US" altLang="zh-CN" sz="1600" dirty="0" err="1"/>
              <a:t>Blei</a:t>
            </a:r>
            <a:r>
              <a:rPr lang="en-US" altLang="zh-CN" sz="1600" dirty="0"/>
              <a:t> and J. Lafferty. </a:t>
            </a:r>
            <a:r>
              <a:rPr lang="en-US" altLang="zh-CN" sz="1600" b="1" u="sng" dirty="0"/>
              <a:t>Dynamic topic models</a:t>
            </a:r>
            <a:r>
              <a:rPr lang="en-US" altLang="zh-CN" sz="1600" dirty="0"/>
              <a:t>. In Proceedings of the 23rd International Conference on Machine Learning, 2006.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J. Boyd-Graber, D. </a:t>
            </a:r>
            <a:r>
              <a:rPr lang="en-US" altLang="zh-CN" sz="1600" dirty="0" err="1"/>
              <a:t>Blei</a:t>
            </a:r>
            <a:r>
              <a:rPr lang="en-US" altLang="zh-CN" sz="1600" dirty="0"/>
              <a:t>, and X. Zhu. </a:t>
            </a:r>
            <a:r>
              <a:rPr lang="en-US" altLang="zh-CN" sz="1600" b="1" u="sng" dirty="0"/>
              <a:t>A topic model for word sense disambiguation</a:t>
            </a:r>
            <a:r>
              <a:rPr lang="en-US" altLang="zh-CN" sz="1600" dirty="0"/>
              <a:t>. In Empirical Methods in Natural Language Processing, 2007.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D. </a:t>
            </a:r>
            <a:r>
              <a:rPr lang="en-US" altLang="zh-CN" sz="1600" dirty="0" err="1"/>
              <a:t>Blei</a:t>
            </a:r>
            <a:r>
              <a:rPr lang="en-US" altLang="zh-CN" sz="1600" dirty="0"/>
              <a:t>, J. McAuliffe. </a:t>
            </a:r>
            <a:r>
              <a:rPr lang="en-US" altLang="zh-CN" sz="1600" b="1" u="sng" dirty="0"/>
              <a:t>Supervised topic models</a:t>
            </a:r>
            <a:r>
              <a:rPr lang="en-US" altLang="zh-CN" sz="1600" dirty="0"/>
              <a:t>. In Advances in Neural Information Processing Systems 21, 2007.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J. Boyd-Graber and D. </a:t>
            </a:r>
            <a:r>
              <a:rPr lang="en-US" altLang="zh-CN" sz="1600" dirty="0" err="1"/>
              <a:t>Blei</a:t>
            </a:r>
            <a:r>
              <a:rPr lang="en-US" altLang="zh-CN" sz="1600" dirty="0"/>
              <a:t>. </a:t>
            </a:r>
            <a:r>
              <a:rPr lang="en-US" altLang="zh-CN" sz="1600" b="1" u="sng" dirty="0"/>
              <a:t>Syntactic Topic Models</a:t>
            </a:r>
            <a:r>
              <a:rPr lang="en-US" altLang="zh-CN" sz="1600" dirty="0"/>
              <a:t>. </a:t>
            </a:r>
            <a:r>
              <a:rPr lang="en-US" altLang="zh-CN" sz="1600" i="1" dirty="0"/>
              <a:t>Neural Information Processing Systems</a:t>
            </a:r>
            <a:r>
              <a:rPr lang="en-US" altLang="zh-CN" sz="1600" dirty="0"/>
              <a:t>, 2009.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J. Chang and D. </a:t>
            </a:r>
            <a:r>
              <a:rPr lang="en-US" altLang="zh-CN" sz="1600" dirty="0" err="1"/>
              <a:t>Blei</a:t>
            </a:r>
            <a:r>
              <a:rPr lang="en-US" altLang="zh-CN" sz="1600" dirty="0"/>
              <a:t>. </a:t>
            </a:r>
            <a:r>
              <a:rPr lang="en-US" altLang="zh-CN" sz="1600" b="1" u="sng" dirty="0"/>
              <a:t>Relational Topic Models for Document Networks</a:t>
            </a:r>
            <a:r>
              <a:rPr lang="en-US" altLang="zh-CN" sz="1600" dirty="0"/>
              <a:t>. </a:t>
            </a:r>
            <a:r>
              <a:rPr lang="en-US" altLang="zh-CN" sz="1600" i="1" dirty="0"/>
              <a:t>Artificial Intelligence and Statistics</a:t>
            </a:r>
            <a:r>
              <a:rPr lang="en-US" altLang="zh-CN" sz="1600" dirty="0"/>
              <a:t>, 2009.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D. </a:t>
            </a:r>
            <a:r>
              <a:rPr lang="en-US" altLang="zh-CN" sz="1600" dirty="0" err="1"/>
              <a:t>Blei</a:t>
            </a:r>
            <a:r>
              <a:rPr lang="en-US" altLang="zh-CN" sz="1600" dirty="0"/>
              <a:t> and J. Lafferty. </a:t>
            </a:r>
            <a:r>
              <a:rPr lang="en-US" altLang="zh-CN" sz="1600" b="1" u="sng" dirty="0"/>
              <a:t>Topic Models</a:t>
            </a:r>
            <a:r>
              <a:rPr lang="en-US" altLang="zh-CN" sz="1600" b="1" dirty="0"/>
              <a:t>. </a:t>
            </a:r>
            <a:r>
              <a:rPr lang="en-US" altLang="zh-CN" sz="1600" dirty="0"/>
              <a:t>In A. Srivastava and M. </a:t>
            </a:r>
            <a:r>
              <a:rPr lang="en-US" altLang="zh-CN" sz="1600" dirty="0" err="1"/>
              <a:t>Sahami</a:t>
            </a:r>
            <a:r>
              <a:rPr lang="en-US" altLang="zh-CN" sz="1600" dirty="0"/>
              <a:t>, editors, </a:t>
            </a:r>
            <a:r>
              <a:rPr lang="en-US" altLang="zh-CN" sz="1600" i="1" dirty="0"/>
              <a:t>Text Mining: Theory and Applications</a:t>
            </a:r>
            <a:r>
              <a:rPr lang="en-US" altLang="zh-CN" sz="1600" dirty="0"/>
              <a:t>. Taylor and Francis, in press.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333333"/>
                </a:solidFill>
                <a:effectLst/>
                <a:ea typeface="Microsoft YaHei" panose="020B0503020204020204" pitchFamily="34" charset="-122"/>
              </a:rPr>
              <a:t>D.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ea typeface="Microsoft YaHei" panose="020B0503020204020204" pitchFamily="34" charset="-122"/>
              </a:rPr>
              <a:t>Blei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ea typeface="Microsoft YaHei" panose="020B0503020204020204" pitchFamily="34" charset="-122"/>
              </a:rPr>
              <a:t> and J. Lafferty. </a:t>
            </a:r>
            <a:r>
              <a:rPr lang="en-US" altLang="zh-CN" sz="1600" b="1" i="0" u="sng" dirty="0">
                <a:solidFill>
                  <a:srgbClr val="333333"/>
                </a:solidFill>
                <a:effectLst/>
                <a:ea typeface="Microsoft YaHei" panose="020B0503020204020204" pitchFamily="34" charset="-122"/>
              </a:rPr>
              <a:t>A correlated topic model of </a:t>
            </a:r>
            <a:r>
              <a:rPr lang="en-US" altLang="zh-CN" sz="1600" b="1" i="1" u="sng" dirty="0">
                <a:solidFill>
                  <a:srgbClr val="333333"/>
                </a:solidFill>
                <a:effectLst/>
                <a:ea typeface="Microsoft YaHei" panose="020B0503020204020204" pitchFamily="34" charset="-122"/>
              </a:rPr>
              <a:t>Science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ea typeface="Microsoft YaHei" panose="020B0503020204020204" pitchFamily="34" charset="-122"/>
              </a:rPr>
              <a:t>. Annals of Applied Statistics. 1:1 17–35.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CF770F-D240-4096-A656-E9437D5F1D49}"/>
              </a:ext>
            </a:extLst>
          </p:cNvPr>
          <p:cNvSpPr/>
          <p:nvPr/>
        </p:nvSpPr>
        <p:spPr>
          <a:xfrm>
            <a:off x="894945" y="1276508"/>
            <a:ext cx="2733472" cy="4744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85143A5-239C-435C-A275-6F50F8F8D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9" y="2416423"/>
            <a:ext cx="3608239" cy="2515082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F702CCF3-5025-4B7B-B346-C7381319CF5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9954811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主题模型应用</a:t>
            </a:r>
            <a:r>
              <a:rPr lang="en-US" altLang="zh-CN" dirty="0"/>
              <a:t>-ATAM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60E9759-E37F-4E81-806A-999E89F0AEE9}"/>
              </a:ext>
            </a:extLst>
          </p:cNvPr>
          <p:cNvSpPr txBox="1">
            <a:spLocks/>
          </p:cNvSpPr>
          <p:nvPr/>
        </p:nvSpPr>
        <p:spPr>
          <a:xfrm>
            <a:off x="298141" y="6432121"/>
            <a:ext cx="9954811" cy="42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>
                <a:hlinkClick r:id="rId4"/>
              </a:rPr>
              <a:t>http://www.cs.jhu.edu/~mpaul/files/2011.icwsm.twitter_health.pdf</a:t>
            </a:r>
            <a:r>
              <a:rPr lang="en-US" altLang="zh-CN" sz="1600" dirty="0"/>
              <a:t>   </a:t>
            </a:r>
            <a:r>
              <a:rPr lang="en-US" altLang="zh-CN" sz="1600" b="1" dirty="0"/>
              <a:t>cited:774</a:t>
            </a:r>
            <a:endParaRPr lang="zh-CN" altLang="en-US" sz="16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C9D1C4-3752-441D-964E-AD6D4C6F0EEF}"/>
              </a:ext>
            </a:extLst>
          </p:cNvPr>
          <p:cNvSpPr/>
          <p:nvPr/>
        </p:nvSpPr>
        <p:spPr>
          <a:xfrm>
            <a:off x="893337" y="1216628"/>
            <a:ext cx="9648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ATAM(Ailment Topic Aspect Model): </a:t>
            </a:r>
            <a:r>
              <a:rPr lang="zh-CN" altLang="en-US" dirty="0"/>
              <a:t>广义的层面（</a:t>
            </a:r>
            <a:r>
              <a:rPr lang="en-US" altLang="zh-CN" dirty="0"/>
              <a:t>aspect</a:t>
            </a:r>
            <a:r>
              <a:rPr lang="zh-CN" altLang="en-US" dirty="0"/>
              <a:t>）能影响全局文本主题的特征分布。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FCCFBE-77B6-40D9-8BAA-54DE39DBD916}"/>
              </a:ext>
            </a:extLst>
          </p:cNvPr>
          <p:cNvSpPr txBox="1"/>
          <p:nvPr/>
        </p:nvSpPr>
        <p:spPr>
          <a:xfrm>
            <a:off x="2555894" y="2338601"/>
            <a:ext cx="1770434" cy="2743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4998A5-EED4-42E0-87FA-11B46DC6BC3E}"/>
              </a:ext>
            </a:extLst>
          </p:cNvPr>
          <p:cNvSpPr/>
          <p:nvPr/>
        </p:nvSpPr>
        <p:spPr>
          <a:xfrm>
            <a:off x="5791199" y="2232683"/>
            <a:ext cx="6096000" cy="2953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+mn-ea"/>
              </a:rPr>
              <a:t>1.</a:t>
            </a:r>
            <a:r>
              <a:rPr lang="zh-CN" altLang="en-US" b="0" dirty="0">
                <a:effectLst/>
                <a:latin typeface="+mn-ea"/>
              </a:rPr>
              <a:t> 摇骰子选择一个</a:t>
            </a:r>
            <a:r>
              <a:rPr lang="en-US" altLang="zh-CN" b="0" dirty="0">
                <a:effectLst/>
                <a:latin typeface="+mn-ea"/>
              </a:rPr>
              <a:t>ailment(a), </a:t>
            </a:r>
            <a:r>
              <a:rPr lang="zh-CN" altLang="en-US" b="0" dirty="0">
                <a:effectLst/>
                <a:latin typeface="+mn-ea"/>
              </a:rPr>
              <a:t>和</a:t>
            </a:r>
            <a:r>
              <a:rPr lang="en-US" altLang="zh-CN" b="0" dirty="0">
                <a:effectLst/>
                <a:latin typeface="+mn-ea"/>
              </a:rPr>
              <a:t>aspect(</a:t>
            </a:r>
            <a:r>
              <a:rPr lang="en-US" altLang="zh-CN" dirty="0">
                <a:latin typeface="+mn-ea"/>
              </a:rPr>
              <a:t>y)</a:t>
            </a:r>
            <a:endParaRPr lang="en-US" altLang="zh-CN" b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+mn-ea"/>
              </a:rPr>
              <a:t>2.</a:t>
            </a:r>
            <a:r>
              <a:rPr lang="zh-CN" altLang="en-US" b="0" dirty="0">
                <a:effectLst/>
                <a:latin typeface="+mn-ea"/>
              </a:rPr>
              <a:t> 决定一个</a:t>
            </a:r>
            <a:r>
              <a:rPr lang="en-US" altLang="zh-CN" b="0" dirty="0">
                <a:effectLst/>
                <a:latin typeface="+mn-ea"/>
              </a:rPr>
              <a:t>word</a:t>
            </a:r>
            <a:r>
              <a:rPr lang="zh-CN" altLang="en-US" b="0" dirty="0">
                <a:effectLst/>
                <a:latin typeface="+mn-ea"/>
              </a:rPr>
              <a:t>是否为背景（</a:t>
            </a:r>
            <a:r>
              <a:rPr lang="en-US" altLang="zh-CN" b="0" dirty="0">
                <a:effectLst/>
                <a:latin typeface="+mn-ea"/>
              </a:rPr>
              <a:t>l=0, 1</a:t>
            </a:r>
            <a:r>
              <a:rPr lang="zh-CN" altLang="en-US" b="0" dirty="0">
                <a:effectLst/>
                <a:latin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+mn-ea"/>
              </a:rPr>
              <a:t>3.</a:t>
            </a:r>
            <a:r>
              <a:rPr lang="zh-CN" altLang="en-US" b="0" dirty="0">
                <a:effectLst/>
                <a:latin typeface="+mn-ea"/>
              </a:rPr>
              <a:t> 决定是否独立于</a:t>
            </a:r>
            <a:r>
              <a:rPr lang="en-US" altLang="zh-CN" b="0" dirty="0">
                <a:effectLst/>
                <a:latin typeface="+mn-ea"/>
              </a:rPr>
              <a:t>aspect(x=0, 1)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+mn-ea"/>
              </a:rPr>
              <a:t>4.</a:t>
            </a:r>
            <a:r>
              <a:rPr lang="zh-CN" altLang="en-US" b="0" dirty="0">
                <a:effectLst/>
                <a:latin typeface="+mn-ea"/>
              </a:rPr>
              <a:t> 基于以上条件的分布中抽取一个</a:t>
            </a:r>
            <a:r>
              <a:rPr lang="en-US" altLang="zh-CN" b="0" dirty="0">
                <a:effectLst/>
                <a:latin typeface="+mn-ea"/>
              </a:rPr>
              <a:t>word: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effectLst/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=0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l</a:t>
            </a:r>
            <a:r>
              <a:rPr lang="en-US" altLang="zh-CN" b="0" dirty="0">
                <a:effectLst/>
                <a:latin typeface="+mn-ea"/>
              </a:rPr>
              <a:t>=1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x=0, none-ailment topic 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l</a:t>
            </a:r>
            <a:r>
              <a:rPr lang="en-US" altLang="zh-CN" b="0" dirty="0">
                <a:effectLst/>
                <a:latin typeface="+mn-ea"/>
              </a:rPr>
              <a:t>=1, x=1, ailment a &amp; aspect y</a:t>
            </a:r>
          </a:p>
        </p:txBody>
      </p:sp>
    </p:spTree>
    <p:extLst>
      <p:ext uri="{BB962C8B-B14F-4D97-AF65-F5344CB8AC3E}">
        <p14:creationId xmlns:p14="http://schemas.microsoft.com/office/powerpoint/2010/main" val="1168975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02CCF3-5025-4B7B-B346-C7381319CF5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9954811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主题模型应用</a:t>
            </a:r>
            <a:r>
              <a:rPr lang="en-US" altLang="zh-CN" dirty="0"/>
              <a:t>-ATAM</a:t>
            </a:r>
            <a:endParaRPr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23728F6-D3CC-4881-9650-C2BCE113B092}"/>
              </a:ext>
            </a:extLst>
          </p:cNvPr>
          <p:cNvSpPr txBox="1">
            <a:spLocks/>
          </p:cNvSpPr>
          <p:nvPr/>
        </p:nvSpPr>
        <p:spPr>
          <a:xfrm>
            <a:off x="298141" y="6432121"/>
            <a:ext cx="9954811" cy="42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>
                <a:hlinkClick r:id="rId3"/>
              </a:rPr>
              <a:t>http://www.cs.jhu.edu/~mpaul/files/2011.icwsm.twitter_health.pdf</a:t>
            </a:r>
            <a:r>
              <a:rPr lang="en-US" altLang="zh-CN" sz="1600" dirty="0"/>
              <a:t>   </a:t>
            </a:r>
            <a:r>
              <a:rPr lang="en-US" altLang="zh-CN" sz="1600" b="1" dirty="0"/>
              <a:t>cited:774</a:t>
            </a:r>
            <a:endParaRPr lang="zh-CN" altLang="en-US" sz="16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7506268-2EEB-4326-894B-E35C54F57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25" y="1435837"/>
            <a:ext cx="10582275" cy="332422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65D65BE-05A7-4346-A051-A51EDE6FD8F6}"/>
              </a:ext>
            </a:extLst>
          </p:cNvPr>
          <p:cNvSpPr/>
          <p:nvPr/>
        </p:nvSpPr>
        <p:spPr>
          <a:xfrm>
            <a:off x="1133852" y="5205925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/>
              <a:t>Data: </a:t>
            </a:r>
            <a:r>
              <a:rPr lang="zh-CN" altLang="en-US" u="sng" dirty="0"/>
              <a:t>1.63 million tweets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E061DC9-7EE5-4A26-B1F0-3FE652176A47}"/>
              </a:ext>
            </a:extLst>
          </p:cNvPr>
          <p:cNvSpPr/>
          <p:nvPr/>
        </p:nvSpPr>
        <p:spPr>
          <a:xfrm>
            <a:off x="4049012" y="5205925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20 ailments </a:t>
            </a:r>
            <a:r>
              <a:rPr lang="en-US" altLang="zh-CN" dirty="0"/>
              <a:t>annotated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699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02CCF3-5025-4B7B-B346-C7381319CF5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9954811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主题模型应用</a:t>
            </a:r>
            <a:r>
              <a:rPr lang="en-US" altLang="zh-CN" dirty="0"/>
              <a:t>-ATAM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60E9759-E37F-4E81-806A-999E89F0AEE9}"/>
              </a:ext>
            </a:extLst>
          </p:cNvPr>
          <p:cNvSpPr txBox="1">
            <a:spLocks/>
          </p:cNvSpPr>
          <p:nvPr/>
        </p:nvSpPr>
        <p:spPr>
          <a:xfrm>
            <a:off x="298141" y="6432121"/>
            <a:ext cx="9954811" cy="42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http://www.cs.jhu.edu/~mpaul/files/2011.icwsm.twitter_health.pdf</a:t>
            </a:r>
            <a:endParaRPr lang="zh-CN" altLang="en-US" sz="16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09DD227-0841-4634-80FA-B60E68F3DAA3}"/>
              </a:ext>
            </a:extLst>
          </p:cNvPr>
          <p:cNvGrpSpPr/>
          <p:nvPr/>
        </p:nvGrpSpPr>
        <p:grpSpPr>
          <a:xfrm>
            <a:off x="1460775" y="1663292"/>
            <a:ext cx="4129440" cy="3199936"/>
            <a:chOff x="6932327" y="905136"/>
            <a:chExt cx="4129440" cy="319993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56CBE9A-D442-47E2-8A29-CE680C912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2327" y="1089802"/>
              <a:ext cx="4129440" cy="301527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EC4FE0C-2EF9-4147-ADE6-516FB97218A2}"/>
                </a:ext>
              </a:extLst>
            </p:cNvPr>
            <p:cNvSpPr txBox="1"/>
            <p:nvPr/>
          </p:nvSpPr>
          <p:spPr>
            <a:xfrm>
              <a:off x="8317149" y="905136"/>
              <a:ext cx="1789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PCC=</a:t>
              </a:r>
              <a:r>
                <a:rPr lang="zh-CN" altLang="en-US" dirty="0"/>
                <a:t> </a:t>
              </a:r>
              <a:r>
                <a:rPr lang="en-US" altLang="zh-CN" dirty="0"/>
                <a:t>0.958</a:t>
              </a:r>
              <a:endParaRPr lang="zh-CN" altLang="en-US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CEC9D1C4-3752-441D-964E-AD6D4C6F0EEF}"/>
              </a:ext>
            </a:extLst>
          </p:cNvPr>
          <p:cNvSpPr/>
          <p:nvPr/>
        </p:nvSpPr>
        <p:spPr>
          <a:xfrm>
            <a:off x="6531854" y="1709458"/>
            <a:ext cx="2595582" cy="872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Syndromic Surveillance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u="sng" dirty="0"/>
              <a:t>0.968 with Google Flu</a:t>
            </a:r>
            <a:endParaRPr lang="zh-CN" altLang="en-US" u="sng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767367-72AF-41D3-A958-F79AAEBB76ED}"/>
              </a:ext>
            </a:extLst>
          </p:cNvPr>
          <p:cNvSpPr/>
          <p:nvPr/>
        </p:nvSpPr>
        <p:spPr>
          <a:xfrm>
            <a:off x="6531854" y="2884380"/>
            <a:ext cx="4778876" cy="875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</a:t>
            </a:r>
            <a:r>
              <a:rPr lang="zh-CN" altLang="en-US" dirty="0"/>
              <a:t>iscovers many ailments without labeled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tweets, of which one is “</a:t>
            </a:r>
            <a:r>
              <a:rPr lang="zh-CN" altLang="en-US" u="sng" dirty="0"/>
              <a:t>flu</a:t>
            </a:r>
            <a:r>
              <a:rPr lang="zh-CN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91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988C6-2F20-43F6-9C83-9FF2789E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30A4F-6C55-4BB1-BB86-FB30A7E6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Warning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此报告可能含有过多公式，恐引起不适。</a:t>
            </a:r>
          </a:p>
        </p:txBody>
      </p:sp>
    </p:spTree>
    <p:extLst>
      <p:ext uri="{BB962C8B-B14F-4D97-AF65-F5344CB8AC3E}">
        <p14:creationId xmlns:p14="http://schemas.microsoft.com/office/powerpoint/2010/main" val="2563980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02CCF3-5025-4B7B-B346-C7381319CF5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9954811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主题模型应用</a:t>
            </a:r>
            <a:r>
              <a:rPr lang="en-US" altLang="zh-CN" dirty="0"/>
              <a:t>-ATAM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3E4A3B-D7E9-40F9-9E06-62876A936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72" r="3705"/>
          <a:stretch/>
        </p:blipFill>
        <p:spPr>
          <a:xfrm>
            <a:off x="2233166" y="1591583"/>
            <a:ext cx="7725668" cy="43258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60E3C7E-2E57-4D31-A6C0-3BCE94325523}"/>
              </a:ext>
            </a:extLst>
          </p:cNvPr>
          <p:cNvSpPr/>
          <p:nvPr/>
        </p:nvSpPr>
        <p:spPr>
          <a:xfrm>
            <a:off x="2233166" y="1059003"/>
            <a:ext cx="8876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u="sng" dirty="0"/>
              <a:t>Rates of allergies </a:t>
            </a:r>
            <a:r>
              <a:rPr lang="zh-CN" altLang="en-US" dirty="0"/>
              <a:t>discovered by ATAM+ by state for four months in 2010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005F93-9D63-469D-8CB1-37B63EF109BC}"/>
              </a:ext>
            </a:extLst>
          </p:cNvPr>
          <p:cNvSpPr/>
          <p:nvPr/>
        </p:nvSpPr>
        <p:spPr>
          <a:xfrm>
            <a:off x="298142" y="2529634"/>
            <a:ext cx="1170735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196,000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tweets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7DC48A-EAED-42FB-9B33-CB53E10C7973}"/>
              </a:ext>
            </a:extLst>
          </p:cNvPr>
          <p:cNvSpPr/>
          <p:nvPr/>
        </p:nvSpPr>
        <p:spPr>
          <a:xfrm>
            <a:off x="2756170" y="5991816"/>
            <a:ext cx="6679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Allergy season starts in different monthsin different regions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4C7E02E7-8CD4-43C0-9C43-CC83B90CDFE1}"/>
              </a:ext>
            </a:extLst>
          </p:cNvPr>
          <p:cNvSpPr txBox="1">
            <a:spLocks/>
          </p:cNvSpPr>
          <p:nvPr/>
        </p:nvSpPr>
        <p:spPr>
          <a:xfrm>
            <a:off x="406657" y="6435557"/>
            <a:ext cx="9954811" cy="42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200" dirty="0">
                <a:hlinkClick r:id="rId4"/>
              </a:rPr>
              <a:t>http://www.cs.jhu.edu/~mpaul/files/2011.icwsm.twitter_health.pdf</a:t>
            </a:r>
            <a:r>
              <a:rPr lang="en-US" altLang="zh-CN" sz="1200" dirty="0"/>
              <a:t>   </a:t>
            </a:r>
            <a:r>
              <a:rPr lang="en-US" altLang="zh-CN" sz="1200" b="1" dirty="0"/>
              <a:t>cited:774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0832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02CCF3-5025-4B7B-B346-C7381319CF5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9954811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主题模型应用</a:t>
            </a:r>
            <a:r>
              <a:rPr lang="en-US" altLang="zh-CN" dirty="0"/>
              <a:t>-STM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372A0B8-8D75-44AC-81BA-D6FB3A33DAB4}"/>
              </a:ext>
            </a:extLst>
          </p:cNvPr>
          <p:cNvSpPr/>
          <p:nvPr/>
        </p:nvSpPr>
        <p:spPr>
          <a:xfrm>
            <a:off x="1093510" y="1538829"/>
            <a:ext cx="10275216" cy="2952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STM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：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LDA + Two Contextual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Topic prevalence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   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e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g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 Democrats talk more about education than Republicans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   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强度协变量：文档外部信息，作者，时间，影响文本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中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主题使用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Topic content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   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e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g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 Democrats are less likely to use the word “life” when talking about abortion than Republicans</a:t>
            </a: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     内容协变量：内部单词信息，地理位置，意识形态，影响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主题下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单词使用</a:t>
            </a:r>
          </a:p>
        </p:txBody>
      </p:sp>
    </p:spTree>
    <p:extLst>
      <p:ext uri="{BB962C8B-B14F-4D97-AF65-F5344CB8AC3E}">
        <p14:creationId xmlns:p14="http://schemas.microsoft.com/office/powerpoint/2010/main" val="3460962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02CCF3-5025-4B7B-B346-C7381319CF5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9954811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主题模型应用</a:t>
            </a:r>
            <a:r>
              <a:rPr lang="en-US" altLang="zh-CN" dirty="0"/>
              <a:t>-STM</a:t>
            </a:r>
            <a:r>
              <a:rPr lang="zh-CN" altLang="en-US" dirty="0"/>
              <a:t>模型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4C7E02E7-8CD4-43C0-9C43-CC83B90CDFE1}"/>
              </a:ext>
            </a:extLst>
          </p:cNvPr>
          <p:cNvSpPr txBox="1">
            <a:spLocks/>
          </p:cNvSpPr>
          <p:nvPr/>
        </p:nvSpPr>
        <p:spPr>
          <a:xfrm>
            <a:off x="298142" y="6493509"/>
            <a:ext cx="9954811" cy="42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200" dirty="0">
                <a:hlinkClick r:id="rId3"/>
              </a:rPr>
              <a:t>Structural topic models</a:t>
            </a:r>
            <a:r>
              <a:rPr lang="en-US" altLang="zh-CN" sz="1200" b="1" dirty="0">
                <a:hlinkClick r:id="rId3"/>
              </a:rPr>
              <a:t> </a:t>
            </a:r>
            <a:r>
              <a:rPr lang="en-US" altLang="zh-CN" sz="1200" dirty="0">
                <a:hlinkClick r:id="rId3"/>
              </a:rPr>
              <a:t>for open‐ended survey responses</a:t>
            </a:r>
            <a:r>
              <a:rPr lang="en-US" altLang="zh-CN" sz="1200" dirty="0"/>
              <a:t>  </a:t>
            </a:r>
            <a:r>
              <a:rPr lang="en-US" altLang="zh-CN" sz="1200" b="1" dirty="0"/>
              <a:t>cited:361</a:t>
            </a:r>
            <a:endParaRPr lang="zh-CN" altLang="en-US" sz="12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C272BD-5C5C-48C3-B8D6-1E7DDEB0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820" y="1234417"/>
            <a:ext cx="4005912" cy="4728638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470EB95-C3DE-47A0-9D5E-5AC5636B7004}"/>
              </a:ext>
            </a:extLst>
          </p:cNvPr>
          <p:cNvGrpSpPr/>
          <p:nvPr/>
        </p:nvGrpSpPr>
        <p:grpSpPr>
          <a:xfrm>
            <a:off x="5742478" y="2774701"/>
            <a:ext cx="5453455" cy="1570115"/>
            <a:chOff x="4975545" y="2755246"/>
            <a:chExt cx="5453455" cy="157011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3CF8EF0-020C-41C0-8232-3021C7236CAF}"/>
                </a:ext>
              </a:extLst>
            </p:cNvPr>
            <p:cNvSpPr/>
            <p:nvPr/>
          </p:nvSpPr>
          <p:spPr>
            <a:xfrm>
              <a:off x="5236033" y="3377574"/>
              <a:ext cx="48622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u="sng" dirty="0"/>
                <a:t>C</a:t>
              </a:r>
              <a:r>
                <a:rPr lang="zh-CN" altLang="en-US" u="sng" dirty="0"/>
                <a:t>orrelated </a:t>
              </a:r>
              <a:r>
                <a:rPr lang="en-US" altLang="zh-CN" dirty="0"/>
                <a:t>T</a:t>
              </a:r>
              <a:r>
                <a:rPr lang="zh-CN" altLang="en-US" dirty="0"/>
                <a:t>opic </a:t>
              </a:r>
              <a:r>
                <a:rPr lang="en-US" altLang="zh-CN" dirty="0"/>
                <a:t>M</a:t>
              </a:r>
              <a:r>
                <a:rPr lang="zh-CN" altLang="en-US" dirty="0"/>
                <a:t>odel(CTM)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49890DA-6923-4C0A-AB4F-9C27821DA005}"/>
                </a:ext>
              </a:extLst>
            </p:cNvPr>
            <p:cNvSpPr/>
            <p:nvPr/>
          </p:nvSpPr>
          <p:spPr>
            <a:xfrm>
              <a:off x="5236033" y="2755246"/>
              <a:ext cx="51929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Dirichlet-Multinomial Regression (DMR)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97F2F98-65CC-4C61-9EAA-1A189951F62C}"/>
                </a:ext>
              </a:extLst>
            </p:cNvPr>
            <p:cNvSpPr/>
            <p:nvPr/>
          </p:nvSpPr>
          <p:spPr>
            <a:xfrm>
              <a:off x="5275547" y="3956029"/>
              <a:ext cx="46190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Sparse Additive Generative (SAGE)</a:t>
              </a:r>
            </a:p>
          </p:txBody>
        </p:sp>
        <p:sp>
          <p:nvSpPr>
            <p:cNvPr id="2" name="左大括号 1">
              <a:extLst>
                <a:ext uri="{FF2B5EF4-FFF2-40B4-BE49-F238E27FC236}">
                  <a16:creationId xmlns:a16="http://schemas.microsoft.com/office/drawing/2014/main" id="{50B8228A-2043-4C65-93C4-CF80C58EEB04}"/>
                </a:ext>
              </a:extLst>
            </p:cNvPr>
            <p:cNvSpPr/>
            <p:nvPr/>
          </p:nvSpPr>
          <p:spPr>
            <a:xfrm>
              <a:off x="4975545" y="2900591"/>
              <a:ext cx="260488" cy="132261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5179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02CCF3-5025-4B7B-B346-C7381319CF5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9954811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主题模型应用</a:t>
            </a:r>
            <a:r>
              <a:rPr lang="en-US" altLang="zh-CN" dirty="0"/>
              <a:t>-STM</a:t>
            </a:r>
            <a:r>
              <a:rPr lang="zh-CN" altLang="en-US" dirty="0"/>
              <a:t>模型评估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A3952-475E-4E04-AC31-585E89171477}"/>
              </a:ext>
            </a:extLst>
          </p:cNvPr>
          <p:cNvSpPr/>
          <p:nvPr/>
        </p:nvSpPr>
        <p:spPr>
          <a:xfrm>
            <a:off x="4111170" y="5184843"/>
            <a:ext cx="3696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100 datasets, 95% quantiles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9BD3A6-22E7-4D9B-9FE7-4E4F6168A930}"/>
              </a:ext>
            </a:extLst>
          </p:cNvPr>
          <p:cNvSpPr/>
          <p:nvPr/>
        </p:nvSpPr>
        <p:spPr>
          <a:xfrm>
            <a:off x="6793324" y="1141196"/>
            <a:ext cx="2846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mean paired </a:t>
            </a:r>
            <a:r>
              <a:rPr lang="en-US" altLang="zh-CN" dirty="0"/>
              <a:t>d</a:t>
            </a:r>
            <a:r>
              <a:rPr lang="zh-CN" altLang="en-US" dirty="0"/>
              <a:t>ifference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4756C8F-D8AF-4C21-AE11-1CFFCA1BD21B}"/>
              </a:ext>
            </a:extLst>
          </p:cNvPr>
          <p:cNvSpPr/>
          <p:nvPr/>
        </p:nvSpPr>
        <p:spPr>
          <a:xfrm>
            <a:off x="2726152" y="1155089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mean heldout likelihood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FAFEF5-B35A-413C-A1B5-CB9D7D6D95D2}"/>
              </a:ext>
            </a:extLst>
          </p:cNvPr>
          <p:cNvSpPr/>
          <p:nvPr/>
        </p:nvSpPr>
        <p:spPr>
          <a:xfrm>
            <a:off x="298142" y="6581001"/>
            <a:ext cx="102010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373737"/>
                </a:solidFill>
                <a:effectLst/>
                <a:latin typeface="Myriad Pro"/>
              </a:rPr>
              <a:t>Roberts, Stewart and </a:t>
            </a:r>
            <a:r>
              <a:rPr lang="en-US" altLang="zh-CN" sz="1200" b="0" i="0" dirty="0" err="1">
                <a:solidFill>
                  <a:srgbClr val="373737"/>
                </a:solidFill>
                <a:effectLst/>
                <a:latin typeface="Myriad Pro"/>
              </a:rPr>
              <a:t>Airoldi</a:t>
            </a:r>
            <a:r>
              <a:rPr lang="en-US" altLang="zh-CN" sz="1200" b="0" i="0" dirty="0">
                <a:solidFill>
                  <a:srgbClr val="373737"/>
                </a:solidFill>
                <a:effectLst/>
                <a:latin typeface="Myriad Pro"/>
              </a:rPr>
              <a:t>. </a:t>
            </a:r>
            <a:r>
              <a:rPr lang="en-US" altLang="zh-CN" sz="1200" b="0" i="0" u="none" strike="noStrike" dirty="0">
                <a:solidFill>
                  <a:srgbClr val="007EDF"/>
                </a:solidFill>
                <a:effectLst/>
                <a:latin typeface="Myriad Pro"/>
                <a:hlinkClick r:id="rId3"/>
              </a:rPr>
              <a:t>"A model of text for experimentation in the social </a:t>
            </a:r>
            <a:r>
              <a:rPr lang="en-US" altLang="zh-CN" sz="1200" b="0" i="0" u="none" strike="noStrike" dirty="0" err="1">
                <a:solidFill>
                  <a:srgbClr val="007EDF"/>
                </a:solidFill>
                <a:effectLst/>
                <a:latin typeface="Myriad Pro"/>
                <a:hlinkClick r:id="rId3"/>
              </a:rPr>
              <a:t>sciences"</a:t>
            </a:r>
            <a:r>
              <a:rPr lang="en-US" altLang="zh-CN" sz="1200" b="0" i="1" dirty="0" err="1">
                <a:solidFill>
                  <a:srgbClr val="373737"/>
                </a:solidFill>
                <a:effectLst/>
                <a:latin typeface="Myriad Pro"/>
              </a:rPr>
              <a:t>Journal</a:t>
            </a:r>
            <a:r>
              <a:rPr lang="en-US" altLang="zh-CN" sz="1200" b="0" i="1" dirty="0">
                <a:solidFill>
                  <a:srgbClr val="373737"/>
                </a:solidFill>
                <a:effectLst/>
                <a:latin typeface="Myriad Pro"/>
              </a:rPr>
              <a:t> of the American Statistical Association. </a:t>
            </a:r>
            <a:r>
              <a:rPr lang="en-US" altLang="zh-CN" sz="1200" b="0" i="0" dirty="0">
                <a:solidFill>
                  <a:srgbClr val="373737"/>
                </a:solidFill>
                <a:effectLst/>
                <a:latin typeface="Myriad Pro"/>
              </a:rPr>
              <a:t>2016.</a:t>
            </a:r>
            <a:endParaRPr lang="zh-CN" altLang="en-US" sz="12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B442D20-BABC-41B9-804E-F3CC393C13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14"/>
          <a:stretch/>
        </p:blipFill>
        <p:spPr>
          <a:xfrm>
            <a:off x="1665799" y="1510528"/>
            <a:ext cx="8587154" cy="367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3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02CCF3-5025-4B7B-B346-C7381319CF5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9954811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主题模型应用</a:t>
            </a:r>
            <a:r>
              <a:rPr lang="en-US" altLang="zh-CN" dirty="0"/>
              <a:t>-STM+</a:t>
            </a:r>
            <a:r>
              <a:rPr lang="zh-CN" altLang="en-US" dirty="0"/>
              <a:t>意识形态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4756C8F-D8AF-4C21-AE11-1CFFCA1BD21B}"/>
              </a:ext>
            </a:extLst>
          </p:cNvPr>
          <p:cNvSpPr/>
          <p:nvPr/>
        </p:nvSpPr>
        <p:spPr>
          <a:xfrm>
            <a:off x="4731610" y="1301901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中西方媒体关于中国报道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3D3DCE-7986-4C42-A0EE-D8F1DC255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37" y="1955272"/>
            <a:ext cx="4038600" cy="40576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AD498DD-04E8-4C28-AAD2-EA7A8CBC630C}"/>
              </a:ext>
            </a:extLst>
          </p:cNvPr>
          <p:cNvCxnSpPr/>
          <p:nvPr/>
        </p:nvCxnSpPr>
        <p:spPr>
          <a:xfrm>
            <a:off x="2412460" y="2772383"/>
            <a:ext cx="30155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F584D454-09DF-4C92-90FA-9F97D52F7B92}"/>
              </a:ext>
            </a:extLst>
          </p:cNvPr>
          <p:cNvSpPr/>
          <p:nvPr/>
        </p:nvSpPr>
        <p:spPr>
          <a:xfrm>
            <a:off x="2393004" y="5600073"/>
            <a:ext cx="1070042" cy="168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87FA3D6-8E00-45AF-862A-E03822427FE6}"/>
              </a:ext>
            </a:extLst>
          </p:cNvPr>
          <p:cNvSpPr/>
          <p:nvPr/>
        </p:nvSpPr>
        <p:spPr>
          <a:xfrm>
            <a:off x="1803621" y="6178451"/>
            <a:ext cx="95986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AFP and AP taking a much more negative slant on China’s rise than the BBC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81E0114-2013-4B3F-9E7B-859AFAD58CC2}"/>
              </a:ext>
            </a:extLst>
          </p:cNvPr>
          <p:cNvGrpSpPr/>
          <p:nvPr/>
        </p:nvGrpSpPr>
        <p:grpSpPr>
          <a:xfrm>
            <a:off x="6451060" y="1984852"/>
            <a:ext cx="4210050" cy="3905250"/>
            <a:chOff x="2928025" y="1694823"/>
            <a:chExt cx="4210050" cy="3905250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2471345-561C-4214-B223-E5008D8520BC}"/>
                </a:ext>
              </a:extLst>
            </p:cNvPr>
            <p:cNvCxnSpPr>
              <a:cxnSpLocks/>
            </p:cNvCxnSpPr>
            <p:nvPr/>
          </p:nvCxnSpPr>
          <p:spPr>
            <a:xfrm>
              <a:off x="3482502" y="2908570"/>
              <a:ext cx="50583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89DA5FA-71A3-4982-941E-AD78D3CA3042}"/>
                </a:ext>
              </a:extLst>
            </p:cNvPr>
            <p:cNvCxnSpPr/>
            <p:nvPr/>
          </p:nvCxnSpPr>
          <p:spPr>
            <a:xfrm>
              <a:off x="3242858" y="3608961"/>
              <a:ext cx="30155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B6C81F3-7A14-4E07-B14C-409A25436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8025" y="1694823"/>
              <a:ext cx="4210050" cy="3905250"/>
            </a:xfrm>
            <a:prstGeom prst="rect">
              <a:avLst/>
            </a:prstGeom>
          </p:spPr>
        </p:pic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29F0FD7-2037-4918-9740-77271DE041D2}"/>
                </a:ext>
              </a:extLst>
            </p:cNvPr>
            <p:cNvCxnSpPr>
              <a:cxnSpLocks/>
            </p:cNvCxnSpPr>
            <p:nvPr/>
          </p:nvCxnSpPr>
          <p:spPr>
            <a:xfrm>
              <a:off x="4533091" y="2159540"/>
              <a:ext cx="64202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47795D9-94A5-4B8E-AE82-13E355A05A2C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2821023"/>
              <a:ext cx="85603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72FC43E-15DE-4308-9F5E-13979C847B99}"/>
                </a:ext>
              </a:extLst>
            </p:cNvPr>
            <p:cNvCxnSpPr>
              <a:cxnSpLocks/>
            </p:cNvCxnSpPr>
            <p:nvPr/>
          </p:nvCxnSpPr>
          <p:spPr>
            <a:xfrm>
              <a:off x="4391142" y="4834647"/>
              <a:ext cx="64202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5234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02CCF3-5025-4B7B-B346-C7381319CF5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9954811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主题模型应用</a:t>
            </a:r>
            <a:r>
              <a:rPr lang="en-US" altLang="zh-CN" dirty="0"/>
              <a:t>-STM+</a:t>
            </a:r>
            <a:r>
              <a:rPr lang="zh-CN" altLang="en-US" dirty="0"/>
              <a:t>疾病趋势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36CD48-E118-4FE3-9233-A28F77811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28" y="988282"/>
            <a:ext cx="8467725" cy="47910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CEABE8A-F37C-46FF-8F9C-607D615F82D1}"/>
              </a:ext>
            </a:extLst>
          </p:cNvPr>
          <p:cNvSpPr/>
          <p:nvPr/>
        </p:nvSpPr>
        <p:spPr>
          <a:xfrm>
            <a:off x="3235906" y="5625468"/>
            <a:ext cx="2162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 average topic proportion</a:t>
            </a:r>
          </a:p>
        </p:txBody>
      </p:sp>
    </p:spTree>
    <p:extLst>
      <p:ext uri="{BB962C8B-B14F-4D97-AF65-F5344CB8AC3E}">
        <p14:creationId xmlns:p14="http://schemas.microsoft.com/office/powerpoint/2010/main" val="2676481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02CCF3-5025-4B7B-B346-C7381319CF5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9954811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主题模型应用</a:t>
            </a:r>
            <a:r>
              <a:rPr lang="en-US" altLang="zh-CN" dirty="0"/>
              <a:t>-STM+</a:t>
            </a:r>
            <a:r>
              <a:rPr lang="zh-CN" altLang="en-US" dirty="0"/>
              <a:t>开源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BE8106-1EFB-48C9-91B2-52FF04F52C9F}"/>
              </a:ext>
            </a:extLst>
          </p:cNvPr>
          <p:cNvSpPr/>
          <p:nvPr/>
        </p:nvSpPr>
        <p:spPr>
          <a:xfrm>
            <a:off x="778215" y="1298423"/>
            <a:ext cx="5505854" cy="2620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333333"/>
                </a:solidFill>
                <a:latin typeface="+mj-ea"/>
                <a:ea typeface="+mj-ea"/>
              </a:rPr>
              <a:t>优势：</a:t>
            </a:r>
            <a:endParaRPr lang="en-US" altLang="zh-CN" sz="2000" b="1" i="0" dirty="0">
              <a:solidFill>
                <a:srgbClr val="333333"/>
              </a:solidFill>
              <a:effectLst/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文本分析通用模型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主题层面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 topic prevalence and topical content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Open source:  R</a:t>
            </a:r>
            <a:r>
              <a:rPr lang="en-US" altLang="zh-CN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https://www.structuraltopicmodel.com/</a:t>
            </a:r>
            <a:endParaRPr lang="zh-CN" altLang="en-US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67E0C7-284E-41A6-9F13-AF0B36A5022A}"/>
              </a:ext>
            </a:extLst>
          </p:cNvPr>
          <p:cNvSpPr/>
          <p:nvPr/>
        </p:nvSpPr>
        <p:spPr>
          <a:xfrm>
            <a:off x="841543" y="37548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First, it allows the researcher to</a:t>
            </a:r>
          </a:p>
          <a:p>
            <a:r>
              <a:rPr lang="zh-CN" altLang="en-US" dirty="0"/>
              <a:t>discover topics from the data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9BC7243-0707-4BFD-A061-D9DA6032B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543" y="966787"/>
            <a:ext cx="42767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11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02CCF3-5025-4B7B-B346-C7381319CF5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9954811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主题模型应用</a:t>
            </a:r>
            <a:r>
              <a:rPr lang="en-US" altLang="zh-CN" dirty="0"/>
              <a:t>-STM+</a:t>
            </a:r>
            <a:r>
              <a:rPr lang="zh-CN" altLang="en-US" dirty="0"/>
              <a:t>应用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F14E6EE-5C75-4482-B2A1-BD936AFB8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74275"/>
              </p:ext>
            </p:extLst>
          </p:nvPr>
        </p:nvGraphicFramePr>
        <p:xfrm>
          <a:off x="1118595" y="1541824"/>
          <a:ext cx="8871711" cy="210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656">
                  <a:extLst>
                    <a:ext uri="{9D8B030D-6E8A-4147-A177-3AD203B41FA5}">
                      <a16:colId xmlns:a16="http://schemas.microsoft.com/office/drawing/2014/main" val="337741055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52904348"/>
                    </a:ext>
                  </a:extLst>
                </a:gridCol>
                <a:gridCol w="6239927">
                  <a:extLst>
                    <a:ext uri="{9D8B030D-6E8A-4147-A177-3AD203B41FA5}">
                      <a16:colId xmlns:a16="http://schemas.microsoft.com/office/drawing/2014/main" val="218196817"/>
                    </a:ext>
                  </a:extLst>
                </a:gridCol>
              </a:tblGrid>
              <a:tr h="42121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篇数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关键词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246457"/>
                  </a:ext>
                </a:extLst>
              </a:tr>
              <a:tr h="42121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政治与宗教，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外交政治，巴以冲突，气候变化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650671"/>
                  </a:ext>
                </a:extLst>
              </a:tr>
              <a:tr h="42121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时序文档方法，气候变化，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law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，国际关系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663776"/>
                  </a:ext>
                </a:extLst>
              </a:tr>
              <a:tr h="42121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国际关系，工业游说，航空安全，论坛，房地产学术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431799"/>
                  </a:ext>
                </a:extLst>
              </a:tr>
              <a:tr h="42121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航空安全报告，总统税收政策与经济活动，</a:t>
                      </a:r>
                      <a:r>
                        <a:rPr lang="en-US" altLang="zh-CN" dirty="0" err="1"/>
                        <a:t>youtube</a:t>
                      </a:r>
                      <a:r>
                        <a:rPr lang="zh-CN" altLang="en-US" dirty="0"/>
                        <a:t>带货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72024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18B7A93-E35D-410F-8046-3DA874CD3D84}"/>
              </a:ext>
            </a:extLst>
          </p:cNvPr>
          <p:cNvSpPr txBox="1"/>
          <p:nvPr/>
        </p:nvSpPr>
        <p:spPr>
          <a:xfrm>
            <a:off x="1118595" y="4201416"/>
            <a:ext cx="73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各种文本分析：时政经济新闻，航空报告、论坛、博客</a:t>
            </a:r>
          </a:p>
        </p:txBody>
      </p:sp>
    </p:spTree>
    <p:extLst>
      <p:ext uri="{BB962C8B-B14F-4D97-AF65-F5344CB8AC3E}">
        <p14:creationId xmlns:p14="http://schemas.microsoft.com/office/powerpoint/2010/main" val="416755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02CCF3-5025-4B7B-B346-C7381319CF5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9954811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混沌理论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D744437-C82E-4FB9-BAD1-53934272AA38}"/>
                  </a:ext>
                </a:extLst>
              </p:cNvPr>
              <p:cNvSpPr txBox="1"/>
              <p:nvPr/>
            </p:nvSpPr>
            <p:spPr>
              <a:xfrm>
                <a:off x="4298135" y="959311"/>
                <a:ext cx="35957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b="1" dirty="0"/>
                  <a:t>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sz="2000" dirty="0"/>
                  <a:t>0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1)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D744437-C82E-4FB9-BAD1-53934272A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135" y="959311"/>
                <a:ext cx="3595728" cy="307777"/>
              </a:xfrm>
              <a:prstGeom prst="rect">
                <a:avLst/>
              </a:prstGeom>
              <a:blipFill>
                <a:blip r:embed="rId3"/>
                <a:stretch>
                  <a:fillRect l="-1695" t="-25490" r="-2203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2F5661BC-FCE1-44D8-978E-21C0F2B6F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780" y="1553587"/>
            <a:ext cx="3149307" cy="2376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7801E0-57A4-4F4C-8A75-BD4E2E03B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677" y="1553587"/>
            <a:ext cx="3138448" cy="237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C0DBA3-1F3F-48BB-B77F-741F70B9B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66" y="1553587"/>
            <a:ext cx="3177825" cy="2376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AF63239-6B74-411A-9DDB-3C1278FEAE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602" y="4116413"/>
            <a:ext cx="3176866" cy="2376000"/>
          </a:xfrm>
          <a:prstGeom prst="rect">
            <a:avLst/>
          </a:prstGeom>
        </p:spPr>
      </p:pic>
      <p:sp>
        <p:nvSpPr>
          <p:cNvPr id="13" name="AutoShape 8" descr="ms-local-stream://EpubReader_352253905FA64F8C8DE64B1DD7BCB99D/Content/OEBPS/Image00022.jpg">
            <a:extLst>
              <a:ext uri="{FF2B5EF4-FFF2-40B4-BE49-F238E27FC236}">
                <a16:creationId xmlns:a16="http://schemas.microsoft.com/office/drawing/2014/main" id="{DF994774-DCEE-4F0D-8F0B-6B0FC9A1E9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134C8C0-3C1B-4829-BB27-1C8B864109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8135" y="4116413"/>
            <a:ext cx="3143403" cy="2376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1749DB0-DC03-411B-AD82-F7DDF38F14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6206" y="4116413"/>
            <a:ext cx="3556621" cy="2376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D2FE19A-73BE-4F1E-8F96-81A5262CD197}"/>
              </a:ext>
            </a:extLst>
          </p:cNvPr>
          <p:cNvSpPr txBox="1"/>
          <p:nvPr/>
        </p:nvSpPr>
        <p:spPr>
          <a:xfrm>
            <a:off x="4740166" y="5528441"/>
            <a:ext cx="2564524" cy="369332"/>
          </a:xfrm>
          <a:prstGeom prst="rect">
            <a:avLst/>
          </a:prstGeom>
          <a:solidFill>
            <a:schemeClr val="bg2">
              <a:lumMod val="50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57BE2B-4F27-4281-88DE-2450683ED6C7}"/>
              </a:ext>
            </a:extLst>
          </p:cNvPr>
          <p:cNvSpPr/>
          <p:nvPr/>
        </p:nvSpPr>
        <p:spPr>
          <a:xfrm>
            <a:off x="4686984" y="5532890"/>
            <a:ext cx="279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=0.2</a:t>
            </a:r>
            <a:r>
              <a:rPr lang="zh-CN" altLang="fr-FR" dirty="0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=0.2000000001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81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02CCF3-5025-4B7B-B346-C7381319CF5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9954811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混沌理论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8B7A93-E35D-410F-8046-3DA874CD3D84}"/>
              </a:ext>
            </a:extLst>
          </p:cNvPr>
          <p:cNvSpPr txBox="1"/>
          <p:nvPr/>
        </p:nvSpPr>
        <p:spPr>
          <a:xfrm>
            <a:off x="1118593" y="1811068"/>
            <a:ext cx="9954811" cy="1885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看似混沌的行为有可能来自确定性系统，无需外部的随机源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一些简单的确定性系统的长期变化，由于对初始条件的敏感依赖性，即使在原则上也无法预测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虽然混沌系统的具体变化无法预测，在大量混沌系统的普适性中却有呈现一些秩序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5A5A566-E825-4485-9493-33868619F9A2}"/>
                  </a:ext>
                </a:extLst>
              </p:cNvPr>
              <p:cNvSpPr txBox="1"/>
              <p:nvPr/>
            </p:nvSpPr>
            <p:spPr>
              <a:xfrm>
                <a:off x="4298135" y="959311"/>
                <a:ext cx="35957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b="1" dirty="0"/>
                  <a:t>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sz="2000" dirty="0"/>
                  <a:t>0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1)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5A5A566-E825-4485-9493-33868619F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135" y="959311"/>
                <a:ext cx="3595728" cy="307777"/>
              </a:xfrm>
              <a:prstGeom prst="rect">
                <a:avLst/>
              </a:prstGeom>
              <a:blipFill>
                <a:blip r:embed="rId3"/>
                <a:stretch>
                  <a:fillRect l="-1695" t="-25490" r="-2203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40D4196-90ED-4C53-ACC8-63B26E033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5528" y="6405371"/>
            <a:ext cx="2066472" cy="452629"/>
          </a:xfrm>
        </p:spPr>
        <p:txBody>
          <a:bodyPr>
            <a:normAutofit fontScale="92500"/>
          </a:bodyPr>
          <a:lstStyle/>
          <a:p>
            <a:r>
              <a:rPr lang="zh-CN" altLang="en-US" sz="1400" b="1" dirty="0"/>
              <a:t>来源：</a:t>
            </a:r>
            <a:r>
              <a:rPr lang="en-US" altLang="zh-CN" sz="1400" b="1" dirty="0"/>
              <a:t>《</a:t>
            </a:r>
            <a:r>
              <a:rPr lang="zh-CN" altLang="en-US" sz="1400" b="1" dirty="0"/>
              <a:t>复杂</a:t>
            </a:r>
            <a:r>
              <a:rPr lang="en-US" altLang="zh-CN" sz="1400" b="1" dirty="0"/>
              <a:t>》</a:t>
            </a:r>
            <a:r>
              <a:rPr lang="zh-CN" altLang="en-US" sz="1400" b="1" dirty="0"/>
              <a:t>，米歇尔</a:t>
            </a:r>
          </a:p>
        </p:txBody>
      </p:sp>
    </p:spTree>
    <p:extLst>
      <p:ext uri="{BB962C8B-B14F-4D97-AF65-F5344CB8AC3E}">
        <p14:creationId xmlns:p14="http://schemas.microsoft.com/office/powerpoint/2010/main" val="422933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EBB56-8A88-4D67-9CC6-867E6479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2" y="136525"/>
            <a:ext cx="11287216" cy="851757"/>
          </a:xfrm>
        </p:spPr>
        <p:txBody>
          <a:bodyPr/>
          <a:lstStyle/>
          <a:p>
            <a:r>
              <a:rPr lang="zh-CN" altLang="en-US" dirty="0"/>
              <a:t>小游戏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C08DC-0F9F-4D7A-A6F6-DDB90361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60" y="1367308"/>
            <a:ext cx="11287217" cy="15472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333333"/>
                </a:solidFill>
              </a:rPr>
              <a:t>有一个骰子，每摇一下骰子，就均匀的输出一个 </a:t>
            </a:r>
            <a:r>
              <a:rPr lang="en-US" altLang="zh-CN" sz="2400" dirty="0">
                <a:solidFill>
                  <a:srgbClr val="333333"/>
                </a:solidFill>
              </a:rPr>
              <a:t>[0,1] </a:t>
            </a:r>
            <a:r>
              <a:rPr lang="zh-CN" altLang="en-US" sz="2400" dirty="0">
                <a:solidFill>
                  <a:srgbClr val="333333"/>
                </a:solidFill>
              </a:rPr>
              <a:t>之间的随机数，现在按 </a:t>
            </a:r>
            <a:r>
              <a:rPr lang="en-US" altLang="zh-CN" sz="2400" dirty="0">
                <a:solidFill>
                  <a:srgbClr val="333333"/>
                </a:solidFill>
              </a:rPr>
              <a:t>10 </a:t>
            </a:r>
            <a:r>
              <a:rPr lang="zh-CN" altLang="en-US" sz="2400" dirty="0">
                <a:solidFill>
                  <a:srgbClr val="333333"/>
                </a:solidFill>
              </a:rPr>
              <a:t>下，得到 </a:t>
            </a:r>
            <a:r>
              <a:rPr lang="en-US" altLang="zh-CN" sz="2400" dirty="0">
                <a:solidFill>
                  <a:srgbClr val="333333"/>
                </a:solidFill>
              </a:rPr>
              <a:t>10 </a:t>
            </a:r>
            <a:r>
              <a:rPr lang="zh-CN" altLang="en-US" sz="2400" dirty="0">
                <a:solidFill>
                  <a:srgbClr val="333333"/>
                </a:solidFill>
              </a:rPr>
              <a:t>个数，猜第 </a:t>
            </a:r>
            <a:r>
              <a:rPr lang="en-US" altLang="zh-CN" sz="2400" dirty="0">
                <a:solidFill>
                  <a:srgbClr val="333333"/>
                </a:solidFill>
              </a:rPr>
              <a:t>7 </a:t>
            </a:r>
            <a:r>
              <a:rPr lang="zh-CN" altLang="en-US" sz="2400" dirty="0">
                <a:solidFill>
                  <a:srgbClr val="333333"/>
                </a:solidFill>
              </a:rPr>
              <a:t>大的数是什么。应该怎么猜呢？</a:t>
            </a:r>
            <a:endParaRPr lang="zh-CN" altLang="en-US" sz="24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FBDBC6-165A-47E1-B6A0-865F9DC17E7F}"/>
              </a:ext>
            </a:extLst>
          </p:cNvPr>
          <p:cNvGrpSpPr/>
          <p:nvPr/>
        </p:nvGrpSpPr>
        <p:grpSpPr>
          <a:xfrm>
            <a:off x="338760" y="1099226"/>
            <a:ext cx="11514480" cy="1743075"/>
            <a:chOff x="338760" y="1099226"/>
            <a:chExt cx="11514480" cy="174307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55DEA7A-C357-42FD-988E-D5B7D06387C6}"/>
                </a:ext>
              </a:extLst>
            </p:cNvPr>
            <p:cNvSpPr/>
            <p:nvPr/>
          </p:nvSpPr>
          <p:spPr>
            <a:xfrm>
              <a:off x="338760" y="1127306"/>
              <a:ext cx="11514480" cy="1624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5695E57-CA70-45D0-A903-31817974A5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96000"/>
            </a:blip>
            <a:srcRect l="19237" r="29447"/>
            <a:stretch/>
          </p:blipFill>
          <p:spPr>
            <a:xfrm>
              <a:off x="379380" y="1099226"/>
              <a:ext cx="5933872" cy="1743075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2B2A05B-F392-4EC0-94F3-70A5D27DC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8" r="4294"/>
          <a:stretch/>
        </p:blipFill>
        <p:spPr>
          <a:xfrm>
            <a:off x="544593" y="3241264"/>
            <a:ext cx="5570597" cy="1931144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B9779214-592D-496E-9E98-F91B8A4FF387}"/>
              </a:ext>
            </a:extLst>
          </p:cNvPr>
          <p:cNvGrpSpPr/>
          <p:nvPr/>
        </p:nvGrpSpPr>
        <p:grpSpPr>
          <a:xfrm>
            <a:off x="6824709" y="1345647"/>
            <a:ext cx="4914900" cy="1656278"/>
            <a:chOff x="6824709" y="1345647"/>
            <a:chExt cx="4914900" cy="165627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EE8D93C-D6B1-4E7E-888C-A7D1B0FDF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4709" y="1754150"/>
              <a:ext cx="4914900" cy="1247775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B286FC0-CB99-4BB4-B648-D972A89C76C9}"/>
                    </a:ext>
                  </a:extLst>
                </p:cNvPr>
                <p:cNvSpPr txBox="1"/>
                <p:nvPr/>
              </p:nvSpPr>
              <p:spPr>
                <a:xfrm>
                  <a:off x="7133210" y="1345647"/>
                  <a:ext cx="188513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一个事件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𝐸</m:t>
                      </m:r>
                    </m:oMath>
                  </a14:m>
                  <a:endParaRPr lang="zh-CN" altLang="en-US" i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B286FC0-CB99-4BB4-B648-D972A89C76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210" y="1345647"/>
                  <a:ext cx="188513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589" t="-10000" b="-2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AE825A4-A0BA-4775-BA97-2604B60A9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4709" y="3628769"/>
            <a:ext cx="3848100" cy="14001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739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EBB56-8A88-4D67-9CC6-867E6479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2" y="136525"/>
            <a:ext cx="11287216" cy="851757"/>
          </a:xfrm>
        </p:spPr>
        <p:txBody>
          <a:bodyPr/>
          <a:lstStyle/>
          <a:p>
            <a:r>
              <a:rPr lang="zh-CN" altLang="en-US"/>
              <a:t>小游戏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B2A05B-F392-4EC0-94F3-70A5D27DC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8" r="4294"/>
          <a:stretch/>
        </p:blipFill>
        <p:spPr>
          <a:xfrm>
            <a:off x="601150" y="983387"/>
            <a:ext cx="5570597" cy="1931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B286FC0-CB99-4BB4-B648-D972A89C76C9}"/>
                  </a:ext>
                </a:extLst>
              </p:cNvPr>
              <p:cNvSpPr txBox="1"/>
              <p:nvPr/>
            </p:nvSpPr>
            <p:spPr>
              <a:xfrm>
                <a:off x="601149" y="3154533"/>
                <a:ext cx="1885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一个事件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</m:oMath>
                </a14:m>
                <a:endParaRPr lang="zh-CN" altLang="en-US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B286FC0-CB99-4BB4-B648-D972A89C7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49" y="3154533"/>
                <a:ext cx="1885139" cy="369332"/>
              </a:xfrm>
              <a:prstGeom prst="rect">
                <a:avLst/>
              </a:prstGeom>
              <a:blipFill>
                <a:blip r:embed="rId3"/>
                <a:stretch>
                  <a:fillRect l="-291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AE825A4-A0BA-4775-BA97-2604B60A9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44" y="3601688"/>
            <a:ext cx="3848100" cy="1400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74C71B7-C7BA-4CDF-9570-A89E23D1E305}"/>
                  </a:ext>
                </a:extLst>
              </p:cNvPr>
              <p:cNvSpPr txBox="1"/>
              <p:nvPr/>
            </p:nvSpPr>
            <p:spPr>
              <a:xfrm>
                <a:off x="6690665" y="3154533"/>
                <a:ext cx="1885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多个事件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</m:oMath>
                </a14:m>
                <a:endParaRPr lang="zh-CN" altLang="en-US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74C71B7-C7BA-4CDF-9570-A89E23D1E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665" y="3154533"/>
                <a:ext cx="1885139" cy="369332"/>
              </a:xfrm>
              <a:prstGeom prst="rect">
                <a:avLst/>
              </a:prstGeom>
              <a:blipFill>
                <a:blip r:embed="rId5"/>
                <a:stretch>
                  <a:fillRect l="-291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BAF3054C-6560-4BB6-B1CE-72BABD650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4738" y="3601688"/>
            <a:ext cx="3886200" cy="1562100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119EF48-1862-4138-ABC5-24A79AD70959}"/>
              </a:ext>
            </a:extLst>
          </p:cNvPr>
          <p:cNvCxnSpPr/>
          <p:nvPr/>
        </p:nvCxnSpPr>
        <p:spPr>
          <a:xfrm>
            <a:off x="7441660" y="5163788"/>
            <a:ext cx="217899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56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EBB56-8A88-4D67-9CC6-867E6479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2" y="136525"/>
            <a:ext cx="11287216" cy="851757"/>
          </a:xfrm>
        </p:spPr>
        <p:txBody>
          <a:bodyPr/>
          <a:lstStyle/>
          <a:p>
            <a:r>
              <a:rPr lang="zh-CN" altLang="en-US"/>
              <a:t>小游戏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C0C78AE-972A-4E54-BF4B-0DD3328AA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8" y="3214810"/>
            <a:ext cx="6296025" cy="2124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B35F48-F0F8-4CB1-A120-DFF111F74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6000"/>
          </a:blip>
          <a:srcRect l="19237" r="29447"/>
          <a:stretch/>
        </p:blipFill>
        <p:spPr>
          <a:xfrm>
            <a:off x="379380" y="1099226"/>
            <a:ext cx="5933872" cy="1743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CD8A88-1455-448A-96B1-EF11EE397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726" y="4620182"/>
            <a:ext cx="3724275" cy="609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EBB5F2C-A512-47FD-94DE-BCB8B8F857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33" t="43951"/>
          <a:stretch/>
        </p:blipFill>
        <p:spPr>
          <a:xfrm>
            <a:off x="7069350" y="2872679"/>
            <a:ext cx="3724275" cy="6936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0C9D31A-2C16-4C04-914C-E6C0690278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4286"/>
          <a:stretch/>
        </p:blipFill>
        <p:spPr>
          <a:xfrm>
            <a:off x="7069350" y="3762497"/>
            <a:ext cx="1628775" cy="5143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3541737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EBB56-8A88-4D67-9CC6-867E6479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2" y="136525"/>
            <a:ext cx="11287216" cy="851757"/>
          </a:xfrm>
        </p:spPr>
        <p:txBody>
          <a:bodyPr/>
          <a:lstStyle/>
          <a:p>
            <a:r>
              <a:rPr lang="en-US" altLang="zh-CN" dirty="0"/>
              <a:t>Beta</a:t>
            </a:r>
            <a:r>
              <a:rPr lang="zh-CN" altLang="en-US" dirty="0"/>
              <a:t>分布</a:t>
            </a:r>
          </a:p>
        </p:txBody>
      </p:sp>
      <p:pic>
        <p:nvPicPr>
          <p:cNvPr id="16" name="Picture 4" descr="https://uploads.cosx.org/2013/01/beta-distribution.png">
            <a:extLst>
              <a:ext uri="{FF2B5EF4-FFF2-40B4-BE49-F238E27FC236}">
                <a16:creationId xmlns:a16="http://schemas.microsoft.com/office/drawing/2014/main" id="{21165453-C024-41A6-B6C2-E28447D2B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64" y="1294149"/>
            <a:ext cx="5431108" cy="443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CB163FB-EBD0-4827-8162-2CB662293D0F}"/>
              </a:ext>
            </a:extLst>
          </p:cNvPr>
          <p:cNvSpPr txBox="1"/>
          <p:nvPr/>
        </p:nvSpPr>
        <p:spPr>
          <a:xfrm>
            <a:off x="8200417" y="5797685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Beta</a:t>
            </a:r>
            <a:r>
              <a:rPr lang="zh-CN" altLang="en-US" sz="1600" dirty="0"/>
              <a:t>分布概率密度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8A54456-0E3E-42FB-98A6-2FBA0E9BFD18}"/>
              </a:ext>
            </a:extLst>
          </p:cNvPr>
          <p:cNvGrpSpPr/>
          <p:nvPr/>
        </p:nvGrpSpPr>
        <p:grpSpPr>
          <a:xfrm>
            <a:off x="886233" y="2934979"/>
            <a:ext cx="5008725" cy="647700"/>
            <a:chOff x="650110" y="5370385"/>
            <a:chExt cx="5008725" cy="6477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0D98939-10B8-4C4E-AD36-51C2BDADE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110" y="5370385"/>
              <a:ext cx="3514725" cy="6477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69305FC-A20E-4513-9B2F-E14A1793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9085" y="5576983"/>
              <a:ext cx="1809750" cy="304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981949A2-1501-4882-A582-717271AC733D}"/>
              </a:ext>
            </a:extLst>
          </p:cNvPr>
          <p:cNvSpPr/>
          <p:nvPr/>
        </p:nvSpPr>
        <p:spPr>
          <a:xfrm>
            <a:off x="386316" y="2442765"/>
            <a:ext cx="1510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Beta</a:t>
            </a:r>
            <a:r>
              <a:rPr lang="zh-CN" altLang="en-US" sz="2000" b="1" dirty="0"/>
              <a:t>分布：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5514A1E8-52D8-493B-9EB5-6477A959E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83" y="1553532"/>
            <a:ext cx="3724275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D7A750B-91D5-4EFC-B7F1-389E53A5F41B}"/>
                  </a:ext>
                </a:extLst>
              </p:cNvPr>
              <p:cNvSpPr txBox="1"/>
              <p:nvPr/>
            </p:nvSpPr>
            <p:spPr>
              <a:xfrm>
                <a:off x="788564" y="4354526"/>
                <a:ext cx="3125151" cy="415883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D7A750B-91D5-4EFC-B7F1-389E53A5F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" y="4354526"/>
                <a:ext cx="3125151" cy="415883"/>
              </a:xfrm>
              <a:prstGeom prst="rect">
                <a:avLst/>
              </a:prstGeom>
              <a:blipFill>
                <a:blip r:embed="rId6"/>
                <a:stretch>
                  <a:fillRect l="-975" t="-1449" b="-17391"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2AAEDF93-D2D4-416D-B6BB-A0C52F2CFCC8}"/>
              </a:ext>
            </a:extLst>
          </p:cNvPr>
          <p:cNvSpPr/>
          <p:nvPr/>
        </p:nvSpPr>
        <p:spPr>
          <a:xfrm>
            <a:off x="385692" y="381507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二项分布：</a:t>
            </a:r>
          </a:p>
        </p:txBody>
      </p:sp>
    </p:spTree>
    <p:extLst>
      <p:ext uri="{BB962C8B-B14F-4D97-AF65-F5344CB8AC3E}">
        <p14:creationId xmlns:p14="http://schemas.microsoft.com/office/powerpoint/2010/main" val="197618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EBB56-8A88-4D67-9CC6-867E6479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2" y="136525"/>
            <a:ext cx="11287216" cy="851757"/>
          </a:xfrm>
        </p:spPr>
        <p:txBody>
          <a:bodyPr/>
          <a:lstStyle/>
          <a:p>
            <a:r>
              <a:rPr lang="en-US" altLang="zh-CN" dirty="0"/>
              <a:t>Beta</a:t>
            </a:r>
            <a:r>
              <a:rPr lang="zh-CN" altLang="en-US" dirty="0"/>
              <a:t>分布</a:t>
            </a:r>
          </a:p>
        </p:txBody>
      </p:sp>
      <p:pic>
        <p:nvPicPr>
          <p:cNvPr id="16" name="Picture 4" descr="https://uploads.cosx.org/2013/01/beta-distribution.png">
            <a:extLst>
              <a:ext uri="{FF2B5EF4-FFF2-40B4-BE49-F238E27FC236}">
                <a16:creationId xmlns:a16="http://schemas.microsoft.com/office/drawing/2014/main" id="{21165453-C024-41A6-B6C2-E28447D2B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64" y="1294149"/>
            <a:ext cx="5431108" cy="443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CB163FB-EBD0-4827-8162-2CB662293D0F}"/>
              </a:ext>
            </a:extLst>
          </p:cNvPr>
          <p:cNvSpPr txBox="1"/>
          <p:nvPr/>
        </p:nvSpPr>
        <p:spPr>
          <a:xfrm>
            <a:off x="8200417" y="5797685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Beta</a:t>
            </a:r>
            <a:r>
              <a:rPr lang="zh-CN" altLang="en-US" sz="1600" dirty="0"/>
              <a:t>分布概率密度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8A54456-0E3E-42FB-98A6-2FBA0E9BFD18}"/>
              </a:ext>
            </a:extLst>
          </p:cNvPr>
          <p:cNvGrpSpPr/>
          <p:nvPr/>
        </p:nvGrpSpPr>
        <p:grpSpPr>
          <a:xfrm>
            <a:off x="886233" y="2934979"/>
            <a:ext cx="5008725" cy="647700"/>
            <a:chOff x="650110" y="5370385"/>
            <a:chExt cx="5008725" cy="6477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0D98939-10B8-4C4E-AD36-51C2BDADE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110" y="5370385"/>
              <a:ext cx="3514725" cy="6477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69305FC-A20E-4513-9B2F-E14A1793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9085" y="5576983"/>
              <a:ext cx="1809750" cy="304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981949A2-1501-4882-A582-717271AC733D}"/>
              </a:ext>
            </a:extLst>
          </p:cNvPr>
          <p:cNvSpPr/>
          <p:nvPr/>
        </p:nvSpPr>
        <p:spPr>
          <a:xfrm>
            <a:off x="386316" y="2442765"/>
            <a:ext cx="1510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Beta</a:t>
            </a:r>
            <a:r>
              <a:rPr lang="zh-CN" altLang="en-US" sz="2000" b="1" dirty="0"/>
              <a:t>分布：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5514A1E8-52D8-493B-9EB5-6477A959E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83" y="1553532"/>
            <a:ext cx="3724275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D7A750B-91D5-4EFC-B7F1-389E53A5F41B}"/>
                  </a:ext>
                </a:extLst>
              </p:cNvPr>
              <p:cNvSpPr txBox="1"/>
              <p:nvPr/>
            </p:nvSpPr>
            <p:spPr>
              <a:xfrm>
                <a:off x="788564" y="4354526"/>
                <a:ext cx="3125151" cy="415883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D7A750B-91D5-4EFC-B7F1-389E53A5F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" y="4354526"/>
                <a:ext cx="3125151" cy="415883"/>
              </a:xfrm>
              <a:prstGeom prst="rect">
                <a:avLst/>
              </a:prstGeom>
              <a:blipFill>
                <a:blip r:embed="rId6"/>
                <a:stretch>
                  <a:fillRect l="-975" t="-1449" b="-17391"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2AAEDF93-D2D4-416D-B6BB-A0C52F2CFCC8}"/>
              </a:ext>
            </a:extLst>
          </p:cNvPr>
          <p:cNvSpPr/>
          <p:nvPr/>
        </p:nvSpPr>
        <p:spPr>
          <a:xfrm>
            <a:off x="385692" y="381507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二项分布：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4C381F-76D9-4BB6-B579-70D769BE1A08}"/>
              </a:ext>
            </a:extLst>
          </p:cNvPr>
          <p:cNvSpPr/>
          <p:nvPr/>
        </p:nvSpPr>
        <p:spPr>
          <a:xfrm>
            <a:off x="2500011" y="2842875"/>
            <a:ext cx="1467068" cy="205013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6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E1FDC80-DA65-480B-BBD8-558B02EC9B1A}"/>
              </a:ext>
            </a:extLst>
          </p:cNvPr>
          <p:cNvSpPr txBox="1">
            <a:spLocks/>
          </p:cNvSpPr>
          <p:nvPr/>
        </p:nvSpPr>
        <p:spPr>
          <a:xfrm>
            <a:off x="298142" y="136525"/>
            <a:ext cx="11287216" cy="851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Beta-Binomial</a:t>
            </a:r>
            <a:r>
              <a:rPr lang="zh-CN" altLang="en-US" dirty="0"/>
              <a:t>共轭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CF3D41-F9C3-40FB-820C-0FA9A926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" y="1120521"/>
            <a:ext cx="7162800" cy="1885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0D8B8A-C1FB-4C14-853D-0EF52154E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6" y="3220454"/>
            <a:ext cx="4667250" cy="4095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51FE0F-18DA-477C-B0BF-76730DBAD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202" y="3887552"/>
            <a:ext cx="6886575" cy="4667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CA2912A-F635-46B8-B048-28383C7A8986}"/>
              </a:ext>
            </a:extLst>
          </p:cNvPr>
          <p:cNvSpPr/>
          <p:nvPr/>
        </p:nvSpPr>
        <p:spPr>
          <a:xfrm>
            <a:off x="722376" y="4511110"/>
            <a:ext cx="10522799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定义：后验分布和先验分布的概率分布函数相同，则先验分布和后验分布被叫做共轭分布。</a:t>
            </a:r>
            <a:endParaRPr lang="en-US" altLang="zh-CN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Beta</a:t>
            </a:r>
            <a:r>
              <a:rPr lang="zh-CN" altLang="en-US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分布是二项分布的共轭先验分布。</a:t>
            </a:r>
          </a:p>
        </p:txBody>
      </p:sp>
    </p:spTree>
    <p:extLst>
      <p:ext uri="{BB962C8B-B14F-4D97-AF65-F5344CB8AC3E}">
        <p14:creationId xmlns:p14="http://schemas.microsoft.com/office/powerpoint/2010/main" val="156514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13191</TotalTime>
  <Words>1973</Words>
  <Application>Microsoft Office PowerPoint</Application>
  <PresentationFormat>宽屏</PresentationFormat>
  <Paragraphs>265</Paragraphs>
  <Slides>39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Helvetica Neue</vt:lpstr>
      <vt:lpstr>Myriad Pro</vt:lpstr>
      <vt:lpstr>等线</vt:lpstr>
      <vt:lpstr>微软雅黑</vt:lpstr>
      <vt:lpstr>微软雅黑 Light</vt:lpstr>
      <vt:lpstr>Arial</vt:lpstr>
      <vt:lpstr>Arial Black</vt:lpstr>
      <vt:lpstr>Cambria Math</vt:lpstr>
      <vt:lpstr>Times New Roman</vt:lpstr>
      <vt:lpstr>Office 主题​​</vt:lpstr>
      <vt:lpstr>LDA算法介绍及应用</vt:lpstr>
      <vt:lpstr>目录</vt:lpstr>
      <vt:lpstr>PowerPoint 演示文稿</vt:lpstr>
      <vt:lpstr>小游戏1</vt:lpstr>
      <vt:lpstr>小游戏</vt:lpstr>
      <vt:lpstr>小游戏</vt:lpstr>
      <vt:lpstr>Beta分布</vt:lpstr>
      <vt:lpstr>Beta分布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LDA算法介绍及应用</dc:title>
  <dc:creator>曹文财</dc:creator>
  <cp:lastModifiedBy>曹文财</cp:lastModifiedBy>
  <cp:revision>133</cp:revision>
  <dcterms:created xsi:type="dcterms:W3CDTF">2019-01-09T07:43:42Z</dcterms:created>
  <dcterms:modified xsi:type="dcterms:W3CDTF">2019-01-21T03:27:54Z</dcterms:modified>
</cp:coreProperties>
</file>