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288515-96CD-4740-8901-DE98F3BA76FF}">
  <a:tblStyle styleId="{DF288515-96CD-4740-8901-DE98F3BA76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82269b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82269b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293e7731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293e7731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293e7731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293e7731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293e7731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293e7731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293e7731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293e7731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293e7731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293e7731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293e7731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293e7731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293e7731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293e7731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293e7731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293e7731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293e7731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293e7731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293e7731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293e7731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82269b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82269b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293e7731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293e7731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293e7731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293e7731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293e77310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293e77310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293e7731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293e7731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293e7731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293e7731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293e7731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293e7731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293e7731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293e7731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293e77310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293e77310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293e77310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293e77310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293e77310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293e77310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293e773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293e773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293e7731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293e7731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293e7731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293e7731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293e7731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293e7731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293e77310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293e77310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293e77310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293e77310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9293e77310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9293e77310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293e7731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293e7731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293e77310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293e77310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293e77310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293e7731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293e773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293e773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293e773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293e773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293e773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293e773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93e7731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93e7731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293e7731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293e7731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293e7731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293e7731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&amp; Similarity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53" name="Google Shape;153;p22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</a:t>
            </a:r>
            <a:r>
              <a:rPr b="1" lang="en"/>
              <a:t> </a:t>
            </a:r>
            <a:r>
              <a:rPr lang="en"/>
              <a:t>= 2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67" name="Google Shape;167;p23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3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3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83" name="Google Shape;183;p24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4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4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4"/>
          <p:cNvCxnSpPr/>
          <p:nvPr/>
        </p:nvCxnSpPr>
        <p:spPr>
          <a:xfrm flipH="1">
            <a:off x="3772150" y="3163625"/>
            <a:ext cx="6585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3" name="Google Shape;193;p24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847625" y="32328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201" name="Google Shape;201;p25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5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5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5"/>
          <p:cNvCxnSpPr/>
          <p:nvPr/>
        </p:nvCxnSpPr>
        <p:spPr>
          <a:xfrm flipH="1">
            <a:off x="3728925" y="2462150"/>
            <a:ext cx="664800" cy="72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" name="Google Shape;210;p25"/>
          <p:cNvSpPr txBox="1"/>
          <p:nvPr/>
        </p:nvSpPr>
        <p:spPr>
          <a:xfrm>
            <a:off x="4100125" y="2642525"/>
            <a:ext cx="4719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217" name="Google Shape;217;p26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6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7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 flipH="1">
            <a:off x="3772150" y="3163625"/>
            <a:ext cx="6585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9" name="Google Shape;239;p27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3847625" y="32328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27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7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8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8"/>
          <p:cNvCxnSpPr/>
          <p:nvPr/>
        </p:nvCxnSpPr>
        <p:spPr>
          <a:xfrm flipH="1">
            <a:off x="3772150" y="3163625"/>
            <a:ext cx="6585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7" name="Google Shape;257;p28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3847625" y="32328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9" name="Google Shape;259;p28"/>
          <p:cNvGraphicFramePr/>
          <p:nvPr/>
        </p:nvGraphicFramePr>
        <p:xfrm>
          <a:off x="2944813" y="1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788700"/>
                <a:gridCol w="697275"/>
                <a:gridCol w="750450"/>
              </a:tblGrid>
              <a:tr h="4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9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9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9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4" name="Google Shape;274;p29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5021050" y="2221050"/>
            <a:ext cx="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9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9"/>
          <p:cNvCxnSpPr/>
          <p:nvPr/>
        </p:nvCxnSpPr>
        <p:spPr>
          <a:xfrm rot="10800000">
            <a:off x="4221550" y="2892875"/>
            <a:ext cx="77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0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0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0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2" name="Google Shape;292;p30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0"/>
          <p:cNvCxnSpPr/>
          <p:nvPr/>
        </p:nvCxnSpPr>
        <p:spPr>
          <a:xfrm>
            <a:off x="5021050" y="2221050"/>
            <a:ext cx="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0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0"/>
          <p:cNvCxnSpPr/>
          <p:nvPr/>
        </p:nvCxnSpPr>
        <p:spPr>
          <a:xfrm rot="10800000">
            <a:off x="4221550" y="2892875"/>
            <a:ext cx="77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0"/>
          <p:cNvCxnSpPr/>
          <p:nvPr/>
        </p:nvCxnSpPr>
        <p:spPr>
          <a:xfrm flipH="1" rot="10800000">
            <a:off x="3759529" y="2203837"/>
            <a:ext cx="1249500" cy="93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1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1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1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1" name="Google Shape;311;p31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1"/>
          <p:cNvSpPr/>
          <p:nvPr/>
        </p:nvSpPr>
        <p:spPr>
          <a:xfrm>
            <a:off x="4150650" y="2218050"/>
            <a:ext cx="842700" cy="70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31"/>
          <p:cNvCxnSpPr/>
          <p:nvPr/>
        </p:nvCxnSpPr>
        <p:spPr>
          <a:xfrm flipH="1">
            <a:off x="3729100" y="222830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1"/>
          <p:cNvCxnSpPr/>
          <p:nvPr/>
        </p:nvCxnSpPr>
        <p:spPr>
          <a:xfrm flipH="1">
            <a:off x="4547200" y="222830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1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1"/>
          <p:cNvCxnSpPr/>
          <p:nvPr/>
        </p:nvCxnSpPr>
        <p:spPr>
          <a:xfrm flipH="1">
            <a:off x="3741325" y="2474450"/>
            <a:ext cx="8124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1"/>
          <p:cNvCxnSpPr/>
          <p:nvPr/>
        </p:nvCxnSpPr>
        <p:spPr>
          <a:xfrm>
            <a:off x="4516800" y="2486750"/>
            <a:ext cx="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 rot="5400000">
            <a:off x="3429038" y="1746650"/>
            <a:ext cx="2101200" cy="28554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225675" y="1684050"/>
            <a:ext cx="2101200" cy="20577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516700" y="1501825"/>
            <a:ext cx="3896400" cy="242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13" y="1655625"/>
            <a:ext cx="35528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412950" y="2362225"/>
            <a:ext cx="739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points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875850" y="4279425"/>
            <a:ext cx="1178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325" name="Google Shape;3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32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2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2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2" name="Google Shape;332;p32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2"/>
          <p:cNvSpPr/>
          <p:nvPr/>
        </p:nvSpPr>
        <p:spPr>
          <a:xfrm>
            <a:off x="4150650" y="2218050"/>
            <a:ext cx="842700" cy="70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2"/>
          <p:cNvCxnSpPr/>
          <p:nvPr/>
        </p:nvCxnSpPr>
        <p:spPr>
          <a:xfrm flipH="1">
            <a:off x="3729100" y="222830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2"/>
          <p:cNvCxnSpPr/>
          <p:nvPr/>
        </p:nvCxnSpPr>
        <p:spPr>
          <a:xfrm flipH="1">
            <a:off x="4547200" y="2228300"/>
            <a:ext cx="430800" cy="2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2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2"/>
          <p:cNvCxnSpPr/>
          <p:nvPr/>
        </p:nvCxnSpPr>
        <p:spPr>
          <a:xfrm flipH="1">
            <a:off x="3741325" y="2474450"/>
            <a:ext cx="8124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2"/>
          <p:cNvCxnSpPr/>
          <p:nvPr/>
        </p:nvCxnSpPr>
        <p:spPr>
          <a:xfrm>
            <a:off x="4541962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2"/>
          <p:cNvCxnSpPr/>
          <p:nvPr/>
        </p:nvCxnSpPr>
        <p:spPr>
          <a:xfrm flipH="1">
            <a:off x="3772300" y="3163625"/>
            <a:ext cx="7749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311700" y="1266325"/>
            <a:ext cx="85206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52" name="Google Shape;352;p34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4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4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4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66" name="Google Shape;366;p35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5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5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5082900" y="4185100"/>
            <a:ext cx="203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35"/>
          <p:cNvSpPr txBox="1"/>
          <p:nvPr>
            <p:ph idx="1" type="body"/>
          </p:nvPr>
        </p:nvSpPr>
        <p:spPr>
          <a:xfrm>
            <a:off x="377950" y="3168800"/>
            <a:ext cx="27729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D(B,A) = D(A, C) = 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D(B, C) = 2</a:t>
            </a:r>
            <a:r>
              <a:rPr b="1" baseline="30000" lang="en"/>
              <a:t>1/p</a:t>
            </a:r>
            <a:endParaRPr b="1" baseline="3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82" name="Google Shape;382;p36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6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>
            <a:off x="5082900" y="4185100"/>
            <a:ext cx="203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377950" y="3168800"/>
            <a:ext cx="27729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D(B,A) + D(A, C) = 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D(B, C) = 2</a:t>
            </a:r>
            <a:r>
              <a:rPr b="1" baseline="30000" lang="en"/>
              <a:t>1/p</a:t>
            </a:r>
            <a:endParaRPr b="1" baseline="30000"/>
          </a:p>
        </p:txBody>
      </p:sp>
      <p:sp>
        <p:nvSpPr>
          <p:cNvPr id="392" name="Google Shape;392;p36"/>
          <p:cNvSpPr txBox="1"/>
          <p:nvPr>
            <p:ph idx="1" type="body"/>
          </p:nvPr>
        </p:nvSpPr>
        <p:spPr>
          <a:xfrm>
            <a:off x="377950" y="4259000"/>
            <a:ext cx="35604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But… if </a:t>
            </a:r>
            <a:r>
              <a:rPr b="1" lang="en"/>
              <a:t>p &lt; 1 </a:t>
            </a:r>
            <a:r>
              <a:rPr lang="en"/>
              <a:t>then</a:t>
            </a:r>
            <a:r>
              <a:rPr b="1" lang="en"/>
              <a:t> 1/p &gt; 1</a:t>
            </a:r>
            <a:endParaRPr b="1" baseline="3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99" name="Google Shape;399;p37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7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37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5082900" y="4185100"/>
            <a:ext cx="203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37"/>
          <p:cNvSpPr txBox="1"/>
          <p:nvPr>
            <p:ph idx="1" type="body"/>
          </p:nvPr>
        </p:nvSpPr>
        <p:spPr>
          <a:xfrm>
            <a:off x="377950" y="3168800"/>
            <a:ext cx="27729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D(B,A) + D(A, C) = 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D(B, C) = 2</a:t>
            </a:r>
            <a:r>
              <a:rPr b="1" baseline="30000" lang="en"/>
              <a:t>1/p</a:t>
            </a:r>
            <a:endParaRPr b="1" baseline="30000"/>
          </a:p>
        </p:txBody>
      </p:sp>
      <p:sp>
        <p:nvSpPr>
          <p:cNvPr id="409" name="Google Shape;409;p37"/>
          <p:cNvSpPr txBox="1"/>
          <p:nvPr>
            <p:ph idx="1" type="body"/>
          </p:nvPr>
        </p:nvSpPr>
        <p:spPr>
          <a:xfrm>
            <a:off x="377950" y="4259000"/>
            <a:ext cx="79047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</a:t>
            </a:r>
            <a:r>
              <a:rPr b="1" lang="en"/>
              <a:t> D(B, C) &gt; D(B, A) + D(A, C) </a:t>
            </a:r>
            <a:r>
              <a:rPr lang="en"/>
              <a:t>which violates the triangle inequality</a:t>
            </a:r>
            <a:endParaRPr baseline="30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15" name="Google Shape;415;p38"/>
          <p:cNvSpPr txBox="1"/>
          <p:nvPr>
            <p:ph idx="1" type="body"/>
          </p:nvPr>
        </p:nvSpPr>
        <p:spPr>
          <a:xfrm>
            <a:off x="311700" y="1266325"/>
            <a:ext cx="85206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similarity</a:t>
            </a:r>
            <a:r>
              <a:rPr lang="en"/>
              <a:t> function i</a:t>
            </a:r>
            <a:r>
              <a:rPr lang="en"/>
              <a:t>s a function that takes two objects (data points) and returns a </a:t>
            </a:r>
            <a:r>
              <a:rPr b="1" lang="en"/>
              <a:t>large</a:t>
            </a:r>
            <a:r>
              <a:rPr lang="en"/>
              <a:t> </a:t>
            </a:r>
            <a:r>
              <a:rPr b="1" lang="en"/>
              <a:t>value</a:t>
            </a:r>
            <a:r>
              <a:rPr lang="en"/>
              <a:t> if these objects are </a:t>
            </a:r>
            <a:r>
              <a:rPr b="1" lang="en"/>
              <a:t>similar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s(x, y) = cos(𝜃)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</a:t>
            </a:r>
            <a:r>
              <a:rPr b="1" lang="en"/>
              <a:t>𝜃</a:t>
            </a:r>
            <a:r>
              <a:rPr lang="en"/>
              <a:t> is the angle between </a:t>
            </a:r>
            <a:r>
              <a:rPr b="1" lang="en"/>
              <a:t>x</a:t>
            </a:r>
            <a:r>
              <a:rPr lang="en"/>
              <a:t> and </a:t>
            </a:r>
            <a:r>
              <a:rPr b="1" lang="en"/>
              <a:t>y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21" name="Google Shape;421;p39"/>
          <p:cNvSpPr txBox="1"/>
          <p:nvPr>
            <p:ph idx="1" type="body"/>
          </p:nvPr>
        </p:nvSpPr>
        <p:spPr>
          <a:xfrm>
            <a:off x="311700" y="1266325"/>
            <a:ext cx="85206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a corresponding </a:t>
            </a:r>
            <a:r>
              <a:rPr b="1" lang="en"/>
              <a:t>dissimilarity</a:t>
            </a:r>
            <a:r>
              <a:rPr lang="en"/>
              <a:t> function, we can usually try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d(x, y) = 1 / s(x, y)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d(x, y) = k - s(x, y)</a:t>
            </a:r>
            <a:r>
              <a:rPr lang="en"/>
              <a:t> for some </a:t>
            </a:r>
            <a:r>
              <a:rPr b="1" lang="en"/>
              <a:t>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Here, we can use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d(x, y) = 1 - s(x, 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  <p:cxnSp>
        <p:nvCxnSpPr>
          <p:cNvPr id="434" name="Google Shape;434;p41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41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1"/>
          <p:cNvCxnSpPr/>
          <p:nvPr/>
        </p:nvCxnSpPr>
        <p:spPr>
          <a:xfrm rot="10800000">
            <a:off x="2830600" y="3803650"/>
            <a:ext cx="561600" cy="52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41"/>
          <p:cNvCxnSpPr/>
          <p:nvPr/>
        </p:nvCxnSpPr>
        <p:spPr>
          <a:xfrm flipH="1" rot="10800000">
            <a:off x="3392200" y="3618850"/>
            <a:ext cx="521700" cy="708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41"/>
          <p:cNvCxnSpPr/>
          <p:nvPr/>
        </p:nvCxnSpPr>
        <p:spPr>
          <a:xfrm flipH="1" rot="10800000">
            <a:off x="3392200" y="2302150"/>
            <a:ext cx="1986000" cy="2025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66325"/>
            <a:ext cx="85206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our data we can generate a </a:t>
            </a:r>
            <a:r>
              <a:rPr b="1" lang="en"/>
              <a:t>feature space</a:t>
            </a:r>
            <a:r>
              <a:rPr lang="en"/>
              <a:t> of all possible values for the set of features in our data.</a:t>
            </a:r>
            <a:endParaRPr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311700" y="26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807075"/>
                <a:gridCol w="807075"/>
                <a:gridCol w="807075"/>
              </a:tblGrid>
              <a:tr h="5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ge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44" name="Google Shape;444;p42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  <p:cxnSp>
        <p:nvCxnSpPr>
          <p:cNvPr id="445" name="Google Shape;445;p42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2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2"/>
          <p:cNvCxnSpPr/>
          <p:nvPr/>
        </p:nvCxnSpPr>
        <p:spPr>
          <a:xfrm rot="10800000">
            <a:off x="2830600" y="3803650"/>
            <a:ext cx="561600" cy="52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2"/>
          <p:cNvCxnSpPr/>
          <p:nvPr/>
        </p:nvCxnSpPr>
        <p:spPr>
          <a:xfrm flipH="1" rot="10800000">
            <a:off x="3392200" y="3618850"/>
            <a:ext cx="5217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2"/>
          <p:cNvCxnSpPr/>
          <p:nvPr/>
        </p:nvCxnSpPr>
        <p:spPr>
          <a:xfrm flipH="1" rot="10800000">
            <a:off x="3392200" y="2302150"/>
            <a:ext cx="1986000" cy="2025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42"/>
          <p:cNvSpPr txBox="1"/>
          <p:nvPr/>
        </p:nvSpPr>
        <p:spPr>
          <a:xfrm>
            <a:off x="430925" y="4056925"/>
            <a:ext cx="1895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Close under Euclidean distance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56" name="Google Shape;456;p43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  <p:cxnSp>
        <p:nvCxnSpPr>
          <p:cNvPr id="457" name="Google Shape;457;p43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3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3"/>
          <p:cNvCxnSpPr/>
          <p:nvPr/>
        </p:nvCxnSpPr>
        <p:spPr>
          <a:xfrm rot="10800000">
            <a:off x="2830600" y="3803650"/>
            <a:ext cx="561600" cy="52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3"/>
          <p:cNvCxnSpPr/>
          <p:nvPr/>
        </p:nvCxnSpPr>
        <p:spPr>
          <a:xfrm flipH="1" rot="10800000">
            <a:off x="3392200" y="3618850"/>
            <a:ext cx="5217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3"/>
          <p:cNvCxnSpPr/>
          <p:nvPr/>
        </p:nvCxnSpPr>
        <p:spPr>
          <a:xfrm flipH="1" rot="10800000">
            <a:off x="3392200" y="2302150"/>
            <a:ext cx="1986000" cy="202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43"/>
          <p:cNvSpPr txBox="1"/>
          <p:nvPr/>
        </p:nvSpPr>
        <p:spPr>
          <a:xfrm>
            <a:off x="430925" y="4056925"/>
            <a:ext cx="1895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Close under Cosine Similarity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68" name="Google Shape;468;p44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similar are the following documents?</a:t>
            </a:r>
            <a:endParaRPr/>
          </a:p>
        </p:txBody>
      </p:sp>
      <p:graphicFrame>
        <p:nvGraphicFramePr>
          <p:cNvPr id="469" name="Google Shape;469;p44"/>
          <p:cNvGraphicFramePr/>
          <p:nvPr/>
        </p:nvGraphicFramePr>
        <p:xfrm>
          <a:off x="2660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764800"/>
                <a:gridCol w="764800"/>
                <a:gridCol w="764800"/>
                <a:gridCol w="764800"/>
                <a:gridCol w="76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d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75" name="Google Shape;475;p45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way is to use the Manhattan distance which will return the size of the set difference</a:t>
            </a:r>
            <a:endParaRPr/>
          </a:p>
        </p:txBody>
      </p:sp>
      <p:graphicFrame>
        <p:nvGraphicFramePr>
          <p:cNvPr id="476" name="Google Shape;476;p45"/>
          <p:cNvGraphicFramePr/>
          <p:nvPr/>
        </p:nvGraphicFramePr>
        <p:xfrm>
          <a:off x="2660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764800"/>
                <a:gridCol w="764800"/>
                <a:gridCol w="764800"/>
                <a:gridCol w="764800"/>
                <a:gridCol w="76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d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77" name="Google Shape;4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7451"/>
            <a:ext cx="2715275" cy="8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83" name="Google Shape;483;p46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way is to use the Manhattan distance which will return the size of the set difference</a:t>
            </a:r>
            <a:endParaRPr/>
          </a:p>
        </p:txBody>
      </p:sp>
      <p:graphicFrame>
        <p:nvGraphicFramePr>
          <p:cNvPr id="484" name="Google Shape;484;p46"/>
          <p:cNvGraphicFramePr/>
          <p:nvPr/>
        </p:nvGraphicFramePr>
        <p:xfrm>
          <a:off x="2660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764800"/>
                <a:gridCol w="764800"/>
                <a:gridCol w="764800"/>
                <a:gridCol w="764800"/>
                <a:gridCol w="76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d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85" name="Google Shape;4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7451"/>
            <a:ext cx="2715275" cy="8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6"/>
          <p:cNvSpPr/>
          <p:nvPr/>
        </p:nvSpPr>
        <p:spPr>
          <a:xfrm>
            <a:off x="2055425" y="4131900"/>
            <a:ext cx="1046100" cy="707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 txBox="1"/>
          <p:nvPr/>
        </p:nvSpPr>
        <p:spPr>
          <a:xfrm>
            <a:off x="3850300" y="4131900"/>
            <a:ext cx="2633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Will only be 1 when x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≠ y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8" name="Google Shape;488;p46"/>
          <p:cNvCxnSpPr>
            <a:stCxn id="486" idx="6"/>
            <a:endCxn id="487" idx="1"/>
          </p:cNvCxnSpPr>
          <p:nvPr/>
        </p:nvCxnSpPr>
        <p:spPr>
          <a:xfrm flipH="1" rot="10800000">
            <a:off x="3101525" y="4317000"/>
            <a:ext cx="748800" cy="16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94" name="Google Shape;494;p47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 how can we distinguish between these two cases?</a:t>
            </a:r>
            <a:endParaRPr/>
          </a:p>
        </p:txBody>
      </p:sp>
      <p:graphicFrame>
        <p:nvGraphicFramePr>
          <p:cNvPr id="495" name="Google Shape;495;p47"/>
          <p:cNvGraphicFramePr/>
          <p:nvPr/>
        </p:nvGraphicFramePr>
        <p:xfrm>
          <a:off x="31170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637325"/>
                <a:gridCol w="637325"/>
                <a:gridCol w="637325"/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d-1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d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96" name="Google Shape;496;p47"/>
          <p:cNvGraphicFramePr/>
          <p:nvPr/>
        </p:nvGraphicFramePr>
        <p:xfrm>
          <a:off x="644825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7" name="Google Shape;497;p47"/>
          <p:cNvSpPr txBox="1"/>
          <p:nvPr/>
        </p:nvSpPr>
        <p:spPr>
          <a:xfrm>
            <a:off x="6420538" y="4082675"/>
            <a:ext cx="1967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Completely different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47"/>
          <p:cNvSpPr txBox="1"/>
          <p:nvPr/>
        </p:nvSpPr>
        <p:spPr>
          <a:xfrm>
            <a:off x="748425" y="4082675"/>
            <a:ext cx="2950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Only differ on the last two words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504" name="Google Shape;504;p48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 how can we distinguish between these two cases?</a:t>
            </a:r>
            <a:endParaRPr/>
          </a:p>
        </p:txBody>
      </p:sp>
      <p:graphicFrame>
        <p:nvGraphicFramePr>
          <p:cNvPr id="505" name="Google Shape;505;p48"/>
          <p:cNvGraphicFramePr/>
          <p:nvPr/>
        </p:nvGraphicFramePr>
        <p:xfrm>
          <a:off x="31170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637325"/>
                <a:gridCol w="637325"/>
                <a:gridCol w="637325"/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d-1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d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06" name="Google Shape;506;p48"/>
          <p:cNvSpPr txBox="1"/>
          <p:nvPr/>
        </p:nvSpPr>
        <p:spPr>
          <a:xfrm>
            <a:off x="748425" y="4082675"/>
            <a:ext cx="2950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Only differ on the last two words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07" name="Google Shape;507;p48"/>
          <p:cNvGraphicFramePr/>
          <p:nvPr/>
        </p:nvGraphicFramePr>
        <p:xfrm>
          <a:off x="644825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08" name="Google Shape;508;p48"/>
          <p:cNvSpPr txBox="1"/>
          <p:nvPr/>
        </p:nvSpPr>
        <p:spPr>
          <a:xfrm>
            <a:off x="6420538" y="4082675"/>
            <a:ext cx="1967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Completely different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48"/>
          <p:cNvSpPr txBox="1"/>
          <p:nvPr/>
        </p:nvSpPr>
        <p:spPr>
          <a:xfrm>
            <a:off x="2766900" y="4526725"/>
            <a:ext cx="3610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Both have Manhattan distance of 2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515" name="Google Shape;515;p49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need to account for the size of the intersection!</a:t>
            </a:r>
            <a:endParaRPr/>
          </a:p>
        </p:txBody>
      </p:sp>
      <p:pic>
        <p:nvPicPr>
          <p:cNvPr id="516" name="Google Shape;5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986975"/>
            <a:ext cx="28003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313" y="3574000"/>
            <a:ext cx="33813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 txBox="1"/>
          <p:nvPr>
            <p:ph type="title"/>
          </p:nvPr>
        </p:nvSpPr>
        <p:spPr>
          <a:xfrm>
            <a:off x="311700" y="1920450"/>
            <a:ext cx="85206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these distance functions in the CS506 python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our data we can generate a </a:t>
            </a:r>
            <a:r>
              <a:rPr b="1" lang="en"/>
              <a:t>feature space</a:t>
            </a:r>
            <a:r>
              <a:rPr lang="en"/>
              <a:t> of all possible values for the set of features in our data.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311700" y="26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807075"/>
                <a:gridCol w="807075"/>
                <a:gridCol w="807075"/>
              </a:tblGrid>
              <a:tr h="5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3" name="Google Shape;93;p16"/>
          <p:cNvCxnSpPr/>
          <p:nvPr/>
        </p:nvCxnSpPr>
        <p:spPr>
          <a:xfrm>
            <a:off x="546163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546163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3421800" y="3510213"/>
            <a:ext cx="1150200" cy="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4638225" y="1907225"/>
            <a:ext cx="9051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balance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19250" y="4194900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66325"/>
            <a:ext cx="85206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our data we can generate a </a:t>
            </a:r>
            <a:r>
              <a:rPr b="1" lang="en"/>
              <a:t>feature space</a:t>
            </a:r>
            <a:r>
              <a:rPr lang="en"/>
              <a:t> of all possible values for the set of features in our data.</a:t>
            </a:r>
            <a:endParaRPr/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311700" y="26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{DF288515-96CD-4740-8901-DE98F3BA76FF}</a:tableStyleId>
              </a:tblPr>
              <a:tblGrid>
                <a:gridCol w="807075"/>
                <a:gridCol w="807075"/>
                <a:gridCol w="807075"/>
              </a:tblGrid>
              <a:tr h="5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>
            <a:off x="546163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546163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3421800" y="3510213"/>
            <a:ext cx="1150200" cy="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4638225" y="1907225"/>
            <a:ext cx="9051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balance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919250" y="4194900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 flipH="1" rot="10800000">
            <a:off x="5474750" y="3411250"/>
            <a:ext cx="1490100" cy="916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/>
          <p:nvPr/>
        </p:nvCxnSpPr>
        <p:spPr>
          <a:xfrm flipH="1" rot="10800000">
            <a:off x="5474750" y="2826250"/>
            <a:ext cx="1158900" cy="150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 txBox="1"/>
          <p:nvPr/>
        </p:nvSpPr>
        <p:spPr>
          <a:xfrm>
            <a:off x="6578500" y="2492488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964850" y="3185250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John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794950" y="4570775"/>
            <a:ext cx="3554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Our feature space is the Euclidean plane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66325"/>
            <a:ext cx="85206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uncover interesting structure from our data, we need a way to </a:t>
            </a:r>
            <a:r>
              <a:rPr b="1" lang="en"/>
              <a:t>compare</a:t>
            </a:r>
            <a:r>
              <a:rPr lang="en"/>
              <a:t> data points.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dissimilarity function</a:t>
            </a:r>
            <a:r>
              <a:rPr lang="en"/>
              <a:t> is a function that takes two objects (data points) and returns a </a:t>
            </a:r>
            <a:r>
              <a:rPr b="1" lang="en"/>
              <a:t>large</a:t>
            </a:r>
            <a:r>
              <a:rPr lang="en"/>
              <a:t> </a:t>
            </a:r>
            <a:r>
              <a:rPr b="1" lang="en"/>
              <a:t>value</a:t>
            </a:r>
            <a:r>
              <a:rPr lang="en"/>
              <a:t> if these objects are </a:t>
            </a:r>
            <a:r>
              <a:rPr b="1" lang="en"/>
              <a:t>dissimilar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special type of dissimilarity function is a </a:t>
            </a:r>
            <a:r>
              <a:rPr b="1" lang="en"/>
              <a:t>distance</a:t>
            </a:r>
            <a:r>
              <a:rPr lang="en"/>
              <a:t>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66325"/>
            <a:ext cx="85206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 </a:t>
            </a:r>
            <a:r>
              <a:rPr lang="en"/>
              <a:t>is a distance function if and only if: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d(i, j) = 0 if and only if i = 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d(i, j) = d(j, 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d(i, j) ≤ d(i, k) + d(k, j)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don’t </a:t>
            </a:r>
            <a:r>
              <a:rPr b="1" lang="en"/>
              <a:t>need</a:t>
            </a:r>
            <a:r>
              <a:rPr lang="en"/>
              <a:t> a distance function to compare data points, but why would we prefer using a distance function?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6632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x</a:t>
            </a:r>
            <a:r>
              <a:rPr lang="en"/>
              <a:t>, </a:t>
            </a:r>
            <a:r>
              <a:rPr b="1" lang="en"/>
              <a:t>y</a:t>
            </a:r>
            <a:r>
              <a:rPr lang="en"/>
              <a:t> points in </a:t>
            </a:r>
            <a:r>
              <a:rPr b="1" lang="en"/>
              <a:t>d</a:t>
            </a:r>
            <a:r>
              <a:rPr lang="en"/>
              <a:t>-dimensional real 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I.e. </a:t>
            </a:r>
            <a:r>
              <a:rPr b="1" lang="en"/>
              <a:t>x = [x</a:t>
            </a:r>
            <a:r>
              <a:rPr b="1" baseline="-25000" lang="en"/>
              <a:t>1</a:t>
            </a:r>
            <a:r>
              <a:rPr b="1" lang="en"/>
              <a:t> , … , x</a:t>
            </a:r>
            <a:r>
              <a:rPr b="1" baseline="-25000" lang="en"/>
              <a:t>d</a:t>
            </a:r>
            <a:r>
              <a:rPr b="1" lang="en"/>
              <a:t>] </a:t>
            </a:r>
            <a:r>
              <a:rPr lang="en"/>
              <a:t>and </a:t>
            </a:r>
            <a:r>
              <a:rPr b="1" lang="en"/>
              <a:t>y</a:t>
            </a:r>
            <a:r>
              <a:rPr b="1" lang="en"/>
              <a:t> = [y</a:t>
            </a:r>
            <a:r>
              <a:rPr b="1" baseline="-25000" lang="en"/>
              <a:t>1</a:t>
            </a:r>
            <a:r>
              <a:rPr b="1" lang="en"/>
              <a:t> , … , y</a:t>
            </a:r>
            <a:r>
              <a:rPr b="1" baseline="-25000" lang="en"/>
              <a:t>d</a:t>
            </a:r>
            <a:r>
              <a:rPr b="1" lang="en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 ≥ 1</a:t>
            </a:r>
            <a:endParaRPr b="1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50" y="2228413"/>
            <a:ext cx="38004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368317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b="1" lang="en"/>
              <a:t>p</a:t>
            </a:r>
            <a:r>
              <a:rPr lang="en"/>
              <a:t> = 2  -&gt;  Euclidean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b="1" lang="en"/>
              <a:t>p</a:t>
            </a:r>
            <a:r>
              <a:rPr lang="en"/>
              <a:t> = 1  -&gt;  Manhattan Distance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</a:t>
            </a:r>
            <a:r>
              <a:rPr b="1" lang="en"/>
              <a:t> </a:t>
            </a:r>
            <a:r>
              <a:rPr lang="en"/>
              <a:t>= 2</a:t>
            </a:r>
            <a:endParaRPr/>
          </a:p>
        </p:txBody>
      </p:sp>
      <p:cxnSp>
        <p:nvCxnSpPr>
          <p:cNvPr id="141" name="Google Shape;141;p21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1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