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y="5143500" cx="9144000"/>
  <p:notesSz cx="6858000" cy="9144000"/>
  <p:embeddedFontLst>
    <p:embeddedFont>
      <p:font typeface="PT Sans Narrow"/>
      <p:regular r:id="rId54"/>
      <p:bold r:id="rId55"/>
    </p:embeddedFont>
    <p:embeddedFont>
      <p:font typeface="Open Sans"/>
      <p:regular r:id="rId56"/>
      <p:bold r:id="rId57"/>
      <p:italic r:id="rId58"/>
      <p:boldItalic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PTSansNarrow-bold.fntdata"/><Relationship Id="rId10" Type="http://schemas.openxmlformats.org/officeDocument/2006/relationships/slide" Target="slides/slide5.xml"/><Relationship Id="rId54" Type="http://schemas.openxmlformats.org/officeDocument/2006/relationships/font" Target="fonts/PTSansNarrow-regular.fntdata"/><Relationship Id="rId13" Type="http://schemas.openxmlformats.org/officeDocument/2006/relationships/slide" Target="slides/slide8.xml"/><Relationship Id="rId57" Type="http://schemas.openxmlformats.org/officeDocument/2006/relationships/font" Target="fonts/OpenSans-bold.fntdata"/><Relationship Id="rId12" Type="http://schemas.openxmlformats.org/officeDocument/2006/relationships/slide" Target="slides/slide7.xml"/><Relationship Id="rId56" Type="http://schemas.openxmlformats.org/officeDocument/2006/relationships/font" Target="fonts/OpenSans-regular.fntdata"/><Relationship Id="rId15" Type="http://schemas.openxmlformats.org/officeDocument/2006/relationships/slide" Target="slides/slide10.xml"/><Relationship Id="rId59" Type="http://schemas.openxmlformats.org/officeDocument/2006/relationships/font" Target="fonts/OpenSans-boldItalic.fntdata"/><Relationship Id="rId14" Type="http://schemas.openxmlformats.org/officeDocument/2006/relationships/slide" Target="slides/slide9.xml"/><Relationship Id="rId58" Type="http://schemas.openxmlformats.org/officeDocument/2006/relationships/font" Target="fonts/OpenSans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c82269b1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c82269b1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9a3ccdd759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9a3ccdd759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9a3ccdd759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9a3ccdd759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9a3ccdd759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9a3ccdd759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9a3ccdd759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9a3ccdd759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9a3ccdd759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9a3ccdd759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9a3ccdd759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9a3ccdd759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9a3ccdd759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9a3ccdd759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9a3ccdd759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9a3ccdd759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9a3ccdd759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9a3ccdd759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9a3ccdd759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9a3ccdd759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a3ccdd7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a3ccdd7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9a3ccdd759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9a3ccdd759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9a3ccdd759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9a3ccdd759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9a3ccdd759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9a3ccdd759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9a3ccdd759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9a3ccdd759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9a3ccdd759_0_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9a3ccdd759_0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9a3ccdd759_0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9a3ccdd759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9a3ccdd759_0_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9a3ccdd759_0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9a3ccdd759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9a3ccdd759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9a3ccdd759_0_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9a3ccdd759_0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9a3ccdd759_0_5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9a3ccdd759_0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9a3ccdd75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9a3ccdd75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9a3ccdd759_0_6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9a3ccdd759_0_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9a3ccdd759_0_6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9a3ccdd759_0_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9a3ccdd759_0_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9a3ccdd759_0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9a3ccdd759_0_6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9a3ccdd759_0_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9a3ccdd759_0_6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9a3ccdd759_0_6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9a3ccdd759_0_6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9a3ccdd759_0_6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9a3ccdd759_0_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9a3ccdd759_0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9a3ccdd759_0_7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9a3ccdd759_0_7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9a3ccdd759_0_7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9a3ccdd759_0_7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9a3ccdd759_0_7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9a3ccdd759_0_7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a3ccdd75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9a3ccdd75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g9a3ccdd759_0_7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4" name="Google Shape;904;g9a3ccdd759_0_7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g9a3ccdd759_0_8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8" name="Google Shape;948;g9a3ccdd759_0_8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9a3ccdd759_0_8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" name="Google Shape;992;g9a3ccdd759_0_8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9a3ccdd759_0_9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1" name="Google Shape;1031;g9a3ccdd759_0_9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9a3ccdd759_0_9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9a3ccdd759_0_9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9a3ccdd759_0_9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" name="Google Shape;1043;g9a3ccdd759_0_9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g9a3ccdd759_0_9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" name="Google Shape;1049;g9a3ccdd759_0_9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9a3ccdd759_0_9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g9a3ccdd759_0_9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9a3ccdd759_0_9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9a3ccdd759_0_9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9a3ccdd759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9a3ccdd759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9a3ccdd759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9a3ccdd759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9a3ccdd759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9a3ccdd759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9a3ccdd759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9a3ccdd759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9a3ccdd759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9a3ccdd759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6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8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7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</a:t>
            </a: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2137250" y="2774164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Boston University CS 506 - Lance Galletti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329" name="Google Shape;329;p22"/>
          <p:cNvSpPr/>
          <p:nvPr/>
        </p:nvSpPr>
        <p:spPr>
          <a:xfrm>
            <a:off x="1614058" y="2499726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2"/>
          <p:cNvSpPr/>
          <p:nvPr/>
        </p:nvSpPr>
        <p:spPr>
          <a:xfrm>
            <a:off x="1614058" y="210092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2"/>
          <p:cNvSpPr/>
          <p:nvPr/>
        </p:nvSpPr>
        <p:spPr>
          <a:xfrm>
            <a:off x="1785737" y="2153468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2"/>
          <p:cNvSpPr/>
          <p:nvPr/>
        </p:nvSpPr>
        <p:spPr>
          <a:xfrm>
            <a:off x="2164960" y="1548233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2"/>
          <p:cNvSpPr/>
          <p:nvPr/>
        </p:nvSpPr>
        <p:spPr>
          <a:xfrm>
            <a:off x="1614058" y="2289629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2"/>
          <p:cNvSpPr/>
          <p:nvPr/>
        </p:nvSpPr>
        <p:spPr>
          <a:xfrm>
            <a:off x="1456695" y="2346671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2"/>
          <p:cNvSpPr/>
          <p:nvPr/>
        </p:nvSpPr>
        <p:spPr>
          <a:xfrm>
            <a:off x="2322053" y="1611206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2"/>
          <p:cNvSpPr/>
          <p:nvPr/>
        </p:nvSpPr>
        <p:spPr>
          <a:xfrm>
            <a:off x="2164960" y="1764295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2"/>
          <p:cNvSpPr/>
          <p:nvPr/>
        </p:nvSpPr>
        <p:spPr>
          <a:xfrm>
            <a:off x="2243506" y="143320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2"/>
          <p:cNvSpPr/>
          <p:nvPr/>
        </p:nvSpPr>
        <p:spPr>
          <a:xfrm>
            <a:off x="1996174" y="189055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2"/>
          <p:cNvSpPr/>
          <p:nvPr/>
        </p:nvSpPr>
        <p:spPr>
          <a:xfrm>
            <a:off x="2878986" y="2435155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2"/>
          <p:cNvSpPr/>
          <p:nvPr/>
        </p:nvSpPr>
        <p:spPr>
          <a:xfrm>
            <a:off x="3060005" y="2504284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2"/>
          <p:cNvSpPr/>
          <p:nvPr/>
        </p:nvSpPr>
        <p:spPr>
          <a:xfrm>
            <a:off x="3091580" y="2289640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2"/>
          <p:cNvSpPr/>
          <p:nvPr/>
        </p:nvSpPr>
        <p:spPr>
          <a:xfrm>
            <a:off x="3241024" y="2190725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2"/>
          <p:cNvSpPr/>
          <p:nvPr/>
        </p:nvSpPr>
        <p:spPr>
          <a:xfrm>
            <a:off x="2878986" y="2601532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2"/>
          <p:cNvSpPr/>
          <p:nvPr/>
        </p:nvSpPr>
        <p:spPr>
          <a:xfrm>
            <a:off x="3091580" y="2110043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5" name="Google Shape;345;p22"/>
          <p:cNvCxnSpPr/>
          <p:nvPr/>
        </p:nvCxnSpPr>
        <p:spPr>
          <a:xfrm>
            <a:off x="1223288" y="1302013"/>
            <a:ext cx="13500" cy="15966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" name="Google Shape;346;p22"/>
          <p:cNvCxnSpPr/>
          <p:nvPr/>
        </p:nvCxnSpPr>
        <p:spPr>
          <a:xfrm>
            <a:off x="1223288" y="2898525"/>
            <a:ext cx="2119200" cy="183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7" name="Google Shape;347;p22"/>
          <p:cNvSpPr/>
          <p:nvPr/>
        </p:nvSpPr>
        <p:spPr>
          <a:xfrm>
            <a:off x="2164960" y="1980356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2"/>
          <p:cNvSpPr/>
          <p:nvPr/>
        </p:nvSpPr>
        <p:spPr>
          <a:xfrm>
            <a:off x="1456695" y="252625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2"/>
          <p:cNvSpPr/>
          <p:nvPr/>
        </p:nvSpPr>
        <p:spPr>
          <a:xfrm>
            <a:off x="6192283" y="2481426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2"/>
          <p:cNvSpPr/>
          <p:nvPr/>
        </p:nvSpPr>
        <p:spPr>
          <a:xfrm>
            <a:off x="6192283" y="208262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2"/>
          <p:cNvSpPr/>
          <p:nvPr/>
        </p:nvSpPr>
        <p:spPr>
          <a:xfrm>
            <a:off x="6363962" y="2135168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2"/>
          <p:cNvSpPr/>
          <p:nvPr/>
        </p:nvSpPr>
        <p:spPr>
          <a:xfrm>
            <a:off x="6743185" y="1529933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2"/>
          <p:cNvSpPr/>
          <p:nvPr/>
        </p:nvSpPr>
        <p:spPr>
          <a:xfrm>
            <a:off x="6192283" y="2271329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2"/>
          <p:cNvSpPr/>
          <p:nvPr/>
        </p:nvSpPr>
        <p:spPr>
          <a:xfrm>
            <a:off x="6034920" y="2328371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2"/>
          <p:cNvSpPr/>
          <p:nvPr/>
        </p:nvSpPr>
        <p:spPr>
          <a:xfrm>
            <a:off x="6900278" y="1592906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2"/>
          <p:cNvSpPr/>
          <p:nvPr/>
        </p:nvSpPr>
        <p:spPr>
          <a:xfrm>
            <a:off x="6743185" y="1745995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2"/>
          <p:cNvSpPr/>
          <p:nvPr/>
        </p:nvSpPr>
        <p:spPr>
          <a:xfrm>
            <a:off x="6821731" y="141490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2"/>
          <p:cNvSpPr/>
          <p:nvPr/>
        </p:nvSpPr>
        <p:spPr>
          <a:xfrm>
            <a:off x="6574399" y="187225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2"/>
          <p:cNvSpPr/>
          <p:nvPr/>
        </p:nvSpPr>
        <p:spPr>
          <a:xfrm>
            <a:off x="7457211" y="2416855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2"/>
          <p:cNvSpPr/>
          <p:nvPr/>
        </p:nvSpPr>
        <p:spPr>
          <a:xfrm>
            <a:off x="7638230" y="2485984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2"/>
          <p:cNvSpPr/>
          <p:nvPr/>
        </p:nvSpPr>
        <p:spPr>
          <a:xfrm>
            <a:off x="7669805" y="2271340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2"/>
          <p:cNvSpPr/>
          <p:nvPr/>
        </p:nvSpPr>
        <p:spPr>
          <a:xfrm>
            <a:off x="7819249" y="2172425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2"/>
          <p:cNvSpPr/>
          <p:nvPr/>
        </p:nvSpPr>
        <p:spPr>
          <a:xfrm>
            <a:off x="7457211" y="2583232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2"/>
          <p:cNvSpPr/>
          <p:nvPr/>
        </p:nvSpPr>
        <p:spPr>
          <a:xfrm>
            <a:off x="7669805" y="2091743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5" name="Google Shape;365;p22"/>
          <p:cNvCxnSpPr/>
          <p:nvPr/>
        </p:nvCxnSpPr>
        <p:spPr>
          <a:xfrm>
            <a:off x="5801513" y="1283713"/>
            <a:ext cx="13500" cy="15966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6" name="Google Shape;366;p22"/>
          <p:cNvCxnSpPr/>
          <p:nvPr/>
        </p:nvCxnSpPr>
        <p:spPr>
          <a:xfrm>
            <a:off x="5801513" y="2880225"/>
            <a:ext cx="2119200" cy="183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7" name="Google Shape;367;p22"/>
          <p:cNvSpPr/>
          <p:nvPr/>
        </p:nvSpPr>
        <p:spPr>
          <a:xfrm>
            <a:off x="6743185" y="1962056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2"/>
          <p:cNvSpPr/>
          <p:nvPr/>
        </p:nvSpPr>
        <p:spPr>
          <a:xfrm>
            <a:off x="6034920" y="2507957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2"/>
          <p:cNvSpPr txBox="1"/>
          <p:nvPr/>
        </p:nvSpPr>
        <p:spPr>
          <a:xfrm>
            <a:off x="4121663" y="1840063"/>
            <a:ext cx="8778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Open Sans"/>
                <a:ea typeface="Open Sans"/>
                <a:cs typeface="Open Sans"/>
                <a:sym typeface="Open Sans"/>
              </a:rPr>
              <a:t>VS</a:t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0" name="Google Shape;370;p22"/>
          <p:cNvSpPr/>
          <p:nvPr/>
        </p:nvSpPr>
        <p:spPr>
          <a:xfrm>
            <a:off x="2733900" y="2059725"/>
            <a:ext cx="730800" cy="707400"/>
          </a:xfrm>
          <a:prstGeom prst="ellipse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2"/>
          <p:cNvSpPr/>
          <p:nvPr/>
        </p:nvSpPr>
        <p:spPr>
          <a:xfrm>
            <a:off x="3060010" y="2368581"/>
            <a:ext cx="78600" cy="897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2"/>
          <p:cNvSpPr/>
          <p:nvPr/>
        </p:nvSpPr>
        <p:spPr>
          <a:xfrm>
            <a:off x="5883100" y="1524925"/>
            <a:ext cx="2035500" cy="1335000"/>
          </a:xfrm>
          <a:prstGeom prst="ellipse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2"/>
          <p:cNvSpPr/>
          <p:nvPr/>
        </p:nvSpPr>
        <p:spPr>
          <a:xfrm>
            <a:off x="6861560" y="2147556"/>
            <a:ext cx="78600" cy="897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2"/>
          <p:cNvSpPr txBox="1"/>
          <p:nvPr>
            <p:ph idx="1" type="body"/>
          </p:nvPr>
        </p:nvSpPr>
        <p:spPr>
          <a:xfrm>
            <a:off x="311700" y="3048225"/>
            <a:ext cx="8520600" cy="14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Q: When </a:t>
            </a:r>
            <a:r>
              <a:rPr b="1" lang="en"/>
              <a:t>d</a:t>
            </a:r>
            <a:r>
              <a:rPr lang="en"/>
              <a:t> is Euclidean, what is the </a:t>
            </a:r>
            <a:r>
              <a:rPr b="1" lang="en"/>
              <a:t>centroid</a:t>
            </a:r>
            <a:r>
              <a:rPr lang="en"/>
              <a:t> (also called </a:t>
            </a:r>
            <a:r>
              <a:rPr b="1" lang="en"/>
              <a:t>center of mass</a:t>
            </a:r>
            <a:r>
              <a:rPr lang="en"/>
              <a:t>) of </a:t>
            </a:r>
            <a:r>
              <a:rPr b="1" lang="en"/>
              <a:t>m</a:t>
            </a:r>
            <a:r>
              <a:rPr lang="en"/>
              <a:t> points </a:t>
            </a:r>
            <a:r>
              <a:rPr b="1" lang="en"/>
              <a:t>{x</a:t>
            </a:r>
            <a:r>
              <a:rPr b="1" baseline="-25000" lang="en"/>
              <a:t>1</a:t>
            </a:r>
            <a:r>
              <a:rPr b="1" lang="en"/>
              <a:t>, … , x</a:t>
            </a:r>
            <a:r>
              <a:rPr b="1" baseline="-25000" lang="en"/>
              <a:t>m</a:t>
            </a:r>
            <a:r>
              <a:rPr b="1" lang="en"/>
              <a:t>} </a:t>
            </a:r>
            <a:r>
              <a:rPr lang="en"/>
              <a:t>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A: The mean / average of the points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380" name="Google Shape;380;p23"/>
          <p:cNvSpPr txBox="1"/>
          <p:nvPr>
            <p:ph idx="1" type="body"/>
          </p:nvPr>
        </p:nvSpPr>
        <p:spPr>
          <a:xfrm>
            <a:off x="311700" y="3048225"/>
            <a:ext cx="8520600" cy="4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Turns out when </a:t>
            </a:r>
            <a:r>
              <a:rPr b="1" lang="en"/>
              <a:t>d</a:t>
            </a:r>
            <a:r>
              <a:rPr lang="en"/>
              <a:t> is Euclidean:</a:t>
            </a:r>
            <a:endParaRPr/>
          </a:p>
        </p:txBody>
      </p:sp>
      <p:sp>
        <p:nvSpPr>
          <p:cNvPr id="381" name="Google Shape;381;p23"/>
          <p:cNvSpPr/>
          <p:nvPr/>
        </p:nvSpPr>
        <p:spPr>
          <a:xfrm>
            <a:off x="1614058" y="2499726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3"/>
          <p:cNvSpPr/>
          <p:nvPr/>
        </p:nvSpPr>
        <p:spPr>
          <a:xfrm>
            <a:off x="1614058" y="210092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3"/>
          <p:cNvSpPr/>
          <p:nvPr/>
        </p:nvSpPr>
        <p:spPr>
          <a:xfrm>
            <a:off x="1785737" y="2153468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3"/>
          <p:cNvSpPr/>
          <p:nvPr/>
        </p:nvSpPr>
        <p:spPr>
          <a:xfrm>
            <a:off x="2164960" y="1548233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3"/>
          <p:cNvSpPr/>
          <p:nvPr/>
        </p:nvSpPr>
        <p:spPr>
          <a:xfrm>
            <a:off x="1614058" y="2289629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3"/>
          <p:cNvSpPr/>
          <p:nvPr/>
        </p:nvSpPr>
        <p:spPr>
          <a:xfrm>
            <a:off x="1456695" y="2346671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3"/>
          <p:cNvSpPr/>
          <p:nvPr/>
        </p:nvSpPr>
        <p:spPr>
          <a:xfrm>
            <a:off x="2322053" y="1611206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3"/>
          <p:cNvSpPr/>
          <p:nvPr/>
        </p:nvSpPr>
        <p:spPr>
          <a:xfrm>
            <a:off x="2164960" y="1764295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3"/>
          <p:cNvSpPr/>
          <p:nvPr/>
        </p:nvSpPr>
        <p:spPr>
          <a:xfrm>
            <a:off x="2243506" y="143320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3"/>
          <p:cNvSpPr/>
          <p:nvPr/>
        </p:nvSpPr>
        <p:spPr>
          <a:xfrm>
            <a:off x="1996174" y="189055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3"/>
          <p:cNvSpPr/>
          <p:nvPr/>
        </p:nvSpPr>
        <p:spPr>
          <a:xfrm>
            <a:off x="2878986" y="2435155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3"/>
          <p:cNvSpPr/>
          <p:nvPr/>
        </p:nvSpPr>
        <p:spPr>
          <a:xfrm>
            <a:off x="3060005" y="2504284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3"/>
          <p:cNvSpPr/>
          <p:nvPr/>
        </p:nvSpPr>
        <p:spPr>
          <a:xfrm>
            <a:off x="3091580" y="2289640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3"/>
          <p:cNvSpPr/>
          <p:nvPr/>
        </p:nvSpPr>
        <p:spPr>
          <a:xfrm>
            <a:off x="3241024" y="2190725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3"/>
          <p:cNvSpPr/>
          <p:nvPr/>
        </p:nvSpPr>
        <p:spPr>
          <a:xfrm>
            <a:off x="2878986" y="2601532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3"/>
          <p:cNvSpPr/>
          <p:nvPr/>
        </p:nvSpPr>
        <p:spPr>
          <a:xfrm>
            <a:off x="3091580" y="2110043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7" name="Google Shape;397;p23"/>
          <p:cNvCxnSpPr/>
          <p:nvPr/>
        </p:nvCxnSpPr>
        <p:spPr>
          <a:xfrm>
            <a:off x="1223288" y="1302013"/>
            <a:ext cx="13500" cy="15966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8" name="Google Shape;398;p23"/>
          <p:cNvCxnSpPr/>
          <p:nvPr/>
        </p:nvCxnSpPr>
        <p:spPr>
          <a:xfrm>
            <a:off x="1223288" y="2898525"/>
            <a:ext cx="2119200" cy="183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9" name="Google Shape;399;p23"/>
          <p:cNvSpPr/>
          <p:nvPr/>
        </p:nvSpPr>
        <p:spPr>
          <a:xfrm>
            <a:off x="2164960" y="1980356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3"/>
          <p:cNvSpPr/>
          <p:nvPr/>
        </p:nvSpPr>
        <p:spPr>
          <a:xfrm>
            <a:off x="1456695" y="252625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3"/>
          <p:cNvSpPr/>
          <p:nvPr/>
        </p:nvSpPr>
        <p:spPr>
          <a:xfrm>
            <a:off x="6192283" y="2481426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3"/>
          <p:cNvSpPr/>
          <p:nvPr/>
        </p:nvSpPr>
        <p:spPr>
          <a:xfrm>
            <a:off x="6192283" y="208262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3"/>
          <p:cNvSpPr/>
          <p:nvPr/>
        </p:nvSpPr>
        <p:spPr>
          <a:xfrm>
            <a:off x="6363962" y="2135168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3"/>
          <p:cNvSpPr/>
          <p:nvPr/>
        </p:nvSpPr>
        <p:spPr>
          <a:xfrm>
            <a:off x="6743185" y="1529933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3"/>
          <p:cNvSpPr/>
          <p:nvPr/>
        </p:nvSpPr>
        <p:spPr>
          <a:xfrm>
            <a:off x="6192283" y="2271329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3"/>
          <p:cNvSpPr/>
          <p:nvPr/>
        </p:nvSpPr>
        <p:spPr>
          <a:xfrm>
            <a:off x="6034920" y="2328371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3"/>
          <p:cNvSpPr/>
          <p:nvPr/>
        </p:nvSpPr>
        <p:spPr>
          <a:xfrm>
            <a:off x="6900278" y="1592906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3"/>
          <p:cNvSpPr/>
          <p:nvPr/>
        </p:nvSpPr>
        <p:spPr>
          <a:xfrm>
            <a:off x="6743185" y="1745995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3"/>
          <p:cNvSpPr/>
          <p:nvPr/>
        </p:nvSpPr>
        <p:spPr>
          <a:xfrm>
            <a:off x="6821731" y="141490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3"/>
          <p:cNvSpPr/>
          <p:nvPr/>
        </p:nvSpPr>
        <p:spPr>
          <a:xfrm>
            <a:off x="6574399" y="187225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3"/>
          <p:cNvSpPr/>
          <p:nvPr/>
        </p:nvSpPr>
        <p:spPr>
          <a:xfrm>
            <a:off x="7457211" y="2416855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3"/>
          <p:cNvSpPr/>
          <p:nvPr/>
        </p:nvSpPr>
        <p:spPr>
          <a:xfrm>
            <a:off x="7638230" y="2485984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3"/>
          <p:cNvSpPr/>
          <p:nvPr/>
        </p:nvSpPr>
        <p:spPr>
          <a:xfrm>
            <a:off x="7669805" y="2271340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3"/>
          <p:cNvSpPr/>
          <p:nvPr/>
        </p:nvSpPr>
        <p:spPr>
          <a:xfrm>
            <a:off x="7819249" y="2172425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3"/>
          <p:cNvSpPr/>
          <p:nvPr/>
        </p:nvSpPr>
        <p:spPr>
          <a:xfrm>
            <a:off x="7457211" y="2583232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3"/>
          <p:cNvSpPr/>
          <p:nvPr/>
        </p:nvSpPr>
        <p:spPr>
          <a:xfrm>
            <a:off x="7669805" y="2091743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7" name="Google Shape;417;p23"/>
          <p:cNvCxnSpPr/>
          <p:nvPr/>
        </p:nvCxnSpPr>
        <p:spPr>
          <a:xfrm>
            <a:off x="5801513" y="1283713"/>
            <a:ext cx="13500" cy="15966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8" name="Google Shape;418;p23"/>
          <p:cNvCxnSpPr/>
          <p:nvPr/>
        </p:nvCxnSpPr>
        <p:spPr>
          <a:xfrm>
            <a:off x="5801513" y="2880225"/>
            <a:ext cx="2119200" cy="183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9" name="Google Shape;419;p23"/>
          <p:cNvSpPr/>
          <p:nvPr/>
        </p:nvSpPr>
        <p:spPr>
          <a:xfrm>
            <a:off x="6743185" y="1962056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3"/>
          <p:cNvSpPr/>
          <p:nvPr/>
        </p:nvSpPr>
        <p:spPr>
          <a:xfrm>
            <a:off x="6034920" y="2507957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3"/>
          <p:cNvSpPr txBox="1"/>
          <p:nvPr/>
        </p:nvSpPr>
        <p:spPr>
          <a:xfrm>
            <a:off x="4121663" y="1840063"/>
            <a:ext cx="8778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Open Sans"/>
                <a:ea typeface="Open Sans"/>
                <a:cs typeface="Open Sans"/>
                <a:sym typeface="Open Sans"/>
              </a:rPr>
              <a:t>VS</a:t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2" name="Google Shape;422;p23"/>
          <p:cNvSpPr/>
          <p:nvPr/>
        </p:nvSpPr>
        <p:spPr>
          <a:xfrm>
            <a:off x="2733900" y="2059725"/>
            <a:ext cx="730800" cy="707400"/>
          </a:xfrm>
          <a:prstGeom prst="ellipse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3"/>
          <p:cNvSpPr/>
          <p:nvPr/>
        </p:nvSpPr>
        <p:spPr>
          <a:xfrm>
            <a:off x="3060010" y="2368581"/>
            <a:ext cx="78600" cy="897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3"/>
          <p:cNvSpPr/>
          <p:nvPr/>
        </p:nvSpPr>
        <p:spPr>
          <a:xfrm>
            <a:off x="5883100" y="1524925"/>
            <a:ext cx="2035500" cy="1335000"/>
          </a:xfrm>
          <a:prstGeom prst="ellipse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3"/>
          <p:cNvSpPr/>
          <p:nvPr/>
        </p:nvSpPr>
        <p:spPr>
          <a:xfrm>
            <a:off x="6861560" y="2147556"/>
            <a:ext cx="78600" cy="897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6" name="Google Shape;4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0175" y="3435988"/>
            <a:ext cx="6143625" cy="9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</a:t>
            </a:r>
            <a:endParaRPr/>
          </a:p>
        </p:txBody>
      </p:sp>
      <p:sp>
        <p:nvSpPr>
          <p:cNvPr id="432" name="Google Shape;432;p24"/>
          <p:cNvSpPr txBox="1"/>
          <p:nvPr>
            <p:ph idx="1" type="body"/>
          </p:nvPr>
        </p:nvSpPr>
        <p:spPr>
          <a:xfrm>
            <a:off x="311700" y="1266325"/>
            <a:ext cx="8520600" cy="10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</a:t>
            </a:r>
            <a:r>
              <a:rPr b="1" lang="en"/>
              <a:t>X = {x</a:t>
            </a:r>
            <a:r>
              <a:rPr b="1" baseline="-25000" lang="en"/>
              <a:t>1</a:t>
            </a:r>
            <a:r>
              <a:rPr b="1" lang="en"/>
              <a:t>, … , x</a:t>
            </a:r>
            <a:r>
              <a:rPr b="1" baseline="-25000" lang="en"/>
              <a:t>n</a:t>
            </a:r>
            <a:r>
              <a:rPr b="1" lang="en"/>
              <a:t>}</a:t>
            </a:r>
            <a:r>
              <a:rPr lang="en"/>
              <a:t> our dataset and </a:t>
            </a:r>
            <a:r>
              <a:rPr b="1" lang="en"/>
              <a:t>k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Find </a:t>
            </a:r>
            <a:r>
              <a:rPr b="1" lang="en"/>
              <a:t>k</a:t>
            </a:r>
            <a:r>
              <a:rPr lang="en"/>
              <a:t> points </a:t>
            </a:r>
            <a:r>
              <a:rPr b="1" lang="en"/>
              <a:t>{𝝻</a:t>
            </a:r>
            <a:r>
              <a:rPr b="1" baseline="-25000" lang="en"/>
              <a:t>1</a:t>
            </a:r>
            <a:r>
              <a:rPr b="1" lang="en"/>
              <a:t>, … , 𝝻</a:t>
            </a:r>
            <a:r>
              <a:rPr b="1" baseline="-25000" lang="en"/>
              <a:t>k</a:t>
            </a:r>
            <a:r>
              <a:rPr b="1" lang="en"/>
              <a:t>} </a:t>
            </a:r>
            <a:r>
              <a:rPr lang="en"/>
              <a:t>that minimize the </a:t>
            </a:r>
            <a:r>
              <a:rPr b="1" lang="en"/>
              <a:t>cost function</a:t>
            </a:r>
            <a:r>
              <a:rPr lang="en"/>
              <a:t>:</a:t>
            </a:r>
            <a:endParaRPr/>
          </a:p>
        </p:txBody>
      </p:sp>
      <p:pic>
        <p:nvPicPr>
          <p:cNvPr id="433" name="Google Shape;4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9950" y="2274925"/>
            <a:ext cx="2324100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24"/>
          <p:cNvSpPr txBox="1"/>
          <p:nvPr>
            <p:ph idx="1" type="body"/>
          </p:nvPr>
        </p:nvSpPr>
        <p:spPr>
          <a:xfrm>
            <a:off x="311700" y="343577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</a:t>
            </a:r>
            <a:r>
              <a:rPr b="1" lang="en"/>
              <a:t>k=1</a:t>
            </a:r>
            <a:r>
              <a:rPr lang="en"/>
              <a:t> and </a:t>
            </a:r>
            <a:r>
              <a:rPr b="1" lang="en"/>
              <a:t>k=n</a:t>
            </a:r>
            <a:r>
              <a:rPr lang="en"/>
              <a:t> this is easy. Why?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When </a:t>
            </a:r>
            <a:r>
              <a:rPr b="1" lang="en"/>
              <a:t>x</a:t>
            </a:r>
            <a:r>
              <a:rPr b="1" baseline="-25000" lang="en"/>
              <a:t>i</a:t>
            </a:r>
            <a:r>
              <a:rPr b="1" lang="en"/>
              <a:t> </a:t>
            </a:r>
            <a:r>
              <a:rPr lang="en"/>
              <a:t>lives in more than 2 dimensions, this is a very difficult (</a:t>
            </a:r>
            <a:r>
              <a:rPr b="1" lang="en"/>
              <a:t>NP-hard</a:t>
            </a:r>
            <a:r>
              <a:rPr lang="en"/>
              <a:t>) problem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- Lloyd’s Algorithm</a:t>
            </a:r>
            <a:endParaRPr/>
          </a:p>
        </p:txBody>
      </p:sp>
      <p:sp>
        <p:nvSpPr>
          <p:cNvPr id="440" name="Google Shape;440;p25"/>
          <p:cNvSpPr txBox="1"/>
          <p:nvPr>
            <p:ph idx="1" type="body"/>
          </p:nvPr>
        </p:nvSpPr>
        <p:spPr>
          <a:xfrm>
            <a:off x="233275" y="1243925"/>
            <a:ext cx="8520600" cy="14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Randomly pick </a:t>
            </a:r>
            <a:r>
              <a:rPr b="1" lang="en"/>
              <a:t>k </a:t>
            </a:r>
            <a:r>
              <a:rPr lang="en"/>
              <a:t>centers  </a:t>
            </a:r>
            <a:r>
              <a:rPr b="1" lang="en"/>
              <a:t>{𝝻</a:t>
            </a:r>
            <a:r>
              <a:rPr b="1" baseline="-25000" lang="en"/>
              <a:t>1</a:t>
            </a:r>
            <a:r>
              <a:rPr b="1" lang="en"/>
              <a:t>, … , 𝝻</a:t>
            </a:r>
            <a:r>
              <a:rPr b="1" baseline="-25000" lang="en"/>
              <a:t>k</a:t>
            </a:r>
            <a:r>
              <a:rPr b="1" lang="en"/>
              <a:t>}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Assign each point in the dataset to its closest center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Compute the new centers as the means of each cluster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Repeat 2 &amp; 3 until convergence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- Lloyd’s Algorithm</a:t>
            </a:r>
            <a:endParaRPr/>
          </a:p>
        </p:txBody>
      </p:sp>
      <p:pic>
        <p:nvPicPr>
          <p:cNvPr id="446" name="Google Shape;4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7200" y="1096400"/>
            <a:ext cx="6569599" cy="3962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- Lloyd’s Algorithm</a:t>
            </a:r>
            <a:endParaRPr/>
          </a:p>
        </p:txBody>
      </p:sp>
      <p:sp>
        <p:nvSpPr>
          <p:cNvPr id="452" name="Google Shape;452;p27"/>
          <p:cNvSpPr txBox="1"/>
          <p:nvPr>
            <p:ph idx="1" type="body"/>
          </p:nvPr>
        </p:nvSpPr>
        <p:spPr>
          <a:xfrm>
            <a:off x="311700" y="1199100"/>
            <a:ext cx="8520600" cy="39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Will this algorithm always converge?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Proof</a:t>
            </a:r>
            <a:r>
              <a:rPr lang="en" sz="1600"/>
              <a:t> (by contradiction): Suppose it does not converge. Then, either: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The minimum of the cost function is only reached in the limit (i.e. after an infinite number of iterations).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	</a:t>
            </a:r>
            <a:r>
              <a:rPr b="1" lang="en" sz="1600"/>
              <a:t>Impossible</a:t>
            </a:r>
            <a:r>
              <a:rPr lang="en" sz="1600"/>
              <a:t> because we are iterating over a finite set of partitions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The algorithm gets stuck in a cycle / loop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Impossible</a:t>
            </a:r>
            <a:r>
              <a:rPr lang="en" sz="1600"/>
              <a:t> since this would require having a clustering that has a lower cost than itself and we know: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If old ≠ new clustering then the cost has improved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If old = new clustering then the cost is unchanged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Conclusion</a:t>
            </a:r>
            <a:r>
              <a:rPr lang="en" sz="1600"/>
              <a:t>: Lloyd’s Algorithm always converges!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- Lloyd’s Algorithm</a:t>
            </a:r>
            <a:endParaRPr/>
          </a:p>
        </p:txBody>
      </p:sp>
      <p:sp>
        <p:nvSpPr>
          <p:cNvPr id="458" name="Google Shape;458;p28"/>
          <p:cNvSpPr txBox="1"/>
          <p:nvPr>
            <p:ph idx="1" type="body"/>
          </p:nvPr>
        </p:nvSpPr>
        <p:spPr>
          <a:xfrm>
            <a:off x="311700" y="1266325"/>
            <a:ext cx="8520600" cy="4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Will this always converge to the optimal solution?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- Lloyd’s Algorithm</a:t>
            </a:r>
            <a:endParaRPr/>
          </a:p>
        </p:txBody>
      </p:sp>
      <p:pic>
        <p:nvPicPr>
          <p:cNvPr id="464" name="Google Shape;4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0563" y="1086900"/>
            <a:ext cx="4542874" cy="3967626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29"/>
          <p:cNvSpPr txBox="1"/>
          <p:nvPr/>
        </p:nvSpPr>
        <p:spPr>
          <a:xfrm>
            <a:off x="4941575" y="3643725"/>
            <a:ext cx="3996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The choice of initial points has a large influence on the resulting clustering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- Initialization</a:t>
            </a:r>
            <a:endParaRPr/>
          </a:p>
        </p:txBody>
      </p:sp>
      <p:sp>
        <p:nvSpPr>
          <p:cNvPr id="471" name="Google Shape;471;p30"/>
          <p:cNvSpPr txBox="1"/>
          <p:nvPr>
            <p:ph idx="1" type="body"/>
          </p:nvPr>
        </p:nvSpPr>
        <p:spPr>
          <a:xfrm>
            <a:off x="311700" y="1266325"/>
            <a:ext cx="8520600" cy="18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solution: Run Lloyd’s algorithm multiple times and choose the result with the lowest cost.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can still lead to bad results because of randomness.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Another solution: Try different initialization methods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- Random</a:t>
            </a:r>
            <a:endParaRPr/>
          </a:p>
        </p:txBody>
      </p:sp>
      <p:sp>
        <p:nvSpPr>
          <p:cNvPr id="477" name="Google Shape;477;p31"/>
          <p:cNvSpPr/>
          <p:nvPr/>
        </p:nvSpPr>
        <p:spPr>
          <a:xfrm>
            <a:off x="1344700" y="16472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31"/>
          <p:cNvSpPr/>
          <p:nvPr/>
        </p:nvSpPr>
        <p:spPr>
          <a:xfrm>
            <a:off x="1889325" y="1916350"/>
            <a:ext cx="257700" cy="2691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31"/>
          <p:cNvSpPr/>
          <p:nvPr/>
        </p:nvSpPr>
        <p:spPr>
          <a:xfrm>
            <a:off x="1425400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31"/>
          <p:cNvSpPr/>
          <p:nvPr/>
        </p:nvSpPr>
        <p:spPr>
          <a:xfrm>
            <a:off x="3882875" y="17817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31"/>
          <p:cNvSpPr/>
          <p:nvPr/>
        </p:nvSpPr>
        <p:spPr>
          <a:xfrm>
            <a:off x="3718150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31"/>
          <p:cNvSpPr/>
          <p:nvPr/>
        </p:nvSpPr>
        <p:spPr>
          <a:xfrm>
            <a:off x="4443150" y="18377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31"/>
          <p:cNvSpPr/>
          <p:nvPr/>
        </p:nvSpPr>
        <p:spPr>
          <a:xfrm>
            <a:off x="4140575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31"/>
          <p:cNvSpPr/>
          <p:nvPr/>
        </p:nvSpPr>
        <p:spPr>
          <a:xfrm>
            <a:off x="1889325" y="2331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31"/>
          <p:cNvSpPr/>
          <p:nvPr/>
        </p:nvSpPr>
        <p:spPr>
          <a:xfrm>
            <a:off x="3975850" y="25717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31"/>
          <p:cNvSpPr/>
          <p:nvPr/>
        </p:nvSpPr>
        <p:spPr>
          <a:xfrm>
            <a:off x="6382850" y="3888600"/>
            <a:ext cx="257700" cy="269100"/>
          </a:xfrm>
          <a:prstGeom prst="ellipse">
            <a:avLst/>
          </a:prstGeom>
          <a:solidFill>
            <a:srgbClr val="E6913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31"/>
          <p:cNvSpPr/>
          <p:nvPr/>
        </p:nvSpPr>
        <p:spPr>
          <a:xfrm>
            <a:off x="6640550" y="34671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31"/>
          <p:cNvSpPr/>
          <p:nvPr/>
        </p:nvSpPr>
        <p:spPr>
          <a:xfrm>
            <a:off x="5959250" y="38324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31"/>
          <p:cNvSpPr/>
          <p:nvPr/>
        </p:nvSpPr>
        <p:spPr>
          <a:xfrm>
            <a:off x="6125150" y="34671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31"/>
          <p:cNvSpPr/>
          <p:nvPr/>
        </p:nvSpPr>
        <p:spPr>
          <a:xfrm>
            <a:off x="6187900" y="3045600"/>
            <a:ext cx="257700" cy="2691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31"/>
          <p:cNvSpPr/>
          <p:nvPr/>
        </p:nvSpPr>
        <p:spPr>
          <a:xfrm>
            <a:off x="5701550" y="33147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399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Clustering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12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clustering is a grouping / assignment of objects (data points) such that objects in the same group / cluster are: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similar to one another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dissimilar to objects in other groups</a:t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1232950" y="3892188"/>
            <a:ext cx="80100" cy="99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1232950" y="3452525"/>
            <a:ext cx="80100" cy="99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1408025" y="3510450"/>
            <a:ext cx="80100" cy="99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/>
          <p:nvPr/>
        </p:nvSpPr>
        <p:spPr>
          <a:xfrm>
            <a:off x="1794750" y="2843200"/>
            <a:ext cx="80100" cy="99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1232950" y="3660563"/>
            <a:ext cx="80100" cy="99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/>
          <p:nvPr/>
        </p:nvSpPr>
        <p:spPr>
          <a:xfrm>
            <a:off x="1072475" y="3723450"/>
            <a:ext cx="80100" cy="99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1954950" y="2912625"/>
            <a:ext cx="80100" cy="99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/>
          <p:nvPr/>
        </p:nvSpPr>
        <p:spPr>
          <a:xfrm>
            <a:off x="1794750" y="3081400"/>
            <a:ext cx="80100" cy="99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4"/>
          <p:cNvSpPr/>
          <p:nvPr/>
        </p:nvSpPr>
        <p:spPr>
          <a:xfrm>
            <a:off x="1874850" y="2716388"/>
            <a:ext cx="80100" cy="99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4"/>
          <p:cNvSpPr/>
          <p:nvPr/>
        </p:nvSpPr>
        <p:spPr>
          <a:xfrm>
            <a:off x="1622625" y="3220600"/>
            <a:ext cx="80100" cy="99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4"/>
          <p:cNvSpPr/>
          <p:nvPr/>
        </p:nvSpPr>
        <p:spPr>
          <a:xfrm>
            <a:off x="2522900" y="3821000"/>
            <a:ext cx="80100" cy="99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4"/>
          <p:cNvSpPr/>
          <p:nvPr/>
        </p:nvSpPr>
        <p:spPr>
          <a:xfrm>
            <a:off x="2707500" y="3897213"/>
            <a:ext cx="80100" cy="99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4"/>
          <p:cNvSpPr/>
          <p:nvPr/>
        </p:nvSpPr>
        <p:spPr>
          <a:xfrm>
            <a:off x="2739700" y="3660575"/>
            <a:ext cx="80100" cy="99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4"/>
          <p:cNvSpPr/>
          <p:nvPr/>
        </p:nvSpPr>
        <p:spPr>
          <a:xfrm>
            <a:off x="2892100" y="3551525"/>
            <a:ext cx="80100" cy="99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4"/>
          <p:cNvSpPr/>
          <p:nvPr/>
        </p:nvSpPr>
        <p:spPr>
          <a:xfrm>
            <a:off x="2522900" y="4004425"/>
            <a:ext cx="80100" cy="99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4"/>
          <p:cNvSpPr/>
          <p:nvPr/>
        </p:nvSpPr>
        <p:spPr>
          <a:xfrm>
            <a:off x="2739700" y="3462575"/>
            <a:ext cx="80100" cy="99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0" name="Google Shape;90;p14"/>
          <p:cNvCxnSpPr/>
          <p:nvPr/>
        </p:nvCxnSpPr>
        <p:spPr>
          <a:xfrm>
            <a:off x="834450" y="2571750"/>
            <a:ext cx="13800" cy="17601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4"/>
          <p:cNvCxnSpPr/>
          <p:nvPr/>
        </p:nvCxnSpPr>
        <p:spPr>
          <a:xfrm>
            <a:off x="834450" y="4331850"/>
            <a:ext cx="2160900" cy="201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" name="Google Shape;92;p14"/>
          <p:cNvSpPr/>
          <p:nvPr/>
        </p:nvSpPr>
        <p:spPr>
          <a:xfrm>
            <a:off x="3431900" y="3185250"/>
            <a:ext cx="1352100" cy="513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1794750" y="3319600"/>
            <a:ext cx="80100" cy="99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1072475" y="3921438"/>
            <a:ext cx="80100" cy="99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5794600" y="3882138"/>
            <a:ext cx="80100" cy="990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5794600" y="3442475"/>
            <a:ext cx="80100" cy="990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5969675" y="3500400"/>
            <a:ext cx="80100" cy="990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6356400" y="2833150"/>
            <a:ext cx="80100" cy="99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5794600" y="3650513"/>
            <a:ext cx="80100" cy="990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5634125" y="3713400"/>
            <a:ext cx="80100" cy="990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6516600" y="2902575"/>
            <a:ext cx="80100" cy="99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6356400" y="3071350"/>
            <a:ext cx="80100" cy="99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6436500" y="2706338"/>
            <a:ext cx="80100" cy="99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6184275" y="3210550"/>
            <a:ext cx="80100" cy="99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7084550" y="3810950"/>
            <a:ext cx="80100" cy="990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7269150" y="3887163"/>
            <a:ext cx="80100" cy="990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7301350" y="3650525"/>
            <a:ext cx="80100" cy="990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7453750" y="3541475"/>
            <a:ext cx="80100" cy="990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7084550" y="3994375"/>
            <a:ext cx="80100" cy="990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7301350" y="3452525"/>
            <a:ext cx="80100" cy="990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1" name="Google Shape;111;p14"/>
          <p:cNvCxnSpPr/>
          <p:nvPr/>
        </p:nvCxnSpPr>
        <p:spPr>
          <a:xfrm>
            <a:off x="5396100" y="2561700"/>
            <a:ext cx="13800" cy="17601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5396100" y="4321800"/>
            <a:ext cx="2160900" cy="201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Google Shape;113;p14"/>
          <p:cNvSpPr/>
          <p:nvPr/>
        </p:nvSpPr>
        <p:spPr>
          <a:xfrm>
            <a:off x="6356400" y="3309550"/>
            <a:ext cx="80100" cy="99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5634125" y="3911388"/>
            <a:ext cx="80100" cy="990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- Random</a:t>
            </a:r>
            <a:endParaRPr/>
          </a:p>
        </p:txBody>
      </p:sp>
      <p:sp>
        <p:nvSpPr>
          <p:cNvPr id="497" name="Google Shape;497;p32"/>
          <p:cNvSpPr/>
          <p:nvPr/>
        </p:nvSpPr>
        <p:spPr>
          <a:xfrm>
            <a:off x="1344700" y="1647250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32"/>
          <p:cNvSpPr/>
          <p:nvPr/>
        </p:nvSpPr>
        <p:spPr>
          <a:xfrm>
            <a:off x="1889325" y="1916350"/>
            <a:ext cx="257700" cy="2691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32"/>
          <p:cNvSpPr/>
          <p:nvPr/>
        </p:nvSpPr>
        <p:spPr>
          <a:xfrm>
            <a:off x="1425400" y="2232225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32"/>
          <p:cNvSpPr/>
          <p:nvPr/>
        </p:nvSpPr>
        <p:spPr>
          <a:xfrm>
            <a:off x="3882875" y="1781725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32"/>
          <p:cNvSpPr/>
          <p:nvPr/>
        </p:nvSpPr>
        <p:spPr>
          <a:xfrm>
            <a:off x="3718150" y="2232225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32"/>
          <p:cNvSpPr/>
          <p:nvPr/>
        </p:nvSpPr>
        <p:spPr>
          <a:xfrm>
            <a:off x="4443150" y="1837750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32"/>
          <p:cNvSpPr/>
          <p:nvPr/>
        </p:nvSpPr>
        <p:spPr>
          <a:xfrm>
            <a:off x="4140575" y="2232225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32"/>
          <p:cNvSpPr/>
          <p:nvPr/>
        </p:nvSpPr>
        <p:spPr>
          <a:xfrm>
            <a:off x="1889325" y="2331125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32"/>
          <p:cNvSpPr/>
          <p:nvPr/>
        </p:nvSpPr>
        <p:spPr>
          <a:xfrm>
            <a:off x="6382850" y="3888600"/>
            <a:ext cx="257700" cy="269100"/>
          </a:xfrm>
          <a:prstGeom prst="ellipse">
            <a:avLst/>
          </a:prstGeom>
          <a:solidFill>
            <a:srgbClr val="E6913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32"/>
          <p:cNvSpPr/>
          <p:nvPr/>
        </p:nvSpPr>
        <p:spPr>
          <a:xfrm>
            <a:off x="6640550" y="3467100"/>
            <a:ext cx="257700" cy="269100"/>
          </a:xfrm>
          <a:prstGeom prst="ellipse">
            <a:avLst/>
          </a:prstGeom>
          <a:solidFill>
            <a:srgbClr val="F6B26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32"/>
          <p:cNvSpPr/>
          <p:nvPr/>
        </p:nvSpPr>
        <p:spPr>
          <a:xfrm>
            <a:off x="5959250" y="3832400"/>
            <a:ext cx="257700" cy="269100"/>
          </a:xfrm>
          <a:prstGeom prst="ellipse">
            <a:avLst/>
          </a:prstGeom>
          <a:solidFill>
            <a:srgbClr val="F6B26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32"/>
          <p:cNvSpPr/>
          <p:nvPr/>
        </p:nvSpPr>
        <p:spPr>
          <a:xfrm>
            <a:off x="6125150" y="3467100"/>
            <a:ext cx="257700" cy="2691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32"/>
          <p:cNvSpPr/>
          <p:nvPr/>
        </p:nvSpPr>
        <p:spPr>
          <a:xfrm>
            <a:off x="6187900" y="3045600"/>
            <a:ext cx="257700" cy="2691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32"/>
          <p:cNvSpPr/>
          <p:nvPr/>
        </p:nvSpPr>
        <p:spPr>
          <a:xfrm>
            <a:off x="5701550" y="3314700"/>
            <a:ext cx="257700" cy="2691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32"/>
          <p:cNvSpPr/>
          <p:nvPr/>
        </p:nvSpPr>
        <p:spPr>
          <a:xfrm>
            <a:off x="3975850" y="2571750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32"/>
          <p:cNvSpPr txBox="1"/>
          <p:nvPr/>
        </p:nvSpPr>
        <p:spPr>
          <a:xfrm>
            <a:off x="784400" y="3675650"/>
            <a:ext cx="34962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Starting with initialization points too close to each other may problematic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- Farthest First Traversal</a:t>
            </a:r>
            <a:endParaRPr/>
          </a:p>
        </p:txBody>
      </p:sp>
      <p:sp>
        <p:nvSpPr>
          <p:cNvPr id="518" name="Google Shape;518;p33"/>
          <p:cNvSpPr/>
          <p:nvPr/>
        </p:nvSpPr>
        <p:spPr>
          <a:xfrm>
            <a:off x="1344700" y="16472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33"/>
          <p:cNvSpPr/>
          <p:nvPr/>
        </p:nvSpPr>
        <p:spPr>
          <a:xfrm>
            <a:off x="1889325" y="19163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33"/>
          <p:cNvSpPr/>
          <p:nvPr/>
        </p:nvSpPr>
        <p:spPr>
          <a:xfrm>
            <a:off x="1425400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33"/>
          <p:cNvSpPr/>
          <p:nvPr/>
        </p:nvSpPr>
        <p:spPr>
          <a:xfrm>
            <a:off x="3882875" y="17817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33"/>
          <p:cNvSpPr/>
          <p:nvPr/>
        </p:nvSpPr>
        <p:spPr>
          <a:xfrm>
            <a:off x="3718150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33"/>
          <p:cNvSpPr/>
          <p:nvPr/>
        </p:nvSpPr>
        <p:spPr>
          <a:xfrm>
            <a:off x="4443150" y="18377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33"/>
          <p:cNvSpPr/>
          <p:nvPr/>
        </p:nvSpPr>
        <p:spPr>
          <a:xfrm>
            <a:off x="4140575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33"/>
          <p:cNvSpPr/>
          <p:nvPr/>
        </p:nvSpPr>
        <p:spPr>
          <a:xfrm>
            <a:off x="1889325" y="2331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33"/>
          <p:cNvSpPr/>
          <p:nvPr/>
        </p:nvSpPr>
        <p:spPr>
          <a:xfrm>
            <a:off x="3975850" y="25717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33"/>
          <p:cNvSpPr/>
          <p:nvPr/>
        </p:nvSpPr>
        <p:spPr>
          <a:xfrm>
            <a:off x="6535250" y="40410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33"/>
          <p:cNvSpPr/>
          <p:nvPr/>
        </p:nvSpPr>
        <p:spPr>
          <a:xfrm>
            <a:off x="6792950" y="3619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33"/>
          <p:cNvSpPr/>
          <p:nvPr/>
        </p:nvSpPr>
        <p:spPr>
          <a:xfrm>
            <a:off x="6111650" y="39848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33"/>
          <p:cNvSpPr/>
          <p:nvPr/>
        </p:nvSpPr>
        <p:spPr>
          <a:xfrm>
            <a:off x="6277550" y="3619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33"/>
          <p:cNvSpPr/>
          <p:nvPr/>
        </p:nvSpPr>
        <p:spPr>
          <a:xfrm>
            <a:off x="6340300" y="31980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33"/>
          <p:cNvSpPr/>
          <p:nvPr/>
        </p:nvSpPr>
        <p:spPr>
          <a:xfrm>
            <a:off x="5853950" y="34671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- Farthest First Traversal</a:t>
            </a:r>
            <a:endParaRPr/>
          </a:p>
        </p:txBody>
      </p:sp>
      <p:sp>
        <p:nvSpPr>
          <p:cNvPr id="538" name="Google Shape;538;p34"/>
          <p:cNvSpPr/>
          <p:nvPr/>
        </p:nvSpPr>
        <p:spPr>
          <a:xfrm>
            <a:off x="1344700" y="16472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34"/>
          <p:cNvSpPr/>
          <p:nvPr/>
        </p:nvSpPr>
        <p:spPr>
          <a:xfrm>
            <a:off x="1889325" y="19163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34"/>
          <p:cNvSpPr/>
          <p:nvPr/>
        </p:nvSpPr>
        <p:spPr>
          <a:xfrm>
            <a:off x="1425400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34"/>
          <p:cNvSpPr/>
          <p:nvPr/>
        </p:nvSpPr>
        <p:spPr>
          <a:xfrm>
            <a:off x="3882875" y="17817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34"/>
          <p:cNvSpPr/>
          <p:nvPr/>
        </p:nvSpPr>
        <p:spPr>
          <a:xfrm>
            <a:off x="3718150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34"/>
          <p:cNvSpPr/>
          <p:nvPr/>
        </p:nvSpPr>
        <p:spPr>
          <a:xfrm>
            <a:off x="4443150" y="18377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34"/>
          <p:cNvSpPr/>
          <p:nvPr/>
        </p:nvSpPr>
        <p:spPr>
          <a:xfrm>
            <a:off x="4140575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34"/>
          <p:cNvSpPr/>
          <p:nvPr/>
        </p:nvSpPr>
        <p:spPr>
          <a:xfrm>
            <a:off x="1889325" y="2331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34"/>
          <p:cNvSpPr/>
          <p:nvPr/>
        </p:nvSpPr>
        <p:spPr>
          <a:xfrm>
            <a:off x="3975850" y="2571750"/>
            <a:ext cx="257700" cy="2691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34"/>
          <p:cNvSpPr txBox="1"/>
          <p:nvPr/>
        </p:nvSpPr>
        <p:spPr>
          <a:xfrm>
            <a:off x="784400" y="3675650"/>
            <a:ext cx="29337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Pick the first center at random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8" name="Google Shape;548;p34"/>
          <p:cNvSpPr/>
          <p:nvPr/>
        </p:nvSpPr>
        <p:spPr>
          <a:xfrm>
            <a:off x="6535250" y="40410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34"/>
          <p:cNvSpPr/>
          <p:nvPr/>
        </p:nvSpPr>
        <p:spPr>
          <a:xfrm>
            <a:off x="6792950" y="3619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34"/>
          <p:cNvSpPr/>
          <p:nvPr/>
        </p:nvSpPr>
        <p:spPr>
          <a:xfrm>
            <a:off x="6111650" y="39848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34"/>
          <p:cNvSpPr/>
          <p:nvPr/>
        </p:nvSpPr>
        <p:spPr>
          <a:xfrm>
            <a:off x="6277550" y="3619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34"/>
          <p:cNvSpPr/>
          <p:nvPr/>
        </p:nvSpPr>
        <p:spPr>
          <a:xfrm>
            <a:off x="6340300" y="31980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34"/>
          <p:cNvSpPr/>
          <p:nvPr/>
        </p:nvSpPr>
        <p:spPr>
          <a:xfrm>
            <a:off x="5853950" y="34671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- Farthest First Traversal</a:t>
            </a:r>
            <a:endParaRPr/>
          </a:p>
        </p:txBody>
      </p:sp>
      <p:sp>
        <p:nvSpPr>
          <p:cNvPr id="559" name="Google Shape;559;p35"/>
          <p:cNvSpPr/>
          <p:nvPr/>
        </p:nvSpPr>
        <p:spPr>
          <a:xfrm>
            <a:off x="1344700" y="1647250"/>
            <a:ext cx="257700" cy="2691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35"/>
          <p:cNvSpPr/>
          <p:nvPr/>
        </p:nvSpPr>
        <p:spPr>
          <a:xfrm>
            <a:off x="1889325" y="19163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35"/>
          <p:cNvSpPr/>
          <p:nvPr/>
        </p:nvSpPr>
        <p:spPr>
          <a:xfrm>
            <a:off x="1425400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35"/>
          <p:cNvSpPr/>
          <p:nvPr/>
        </p:nvSpPr>
        <p:spPr>
          <a:xfrm>
            <a:off x="3882875" y="17817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35"/>
          <p:cNvSpPr/>
          <p:nvPr/>
        </p:nvSpPr>
        <p:spPr>
          <a:xfrm>
            <a:off x="3718150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35"/>
          <p:cNvSpPr/>
          <p:nvPr/>
        </p:nvSpPr>
        <p:spPr>
          <a:xfrm>
            <a:off x="4443150" y="18377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35"/>
          <p:cNvSpPr/>
          <p:nvPr/>
        </p:nvSpPr>
        <p:spPr>
          <a:xfrm>
            <a:off x="4140575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35"/>
          <p:cNvSpPr/>
          <p:nvPr/>
        </p:nvSpPr>
        <p:spPr>
          <a:xfrm>
            <a:off x="1889325" y="2331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35"/>
          <p:cNvSpPr/>
          <p:nvPr/>
        </p:nvSpPr>
        <p:spPr>
          <a:xfrm>
            <a:off x="3975850" y="2571750"/>
            <a:ext cx="257700" cy="2691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35"/>
          <p:cNvSpPr txBox="1"/>
          <p:nvPr/>
        </p:nvSpPr>
        <p:spPr>
          <a:xfrm>
            <a:off x="784400" y="3675650"/>
            <a:ext cx="29337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Pick the next center to be the point farthest from all previous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9" name="Google Shape;569;p35"/>
          <p:cNvSpPr/>
          <p:nvPr/>
        </p:nvSpPr>
        <p:spPr>
          <a:xfrm>
            <a:off x="6535250" y="40410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35"/>
          <p:cNvSpPr/>
          <p:nvPr/>
        </p:nvSpPr>
        <p:spPr>
          <a:xfrm>
            <a:off x="6792950" y="3619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35"/>
          <p:cNvSpPr/>
          <p:nvPr/>
        </p:nvSpPr>
        <p:spPr>
          <a:xfrm>
            <a:off x="6111650" y="39848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35"/>
          <p:cNvSpPr/>
          <p:nvPr/>
        </p:nvSpPr>
        <p:spPr>
          <a:xfrm>
            <a:off x="6277550" y="3619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35"/>
          <p:cNvSpPr/>
          <p:nvPr/>
        </p:nvSpPr>
        <p:spPr>
          <a:xfrm>
            <a:off x="6340300" y="31980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35"/>
          <p:cNvSpPr/>
          <p:nvPr/>
        </p:nvSpPr>
        <p:spPr>
          <a:xfrm>
            <a:off x="5853950" y="34671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- Farthest First Traversal</a:t>
            </a:r>
            <a:endParaRPr/>
          </a:p>
        </p:txBody>
      </p:sp>
      <p:sp>
        <p:nvSpPr>
          <p:cNvPr id="580" name="Google Shape;580;p36"/>
          <p:cNvSpPr/>
          <p:nvPr/>
        </p:nvSpPr>
        <p:spPr>
          <a:xfrm>
            <a:off x="1344700" y="1647250"/>
            <a:ext cx="257700" cy="2691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36"/>
          <p:cNvSpPr/>
          <p:nvPr/>
        </p:nvSpPr>
        <p:spPr>
          <a:xfrm>
            <a:off x="1889325" y="19163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36"/>
          <p:cNvSpPr/>
          <p:nvPr/>
        </p:nvSpPr>
        <p:spPr>
          <a:xfrm>
            <a:off x="1425400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36"/>
          <p:cNvSpPr/>
          <p:nvPr/>
        </p:nvSpPr>
        <p:spPr>
          <a:xfrm>
            <a:off x="3882875" y="17817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36"/>
          <p:cNvSpPr/>
          <p:nvPr/>
        </p:nvSpPr>
        <p:spPr>
          <a:xfrm>
            <a:off x="3718150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36"/>
          <p:cNvSpPr/>
          <p:nvPr/>
        </p:nvSpPr>
        <p:spPr>
          <a:xfrm>
            <a:off x="4443150" y="18377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36"/>
          <p:cNvSpPr/>
          <p:nvPr/>
        </p:nvSpPr>
        <p:spPr>
          <a:xfrm>
            <a:off x="4140575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36"/>
          <p:cNvSpPr/>
          <p:nvPr/>
        </p:nvSpPr>
        <p:spPr>
          <a:xfrm>
            <a:off x="1889325" y="2331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36"/>
          <p:cNvSpPr/>
          <p:nvPr/>
        </p:nvSpPr>
        <p:spPr>
          <a:xfrm>
            <a:off x="3975850" y="2571750"/>
            <a:ext cx="257700" cy="2691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36"/>
          <p:cNvSpPr txBox="1"/>
          <p:nvPr/>
        </p:nvSpPr>
        <p:spPr>
          <a:xfrm>
            <a:off x="784400" y="3675650"/>
            <a:ext cx="29337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Pick the next center to be the point farthest from all previous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0" name="Google Shape;590;p36"/>
          <p:cNvSpPr/>
          <p:nvPr/>
        </p:nvSpPr>
        <p:spPr>
          <a:xfrm>
            <a:off x="6535250" y="40410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36"/>
          <p:cNvSpPr/>
          <p:nvPr/>
        </p:nvSpPr>
        <p:spPr>
          <a:xfrm>
            <a:off x="6792950" y="3619500"/>
            <a:ext cx="257700" cy="269100"/>
          </a:xfrm>
          <a:prstGeom prst="ellipse">
            <a:avLst/>
          </a:prstGeom>
          <a:solidFill>
            <a:srgbClr val="E6913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36"/>
          <p:cNvSpPr/>
          <p:nvPr/>
        </p:nvSpPr>
        <p:spPr>
          <a:xfrm>
            <a:off x="6111650" y="39848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36"/>
          <p:cNvSpPr/>
          <p:nvPr/>
        </p:nvSpPr>
        <p:spPr>
          <a:xfrm>
            <a:off x="6277550" y="3619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36"/>
          <p:cNvSpPr/>
          <p:nvPr/>
        </p:nvSpPr>
        <p:spPr>
          <a:xfrm>
            <a:off x="6340300" y="31980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36"/>
          <p:cNvSpPr/>
          <p:nvPr/>
        </p:nvSpPr>
        <p:spPr>
          <a:xfrm>
            <a:off x="5853950" y="34671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- Farthest First Traversal</a:t>
            </a:r>
            <a:endParaRPr/>
          </a:p>
        </p:txBody>
      </p:sp>
      <p:sp>
        <p:nvSpPr>
          <p:cNvPr id="601" name="Google Shape;601;p37"/>
          <p:cNvSpPr/>
          <p:nvPr/>
        </p:nvSpPr>
        <p:spPr>
          <a:xfrm>
            <a:off x="1344700" y="1647250"/>
            <a:ext cx="257700" cy="2691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37"/>
          <p:cNvSpPr/>
          <p:nvPr/>
        </p:nvSpPr>
        <p:spPr>
          <a:xfrm>
            <a:off x="1889325" y="1916350"/>
            <a:ext cx="257700" cy="2691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37"/>
          <p:cNvSpPr/>
          <p:nvPr/>
        </p:nvSpPr>
        <p:spPr>
          <a:xfrm>
            <a:off x="1425400" y="2232225"/>
            <a:ext cx="257700" cy="2691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37"/>
          <p:cNvSpPr/>
          <p:nvPr/>
        </p:nvSpPr>
        <p:spPr>
          <a:xfrm>
            <a:off x="3882875" y="1781725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37"/>
          <p:cNvSpPr/>
          <p:nvPr/>
        </p:nvSpPr>
        <p:spPr>
          <a:xfrm>
            <a:off x="3718150" y="2232225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37"/>
          <p:cNvSpPr/>
          <p:nvPr/>
        </p:nvSpPr>
        <p:spPr>
          <a:xfrm>
            <a:off x="4443150" y="1837750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37"/>
          <p:cNvSpPr/>
          <p:nvPr/>
        </p:nvSpPr>
        <p:spPr>
          <a:xfrm>
            <a:off x="4140575" y="2232225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37"/>
          <p:cNvSpPr/>
          <p:nvPr/>
        </p:nvSpPr>
        <p:spPr>
          <a:xfrm>
            <a:off x="1889325" y="2331125"/>
            <a:ext cx="257700" cy="2691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37"/>
          <p:cNvSpPr/>
          <p:nvPr/>
        </p:nvSpPr>
        <p:spPr>
          <a:xfrm>
            <a:off x="3975850" y="2571750"/>
            <a:ext cx="257700" cy="2691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37"/>
          <p:cNvSpPr/>
          <p:nvPr/>
        </p:nvSpPr>
        <p:spPr>
          <a:xfrm>
            <a:off x="6535250" y="4041000"/>
            <a:ext cx="257700" cy="269100"/>
          </a:xfrm>
          <a:prstGeom prst="ellipse">
            <a:avLst/>
          </a:prstGeom>
          <a:solidFill>
            <a:srgbClr val="F6B26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37"/>
          <p:cNvSpPr/>
          <p:nvPr/>
        </p:nvSpPr>
        <p:spPr>
          <a:xfrm>
            <a:off x="6792950" y="3619500"/>
            <a:ext cx="257700" cy="269100"/>
          </a:xfrm>
          <a:prstGeom prst="ellipse">
            <a:avLst/>
          </a:prstGeom>
          <a:solidFill>
            <a:srgbClr val="E6913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37"/>
          <p:cNvSpPr/>
          <p:nvPr/>
        </p:nvSpPr>
        <p:spPr>
          <a:xfrm>
            <a:off x="6111650" y="3984800"/>
            <a:ext cx="257700" cy="269100"/>
          </a:xfrm>
          <a:prstGeom prst="ellipse">
            <a:avLst/>
          </a:prstGeom>
          <a:solidFill>
            <a:srgbClr val="F6B26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37"/>
          <p:cNvSpPr/>
          <p:nvPr/>
        </p:nvSpPr>
        <p:spPr>
          <a:xfrm>
            <a:off x="6277550" y="3619500"/>
            <a:ext cx="257700" cy="269100"/>
          </a:xfrm>
          <a:prstGeom prst="ellipse">
            <a:avLst/>
          </a:prstGeom>
          <a:solidFill>
            <a:srgbClr val="F6B26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37"/>
          <p:cNvSpPr/>
          <p:nvPr/>
        </p:nvSpPr>
        <p:spPr>
          <a:xfrm>
            <a:off x="6340300" y="3198000"/>
            <a:ext cx="257700" cy="269100"/>
          </a:xfrm>
          <a:prstGeom prst="ellipse">
            <a:avLst/>
          </a:prstGeom>
          <a:solidFill>
            <a:srgbClr val="F6B26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37"/>
          <p:cNvSpPr/>
          <p:nvPr/>
        </p:nvSpPr>
        <p:spPr>
          <a:xfrm>
            <a:off x="5853950" y="3467100"/>
            <a:ext cx="257700" cy="269100"/>
          </a:xfrm>
          <a:prstGeom prst="ellipse">
            <a:avLst/>
          </a:prstGeom>
          <a:solidFill>
            <a:srgbClr val="F6B26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- FFT and outliers</a:t>
            </a:r>
            <a:endParaRPr/>
          </a:p>
        </p:txBody>
      </p:sp>
      <p:sp>
        <p:nvSpPr>
          <p:cNvPr id="621" name="Google Shape;621;p38"/>
          <p:cNvSpPr/>
          <p:nvPr/>
        </p:nvSpPr>
        <p:spPr>
          <a:xfrm>
            <a:off x="1344700" y="16472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38"/>
          <p:cNvSpPr/>
          <p:nvPr/>
        </p:nvSpPr>
        <p:spPr>
          <a:xfrm>
            <a:off x="1889325" y="19163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38"/>
          <p:cNvSpPr/>
          <p:nvPr/>
        </p:nvSpPr>
        <p:spPr>
          <a:xfrm>
            <a:off x="1425400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38"/>
          <p:cNvSpPr/>
          <p:nvPr/>
        </p:nvSpPr>
        <p:spPr>
          <a:xfrm>
            <a:off x="3882875" y="17817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38"/>
          <p:cNvSpPr/>
          <p:nvPr/>
        </p:nvSpPr>
        <p:spPr>
          <a:xfrm>
            <a:off x="3718150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38"/>
          <p:cNvSpPr/>
          <p:nvPr/>
        </p:nvSpPr>
        <p:spPr>
          <a:xfrm>
            <a:off x="4443150" y="18377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38"/>
          <p:cNvSpPr/>
          <p:nvPr/>
        </p:nvSpPr>
        <p:spPr>
          <a:xfrm>
            <a:off x="4140575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38"/>
          <p:cNvSpPr/>
          <p:nvPr/>
        </p:nvSpPr>
        <p:spPr>
          <a:xfrm>
            <a:off x="1889325" y="2331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38"/>
          <p:cNvSpPr/>
          <p:nvPr/>
        </p:nvSpPr>
        <p:spPr>
          <a:xfrm>
            <a:off x="3975850" y="25717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38"/>
          <p:cNvSpPr/>
          <p:nvPr/>
        </p:nvSpPr>
        <p:spPr>
          <a:xfrm>
            <a:off x="6535250" y="40410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38"/>
          <p:cNvSpPr/>
          <p:nvPr/>
        </p:nvSpPr>
        <p:spPr>
          <a:xfrm>
            <a:off x="6792950" y="3619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38"/>
          <p:cNvSpPr/>
          <p:nvPr/>
        </p:nvSpPr>
        <p:spPr>
          <a:xfrm>
            <a:off x="6111650" y="39848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38"/>
          <p:cNvSpPr/>
          <p:nvPr/>
        </p:nvSpPr>
        <p:spPr>
          <a:xfrm>
            <a:off x="6277550" y="3619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38"/>
          <p:cNvSpPr/>
          <p:nvPr/>
        </p:nvSpPr>
        <p:spPr>
          <a:xfrm>
            <a:off x="6340300" y="31980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38"/>
          <p:cNvSpPr/>
          <p:nvPr/>
        </p:nvSpPr>
        <p:spPr>
          <a:xfrm>
            <a:off x="5853950" y="34671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38"/>
          <p:cNvSpPr/>
          <p:nvPr/>
        </p:nvSpPr>
        <p:spPr>
          <a:xfrm>
            <a:off x="7646900" y="12561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38"/>
          <p:cNvSpPr/>
          <p:nvPr/>
        </p:nvSpPr>
        <p:spPr>
          <a:xfrm>
            <a:off x="369800" y="44565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- FFT and outliers</a:t>
            </a:r>
            <a:endParaRPr/>
          </a:p>
        </p:txBody>
      </p:sp>
      <p:sp>
        <p:nvSpPr>
          <p:cNvPr id="643" name="Google Shape;643;p39"/>
          <p:cNvSpPr/>
          <p:nvPr/>
        </p:nvSpPr>
        <p:spPr>
          <a:xfrm>
            <a:off x="1344700" y="16472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39"/>
          <p:cNvSpPr/>
          <p:nvPr/>
        </p:nvSpPr>
        <p:spPr>
          <a:xfrm>
            <a:off x="1889325" y="19163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39"/>
          <p:cNvSpPr/>
          <p:nvPr/>
        </p:nvSpPr>
        <p:spPr>
          <a:xfrm>
            <a:off x="1425400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39"/>
          <p:cNvSpPr/>
          <p:nvPr/>
        </p:nvSpPr>
        <p:spPr>
          <a:xfrm>
            <a:off x="3882875" y="17817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39"/>
          <p:cNvSpPr/>
          <p:nvPr/>
        </p:nvSpPr>
        <p:spPr>
          <a:xfrm>
            <a:off x="3718150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39"/>
          <p:cNvSpPr/>
          <p:nvPr/>
        </p:nvSpPr>
        <p:spPr>
          <a:xfrm>
            <a:off x="4443150" y="18377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39"/>
          <p:cNvSpPr/>
          <p:nvPr/>
        </p:nvSpPr>
        <p:spPr>
          <a:xfrm>
            <a:off x="4140575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39"/>
          <p:cNvSpPr/>
          <p:nvPr/>
        </p:nvSpPr>
        <p:spPr>
          <a:xfrm>
            <a:off x="1889325" y="2331125"/>
            <a:ext cx="257700" cy="2691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39"/>
          <p:cNvSpPr/>
          <p:nvPr/>
        </p:nvSpPr>
        <p:spPr>
          <a:xfrm>
            <a:off x="3975850" y="25717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39"/>
          <p:cNvSpPr/>
          <p:nvPr/>
        </p:nvSpPr>
        <p:spPr>
          <a:xfrm>
            <a:off x="6535250" y="40410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39"/>
          <p:cNvSpPr/>
          <p:nvPr/>
        </p:nvSpPr>
        <p:spPr>
          <a:xfrm>
            <a:off x="6792950" y="3619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39"/>
          <p:cNvSpPr/>
          <p:nvPr/>
        </p:nvSpPr>
        <p:spPr>
          <a:xfrm>
            <a:off x="6111650" y="39848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39"/>
          <p:cNvSpPr/>
          <p:nvPr/>
        </p:nvSpPr>
        <p:spPr>
          <a:xfrm>
            <a:off x="6277550" y="3619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39"/>
          <p:cNvSpPr/>
          <p:nvPr/>
        </p:nvSpPr>
        <p:spPr>
          <a:xfrm>
            <a:off x="6340300" y="31980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39"/>
          <p:cNvSpPr/>
          <p:nvPr/>
        </p:nvSpPr>
        <p:spPr>
          <a:xfrm>
            <a:off x="5853950" y="34671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39"/>
          <p:cNvSpPr/>
          <p:nvPr/>
        </p:nvSpPr>
        <p:spPr>
          <a:xfrm>
            <a:off x="7646900" y="12561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39"/>
          <p:cNvSpPr/>
          <p:nvPr/>
        </p:nvSpPr>
        <p:spPr>
          <a:xfrm>
            <a:off x="369800" y="44565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- FFT and outliers</a:t>
            </a:r>
            <a:endParaRPr/>
          </a:p>
        </p:txBody>
      </p:sp>
      <p:sp>
        <p:nvSpPr>
          <p:cNvPr id="665" name="Google Shape;665;p40"/>
          <p:cNvSpPr/>
          <p:nvPr/>
        </p:nvSpPr>
        <p:spPr>
          <a:xfrm>
            <a:off x="1344700" y="16472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40"/>
          <p:cNvSpPr/>
          <p:nvPr/>
        </p:nvSpPr>
        <p:spPr>
          <a:xfrm>
            <a:off x="1889325" y="19163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40"/>
          <p:cNvSpPr/>
          <p:nvPr/>
        </p:nvSpPr>
        <p:spPr>
          <a:xfrm>
            <a:off x="1425400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40"/>
          <p:cNvSpPr/>
          <p:nvPr/>
        </p:nvSpPr>
        <p:spPr>
          <a:xfrm>
            <a:off x="3882875" y="17817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40"/>
          <p:cNvSpPr/>
          <p:nvPr/>
        </p:nvSpPr>
        <p:spPr>
          <a:xfrm>
            <a:off x="3718150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40"/>
          <p:cNvSpPr/>
          <p:nvPr/>
        </p:nvSpPr>
        <p:spPr>
          <a:xfrm>
            <a:off x="4443150" y="18377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40"/>
          <p:cNvSpPr/>
          <p:nvPr/>
        </p:nvSpPr>
        <p:spPr>
          <a:xfrm>
            <a:off x="4140575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40"/>
          <p:cNvSpPr/>
          <p:nvPr/>
        </p:nvSpPr>
        <p:spPr>
          <a:xfrm>
            <a:off x="1889325" y="2331125"/>
            <a:ext cx="257700" cy="2691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40"/>
          <p:cNvSpPr/>
          <p:nvPr/>
        </p:nvSpPr>
        <p:spPr>
          <a:xfrm>
            <a:off x="3975850" y="25717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40"/>
          <p:cNvSpPr/>
          <p:nvPr/>
        </p:nvSpPr>
        <p:spPr>
          <a:xfrm>
            <a:off x="6535250" y="40410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40"/>
          <p:cNvSpPr/>
          <p:nvPr/>
        </p:nvSpPr>
        <p:spPr>
          <a:xfrm>
            <a:off x="6792950" y="3619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40"/>
          <p:cNvSpPr/>
          <p:nvPr/>
        </p:nvSpPr>
        <p:spPr>
          <a:xfrm>
            <a:off x="6111650" y="39848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40"/>
          <p:cNvSpPr/>
          <p:nvPr/>
        </p:nvSpPr>
        <p:spPr>
          <a:xfrm>
            <a:off x="6277550" y="3619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40"/>
          <p:cNvSpPr/>
          <p:nvPr/>
        </p:nvSpPr>
        <p:spPr>
          <a:xfrm>
            <a:off x="6340300" y="31980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40"/>
          <p:cNvSpPr/>
          <p:nvPr/>
        </p:nvSpPr>
        <p:spPr>
          <a:xfrm>
            <a:off x="5853950" y="34671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40"/>
          <p:cNvSpPr/>
          <p:nvPr/>
        </p:nvSpPr>
        <p:spPr>
          <a:xfrm>
            <a:off x="7646900" y="1256175"/>
            <a:ext cx="257700" cy="2691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40"/>
          <p:cNvSpPr/>
          <p:nvPr/>
        </p:nvSpPr>
        <p:spPr>
          <a:xfrm>
            <a:off x="369800" y="44565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- FFT and outliers</a:t>
            </a:r>
            <a:endParaRPr/>
          </a:p>
        </p:txBody>
      </p:sp>
      <p:sp>
        <p:nvSpPr>
          <p:cNvPr id="687" name="Google Shape;687;p41"/>
          <p:cNvSpPr/>
          <p:nvPr/>
        </p:nvSpPr>
        <p:spPr>
          <a:xfrm>
            <a:off x="1344700" y="16472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41"/>
          <p:cNvSpPr/>
          <p:nvPr/>
        </p:nvSpPr>
        <p:spPr>
          <a:xfrm>
            <a:off x="1889325" y="19163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41"/>
          <p:cNvSpPr/>
          <p:nvPr/>
        </p:nvSpPr>
        <p:spPr>
          <a:xfrm>
            <a:off x="1425400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41"/>
          <p:cNvSpPr/>
          <p:nvPr/>
        </p:nvSpPr>
        <p:spPr>
          <a:xfrm>
            <a:off x="3882875" y="17817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41"/>
          <p:cNvSpPr/>
          <p:nvPr/>
        </p:nvSpPr>
        <p:spPr>
          <a:xfrm>
            <a:off x="3718150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41"/>
          <p:cNvSpPr/>
          <p:nvPr/>
        </p:nvSpPr>
        <p:spPr>
          <a:xfrm>
            <a:off x="4443150" y="18377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41"/>
          <p:cNvSpPr/>
          <p:nvPr/>
        </p:nvSpPr>
        <p:spPr>
          <a:xfrm>
            <a:off x="4140575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41"/>
          <p:cNvSpPr/>
          <p:nvPr/>
        </p:nvSpPr>
        <p:spPr>
          <a:xfrm>
            <a:off x="1889325" y="2331125"/>
            <a:ext cx="257700" cy="2691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41"/>
          <p:cNvSpPr/>
          <p:nvPr/>
        </p:nvSpPr>
        <p:spPr>
          <a:xfrm>
            <a:off x="3975850" y="25717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41"/>
          <p:cNvSpPr/>
          <p:nvPr/>
        </p:nvSpPr>
        <p:spPr>
          <a:xfrm>
            <a:off x="6535250" y="40410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41"/>
          <p:cNvSpPr/>
          <p:nvPr/>
        </p:nvSpPr>
        <p:spPr>
          <a:xfrm>
            <a:off x="6792950" y="3619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41"/>
          <p:cNvSpPr/>
          <p:nvPr/>
        </p:nvSpPr>
        <p:spPr>
          <a:xfrm>
            <a:off x="6111650" y="39848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41"/>
          <p:cNvSpPr/>
          <p:nvPr/>
        </p:nvSpPr>
        <p:spPr>
          <a:xfrm>
            <a:off x="6277550" y="3619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41"/>
          <p:cNvSpPr/>
          <p:nvPr/>
        </p:nvSpPr>
        <p:spPr>
          <a:xfrm>
            <a:off x="6340300" y="31980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41"/>
          <p:cNvSpPr/>
          <p:nvPr/>
        </p:nvSpPr>
        <p:spPr>
          <a:xfrm>
            <a:off x="5853950" y="34671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41"/>
          <p:cNvSpPr/>
          <p:nvPr/>
        </p:nvSpPr>
        <p:spPr>
          <a:xfrm>
            <a:off x="7646900" y="1256175"/>
            <a:ext cx="257700" cy="2691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41"/>
          <p:cNvSpPr/>
          <p:nvPr/>
        </p:nvSpPr>
        <p:spPr>
          <a:xfrm>
            <a:off x="369800" y="4456575"/>
            <a:ext cx="257700" cy="269100"/>
          </a:xfrm>
          <a:prstGeom prst="ellipse">
            <a:avLst/>
          </a:prstGeom>
          <a:solidFill>
            <a:srgbClr val="E6913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Clustering Problem</a:t>
            </a:r>
            <a:endParaRPr/>
          </a:p>
        </p:txBody>
      </p:sp>
      <p:sp>
        <p:nvSpPr>
          <p:cNvPr id="120" name="Google Shape;120;p15"/>
          <p:cNvSpPr txBox="1"/>
          <p:nvPr>
            <p:ph idx="1" type="body"/>
          </p:nvPr>
        </p:nvSpPr>
        <p:spPr>
          <a:xfrm>
            <a:off x="311700" y="1266325"/>
            <a:ext cx="8520600" cy="15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a collection of data points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Find a clustering such that: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Similar </a:t>
            </a:r>
            <a:r>
              <a:rPr lang="en"/>
              <a:t>data points are in the </a:t>
            </a:r>
            <a:r>
              <a:rPr b="1" lang="en"/>
              <a:t>same cluster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Dissimilar </a:t>
            </a:r>
            <a:r>
              <a:rPr lang="en"/>
              <a:t>data points are in </a:t>
            </a:r>
            <a:r>
              <a:rPr b="1" lang="en"/>
              <a:t>different clusters</a:t>
            </a:r>
            <a:endParaRPr b="1"/>
          </a:p>
        </p:txBody>
      </p:sp>
      <p:sp>
        <p:nvSpPr>
          <p:cNvPr id="121" name="Google Shape;121;p15"/>
          <p:cNvSpPr txBox="1"/>
          <p:nvPr>
            <p:ph idx="1" type="body"/>
          </p:nvPr>
        </p:nvSpPr>
        <p:spPr>
          <a:xfrm>
            <a:off x="311700" y="2966325"/>
            <a:ext cx="8520600" cy="15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does </a:t>
            </a:r>
            <a:r>
              <a:rPr b="1" lang="en"/>
              <a:t>similar </a:t>
            </a:r>
            <a:r>
              <a:rPr lang="en"/>
              <a:t>mean?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do we find a </a:t>
            </a:r>
            <a:r>
              <a:rPr b="1" lang="en"/>
              <a:t>clustering</a:t>
            </a:r>
            <a:r>
              <a:rPr lang="en"/>
              <a:t>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do we know if we have found a </a:t>
            </a:r>
            <a:r>
              <a:rPr b="1" lang="en"/>
              <a:t>good clustering</a:t>
            </a:r>
            <a:r>
              <a:rPr lang="en"/>
              <a:t>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- FFT and outliers</a:t>
            </a:r>
            <a:endParaRPr/>
          </a:p>
        </p:txBody>
      </p:sp>
      <p:sp>
        <p:nvSpPr>
          <p:cNvPr id="709" name="Google Shape;709;p42"/>
          <p:cNvSpPr/>
          <p:nvPr/>
        </p:nvSpPr>
        <p:spPr>
          <a:xfrm>
            <a:off x="1344700" y="1647250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42"/>
          <p:cNvSpPr/>
          <p:nvPr/>
        </p:nvSpPr>
        <p:spPr>
          <a:xfrm>
            <a:off x="1889325" y="1916350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42"/>
          <p:cNvSpPr/>
          <p:nvPr/>
        </p:nvSpPr>
        <p:spPr>
          <a:xfrm>
            <a:off x="1425400" y="2232225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42"/>
          <p:cNvSpPr/>
          <p:nvPr/>
        </p:nvSpPr>
        <p:spPr>
          <a:xfrm>
            <a:off x="3882875" y="1781725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42"/>
          <p:cNvSpPr/>
          <p:nvPr/>
        </p:nvSpPr>
        <p:spPr>
          <a:xfrm>
            <a:off x="3718150" y="2232225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42"/>
          <p:cNvSpPr/>
          <p:nvPr/>
        </p:nvSpPr>
        <p:spPr>
          <a:xfrm>
            <a:off x="4443150" y="1837750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42"/>
          <p:cNvSpPr/>
          <p:nvPr/>
        </p:nvSpPr>
        <p:spPr>
          <a:xfrm>
            <a:off x="4140575" y="2232225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42"/>
          <p:cNvSpPr/>
          <p:nvPr/>
        </p:nvSpPr>
        <p:spPr>
          <a:xfrm>
            <a:off x="1889325" y="2331125"/>
            <a:ext cx="257700" cy="2691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42"/>
          <p:cNvSpPr/>
          <p:nvPr/>
        </p:nvSpPr>
        <p:spPr>
          <a:xfrm>
            <a:off x="3975850" y="2571750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42"/>
          <p:cNvSpPr/>
          <p:nvPr/>
        </p:nvSpPr>
        <p:spPr>
          <a:xfrm>
            <a:off x="6535250" y="4041000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42"/>
          <p:cNvSpPr/>
          <p:nvPr/>
        </p:nvSpPr>
        <p:spPr>
          <a:xfrm>
            <a:off x="6792950" y="3619500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42"/>
          <p:cNvSpPr/>
          <p:nvPr/>
        </p:nvSpPr>
        <p:spPr>
          <a:xfrm>
            <a:off x="6111650" y="3984800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42"/>
          <p:cNvSpPr/>
          <p:nvPr/>
        </p:nvSpPr>
        <p:spPr>
          <a:xfrm>
            <a:off x="6277550" y="3619500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42"/>
          <p:cNvSpPr/>
          <p:nvPr/>
        </p:nvSpPr>
        <p:spPr>
          <a:xfrm>
            <a:off x="6340300" y="3198000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42"/>
          <p:cNvSpPr/>
          <p:nvPr/>
        </p:nvSpPr>
        <p:spPr>
          <a:xfrm>
            <a:off x="5853950" y="3467100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42"/>
          <p:cNvSpPr/>
          <p:nvPr/>
        </p:nvSpPr>
        <p:spPr>
          <a:xfrm>
            <a:off x="7646900" y="1256175"/>
            <a:ext cx="257700" cy="2691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42"/>
          <p:cNvSpPr/>
          <p:nvPr/>
        </p:nvSpPr>
        <p:spPr>
          <a:xfrm>
            <a:off x="369800" y="4456575"/>
            <a:ext cx="257700" cy="269100"/>
          </a:xfrm>
          <a:prstGeom prst="ellipse">
            <a:avLst/>
          </a:prstGeom>
          <a:solidFill>
            <a:srgbClr val="E6913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42"/>
          <p:cNvSpPr txBox="1"/>
          <p:nvPr/>
        </p:nvSpPr>
        <p:spPr>
          <a:xfrm>
            <a:off x="784400" y="3675650"/>
            <a:ext cx="36588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Random might have worked better here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4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K-means++</a:t>
            </a:r>
            <a:endParaRPr/>
          </a:p>
        </p:txBody>
      </p:sp>
      <p:sp>
        <p:nvSpPr>
          <p:cNvPr id="732" name="Google Shape;732;p43"/>
          <p:cNvSpPr txBox="1"/>
          <p:nvPr>
            <p:ph idx="1" type="body"/>
          </p:nvPr>
        </p:nvSpPr>
        <p:spPr>
          <a:xfrm>
            <a:off x="311700" y="1266325"/>
            <a:ext cx="8520600" cy="3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Initialize with a combination of the two methods: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Start with a random center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Let </a:t>
            </a:r>
            <a:r>
              <a:rPr b="1" lang="en"/>
              <a:t>D(x)</a:t>
            </a:r>
            <a:r>
              <a:rPr lang="en"/>
              <a:t> be the distance between </a:t>
            </a:r>
            <a:r>
              <a:rPr b="1" lang="en"/>
              <a:t>x</a:t>
            </a:r>
            <a:r>
              <a:rPr lang="en"/>
              <a:t> and the centers selected so far. Choose the next center with probability proportional to </a:t>
            </a:r>
            <a:r>
              <a:rPr b="1" lang="en"/>
              <a:t>D(x)</a:t>
            </a:r>
            <a:r>
              <a:rPr b="1" baseline="30000" lang="en"/>
              <a:t>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a = 0</a:t>
            </a:r>
            <a:r>
              <a:rPr lang="en"/>
              <a:t> : random initialization (all points have equal probability)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a = ∞ </a:t>
            </a:r>
            <a:r>
              <a:rPr lang="en"/>
              <a:t>: farthest first traversal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a = 2</a:t>
            </a:r>
            <a:r>
              <a:rPr lang="en"/>
              <a:t> : K-means++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4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K-means++</a:t>
            </a:r>
            <a:endParaRPr/>
          </a:p>
        </p:txBody>
      </p:sp>
      <p:sp>
        <p:nvSpPr>
          <p:cNvPr id="738" name="Google Shape;738;p44"/>
          <p:cNvSpPr/>
          <p:nvPr/>
        </p:nvSpPr>
        <p:spPr>
          <a:xfrm>
            <a:off x="1344700" y="16472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44"/>
          <p:cNvSpPr/>
          <p:nvPr/>
        </p:nvSpPr>
        <p:spPr>
          <a:xfrm>
            <a:off x="1889325" y="1916350"/>
            <a:ext cx="257700" cy="2691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44"/>
          <p:cNvSpPr/>
          <p:nvPr/>
        </p:nvSpPr>
        <p:spPr>
          <a:xfrm>
            <a:off x="1425400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44"/>
          <p:cNvSpPr/>
          <p:nvPr/>
        </p:nvSpPr>
        <p:spPr>
          <a:xfrm>
            <a:off x="3882875" y="17817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44"/>
          <p:cNvSpPr/>
          <p:nvPr/>
        </p:nvSpPr>
        <p:spPr>
          <a:xfrm>
            <a:off x="3718150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44"/>
          <p:cNvSpPr/>
          <p:nvPr/>
        </p:nvSpPr>
        <p:spPr>
          <a:xfrm>
            <a:off x="4443150" y="1837750"/>
            <a:ext cx="257700" cy="269100"/>
          </a:xfrm>
          <a:prstGeom prst="ellipse">
            <a:avLst/>
          </a:prstGeom>
          <a:solidFill>
            <a:srgbClr val="E6913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44"/>
          <p:cNvSpPr/>
          <p:nvPr/>
        </p:nvSpPr>
        <p:spPr>
          <a:xfrm>
            <a:off x="4140575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44"/>
          <p:cNvSpPr/>
          <p:nvPr/>
        </p:nvSpPr>
        <p:spPr>
          <a:xfrm>
            <a:off x="1889325" y="2331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44"/>
          <p:cNvSpPr/>
          <p:nvPr/>
        </p:nvSpPr>
        <p:spPr>
          <a:xfrm>
            <a:off x="3975850" y="25717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44"/>
          <p:cNvSpPr/>
          <p:nvPr/>
        </p:nvSpPr>
        <p:spPr>
          <a:xfrm>
            <a:off x="6535250" y="40410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44"/>
          <p:cNvSpPr/>
          <p:nvPr/>
        </p:nvSpPr>
        <p:spPr>
          <a:xfrm>
            <a:off x="6792950" y="3619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44"/>
          <p:cNvSpPr/>
          <p:nvPr/>
        </p:nvSpPr>
        <p:spPr>
          <a:xfrm>
            <a:off x="6111650" y="39848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44"/>
          <p:cNvSpPr/>
          <p:nvPr/>
        </p:nvSpPr>
        <p:spPr>
          <a:xfrm>
            <a:off x="6277550" y="3619500"/>
            <a:ext cx="257700" cy="2691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44"/>
          <p:cNvSpPr/>
          <p:nvPr/>
        </p:nvSpPr>
        <p:spPr>
          <a:xfrm>
            <a:off x="6340300" y="31980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44"/>
          <p:cNvSpPr/>
          <p:nvPr/>
        </p:nvSpPr>
        <p:spPr>
          <a:xfrm>
            <a:off x="5853950" y="34671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44"/>
          <p:cNvSpPr/>
          <p:nvPr/>
        </p:nvSpPr>
        <p:spPr>
          <a:xfrm>
            <a:off x="7646900" y="12561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44"/>
          <p:cNvSpPr/>
          <p:nvPr/>
        </p:nvSpPr>
        <p:spPr>
          <a:xfrm>
            <a:off x="369800" y="44565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4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K-means++</a:t>
            </a:r>
            <a:endParaRPr/>
          </a:p>
        </p:txBody>
      </p:sp>
      <p:sp>
        <p:nvSpPr>
          <p:cNvPr id="760" name="Google Shape;760;p45"/>
          <p:cNvSpPr/>
          <p:nvPr/>
        </p:nvSpPr>
        <p:spPr>
          <a:xfrm>
            <a:off x="1344700" y="1647250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45"/>
          <p:cNvSpPr/>
          <p:nvPr/>
        </p:nvSpPr>
        <p:spPr>
          <a:xfrm>
            <a:off x="1889325" y="1916350"/>
            <a:ext cx="257700" cy="2691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45"/>
          <p:cNvSpPr/>
          <p:nvPr/>
        </p:nvSpPr>
        <p:spPr>
          <a:xfrm>
            <a:off x="1425400" y="2232225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45"/>
          <p:cNvSpPr/>
          <p:nvPr/>
        </p:nvSpPr>
        <p:spPr>
          <a:xfrm>
            <a:off x="3882875" y="1781725"/>
            <a:ext cx="257700" cy="269100"/>
          </a:xfrm>
          <a:prstGeom prst="ellipse">
            <a:avLst/>
          </a:prstGeom>
          <a:solidFill>
            <a:srgbClr val="F6B26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45"/>
          <p:cNvSpPr/>
          <p:nvPr/>
        </p:nvSpPr>
        <p:spPr>
          <a:xfrm>
            <a:off x="3718150" y="2232225"/>
            <a:ext cx="257700" cy="269100"/>
          </a:xfrm>
          <a:prstGeom prst="ellipse">
            <a:avLst/>
          </a:prstGeom>
          <a:solidFill>
            <a:srgbClr val="F6B26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45"/>
          <p:cNvSpPr/>
          <p:nvPr/>
        </p:nvSpPr>
        <p:spPr>
          <a:xfrm>
            <a:off x="4443150" y="1837750"/>
            <a:ext cx="257700" cy="269100"/>
          </a:xfrm>
          <a:prstGeom prst="ellipse">
            <a:avLst/>
          </a:prstGeom>
          <a:solidFill>
            <a:srgbClr val="E6913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45"/>
          <p:cNvSpPr/>
          <p:nvPr/>
        </p:nvSpPr>
        <p:spPr>
          <a:xfrm>
            <a:off x="4140575" y="2232225"/>
            <a:ext cx="257700" cy="269100"/>
          </a:xfrm>
          <a:prstGeom prst="ellipse">
            <a:avLst/>
          </a:prstGeom>
          <a:solidFill>
            <a:srgbClr val="F6B26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45"/>
          <p:cNvSpPr/>
          <p:nvPr/>
        </p:nvSpPr>
        <p:spPr>
          <a:xfrm>
            <a:off x="1889325" y="2331125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45"/>
          <p:cNvSpPr/>
          <p:nvPr/>
        </p:nvSpPr>
        <p:spPr>
          <a:xfrm>
            <a:off x="3975850" y="2571750"/>
            <a:ext cx="257700" cy="269100"/>
          </a:xfrm>
          <a:prstGeom prst="ellipse">
            <a:avLst/>
          </a:prstGeom>
          <a:solidFill>
            <a:srgbClr val="F6B26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45"/>
          <p:cNvSpPr/>
          <p:nvPr/>
        </p:nvSpPr>
        <p:spPr>
          <a:xfrm>
            <a:off x="6535250" y="4041000"/>
            <a:ext cx="257700" cy="2691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45"/>
          <p:cNvSpPr/>
          <p:nvPr/>
        </p:nvSpPr>
        <p:spPr>
          <a:xfrm>
            <a:off x="6792950" y="3619500"/>
            <a:ext cx="257700" cy="2691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45"/>
          <p:cNvSpPr/>
          <p:nvPr/>
        </p:nvSpPr>
        <p:spPr>
          <a:xfrm>
            <a:off x="6111650" y="3984800"/>
            <a:ext cx="257700" cy="2691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45"/>
          <p:cNvSpPr/>
          <p:nvPr/>
        </p:nvSpPr>
        <p:spPr>
          <a:xfrm>
            <a:off x="6277550" y="3619500"/>
            <a:ext cx="257700" cy="2691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45"/>
          <p:cNvSpPr/>
          <p:nvPr/>
        </p:nvSpPr>
        <p:spPr>
          <a:xfrm>
            <a:off x="6340300" y="3198000"/>
            <a:ext cx="257700" cy="2691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45"/>
          <p:cNvSpPr/>
          <p:nvPr/>
        </p:nvSpPr>
        <p:spPr>
          <a:xfrm>
            <a:off x="5853950" y="3467100"/>
            <a:ext cx="257700" cy="2691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45"/>
          <p:cNvSpPr/>
          <p:nvPr/>
        </p:nvSpPr>
        <p:spPr>
          <a:xfrm>
            <a:off x="7646900" y="1256175"/>
            <a:ext cx="257700" cy="2691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45"/>
          <p:cNvSpPr/>
          <p:nvPr/>
        </p:nvSpPr>
        <p:spPr>
          <a:xfrm>
            <a:off x="369800" y="4456575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45"/>
          <p:cNvSpPr txBox="1"/>
          <p:nvPr/>
        </p:nvSpPr>
        <p:spPr>
          <a:xfrm>
            <a:off x="1490375" y="3727100"/>
            <a:ext cx="3552300" cy="8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No reason to use k-means over k-means++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4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K-means++</a:t>
            </a:r>
            <a:endParaRPr/>
          </a:p>
        </p:txBody>
      </p:sp>
      <p:sp>
        <p:nvSpPr>
          <p:cNvPr id="783" name="Google Shape;783;p46"/>
          <p:cNvSpPr txBox="1"/>
          <p:nvPr>
            <p:ph idx="1" type="body"/>
          </p:nvPr>
        </p:nvSpPr>
        <p:spPr>
          <a:xfrm>
            <a:off x="311700" y="1266325"/>
            <a:ext cx="8520600" cy="10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Suppose we are given a black box that will generate a uniform random number between 0 and any </a:t>
            </a:r>
            <a:r>
              <a:rPr b="1" lang="en"/>
              <a:t>N</a:t>
            </a:r>
            <a:r>
              <a:rPr lang="en"/>
              <a:t>. How can we use this black box to select points with probability proportional to </a:t>
            </a:r>
            <a:r>
              <a:rPr b="1" lang="en"/>
              <a:t>D(x)</a:t>
            </a:r>
            <a:r>
              <a:rPr b="1" baseline="30000" lang="en"/>
              <a:t>a</a:t>
            </a:r>
            <a:r>
              <a:rPr lang="en"/>
              <a:t>?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4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K-means++</a:t>
            </a:r>
            <a:endParaRPr/>
          </a:p>
        </p:txBody>
      </p:sp>
      <p:sp>
        <p:nvSpPr>
          <p:cNvPr id="789" name="Google Shape;789;p47"/>
          <p:cNvSpPr txBox="1"/>
          <p:nvPr>
            <p:ph idx="1" type="body"/>
          </p:nvPr>
        </p:nvSpPr>
        <p:spPr>
          <a:xfrm>
            <a:off x="311700" y="1266325"/>
            <a:ext cx="8520600" cy="10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Suppose we are given a black box that will generate a uniform random number between 0 and any </a:t>
            </a:r>
            <a:r>
              <a:rPr b="1" lang="en"/>
              <a:t>N</a:t>
            </a:r>
            <a:r>
              <a:rPr lang="en"/>
              <a:t>. How can we use this black box to select points with probability proportional to </a:t>
            </a:r>
            <a:r>
              <a:rPr b="1" lang="en"/>
              <a:t>D(x)</a:t>
            </a:r>
            <a:r>
              <a:rPr b="1" baseline="30000" lang="en"/>
              <a:t>a</a:t>
            </a:r>
            <a:r>
              <a:rPr lang="en"/>
              <a:t>?</a:t>
            </a:r>
            <a:endParaRPr/>
          </a:p>
        </p:txBody>
      </p:sp>
      <p:sp>
        <p:nvSpPr>
          <p:cNvPr id="790" name="Google Shape;790;p47"/>
          <p:cNvSpPr/>
          <p:nvPr/>
        </p:nvSpPr>
        <p:spPr>
          <a:xfrm>
            <a:off x="4170838" y="25191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47"/>
          <p:cNvSpPr/>
          <p:nvPr/>
        </p:nvSpPr>
        <p:spPr>
          <a:xfrm>
            <a:off x="4715463" y="2788200"/>
            <a:ext cx="257700" cy="2691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47"/>
          <p:cNvSpPr/>
          <p:nvPr/>
        </p:nvSpPr>
        <p:spPr>
          <a:xfrm>
            <a:off x="4251538" y="31040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47"/>
          <p:cNvSpPr/>
          <p:nvPr/>
        </p:nvSpPr>
        <p:spPr>
          <a:xfrm>
            <a:off x="4715463" y="32029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4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K-means++</a:t>
            </a:r>
            <a:endParaRPr/>
          </a:p>
        </p:txBody>
      </p:sp>
      <p:sp>
        <p:nvSpPr>
          <p:cNvPr id="799" name="Google Shape;799;p48"/>
          <p:cNvSpPr txBox="1"/>
          <p:nvPr>
            <p:ph idx="1" type="body"/>
          </p:nvPr>
        </p:nvSpPr>
        <p:spPr>
          <a:xfrm>
            <a:off x="311700" y="1266325"/>
            <a:ext cx="8520600" cy="10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Suppose we are given a black box that will generate a uniform random number between 0 and any </a:t>
            </a:r>
            <a:r>
              <a:rPr b="1" lang="en"/>
              <a:t>N</a:t>
            </a:r>
            <a:r>
              <a:rPr lang="en"/>
              <a:t>. How can we use this black box to select points with probability proportional to </a:t>
            </a:r>
            <a:r>
              <a:rPr b="1" lang="en"/>
              <a:t>D(x)</a:t>
            </a:r>
            <a:r>
              <a:rPr b="1" baseline="30000" lang="en"/>
              <a:t>2</a:t>
            </a:r>
            <a:r>
              <a:rPr lang="en"/>
              <a:t>?</a:t>
            </a:r>
            <a:endParaRPr/>
          </a:p>
        </p:txBody>
      </p:sp>
      <p:sp>
        <p:nvSpPr>
          <p:cNvPr id="800" name="Google Shape;800;p48"/>
          <p:cNvSpPr/>
          <p:nvPr/>
        </p:nvSpPr>
        <p:spPr>
          <a:xfrm>
            <a:off x="4170838" y="25191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801" name="Google Shape;801;p48"/>
          <p:cNvSpPr/>
          <p:nvPr/>
        </p:nvSpPr>
        <p:spPr>
          <a:xfrm>
            <a:off x="4715463" y="2788200"/>
            <a:ext cx="257700" cy="2691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48"/>
          <p:cNvSpPr/>
          <p:nvPr/>
        </p:nvSpPr>
        <p:spPr>
          <a:xfrm>
            <a:off x="4251538" y="31040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803" name="Google Shape;803;p48"/>
          <p:cNvSpPr/>
          <p:nvPr/>
        </p:nvSpPr>
        <p:spPr>
          <a:xfrm>
            <a:off x="4715463" y="32029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  <p:sp>
        <p:nvSpPr>
          <p:cNvPr id="804" name="Google Shape;804;p48"/>
          <p:cNvSpPr txBox="1"/>
          <p:nvPr/>
        </p:nvSpPr>
        <p:spPr>
          <a:xfrm>
            <a:off x="6231875" y="2519100"/>
            <a:ext cx="1816800" cy="9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D(x)</a:t>
            </a:r>
            <a:r>
              <a:rPr b="1" baseline="30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3</a:t>
            </a:r>
            <a:r>
              <a:rPr b="1" baseline="30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9</a:t>
            </a: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D(y)</a:t>
            </a:r>
            <a:r>
              <a:rPr b="1" baseline="30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2</a:t>
            </a:r>
            <a:r>
              <a:rPr b="1" baseline="30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4</a:t>
            </a: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D(z)</a:t>
            </a:r>
            <a:r>
              <a:rPr b="1" baseline="30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1</a:t>
            </a:r>
            <a:r>
              <a:rPr b="1" baseline="30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1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5" name="Google Shape;805;p48"/>
          <p:cNvSpPr txBox="1"/>
          <p:nvPr/>
        </p:nvSpPr>
        <p:spPr>
          <a:xfrm>
            <a:off x="311700" y="2439825"/>
            <a:ext cx="22701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Let’s set </a:t>
            </a: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 = 2</a:t>
            </a: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4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K-means++</a:t>
            </a:r>
            <a:endParaRPr/>
          </a:p>
        </p:txBody>
      </p:sp>
      <p:sp>
        <p:nvSpPr>
          <p:cNvPr id="811" name="Google Shape;811;p49"/>
          <p:cNvSpPr txBox="1"/>
          <p:nvPr>
            <p:ph idx="1" type="body"/>
          </p:nvPr>
        </p:nvSpPr>
        <p:spPr>
          <a:xfrm>
            <a:off x="311700" y="1266325"/>
            <a:ext cx="8520600" cy="10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Suppose we are given a black box that will generate a uniform random number between 0 and any </a:t>
            </a:r>
            <a:r>
              <a:rPr b="1" lang="en"/>
              <a:t>N</a:t>
            </a:r>
            <a:r>
              <a:rPr lang="en"/>
              <a:t>. How can we use this black box to select points with probability proportional to </a:t>
            </a:r>
            <a:r>
              <a:rPr b="1" lang="en"/>
              <a:t>D(x)</a:t>
            </a:r>
            <a:r>
              <a:rPr b="1" baseline="30000" lang="en"/>
              <a:t>2</a:t>
            </a:r>
            <a:r>
              <a:rPr lang="en"/>
              <a:t>?</a:t>
            </a:r>
            <a:endParaRPr/>
          </a:p>
        </p:txBody>
      </p:sp>
      <p:sp>
        <p:nvSpPr>
          <p:cNvPr id="812" name="Google Shape;812;p49"/>
          <p:cNvSpPr/>
          <p:nvPr/>
        </p:nvSpPr>
        <p:spPr>
          <a:xfrm>
            <a:off x="4170838" y="25191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813" name="Google Shape;813;p49"/>
          <p:cNvSpPr/>
          <p:nvPr/>
        </p:nvSpPr>
        <p:spPr>
          <a:xfrm>
            <a:off x="4715463" y="2788200"/>
            <a:ext cx="257700" cy="2691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49"/>
          <p:cNvSpPr/>
          <p:nvPr/>
        </p:nvSpPr>
        <p:spPr>
          <a:xfrm>
            <a:off x="4251538" y="31040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815" name="Google Shape;815;p49"/>
          <p:cNvSpPr/>
          <p:nvPr/>
        </p:nvSpPr>
        <p:spPr>
          <a:xfrm>
            <a:off x="4715463" y="32029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  <p:sp>
        <p:nvSpPr>
          <p:cNvPr id="816" name="Google Shape;816;p49"/>
          <p:cNvSpPr txBox="1"/>
          <p:nvPr/>
        </p:nvSpPr>
        <p:spPr>
          <a:xfrm>
            <a:off x="6231875" y="2519100"/>
            <a:ext cx="1816800" cy="9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D(x)</a:t>
            </a:r>
            <a:r>
              <a:rPr b="1" baseline="30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3</a:t>
            </a:r>
            <a:r>
              <a:rPr b="1" baseline="30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9</a:t>
            </a: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D(y)</a:t>
            </a:r>
            <a:r>
              <a:rPr b="1" baseline="30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2</a:t>
            </a:r>
            <a:r>
              <a:rPr b="1" baseline="30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4</a:t>
            </a: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D(z)</a:t>
            </a:r>
            <a:r>
              <a:rPr b="1" baseline="30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1</a:t>
            </a:r>
            <a:r>
              <a:rPr b="1" baseline="30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1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7" name="Google Shape;817;p49"/>
          <p:cNvSpPr txBox="1"/>
          <p:nvPr/>
        </p:nvSpPr>
        <p:spPr>
          <a:xfrm>
            <a:off x="311700" y="2439825"/>
            <a:ext cx="22701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Let’s set </a:t>
            </a: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 = 2</a:t>
            </a: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18" name="Google Shape;818;p49"/>
          <p:cNvCxnSpPr/>
          <p:nvPr/>
        </p:nvCxnSpPr>
        <p:spPr>
          <a:xfrm flipH="1" rot="10800000">
            <a:off x="784650" y="4248200"/>
            <a:ext cx="7574700" cy="35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9" name="Google Shape;819;p49"/>
          <p:cNvCxnSpPr/>
          <p:nvPr/>
        </p:nvCxnSpPr>
        <p:spPr>
          <a:xfrm flipH="1" rot="10800000">
            <a:off x="8056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0" name="Google Shape;820;p49"/>
          <p:cNvCxnSpPr/>
          <p:nvPr/>
        </p:nvCxnSpPr>
        <p:spPr>
          <a:xfrm flipH="1" rot="10800000">
            <a:off x="13442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1" name="Google Shape;821;p49"/>
          <p:cNvCxnSpPr/>
          <p:nvPr/>
        </p:nvCxnSpPr>
        <p:spPr>
          <a:xfrm flipH="1" rot="10800000">
            <a:off x="18828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2" name="Google Shape;822;p49"/>
          <p:cNvCxnSpPr/>
          <p:nvPr/>
        </p:nvCxnSpPr>
        <p:spPr>
          <a:xfrm flipH="1" rot="10800000">
            <a:off x="24214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3" name="Google Shape;823;p49"/>
          <p:cNvCxnSpPr/>
          <p:nvPr/>
        </p:nvCxnSpPr>
        <p:spPr>
          <a:xfrm flipH="1" rot="10800000">
            <a:off x="29600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4" name="Google Shape;824;p49"/>
          <p:cNvCxnSpPr/>
          <p:nvPr/>
        </p:nvCxnSpPr>
        <p:spPr>
          <a:xfrm flipH="1" rot="10800000">
            <a:off x="34986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5" name="Google Shape;825;p49"/>
          <p:cNvCxnSpPr/>
          <p:nvPr/>
        </p:nvCxnSpPr>
        <p:spPr>
          <a:xfrm flipH="1" rot="10800000">
            <a:off x="40372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6" name="Google Shape;826;p49"/>
          <p:cNvCxnSpPr/>
          <p:nvPr/>
        </p:nvCxnSpPr>
        <p:spPr>
          <a:xfrm flipH="1" rot="10800000">
            <a:off x="45758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7" name="Google Shape;827;p49"/>
          <p:cNvCxnSpPr/>
          <p:nvPr/>
        </p:nvCxnSpPr>
        <p:spPr>
          <a:xfrm flipH="1" rot="10800000">
            <a:off x="51144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8" name="Google Shape;828;p49"/>
          <p:cNvCxnSpPr/>
          <p:nvPr/>
        </p:nvCxnSpPr>
        <p:spPr>
          <a:xfrm flipH="1" rot="10800000">
            <a:off x="56530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9" name="Google Shape;829;p49"/>
          <p:cNvCxnSpPr/>
          <p:nvPr/>
        </p:nvCxnSpPr>
        <p:spPr>
          <a:xfrm flipH="1" rot="10800000">
            <a:off x="61916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0" name="Google Shape;830;p49"/>
          <p:cNvCxnSpPr/>
          <p:nvPr/>
        </p:nvCxnSpPr>
        <p:spPr>
          <a:xfrm flipH="1" rot="10800000">
            <a:off x="67302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1" name="Google Shape;831;p49"/>
          <p:cNvCxnSpPr/>
          <p:nvPr/>
        </p:nvCxnSpPr>
        <p:spPr>
          <a:xfrm flipH="1" rot="10800000">
            <a:off x="72688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2" name="Google Shape;832;p49"/>
          <p:cNvCxnSpPr/>
          <p:nvPr/>
        </p:nvCxnSpPr>
        <p:spPr>
          <a:xfrm flipH="1" rot="10800000">
            <a:off x="78074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3" name="Google Shape;833;p49"/>
          <p:cNvCxnSpPr/>
          <p:nvPr/>
        </p:nvCxnSpPr>
        <p:spPr>
          <a:xfrm flipH="1" rot="10800000">
            <a:off x="83460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4" name="Google Shape;834;p49"/>
          <p:cNvSpPr txBox="1"/>
          <p:nvPr/>
        </p:nvSpPr>
        <p:spPr>
          <a:xfrm>
            <a:off x="677825" y="4274550"/>
            <a:ext cx="2577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5" name="Google Shape;835;p49"/>
          <p:cNvSpPr txBox="1"/>
          <p:nvPr/>
        </p:nvSpPr>
        <p:spPr>
          <a:xfrm>
            <a:off x="8218225" y="4274550"/>
            <a:ext cx="2577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N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5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K-means++</a:t>
            </a:r>
            <a:endParaRPr/>
          </a:p>
        </p:txBody>
      </p:sp>
      <p:sp>
        <p:nvSpPr>
          <p:cNvPr id="841" name="Google Shape;841;p50"/>
          <p:cNvSpPr txBox="1"/>
          <p:nvPr>
            <p:ph idx="1" type="body"/>
          </p:nvPr>
        </p:nvSpPr>
        <p:spPr>
          <a:xfrm>
            <a:off x="311700" y="1266325"/>
            <a:ext cx="8520600" cy="10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Suppose we are given a black box that will generate a uniform random number between 0 and any </a:t>
            </a:r>
            <a:r>
              <a:rPr b="1" lang="en"/>
              <a:t>N</a:t>
            </a:r>
            <a:r>
              <a:rPr lang="en"/>
              <a:t>. How can we use this black box to select points with probability proportional to </a:t>
            </a:r>
            <a:r>
              <a:rPr b="1" lang="en"/>
              <a:t>D(x)</a:t>
            </a:r>
            <a:r>
              <a:rPr b="1" baseline="30000" lang="en"/>
              <a:t>2</a:t>
            </a:r>
            <a:r>
              <a:rPr lang="en"/>
              <a:t>?</a:t>
            </a:r>
            <a:endParaRPr/>
          </a:p>
        </p:txBody>
      </p:sp>
      <p:sp>
        <p:nvSpPr>
          <p:cNvPr id="842" name="Google Shape;842;p50"/>
          <p:cNvSpPr/>
          <p:nvPr/>
        </p:nvSpPr>
        <p:spPr>
          <a:xfrm>
            <a:off x="4170838" y="25191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843" name="Google Shape;843;p50"/>
          <p:cNvSpPr/>
          <p:nvPr/>
        </p:nvSpPr>
        <p:spPr>
          <a:xfrm>
            <a:off x="4715463" y="2788200"/>
            <a:ext cx="257700" cy="2691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50"/>
          <p:cNvSpPr/>
          <p:nvPr/>
        </p:nvSpPr>
        <p:spPr>
          <a:xfrm>
            <a:off x="4251538" y="31040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845" name="Google Shape;845;p50"/>
          <p:cNvSpPr/>
          <p:nvPr/>
        </p:nvSpPr>
        <p:spPr>
          <a:xfrm>
            <a:off x="4715463" y="32029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  <p:sp>
        <p:nvSpPr>
          <p:cNvPr id="846" name="Google Shape;846;p50"/>
          <p:cNvSpPr txBox="1"/>
          <p:nvPr/>
        </p:nvSpPr>
        <p:spPr>
          <a:xfrm>
            <a:off x="6231875" y="2519100"/>
            <a:ext cx="1816800" cy="9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D(x)</a:t>
            </a:r>
            <a:r>
              <a:rPr b="1" baseline="30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3</a:t>
            </a:r>
            <a:r>
              <a:rPr b="1" baseline="30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9</a:t>
            </a: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D(y)</a:t>
            </a:r>
            <a:r>
              <a:rPr b="1" baseline="30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2</a:t>
            </a:r>
            <a:r>
              <a:rPr b="1" baseline="30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4</a:t>
            </a: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D(z)</a:t>
            </a:r>
            <a:r>
              <a:rPr b="1" baseline="30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1</a:t>
            </a:r>
            <a:r>
              <a:rPr b="1" baseline="30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1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7" name="Google Shape;847;p50"/>
          <p:cNvSpPr txBox="1"/>
          <p:nvPr/>
        </p:nvSpPr>
        <p:spPr>
          <a:xfrm>
            <a:off x="311700" y="2439825"/>
            <a:ext cx="22701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Let’s set </a:t>
            </a: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 = 2</a:t>
            </a: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48" name="Google Shape;848;p50"/>
          <p:cNvCxnSpPr/>
          <p:nvPr/>
        </p:nvCxnSpPr>
        <p:spPr>
          <a:xfrm flipH="1" rot="10800000">
            <a:off x="784650" y="4248200"/>
            <a:ext cx="7574700" cy="35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9" name="Google Shape;849;p50"/>
          <p:cNvCxnSpPr/>
          <p:nvPr/>
        </p:nvCxnSpPr>
        <p:spPr>
          <a:xfrm flipH="1" rot="10800000">
            <a:off x="8056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0" name="Google Shape;850;p50"/>
          <p:cNvCxnSpPr/>
          <p:nvPr/>
        </p:nvCxnSpPr>
        <p:spPr>
          <a:xfrm flipH="1" rot="10800000">
            <a:off x="13442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1" name="Google Shape;851;p50"/>
          <p:cNvCxnSpPr/>
          <p:nvPr/>
        </p:nvCxnSpPr>
        <p:spPr>
          <a:xfrm flipH="1" rot="10800000">
            <a:off x="18828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2" name="Google Shape;852;p50"/>
          <p:cNvCxnSpPr/>
          <p:nvPr/>
        </p:nvCxnSpPr>
        <p:spPr>
          <a:xfrm flipH="1" rot="10800000">
            <a:off x="24214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3" name="Google Shape;853;p50"/>
          <p:cNvCxnSpPr/>
          <p:nvPr/>
        </p:nvCxnSpPr>
        <p:spPr>
          <a:xfrm flipH="1" rot="10800000">
            <a:off x="29600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4" name="Google Shape;854;p50"/>
          <p:cNvCxnSpPr/>
          <p:nvPr/>
        </p:nvCxnSpPr>
        <p:spPr>
          <a:xfrm flipH="1" rot="10800000">
            <a:off x="34986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5" name="Google Shape;855;p50"/>
          <p:cNvCxnSpPr/>
          <p:nvPr/>
        </p:nvCxnSpPr>
        <p:spPr>
          <a:xfrm flipH="1" rot="10800000">
            <a:off x="40372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6" name="Google Shape;856;p50"/>
          <p:cNvCxnSpPr/>
          <p:nvPr/>
        </p:nvCxnSpPr>
        <p:spPr>
          <a:xfrm flipH="1" rot="10800000">
            <a:off x="45758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7" name="Google Shape;857;p50"/>
          <p:cNvCxnSpPr/>
          <p:nvPr/>
        </p:nvCxnSpPr>
        <p:spPr>
          <a:xfrm flipH="1" rot="10800000">
            <a:off x="51144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8" name="Google Shape;858;p50"/>
          <p:cNvCxnSpPr/>
          <p:nvPr/>
        </p:nvCxnSpPr>
        <p:spPr>
          <a:xfrm flipH="1" rot="10800000">
            <a:off x="56530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9" name="Google Shape;859;p50"/>
          <p:cNvCxnSpPr/>
          <p:nvPr/>
        </p:nvCxnSpPr>
        <p:spPr>
          <a:xfrm flipH="1" rot="10800000">
            <a:off x="61916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0" name="Google Shape;860;p50"/>
          <p:cNvCxnSpPr/>
          <p:nvPr/>
        </p:nvCxnSpPr>
        <p:spPr>
          <a:xfrm flipH="1" rot="10800000">
            <a:off x="67302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1" name="Google Shape;861;p50"/>
          <p:cNvCxnSpPr/>
          <p:nvPr/>
        </p:nvCxnSpPr>
        <p:spPr>
          <a:xfrm flipH="1" rot="10800000">
            <a:off x="72688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2" name="Google Shape;862;p50"/>
          <p:cNvCxnSpPr/>
          <p:nvPr/>
        </p:nvCxnSpPr>
        <p:spPr>
          <a:xfrm flipH="1" rot="10800000">
            <a:off x="78074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3" name="Google Shape;863;p50"/>
          <p:cNvCxnSpPr/>
          <p:nvPr/>
        </p:nvCxnSpPr>
        <p:spPr>
          <a:xfrm flipH="1" rot="10800000">
            <a:off x="83460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4" name="Google Shape;864;p50"/>
          <p:cNvSpPr txBox="1"/>
          <p:nvPr/>
        </p:nvSpPr>
        <p:spPr>
          <a:xfrm>
            <a:off x="677825" y="4274550"/>
            <a:ext cx="2577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5" name="Google Shape;865;p50"/>
          <p:cNvSpPr txBox="1"/>
          <p:nvPr/>
        </p:nvSpPr>
        <p:spPr>
          <a:xfrm>
            <a:off x="8218225" y="4274550"/>
            <a:ext cx="2577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N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6" name="Google Shape;866;p50"/>
          <p:cNvSpPr/>
          <p:nvPr/>
        </p:nvSpPr>
        <p:spPr>
          <a:xfrm>
            <a:off x="9355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5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K-means++</a:t>
            </a:r>
            <a:endParaRPr/>
          </a:p>
        </p:txBody>
      </p:sp>
      <p:sp>
        <p:nvSpPr>
          <p:cNvPr id="872" name="Google Shape;872;p51"/>
          <p:cNvSpPr txBox="1"/>
          <p:nvPr>
            <p:ph idx="1" type="body"/>
          </p:nvPr>
        </p:nvSpPr>
        <p:spPr>
          <a:xfrm>
            <a:off x="311700" y="1266325"/>
            <a:ext cx="8520600" cy="10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Suppose we are given a black box that will generate a uniform random number between 0 and any </a:t>
            </a:r>
            <a:r>
              <a:rPr b="1" lang="en"/>
              <a:t>N</a:t>
            </a:r>
            <a:r>
              <a:rPr lang="en"/>
              <a:t>. How can we use this black box to select points with probability proportional to </a:t>
            </a:r>
            <a:r>
              <a:rPr b="1" lang="en"/>
              <a:t>D(x)</a:t>
            </a:r>
            <a:r>
              <a:rPr b="1" baseline="30000" lang="en"/>
              <a:t>2</a:t>
            </a:r>
            <a:r>
              <a:rPr lang="en"/>
              <a:t>?</a:t>
            </a:r>
            <a:endParaRPr/>
          </a:p>
        </p:txBody>
      </p:sp>
      <p:sp>
        <p:nvSpPr>
          <p:cNvPr id="873" name="Google Shape;873;p51"/>
          <p:cNvSpPr/>
          <p:nvPr/>
        </p:nvSpPr>
        <p:spPr>
          <a:xfrm>
            <a:off x="4170838" y="25191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874" name="Google Shape;874;p51"/>
          <p:cNvSpPr/>
          <p:nvPr/>
        </p:nvSpPr>
        <p:spPr>
          <a:xfrm>
            <a:off x="4715463" y="2788200"/>
            <a:ext cx="257700" cy="2691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51"/>
          <p:cNvSpPr/>
          <p:nvPr/>
        </p:nvSpPr>
        <p:spPr>
          <a:xfrm>
            <a:off x="4251538" y="31040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876" name="Google Shape;876;p51"/>
          <p:cNvSpPr/>
          <p:nvPr/>
        </p:nvSpPr>
        <p:spPr>
          <a:xfrm>
            <a:off x="4715463" y="32029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  <p:sp>
        <p:nvSpPr>
          <p:cNvPr id="877" name="Google Shape;877;p51"/>
          <p:cNvSpPr txBox="1"/>
          <p:nvPr/>
        </p:nvSpPr>
        <p:spPr>
          <a:xfrm>
            <a:off x="6231875" y="2519100"/>
            <a:ext cx="1816800" cy="9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D(x)</a:t>
            </a:r>
            <a:r>
              <a:rPr b="1" baseline="30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3</a:t>
            </a:r>
            <a:r>
              <a:rPr b="1" baseline="30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9</a:t>
            </a: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D(y)</a:t>
            </a:r>
            <a:r>
              <a:rPr b="1" baseline="30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2</a:t>
            </a:r>
            <a:r>
              <a:rPr b="1" baseline="30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4</a:t>
            </a: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D(z)</a:t>
            </a:r>
            <a:r>
              <a:rPr b="1" baseline="30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1</a:t>
            </a:r>
            <a:r>
              <a:rPr b="1" baseline="30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1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8" name="Google Shape;878;p51"/>
          <p:cNvSpPr txBox="1"/>
          <p:nvPr/>
        </p:nvSpPr>
        <p:spPr>
          <a:xfrm>
            <a:off x="311700" y="2439825"/>
            <a:ext cx="22701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Let’s set </a:t>
            </a: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 = 2</a:t>
            </a: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79" name="Google Shape;879;p51"/>
          <p:cNvCxnSpPr/>
          <p:nvPr/>
        </p:nvCxnSpPr>
        <p:spPr>
          <a:xfrm flipH="1" rot="10800000">
            <a:off x="784650" y="4248200"/>
            <a:ext cx="7574700" cy="35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0" name="Google Shape;880;p51"/>
          <p:cNvCxnSpPr/>
          <p:nvPr/>
        </p:nvCxnSpPr>
        <p:spPr>
          <a:xfrm flipH="1" rot="10800000">
            <a:off x="8056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1" name="Google Shape;881;p51"/>
          <p:cNvCxnSpPr/>
          <p:nvPr/>
        </p:nvCxnSpPr>
        <p:spPr>
          <a:xfrm flipH="1" rot="10800000">
            <a:off x="13442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2" name="Google Shape;882;p51"/>
          <p:cNvCxnSpPr/>
          <p:nvPr/>
        </p:nvCxnSpPr>
        <p:spPr>
          <a:xfrm flipH="1" rot="10800000">
            <a:off x="18828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3" name="Google Shape;883;p51"/>
          <p:cNvCxnSpPr/>
          <p:nvPr/>
        </p:nvCxnSpPr>
        <p:spPr>
          <a:xfrm flipH="1" rot="10800000">
            <a:off x="24214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4" name="Google Shape;884;p51"/>
          <p:cNvCxnSpPr/>
          <p:nvPr/>
        </p:nvCxnSpPr>
        <p:spPr>
          <a:xfrm flipH="1" rot="10800000">
            <a:off x="29600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5" name="Google Shape;885;p51"/>
          <p:cNvCxnSpPr/>
          <p:nvPr/>
        </p:nvCxnSpPr>
        <p:spPr>
          <a:xfrm flipH="1" rot="10800000">
            <a:off x="34986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6" name="Google Shape;886;p51"/>
          <p:cNvCxnSpPr/>
          <p:nvPr/>
        </p:nvCxnSpPr>
        <p:spPr>
          <a:xfrm flipH="1" rot="10800000">
            <a:off x="40372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7" name="Google Shape;887;p51"/>
          <p:cNvCxnSpPr/>
          <p:nvPr/>
        </p:nvCxnSpPr>
        <p:spPr>
          <a:xfrm flipH="1" rot="10800000">
            <a:off x="45758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8" name="Google Shape;888;p51"/>
          <p:cNvCxnSpPr/>
          <p:nvPr/>
        </p:nvCxnSpPr>
        <p:spPr>
          <a:xfrm flipH="1" rot="10800000">
            <a:off x="51144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9" name="Google Shape;889;p51"/>
          <p:cNvCxnSpPr/>
          <p:nvPr/>
        </p:nvCxnSpPr>
        <p:spPr>
          <a:xfrm flipH="1" rot="10800000">
            <a:off x="56530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0" name="Google Shape;890;p51"/>
          <p:cNvCxnSpPr/>
          <p:nvPr/>
        </p:nvCxnSpPr>
        <p:spPr>
          <a:xfrm flipH="1" rot="10800000">
            <a:off x="61916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1" name="Google Shape;891;p51"/>
          <p:cNvCxnSpPr/>
          <p:nvPr/>
        </p:nvCxnSpPr>
        <p:spPr>
          <a:xfrm flipH="1" rot="10800000">
            <a:off x="67302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2" name="Google Shape;892;p51"/>
          <p:cNvCxnSpPr/>
          <p:nvPr/>
        </p:nvCxnSpPr>
        <p:spPr>
          <a:xfrm flipH="1" rot="10800000">
            <a:off x="72688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3" name="Google Shape;893;p51"/>
          <p:cNvCxnSpPr/>
          <p:nvPr/>
        </p:nvCxnSpPr>
        <p:spPr>
          <a:xfrm flipH="1" rot="10800000">
            <a:off x="78074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4" name="Google Shape;894;p51"/>
          <p:cNvCxnSpPr/>
          <p:nvPr/>
        </p:nvCxnSpPr>
        <p:spPr>
          <a:xfrm flipH="1" rot="10800000">
            <a:off x="83460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5" name="Google Shape;895;p51"/>
          <p:cNvSpPr txBox="1"/>
          <p:nvPr/>
        </p:nvSpPr>
        <p:spPr>
          <a:xfrm>
            <a:off x="677825" y="4274550"/>
            <a:ext cx="2577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6" name="Google Shape;896;p51"/>
          <p:cNvSpPr txBox="1"/>
          <p:nvPr/>
        </p:nvSpPr>
        <p:spPr>
          <a:xfrm>
            <a:off x="8218225" y="4274550"/>
            <a:ext cx="2577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N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7" name="Google Shape;897;p51"/>
          <p:cNvSpPr/>
          <p:nvPr/>
        </p:nvSpPr>
        <p:spPr>
          <a:xfrm>
            <a:off x="9355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  <p:sp>
        <p:nvSpPr>
          <p:cNvPr id="898" name="Google Shape;898;p51"/>
          <p:cNvSpPr/>
          <p:nvPr/>
        </p:nvSpPr>
        <p:spPr>
          <a:xfrm>
            <a:off x="14857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899" name="Google Shape;899;p51"/>
          <p:cNvSpPr/>
          <p:nvPr/>
        </p:nvSpPr>
        <p:spPr>
          <a:xfrm>
            <a:off x="20243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900" name="Google Shape;900;p51"/>
          <p:cNvSpPr/>
          <p:nvPr/>
        </p:nvSpPr>
        <p:spPr>
          <a:xfrm>
            <a:off x="25745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901" name="Google Shape;901;p51"/>
          <p:cNvSpPr/>
          <p:nvPr/>
        </p:nvSpPr>
        <p:spPr>
          <a:xfrm>
            <a:off x="31131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Clusters can be Ambiguous</a:t>
            </a:r>
            <a:endParaRPr/>
          </a:p>
        </p:txBody>
      </p:sp>
      <p:sp>
        <p:nvSpPr>
          <p:cNvPr id="127" name="Google Shape;127;p16"/>
          <p:cNvSpPr/>
          <p:nvPr/>
        </p:nvSpPr>
        <p:spPr>
          <a:xfrm>
            <a:off x="939995" y="2499689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6"/>
          <p:cNvSpPr/>
          <p:nvPr/>
        </p:nvSpPr>
        <p:spPr>
          <a:xfrm>
            <a:off x="939995" y="2100889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6"/>
          <p:cNvSpPr/>
          <p:nvPr/>
        </p:nvSpPr>
        <p:spPr>
          <a:xfrm>
            <a:off x="1111674" y="2153430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6"/>
          <p:cNvSpPr/>
          <p:nvPr/>
        </p:nvSpPr>
        <p:spPr>
          <a:xfrm>
            <a:off x="1490898" y="1548196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6"/>
          <p:cNvSpPr/>
          <p:nvPr/>
        </p:nvSpPr>
        <p:spPr>
          <a:xfrm>
            <a:off x="939995" y="2289591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6"/>
          <p:cNvSpPr/>
          <p:nvPr/>
        </p:nvSpPr>
        <p:spPr>
          <a:xfrm>
            <a:off x="782633" y="2346634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6"/>
          <p:cNvSpPr/>
          <p:nvPr/>
        </p:nvSpPr>
        <p:spPr>
          <a:xfrm>
            <a:off x="1647990" y="1611168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6"/>
          <p:cNvSpPr/>
          <p:nvPr/>
        </p:nvSpPr>
        <p:spPr>
          <a:xfrm>
            <a:off x="1490898" y="1764257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6"/>
          <p:cNvSpPr/>
          <p:nvPr/>
        </p:nvSpPr>
        <p:spPr>
          <a:xfrm>
            <a:off x="1569444" y="1433170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6"/>
          <p:cNvSpPr/>
          <p:nvPr/>
        </p:nvSpPr>
        <p:spPr>
          <a:xfrm>
            <a:off x="1322111" y="1890520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6"/>
          <p:cNvSpPr/>
          <p:nvPr/>
        </p:nvSpPr>
        <p:spPr>
          <a:xfrm>
            <a:off x="2204923" y="2435117"/>
            <a:ext cx="78600" cy="897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2385942" y="2504247"/>
            <a:ext cx="78600" cy="897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6"/>
          <p:cNvSpPr/>
          <p:nvPr/>
        </p:nvSpPr>
        <p:spPr>
          <a:xfrm>
            <a:off x="2417518" y="2289603"/>
            <a:ext cx="78600" cy="897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6"/>
          <p:cNvSpPr/>
          <p:nvPr/>
        </p:nvSpPr>
        <p:spPr>
          <a:xfrm>
            <a:off x="2566962" y="2190688"/>
            <a:ext cx="78600" cy="897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6"/>
          <p:cNvSpPr/>
          <p:nvPr/>
        </p:nvSpPr>
        <p:spPr>
          <a:xfrm>
            <a:off x="2204923" y="2601494"/>
            <a:ext cx="78600" cy="897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6"/>
          <p:cNvSpPr/>
          <p:nvPr/>
        </p:nvSpPr>
        <p:spPr>
          <a:xfrm>
            <a:off x="2417518" y="2110005"/>
            <a:ext cx="78600" cy="897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3" name="Google Shape;143;p16"/>
          <p:cNvCxnSpPr/>
          <p:nvPr/>
        </p:nvCxnSpPr>
        <p:spPr>
          <a:xfrm>
            <a:off x="549225" y="1301975"/>
            <a:ext cx="13500" cy="15966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6"/>
          <p:cNvCxnSpPr/>
          <p:nvPr/>
        </p:nvCxnSpPr>
        <p:spPr>
          <a:xfrm>
            <a:off x="549225" y="2898488"/>
            <a:ext cx="2119200" cy="183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" name="Google Shape;145;p16"/>
          <p:cNvSpPr/>
          <p:nvPr/>
        </p:nvSpPr>
        <p:spPr>
          <a:xfrm>
            <a:off x="1490898" y="1980318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6"/>
          <p:cNvSpPr/>
          <p:nvPr/>
        </p:nvSpPr>
        <p:spPr>
          <a:xfrm>
            <a:off x="782633" y="2526220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6"/>
          <p:cNvSpPr/>
          <p:nvPr/>
        </p:nvSpPr>
        <p:spPr>
          <a:xfrm>
            <a:off x="939995" y="4397089"/>
            <a:ext cx="78600" cy="897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6"/>
          <p:cNvSpPr/>
          <p:nvPr/>
        </p:nvSpPr>
        <p:spPr>
          <a:xfrm>
            <a:off x="939995" y="3998289"/>
            <a:ext cx="78600" cy="897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6"/>
          <p:cNvSpPr/>
          <p:nvPr/>
        </p:nvSpPr>
        <p:spPr>
          <a:xfrm>
            <a:off x="1111674" y="4050830"/>
            <a:ext cx="78600" cy="897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6"/>
          <p:cNvSpPr/>
          <p:nvPr/>
        </p:nvSpPr>
        <p:spPr>
          <a:xfrm>
            <a:off x="1490898" y="3445596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6"/>
          <p:cNvSpPr/>
          <p:nvPr/>
        </p:nvSpPr>
        <p:spPr>
          <a:xfrm>
            <a:off x="939995" y="4186991"/>
            <a:ext cx="78600" cy="897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6"/>
          <p:cNvSpPr/>
          <p:nvPr/>
        </p:nvSpPr>
        <p:spPr>
          <a:xfrm>
            <a:off x="782633" y="4244034"/>
            <a:ext cx="78600" cy="897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6"/>
          <p:cNvSpPr/>
          <p:nvPr/>
        </p:nvSpPr>
        <p:spPr>
          <a:xfrm>
            <a:off x="1647990" y="3508568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6"/>
          <p:cNvSpPr/>
          <p:nvPr/>
        </p:nvSpPr>
        <p:spPr>
          <a:xfrm>
            <a:off x="1490898" y="3661657"/>
            <a:ext cx="78600" cy="897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6"/>
          <p:cNvSpPr/>
          <p:nvPr/>
        </p:nvSpPr>
        <p:spPr>
          <a:xfrm>
            <a:off x="1569444" y="3330570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6"/>
          <p:cNvSpPr/>
          <p:nvPr/>
        </p:nvSpPr>
        <p:spPr>
          <a:xfrm>
            <a:off x="1322111" y="3787920"/>
            <a:ext cx="78600" cy="897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6"/>
          <p:cNvSpPr/>
          <p:nvPr/>
        </p:nvSpPr>
        <p:spPr>
          <a:xfrm>
            <a:off x="2204923" y="433251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6"/>
          <p:cNvSpPr/>
          <p:nvPr/>
        </p:nvSpPr>
        <p:spPr>
          <a:xfrm>
            <a:off x="2385942" y="440164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6"/>
          <p:cNvSpPr/>
          <p:nvPr/>
        </p:nvSpPr>
        <p:spPr>
          <a:xfrm>
            <a:off x="2417518" y="4187003"/>
            <a:ext cx="78600" cy="897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6"/>
          <p:cNvSpPr/>
          <p:nvPr/>
        </p:nvSpPr>
        <p:spPr>
          <a:xfrm>
            <a:off x="2566962" y="4088088"/>
            <a:ext cx="78600" cy="897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6"/>
          <p:cNvSpPr/>
          <p:nvPr/>
        </p:nvSpPr>
        <p:spPr>
          <a:xfrm>
            <a:off x="2204923" y="4498894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6"/>
          <p:cNvSpPr/>
          <p:nvPr/>
        </p:nvSpPr>
        <p:spPr>
          <a:xfrm>
            <a:off x="2417518" y="4007405"/>
            <a:ext cx="78600" cy="897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3" name="Google Shape;163;p16"/>
          <p:cNvCxnSpPr/>
          <p:nvPr/>
        </p:nvCxnSpPr>
        <p:spPr>
          <a:xfrm>
            <a:off x="549225" y="3199375"/>
            <a:ext cx="13500" cy="15966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16"/>
          <p:cNvCxnSpPr/>
          <p:nvPr/>
        </p:nvCxnSpPr>
        <p:spPr>
          <a:xfrm>
            <a:off x="549225" y="4795888"/>
            <a:ext cx="2119200" cy="183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p16"/>
          <p:cNvSpPr/>
          <p:nvPr/>
        </p:nvSpPr>
        <p:spPr>
          <a:xfrm>
            <a:off x="1490898" y="3877718"/>
            <a:ext cx="78600" cy="897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6"/>
          <p:cNvSpPr/>
          <p:nvPr/>
        </p:nvSpPr>
        <p:spPr>
          <a:xfrm>
            <a:off x="782633" y="4423620"/>
            <a:ext cx="78600" cy="897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6"/>
          <p:cNvSpPr/>
          <p:nvPr/>
        </p:nvSpPr>
        <p:spPr>
          <a:xfrm>
            <a:off x="5518220" y="2481389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6"/>
          <p:cNvSpPr/>
          <p:nvPr/>
        </p:nvSpPr>
        <p:spPr>
          <a:xfrm>
            <a:off x="5518220" y="2082589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5689899" y="2135130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6069123" y="1529896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"/>
          <p:cNvSpPr/>
          <p:nvPr/>
        </p:nvSpPr>
        <p:spPr>
          <a:xfrm>
            <a:off x="5518220" y="2271291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6"/>
          <p:cNvSpPr/>
          <p:nvPr/>
        </p:nvSpPr>
        <p:spPr>
          <a:xfrm>
            <a:off x="5360858" y="2328334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6"/>
          <p:cNvSpPr/>
          <p:nvPr/>
        </p:nvSpPr>
        <p:spPr>
          <a:xfrm>
            <a:off x="6226215" y="1592868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6"/>
          <p:cNvSpPr/>
          <p:nvPr/>
        </p:nvSpPr>
        <p:spPr>
          <a:xfrm>
            <a:off x="6069123" y="174595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6"/>
          <p:cNvSpPr/>
          <p:nvPr/>
        </p:nvSpPr>
        <p:spPr>
          <a:xfrm>
            <a:off x="6147669" y="1414870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6"/>
          <p:cNvSpPr/>
          <p:nvPr/>
        </p:nvSpPr>
        <p:spPr>
          <a:xfrm>
            <a:off x="5900336" y="1872220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6"/>
          <p:cNvSpPr/>
          <p:nvPr/>
        </p:nvSpPr>
        <p:spPr>
          <a:xfrm>
            <a:off x="6783148" y="2416817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6"/>
          <p:cNvSpPr/>
          <p:nvPr/>
        </p:nvSpPr>
        <p:spPr>
          <a:xfrm>
            <a:off x="6964167" y="2485947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6"/>
          <p:cNvSpPr/>
          <p:nvPr/>
        </p:nvSpPr>
        <p:spPr>
          <a:xfrm>
            <a:off x="6995743" y="2271303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"/>
          <p:cNvSpPr/>
          <p:nvPr/>
        </p:nvSpPr>
        <p:spPr>
          <a:xfrm>
            <a:off x="7145187" y="2172388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6"/>
          <p:cNvSpPr/>
          <p:nvPr/>
        </p:nvSpPr>
        <p:spPr>
          <a:xfrm>
            <a:off x="6783148" y="2583194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6"/>
          <p:cNvSpPr/>
          <p:nvPr/>
        </p:nvSpPr>
        <p:spPr>
          <a:xfrm>
            <a:off x="6995743" y="2091705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3" name="Google Shape;183;p16"/>
          <p:cNvCxnSpPr/>
          <p:nvPr/>
        </p:nvCxnSpPr>
        <p:spPr>
          <a:xfrm>
            <a:off x="5127450" y="1283675"/>
            <a:ext cx="13500" cy="15966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16"/>
          <p:cNvCxnSpPr/>
          <p:nvPr/>
        </p:nvCxnSpPr>
        <p:spPr>
          <a:xfrm>
            <a:off x="5127450" y="2880188"/>
            <a:ext cx="2119200" cy="183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5" name="Google Shape;185;p16"/>
          <p:cNvSpPr/>
          <p:nvPr/>
        </p:nvSpPr>
        <p:spPr>
          <a:xfrm>
            <a:off x="6069123" y="1962018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6"/>
          <p:cNvSpPr/>
          <p:nvPr/>
        </p:nvSpPr>
        <p:spPr>
          <a:xfrm>
            <a:off x="5360858" y="2507920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6"/>
          <p:cNvSpPr/>
          <p:nvPr/>
        </p:nvSpPr>
        <p:spPr>
          <a:xfrm>
            <a:off x="5518220" y="4378789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6"/>
          <p:cNvSpPr/>
          <p:nvPr/>
        </p:nvSpPr>
        <p:spPr>
          <a:xfrm>
            <a:off x="5518220" y="3979989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6"/>
          <p:cNvSpPr/>
          <p:nvPr/>
        </p:nvSpPr>
        <p:spPr>
          <a:xfrm>
            <a:off x="5689899" y="4032530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6"/>
          <p:cNvSpPr/>
          <p:nvPr/>
        </p:nvSpPr>
        <p:spPr>
          <a:xfrm>
            <a:off x="6069123" y="3427296"/>
            <a:ext cx="78600" cy="897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6"/>
          <p:cNvSpPr/>
          <p:nvPr/>
        </p:nvSpPr>
        <p:spPr>
          <a:xfrm>
            <a:off x="5518220" y="4168691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6"/>
          <p:cNvSpPr/>
          <p:nvPr/>
        </p:nvSpPr>
        <p:spPr>
          <a:xfrm>
            <a:off x="5360858" y="4225734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6"/>
          <p:cNvSpPr/>
          <p:nvPr/>
        </p:nvSpPr>
        <p:spPr>
          <a:xfrm>
            <a:off x="6226215" y="3490268"/>
            <a:ext cx="78600" cy="897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6"/>
          <p:cNvSpPr/>
          <p:nvPr/>
        </p:nvSpPr>
        <p:spPr>
          <a:xfrm>
            <a:off x="6069123" y="3643357"/>
            <a:ext cx="78600" cy="897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6"/>
          <p:cNvSpPr/>
          <p:nvPr/>
        </p:nvSpPr>
        <p:spPr>
          <a:xfrm>
            <a:off x="6147669" y="3312270"/>
            <a:ext cx="78600" cy="897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6"/>
          <p:cNvSpPr/>
          <p:nvPr/>
        </p:nvSpPr>
        <p:spPr>
          <a:xfrm>
            <a:off x="5900336" y="3769620"/>
            <a:ext cx="78600" cy="897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6"/>
          <p:cNvSpPr/>
          <p:nvPr/>
        </p:nvSpPr>
        <p:spPr>
          <a:xfrm>
            <a:off x="6783148" y="431421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6"/>
          <p:cNvSpPr/>
          <p:nvPr/>
        </p:nvSpPr>
        <p:spPr>
          <a:xfrm>
            <a:off x="6964167" y="438334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6"/>
          <p:cNvSpPr/>
          <p:nvPr/>
        </p:nvSpPr>
        <p:spPr>
          <a:xfrm>
            <a:off x="6995743" y="4168703"/>
            <a:ext cx="78600" cy="897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6"/>
          <p:cNvSpPr/>
          <p:nvPr/>
        </p:nvSpPr>
        <p:spPr>
          <a:xfrm>
            <a:off x="7145187" y="4069788"/>
            <a:ext cx="78600" cy="897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6"/>
          <p:cNvSpPr/>
          <p:nvPr/>
        </p:nvSpPr>
        <p:spPr>
          <a:xfrm>
            <a:off x="6783148" y="4480594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6"/>
          <p:cNvSpPr/>
          <p:nvPr/>
        </p:nvSpPr>
        <p:spPr>
          <a:xfrm>
            <a:off x="6995743" y="3989105"/>
            <a:ext cx="78600" cy="897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3" name="Google Shape;203;p16"/>
          <p:cNvCxnSpPr/>
          <p:nvPr/>
        </p:nvCxnSpPr>
        <p:spPr>
          <a:xfrm>
            <a:off x="5127450" y="3181075"/>
            <a:ext cx="13500" cy="15966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16"/>
          <p:cNvCxnSpPr/>
          <p:nvPr/>
        </p:nvCxnSpPr>
        <p:spPr>
          <a:xfrm>
            <a:off x="5127450" y="4777588"/>
            <a:ext cx="2119200" cy="183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5" name="Google Shape;205;p16"/>
          <p:cNvSpPr/>
          <p:nvPr/>
        </p:nvSpPr>
        <p:spPr>
          <a:xfrm>
            <a:off x="6069123" y="3859418"/>
            <a:ext cx="78600" cy="897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6"/>
          <p:cNvSpPr/>
          <p:nvPr/>
        </p:nvSpPr>
        <p:spPr>
          <a:xfrm>
            <a:off x="5360858" y="4405320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5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K-means++</a:t>
            </a:r>
            <a:endParaRPr/>
          </a:p>
        </p:txBody>
      </p:sp>
      <p:sp>
        <p:nvSpPr>
          <p:cNvPr id="907" name="Google Shape;907;p52"/>
          <p:cNvSpPr txBox="1"/>
          <p:nvPr>
            <p:ph idx="1" type="body"/>
          </p:nvPr>
        </p:nvSpPr>
        <p:spPr>
          <a:xfrm>
            <a:off x="311700" y="1266325"/>
            <a:ext cx="8520600" cy="10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Suppose we are given a black box that will generate a uniform random number between 0 and any </a:t>
            </a:r>
            <a:r>
              <a:rPr b="1" lang="en"/>
              <a:t>N</a:t>
            </a:r>
            <a:r>
              <a:rPr lang="en"/>
              <a:t>. How can we use this black box to select points with probability proportional to </a:t>
            </a:r>
            <a:r>
              <a:rPr b="1" lang="en"/>
              <a:t>D(x)</a:t>
            </a:r>
            <a:r>
              <a:rPr b="1" baseline="30000" lang="en"/>
              <a:t>2</a:t>
            </a:r>
            <a:r>
              <a:rPr lang="en"/>
              <a:t>?</a:t>
            </a:r>
            <a:endParaRPr/>
          </a:p>
        </p:txBody>
      </p:sp>
      <p:sp>
        <p:nvSpPr>
          <p:cNvPr id="908" name="Google Shape;908;p52"/>
          <p:cNvSpPr/>
          <p:nvPr/>
        </p:nvSpPr>
        <p:spPr>
          <a:xfrm>
            <a:off x="4170838" y="25191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909" name="Google Shape;909;p52"/>
          <p:cNvSpPr/>
          <p:nvPr/>
        </p:nvSpPr>
        <p:spPr>
          <a:xfrm>
            <a:off x="4715463" y="2788200"/>
            <a:ext cx="257700" cy="2691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p52"/>
          <p:cNvSpPr/>
          <p:nvPr/>
        </p:nvSpPr>
        <p:spPr>
          <a:xfrm>
            <a:off x="4251538" y="31040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911" name="Google Shape;911;p52"/>
          <p:cNvSpPr/>
          <p:nvPr/>
        </p:nvSpPr>
        <p:spPr>
          <a:xfrm>
            <a:off x="4715463" y="32029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  <p:sp>
        <p:nvSpPr>
          <p:cNvPr id="912" name="Google Shape;912;p52"/>
          <p:cNvSpPr txBox="1"/>
          <p:nvPr/>
        </p:nvSpPr>
        <p:spPr>
          <a:xfrm>
            <a:off x="6231875" y="2519100"/>
            <a:ext cx="1816800" cy="9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D(x)</a:t>
            </a:r>
            <a:r>
              <a:rPr b="1" baseline="30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3</a:t>
            </a:r>
            <a:r>
              <a:rPr b="1" baseline="30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9</a:t>
            </a: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D(y)</a:t>
            </a:r>
            <a:r>
              <a:rPr b="1" baseline="30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2</a:t>
            </a:r>
            <a:r>
              <a:rPr b="1" baseline="30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4</a:t>
            </a: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D(z)</a:t>
            </a:r>
            <a:r>
              <a:rPr b="1" baseline="30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1</a:t>
            </a:r>
            <a:r>
              <a:rPr b="1" baseline="30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1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3" name="Google Shape;913;p52"/>
          <p:cNvSpPr txBox="1"/>
          <p:nvPr/>
        </p:nvSpPr>
        <p:spPr>
          <a:xfrm>
            <a:off x="311700" y="2439825"/>
            <a:ext cx="22701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Let’s set </a:t>
            </a: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 = 2</a:t>
            </a: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4" name="Google Shape;914;p52"/>
          <p:cNvSpPr txBox="1"/>
          <p:nvPr/>
        </p:nvSpPr>
        <p:spPr>
          <a:xfrm>
            <a:off x="677825" y="4274550"/>
            <a:ext cx="2577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5" name="Google Shape;915;p52"/>
          <p:cNvSpPr txBox="1"/>
          <p:nvPr/>
        </p:nvSpPr>
        <p:spPr>
          <a:xfrm>
            <a:off x="8218225" y="4274550"/>
            <a:ext cx="2577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N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16" name="Google Shape;916;p52"/>
          <p:cNvCxnSpPr/>
          <p:nvPr/>
        </p:nvCxnSpPr>
        <p:spPr>
          <a:xfrm flipH="1" rot="10800000">
            <a:off x="784650" y="4248200"/>
            <a:ext cx="7574700" cy="35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7" name="Google Shape;917;p52"/>
          <p:cNvCxnSpPr/>
          <p:nvPr/>
        </p:nvCxnSpPr>
        <p:spPr>
          <a:xfrm flipH="1" rot="10800000">
            <a:off x="8056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8" name="Google Shape;918;p52"/>
          <p:cNvCxnSpPr/>
          <p:nvPr/>
        </p:nvCxnSpPr>
        <p:spPr>
          <a:xfrm flipH="1" rot="10800000">
            <a:off x="13442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9" name="Google Shape;919;p52"/>
          <p:cNvCxnSpPr/>
          <p:nvPr/>
        </p:nvCxnSpPr>
        <p:spPr>
          <a:xfrm flipH="1" rot="10800000">
            <a:off x="18828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0" name="Google Shape;920;p52"/>
          <p:cNvCxnSpPr/>
          <p:nvPr/>
        </p:nvCxnSpPr>
        <p:spPr>
          <a:xfrm flipH="1" rot="10800000">
            <a:off x="24214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1" name="Google Shape;921;p52"/>
          <p:cNvCxnSpPr/>
          <p:nvPr/>
        </p:nvCxnSpPr>
        <p:spPr>
          <a:xfrm flipH="1" rot="10800000">
            <a:off x="29600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2" name="Google Shape;922;p52"/>
          <p:cNvCxnSpPr/>
          <p:nvPr/>
        </p:nvCxnSpPr>
        <p:spPr>
          <a:xfrm flipH="1" rot="10800000">
            <a:off x="34986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3" name="Google Shape;923;p52"/>
          <p:cNvCxnSpPr/>
          <p:nvPr/>
        </p:nvCxnSpPr>
        <p:spPr>
          <a:xfrm flipH="1" rot="10800000">
            <a:off x="40372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4" name="Google Shape;924;p52"/>
          <p:cNvCxnSpPr/>
          <p:nvPr/>
        </p:nvCxnSpPr>
        <p:spPr>
          <a:xfrm flipH="1" rot="10800000">
            <a:off x="45758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5" name="Google Shape;925;p52"/>
          <p:cNvCxnSpPr/>
          <p:nvPr/>
        </p:nvCxnSpPr>
        <p:spPr>
          <a:xfrm flipH="1" rot="10800000">
            <a:off x="51144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6" name="Google Shape;926;p52"/>
          <p:cNvCxnSpPr/>
          <p:nvPr/>
        </p:nvCxnSpPr>
        <p:spPr>
          <a:xfrm flipH="1" rot="10800000">
            <a:off x="56530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7" name="Google Shape;927;p52"/>
          <p:cNvCxnSpPr/>
          <p:nvPr/>
        </p:nvCxnSpPr>
        <p:spPr>
          <a:xfrm flipH="1" rot="10800000">
            <a:off x="61916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8" name="Google Shape;928;p52"/>
          <p:cNvCxnSpPr/>
          <p:nvPr/>
        </p:nvCxnSpPr>
        <p:spPr>
          <a:xfrm flipH="1" rot="10800000">
            <a:off x="67302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9" name="Google Shape;929;p52"/>
          <p:cNvCxnSpPr/>
          <p:nvPr/>
        </p:nvCxnSpPr>
        <p:spPr>
          <a:xfrm flipH="1" rot="10800000">
            <a:off x="72688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0" name="Google Shape;930;p52"/>
          <p:cNvCxnSpPr/>
          <p:nvPr/>
        </p:nvCxnSpPr>
        <p:spPr>
          <a:xfrm flipH="1" rot="10800000">
            <a:off x="78074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1" name="Google Shape;931;p52"/>
          <p:cNvCxnSpPr/>
          <p:nvPr/>
        </p:nvCxnSpPr>
        <p:spPr>
          <a:xfrm flipH="1" rot="10800000">
            <a:off x="83460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2" name="Google Shape;932;p52"/>
          <p:cNvSpPr/>
          <p:nvPr/>
        </p:nvSpPr>
        <p:spPr>
          <a:xfrm>
            <a:off x="9355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  <p:sp>
        <p:nvSpPr>
          <p:cNvPr id="933" name="Google Shape;933;p52"/>
          <p:cNvSpPr/>
          <p:nvPr/>
        </p:nvSpPr>
        <p:spPr>
          <a:xfrm>
            <a:off x="14857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934" name="Google Shape;934;p52"/>
          <p:cNvSpPr/>
          <p:nvPr/>
        </p:nvSpPr>
        <p:spPr>
          <a:xfrm>
            <a:off x="20243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935" name="Google Shape;935;p52"/>
          <p:cNvSpPr/>
          <p:nvPr/>
        </p:nvSpPr>
        <p:spPr>
          <a:xfrm>
            <a:off x="25745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936" name="Google Shape;936;p52"/>
          <p:cNvSpPr/>
          <p:nvPr/>
        </p:nvSpPr>
        <p:spPr>
          <a:xfrm>
            <a:off x="31131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937" name="Google Shape;937;p52"/>
          <p:cNvSpPr/>
          <p:nvPr/>
        </p:nvSpPr>
        <p:spPr>
          <a:xfrm>
            <a:off x="36401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  <p:sp>
        <p:nvSpPr>
          <p:cNvPr id="938" name="Google Shape;938;p52"/>
          <p:cNvSpPr/>
          <p:nvPr/>
        </p:nvSpPr>
        <p:spPr>
          <a:xfrm>
            <a:off x="41787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  <p:sp>
        <p:nvSpPr>
          <p:cNvPr id="939" name="Google Shape;939;p52"/>
          <p:cNvSpPr/>
          <p:nvPr/>
        </p:nvSpPr>
        <p:spPr>
          <a:xfrm>
            <a:off x="47173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940" name="Google Shape;940;p52"/>
          <p:cNvSpPr/>
          <p:nvPr/>
        </p:nvSpPr>
        <p:spPr>
          <a:xfrm>
            <a:off x="52559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941" name="Google Shape;941;p52"/>
          <p:cNvSpPr/>
          <p:nvPr/>
        </p:nvSpPr>
        <p:spPr>
          <a:xfrm>
            <a:off x="57945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942" name="Google Shape;942;p52"/>
          <p:cNvSpPr/>
          <p:nvPr/>
        </p:nvSpPr>
        <p:spPr>
          <a:xfrm>
            <a:off x="63331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943" name="Google Shape;943;p52"/>
          <p:cNvSpPr/>
          <p:nvPr/>
        </p:nvSpPr>
        <p:spPr>
          <a:xfrm>
            <a:off x="68717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944" name="Google Shape;944;p52"/>
          <p:cNvSpPr/>
          <p:nvPr/>
        </p:nvSpPr>
        <p:spPr>
          <a:xfrm>
            <a:off x="74103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945" name="Google Shape;945;p52"/>
          <p:cNvSpPr/>
          <p:nvPr/>
        </p:nvSpPr>
        <p:spPr>
          <a:xfrm>
            <a:off x="79489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5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K-means++</a:t>
            </a:r>
            <a:endParaRPr/>
          </a:p>
        </p:txBody>
      </p:sp>
      <p:sp>
        <p:nvSpPr>
          <p:cNvPr id="951" name="Google Shape;951;p53"/>
          <p:cNvSpPr txBox="1"/>
          <p:nvPr>
            <p:ph idx="1" type="body"/>
          </p:nvPr>
        </p:nvSpPr>
        <p:spPr>
          <a:xfrm>
            <a:off x="311700" y="1266325"/>
            <a:ext cx="8520600" cy="10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Suppose we are given a black box that will generate a uniform random number between 0 and any </a:t>
            </a:r>
            <a:r>
              <a:rPr b="1" lang="en"/>
              <a:t>N</a:t>
            </a:r>
            <a:r>
              <a:rPr lang="en"/>
              <a:t>. How can we use this black box to select points with probability proportional to </a:t>
            </a:r>
            <a:r>
              <a:rPr b="1" lang="en"/>
              <a:t>D(x)</a:t>
            </a:r>
            <a:r>
              <a:rPr b="1" baseline="30000" lang="en"/>
              <a:t>2</a:t>
            </a:r>
            <a:r>
              <a:rPr lang="en"/>
              <a:t>?</a:t>
            </a:r>
            <a:endParaRPr/>
          </a:p>
        </p:txBody>
      </p:sp>
      <p:sp>
        <p:nvSpPr>
          <p:cNvPr id="952" name="Google Shape;952;p53"/>
          <p:cNvSpPr/>
          <p:nvPr/>
        </p:nvSpPr>
        <p:spPr>
          <a:xfrm>
            <a:off x="4170838" y="25191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953" name="Google Shape;953;p53"/>
          <p:cNvSpPr/>
          <p:nvPr/>
        </p:nvSpPr>
        <p:spPr>
          <a:xfrm>
            <a:off x="4715463" y="2788200"/>
            <a:ext cx="257700" cy="2691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4" name="Google Shape;954;p53"/>
          <p:cNvSpPr/>
          <p:nvPr/>
        </p:nvSpPr>
        <p:spPr>
          <a:xfrm>
            <a:off x="4251538" y="31040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955" name="Google Shape;955;p53"/>
          <p:cNvSpPr/>
          <p:nvPr/>
        </p:nvSpPr>
        <p:spPr>
          <a:xfrm>
            <a:off x="4715463" y="32029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  <p:sp>
        <p:nvSpPr>
          <p:cNvPr id="956" name="Google Shape;956;p53"/>
          <p:cNvSpPr txBox="1"/>
          <p:nvPr/>
        </p:nvSpPr>
        <p:spPr>
          <a:xfrm>
            <a:off x="6231875" y="2519100"/>
            <a:ext cx="1816800" cy="9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D(x)</a:t>
            </a:r>
            <a:r>
              <a:rPr b="1" baseline="30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3</a:t>
            </a:r>
            <a:r>
              <a:rPr b="1" baseline="30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9</a:t>
            </a: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D(y)</a:t>
            </a:r>
            <a:r>
              <a:rPr b="1" baseline="30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2</a:t>
            </a:r>
            <a:r>
              <a:rPr b="1" baseline="30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4</a:t>
            </a: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D(z)</a:t>
            </a:r>
            <a:r>
              <a:rPr b="1" baseline="30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1</a:t>
            </a:r>
            <a:r>
              <a:rPr b="1" baseline="30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1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7" name="Google Shape;957;p53"/>
          <p:cNvSpPr txBox="1"/>
          <p:nvPr/>
        </p:nvSpPr>
        <p:spPr>
          <a:xfrm>
            <a:off x="311700" y="2439825"/>
            <a:ext cx="22701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Let’s set </a:t>
            </a: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 = 2</a:t>
            </a: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58" name="Google Shape;958;p53"/>
          <p:cNvCxnSpPr/>
          <p:nvPr/>
        </p:nvCxnSpPr>
        <p:spPr>
          <a:xfrm flipH="1" rot="10800000">
            <a:off x="784650" y="4248200"/>
            <a:ext cx="7574700" cy="35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9" name="Google Shape;959;p53"/>
          <p:cNvCxnSpPr/>
          <p:nvPr/>
        </p:nvCxnSpPr>
        <p:spPr>
          <a:xfrm flipH="1" rot="10800000">
            <a:off x="8056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0" name="Google Shape;960;p53"/>
          <p:cNvCxnSpPr/>
          <p:nvPr/>
        </p:nvCxnSpPr>
        <p:spPr>
          <a:xfrm flipH="1" rot="10800000">
            <a:off x="13442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1" name="Google Shape;961;p53"/>
          <p:cNvCxnSpPr/>
          <p:nvPr/>
        </p:nvCxnSpPr>
        <p:spPr>
          <a:xfrm flipH="1" rot="10800000">
            <a:off x="18828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2" name="Google Shape;962;p53"/>
          <p:cNvCxnSpPr/>
          <p:nvPr/>
        </p:nvCxnSpPr>
        <p:spPr>
          <a:xfrm flipH="1" rot="10800000">
            <a:off x="24214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3" name="Google Shape;963;p53"/>
          <p:cNvCxnSpPr/>
          <p:nvPr/>
        </p:nvCxnSpPr>
        <p:spPr>
          <a:xfrm flipH="1" rot="10800000">
            <a:off x="29600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4" name="Google Shape;964;p53"/>
          <p:cNvCxnSpPr/>
          <p:nvPr/>
        </p:nvCxnSpPr>
        <p:spPr>
          <a:xfrm flipH="1" rot="10800000">
            <a:off x="34986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5" name="Google Shape;965;p53"/>
          <p:cNvCxnSpPr/>
          <p:nvPr/>
        </p:nvCxnSpPr>
        <p:spPr>
          <a:xfrm flipH="1" rot="10800000">
            <a:off x="40372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6" name="Google Shape;966;p53"/>
          <p:cNvCxnSpPr/>
          <p:nvPr/>
        </p:nvCxnSpPr>
        <p:spPr>
          <a:xfrm flipH="1" rot="10800000">
            <a:off x="45758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7" name="Google Shape;967;p53"/>
          <p:cNvCxnSpPr/>
          <p:nvPr/>
        </p:nvCxnSpPr>
        <p:spPr>
          <a:xfrm flipH="1" rot="10800000">
            <a:off x="51144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8" name="Google Shape;968;p53"/>
          <p:cNvCxnSpPr/>
          <p:nvPr/>
        </p:nvCxnSpPr>
        <p:spPr>
          <a:xfrm flipH="1" rot="10800000">
            <a:off x="56530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9" name="Google Shape;969;p53"/>
          <p:cNvCxnSpPr/>
          <p:nvPr/>
        </p:nvCxnSpPr>
        <p:spPr>
          <a:xfrm flipH="1" rot="10800000">
            <a:off x="61916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0" name="Google Shape;970;p53"/>
          <p:cNvCxnSpPr/>
          <p:nvPr/>
        </p:nvCxnSpPr>
        <p:spPr>
          <a:xfrm flipH="1" rot="10800000">
            <a:off x="67302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1" name="Google Shape;971;p53"/>
          <p:cNvCxnSpPr/>
          <p:nvPr/>
        </p:nvCxnSpPr>
        <p:spPr>
          <a:xfrm flipH="1" rot="10800000">
            <a:off x="72688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2" name="Google Shape;972;p53"/>
          <p:cNvCxnSpPr/>
          <p:nvPr/>
        </p:nvCxnSpPr>
        <p:spPr>
          <a:xfrm flipH="1" rot="10800000">
            <a:off x="78074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3" name="Google Shape;973;p53"/>
          <p:cNvCxnSpPr/>
          <p:nvPr/>
        </p:nvCxnSpPr>
        <p:spPr>
          <a:xfrm flipH="1" rot="10800000">
            <a:off x="83460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4" name="Google Shape;974;p53"/>
          <p:cNvSpPr txBox="1"/>
          <p:nvPr/>
        </p:nvSpPr>
        <p:spPr>
          <a:xfrm>
            <a:off x="677825" y="4274550"/>
            <a:ext cx="2577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5" name="Google Shape;975;p53"/>
          <p:cNvSpPr txBox="1"/>
          <p:nvPr/>
        </p:nvSpPr>
        <p:spPr>
          <a:xfrm>
            <a:off x="7609075" y="4274550"/>
            <a:ext cx="1476000" cy="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N 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= D(x)</a:t>
            </a:r>
            <a:r>
              <a:rPr b="1" baseline="30000" lang="en" sz="1500"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 + D(y)</a:t>
            </a:r>
            <a:r>
              <a:rPr b="1" baseline="30000" lang="en" sz="1500"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 + D(z)</a:t>
            </a:r>
            <a:r>
              <a:rPr b="1" baseline="30000" lang="en" sz="1500"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 = 14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6" name="Google Shape;976;p53"/>
          <p:cNvSpPr/>
          <p:nvPr/>
        </p:nvSpPr>
        <p:spPr>
          <a:xfrm>
            <a:off x="9355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  <p:sp>
        <p:nvSpPr>
          <p:cNvPr id="977" name="Google Shape;977;p53"/>
          <p:cNvSpPr/>
          <p:nvPr/>
        </p:nvSpPr>
        <p:spPr>
          <a:xfrm>
            <a:off x="14857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978" name="Google Shape;978;p53"/>
          <p:cNvSpPr/>
          <p:nvPr/>
        </p:nvSpPr>
        <p:spPr>
          <a:xfrm>
            <a:off x="20243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979" name="Google Shape;979;p53"/>
          <p:cNvSpPr/>
          <p:nvPr/>
        </p:nvSpPr>
        <p:spPr>
          <a:xfrm>
            <a:off x="25745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980" name="Google Shape;980;p53"/>
          <p:cNvSpPr/>
          <p:nvPr/>
        </p:nvSpPr>
        <p:spPr>
          <a:xfrm>
            <a:off x="31131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981" name="Google Shape;981;p53"/>
          <p:cNvSpPr/>
          <p:nvPr/>
        </p:nvSpPr>
        <p:spPr>
          <a:xfrm>
            <a:off x="36401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  <p:sp>
        <p:nvSpPr>
          <p:cNvPr id="982" name="Google Shape;982;p53"/>
          <p:cNvSpPr/>
          <p:nvPr/>
        </p:nvSpPr>
        <p:spPr>
          <a:xfrm>
            <a:off x="41787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  <p:sp>
        <p:nvSpPr>
          <p:cNvPr id="983" name="Google Shape;983;p53"/>
          <p:cNvSpPr/>
          <p:nvPr/>
        </p:nvSpPr>
        <p:spPr>
          <a:xfrm>
            <a:off x="47173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984" name="Google Shape;984;p53"/>
          <p:cNvSpPr/>
          <p:nvPr/>
        </p:nvSpPr>
        <p:spPr>
          <a:xfrm>
            <a:off x="52559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985" name="Google Shape;985;p53"/>
          <p:cNvSpPr/>
          <p:nvPr/>
        </p:nvSpPr>
        <p:spPr>
          <a:xfrm>
            <a:off x="57945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986" name="Google Shape;986;p53"/>
          <p:cNvSpPr/>
          <p:nvPr/>
        </p:nvSpPr>
        <p:spPr>
          <a:xfrm>
            <a:off x="63331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987" name="Google Shape;987;p53"/>
          <p:cNvSpPr/>
          <p:nvPr/>
        </p:nvSpPr>
        <p:spPr>
          <a:xfrm>
            <a:off x="68717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988" name="Google Shape;988;p53"/>
          <p:cNvSpPr/>
          <p:nvPr/>
        </p:nvSpPr>
        <p:spPr>
          <a:xfrm>
            <a:off x="74103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989" name="Google Shape;989;p53"/>
          <p:cNvSpPr/>
          <p:nvPr/>
        </p:nvSpPr>
        <p:spPr>
          <a:xfrm>
            <a:off x="79489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5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K-means++</a:t>
            </a:r>
            <a:endParaRPr/>
          </a:p>
        </p:txBody>
      </p:sp>
      <p:sp>
        <p:nvSpPr>
          <p:cNvPr id="995" name="Google Shape;995;p54"/>
          <p:cNvSpPr txBox="1"/>
          <p:nvPr>
            <p:ph idx="1" type="body"/>
          </p:nvPr>
        </p:nvSpPr>
        <p:spPr>
          <a:xfrm>
            <a:off x="311700" y="1266325"/>
            <a:ext cx="8520600" cy="10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Suppose we are given a black box that will generate a uniform random number between 0 and any </a:t>
            </a:r>
            <a:r>
              <a:rPr b="1" lang="en"/>
              <a:t>N</a:t>
            </a:r>
            <a:r>
              <a:rPr lang="en"/>
              <a:t>. How can we use this black box to select points with probability proportional to </a:t>
            </a:r>
            <a:r>
              <a:rPr b="1" lang="en"/>
              <a:t>D(x)</a:t>
            </a:r>
            <a:r>
              <a:rPr b="1" baseline="30000" lang="en"/>
              <a:t>2</a:t>
            </a:r>
            <a:r>
              <a:rPr lang="en"/>
              <a:t>?</a:t>
            </a:r>
            <a:endParaRPr/>
          </a:p>
        </p:txBody>
      </p:sp>
      <p:sp>
        <p:nvSpPr>
          <p:cNvPr id="996" name="Google Shape;996;p54"/>
          <p:cNvSpPr txBox="1"/>
          <p:nvPr/>
        </p:nvSpPr>
        <p:spPr>
          <a:xfrm>
            <a:off x="677825" y="4274550"/>
            <a:ext cx="2577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7" name="Google Shape;997;p54"/>
          <p:cNvSpPr txBox="1"/>
          <p:nvPr/>
        </p:nvSpPr>
        <p:spPr>
          <a:xfrm>
            <a:off x="7609075" y="4274550"/>
            <a:ext cx="14760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N 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= D(x)</a:t>
            </a:r>
            <a:r>
              <a:rPr b="1" baseline="30000" lang="en" sz="1500"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 + D(y)</a:t>
            </a:r>
            <a:r>
              <a:rPr b="1" baseline="30000" lang="en" sz="1500"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 + D(z)</a:t>
            </a:r>
            <a:r>
              <a:rPr b="1" baseline="30000" lang="en" sz="1500"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 = 14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8" name="Google Shape;998;p54"/>
          <p:cNvSpPr txBox="1"/>
          <p:nvPr/>
        </p:nvSpPr>
        <p:spPr>
          <a:xfrm>
            <a:off x="311700" y="2439825"/>
            <a:ext cx="8520600" cy="10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Using the black box, we can generate a number between 0 and N to determine which point to pick next. It will be chosen with probability proportional to </a:t>
            </a: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D(x)</a:t>
            </a:r>
            <a:r>
              <a:rPr b="1" baseline="30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99" name="Google Shape;999;p54"/>
          <p:cNvCxnSpPr/>
          <p:nvPr/>
        </p:nvCxnSpPr>
        <p:spPr>
          <a:xfrm flipH="1" rot="10800000">
            <a:off x="784650" y="4248200"/>
            <a:ext cx="7574700" cy="35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0" name="Google Shape;1000;p54"/>
          <p:cNvCxnSpPr/>
          <p:nvPr/>
        </p:nvCxnSpPr>
        <p:spPr>
          <a:xfrm flipH="1" rot="10800000">
            <a:off x="8056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1" name="Google Shape;1001;p54"/>
          <p:cNvCxnSpPr/>
          <p:nvPr/>
        </p:nvCxnSpPr>
        <p:spPr>
          <a:xfrm flipH="1" rot="10800000">
            <a:off x="13442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2" name="Google Shape;1002;p54"/>
          <p:cNvCxnSpPr/>
          <p:nvPr/>
        </p:nvCxnSpPr>
        <p:spPr>
          <a:xfrm flipH="1" rot="10800000">
            <a:off x="18828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3" name="Google Shape;1003;p54"/>
          <p:cNvCxnSpPr/>
          <p:nvPr/>
        </p:nvCxnSpPr>
        <p:spPr>
          <a:xfrm flipH="1" rot="10800000">
            <a:off x="24214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4" name="Google Shape;1004;p54"/>
          <p:cNvCxnSpPr/>
          <p:nvPr/>
        </p:nvCxnSpPr>
        <p:spPr>
          <a:xfrm flipH="1" rot="10800000">
            <a:off x="29600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5" name="Google Shape;1005;p54"/>
          <p:cNvCxnSpPr/>
          <p:nvPr/>
        </p:nvCxnSpPr>
        <p:spPr>
          <a:xfrm flipH="1" rot="10800000">
            <a:off x="34986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6" name="Google Shape;1006;p54"/>
          <p:cNvCxnSpPr/>
          <p:nvPr/>
        </p:nvCxnSpPr>
        <p:spPr>
          <a:xfrm flipH="1" rot="10800000">
            <a:off x="40372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7" name="Google Shape;1007;p54"/>
          <p:cNvCxnSpPr/>
          <p:nvPr/>
        </p:nvCxnSpPr>
        <p:spPr>
          <a:xfrm flipH="1" rot="10800000">
            <a:off x="45758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8" name="Google Shape;1008;p54"/>
          <p:cNvCxnSpPr/>
          <p:nvPr/>
        </p:nvCxnSpPr>
        <p:spPr>
          <a:xfrm flipH="1" rot="10800000">
            <a:off x="51144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9" name="Google Shape;1009;p54"/>
          <p:cNvCxnSpPr/>
          <p:nvPr/>
        </p:nvCxnSpPr>
        <p:spPr>
          <a:xfrm flipH="1" rot="10800000">
            <a:off x="56530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0" name="Google Shape;1010;p54"/>
          <p:cNvCxnSpPr/>
          <p:nvPr/>
        </p:nvCxnSpPr>
        <p:spPr>
          <a:xfrm flipH="1" rot="10800000">
            <a:off x="61916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1" name="Google Shape;1011;p54"/>
          <p:cNvCxnSpPr/>
          <p:nvPr/>
        </p:nvCxnSpPr>
        <p:spPr>
          <a:xfrm flipH="1" rot="10800000">
            <a:off x="67302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2" name="Google Shape;1012;p54"/>
          <p:cNvCxnSpPr/>
          <p:nvPr/>
        </p:nvCxnSpPr>
        <p:spPr>
          <a:xfrm flipH="1" rot="10800000">
            <a:off x="72688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3" name="Google Shape;1013;p54"/>
          <p:cNvCxnSpPr/>
          <p:nvPr/>
        </p:nvCxnSpPr>
        <p:spPr>
          <a:xfrm flipH="1" rot="10800000">
            <a:off x="78074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4" name="Google Shape;1014;p54"/>
          <p:cNvCxnSpPr/>
          <p:nvPr/>
        </p:nvCxnSpPr>
        <p:spPr>
          <a:xfrm flipH="1" rot="10800000">
            <a:off x="83460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5" name="Google Shape;1015;p54"/>
          <p:cNvSpPr/>
          <p:nvPr/>
        </p:nvSpPr>
        <p:spPr>
          <a:xfrm>
            <a:off x="9355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  <p:sp>
        <p:nvSpPr>
          <p:cNvPr id="1016" name="Google Shape;1016;p54"/>
          <p:cNvSpPr/>
          <p:nvPr/>
        </p:nvSpPr>
        <p:spPr>
          <a:xfrm>
            <a:off x="14857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1017" name="Google Shape;1017;p54"/>
          <p:cNvSpPr/>
          <p:nvPr/>
        </p:nvSpPr>
        <p:spPr>
          <a:xfrm>
            <a:off x="20243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1018" name="Google Shape;1018;p54"/>
          <p:cNvSpPr/>
          <p:nvPr/>
        </p:nvSpPr>
        <p:spPr>
          <a:xfrm>
            <a:off x="25745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1019" name="Google Shape;1019;p54"/>
          <p:cNvSpPr/>
          <p:nvPr/>
        </p:nvSpPr>
        <p:spPr>
          <a:xfrm>
            <a:off x="31131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1020" name="Google Shape;1020;p54"/>
          <p:cNvSpPr/>
          <p:nvPr/>
        </p:nvSpPr>
        <p:spPr>
          <a:xfrm>
            <a:off x="36401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  <p:sp>
        <p:nvSpPr>
          <p:cNvPr id="1021" name="Google Shape;1021;p54"/>
          <p:cNvSpPr/>
          <p:nvPr/>
        </p:nvSpPr>
        <p:spPr>
          <a:xfrm>
            <a:off x="41787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  <p:sp>
        <p:nvSpPr>
          <p:cNvPr id="1022" name="Google Shape;1022;p54"/>
          <p:cNvSpPr/>
          <p:nvPr/>
        </p:nvSpPr>
        <p:spPr>
          <a:xfrm>
            <a:off x="47173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1023" name="Google Shape;1023;p54"/>
          <p:cNvSpPr/>
          <p:nvPr/>
        </p:nvSpPr>
        <p:spPr>
          <a:xfrm>
            <a:off x="52559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1024" name="Google Shape;1024;p54"/>
          <p:cNvSpPr/>
          <p:nvPr/>
        </p:nvSpPr>
        <p:spPr>
          <a:xfrm>
            <a:off x="57945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1025" name="Google Shape;1025;p54"/>
          <p:cNvSpPr/>
          <p:nvPr/>
        </p:nvSpPr>
        <p:spPr>
          <a:xfrm>
            <a:off x="63331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1026" name="Google Shape;1026;p54"/>
          <p:cNvSpPr/>
          <p:nvPr/>
        </p:nvSpPr>
        <p:spPr>
          <a:xfrm>
            <a:off x="68717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1027" name="Google Shape;1027;p54"/>
          <p:cNvSpPr/>
          <p:nvPr/>
        </p:nvSpPr>
        <p:spPr>
          <a:xfrm>
            <a:off x="74103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1028" name="Google Shape;1028;p54"/>
          <p:cNvSpPr/>
          <p:nvPr/>
        </p:nvSpPr>
        <p:spPr>
          <a:xfrm>
            <a:off x="79489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5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K-means++</a:t>
            </a:r>
            <a:endParaRPr/>
          </a:p>
        </p:txBody>
      </p:sp>
      <p:sp>
        <p:nvSpPr>
          <p:cNvPr id="1034" name="Google Shape;1034;p55"/>
          <p:cNvSpPr txBox="1"/>
          <p:nvPr>
            <p:ph idx="1" type="body"/>
          </p:nvPr>
        </p:nvSpPr>
        <p:spPr>
          <a:xfrm>
            <a:off x="311700" y="1266325"/>
            <a:ext cx="8520600" cy="5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What happens if the black box can only generate numbers between 0 and 1?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5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- Limitations</a:t>
            </a:r>
            <a:endParaRPr/>
          </a:p>
        </p:txBody>
      </p:sp>
      <p:pic>
        <p:nvPicPr>
          <p:cNvPr id="1040" name="Google Shape;1040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52425"/>
            <a:ext cx="8839199" cy="3656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5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- Limitations</a:t>
            </a:r>
            <a:endParaRPr/>
          </a:p>
        </p:txBody>
      </p:sp>
      <p:pic>
        <p:nvPicPr>
          <p:cNvPr id="1046" name="Google Shape;1046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8839202" cy="3489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5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- Limitations</a:t>
            </a:r>
            <a:endParaRPr/>
          </a:p>
        </p:txBody>
      </p:sp>
      <p:pic>
        <p:nvPicPr>
          <p:cNvPr id="1052" name="Google Shape;105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8839204" cy="3656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5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choose the right k?</a:t>
            </a:r>
            <a:endParaRPr/>
          </a:p>
        </p:txBody>
      </p:sp>
      <p:sp>
        <p:nvSpPr>
          <p:cNvPr id="1058" name="Google Shape;1058;p59"/>
          <p:cNvSpPr txBox="1"/>
          <p:nvPr>
            <p:ph idx="1" type="body"/>
          </p:nvPr>
        </p:nvSpPr>
        <p:spPr>
          <a:xfrm>
            <a:off x="311700" y="1266325"/>
            <a:ext cx="8520600" cy="13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Iterate through different values of k (elbow method)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empirical / domain-specific knowledge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Example: Is there a known approximate distribution of the data? (K-means is good for spherical gaussians)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6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Variations</a:t>
            </a:r>
            <a:endParaRPr/>
          </a:p>
        </p:txBody>
      </p:sp>
      <p:sp>
        <p:nvSpPr>
          <p:cNvPr id="1064" name="Google Shape;1064;p6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K-medians (uses the L</a:t>
            </a:r>
            <a:r>
              <a:rPr baseline="-25000" lang="en"/>
              <a:t>1</a:t>
            </a:r>
            <a:r>
              <a:rPr lang="en"/>
              <a:t> norm / manhattan distance)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K-medoids (any distance function + the centers must be in the dataset)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Weighted K-means (each point has a different weight when computing the mean)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Clusterings</a:t>
            </a:r>
            <a:endParaRPr/>
          </a:p>
        </p:txBody>
      </p:sp>
      <p:sp>
        <p:nvSpPr>
          <p:cNvPr id="212" name="Google Shape;212;p17"/>
          <p:cNvSpPr txBox="1"/>
          <p:nvPr>
            <p:ph idx="1" type="body"/>
          </p:nvPr>
        </p:nvSpPr>
        <p:spPr>
          <a:xfrm>
            <a:off x="311700" y="1266325"/>
            <a:ext cx="8520600" cy="36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Partitional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object belongs to exactly one cluster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Hierarchical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set of nested clusters organized in a tree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Density-Based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Defined based on the local density of points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Soft Clustering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point is assigned to every cluster with a certain probability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"/>
          <p:cNvSpPr txBox="1"/>
          <p:nvPr>
            <p:ph type="title"/>
          </p:nvPr>
        </p:nvSpPr>
        <p:spPr>
          <a:xfrm>
            <a:off x="311700" y="22180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Partitional Clustering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Partitional Clustering</a:t>
            </a:r>
            <a:endParaRPr/>
          </a:p>
        </p:txBody>
      </p:sp>
      <p:sp>
        <p:nvSpPr>
          <p:cNvPr id="223" name="Google Shape;223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</a:t>
            </a:r>
            <a:r>
              <a:rPr b="1" lang="en"/>
              <a:t>n</a:t>
            </a:r>
            <a:r>
              <a:rPr lang="en"/>
              <a:t> data points and a number </a:t>
            </a:r>
            <a:r>
              <a:rPr b="1" lang="en"/>
              <a:t>k</a:t>
            </a:r>
            <a:r>
              <a:rPr lang="en"/>
              <a:t> of clusters: partition the </a:t>
            </a:r>
            <a:r>
              <a:rPr b="1" lang="en"/>
              <a:t>n</a:t>
            </a:r>
            <a:r>
              <a:rPr lang="en"/>
              <a:t> data points into </a:t>
            </a:r>
            <a:r>
              <a:rPr b="1" lang="en"/>
              <a:t>k</a:t>
            </a:r>
            <a:r>
              <a:rPr lang="en"/>
              <a:t> clusters.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Suppose we are given all possible ways of distributing these </a:t>
            </a:r>
            <a:r>
              <a:rPr b="1" lang="en"/>
              <a:t>n </a:t>
            </a:r>
            <a:r>
              <a:rPr lang="en"/>
              <a:t>data points into these </a:t>
            </a:r>
            <a:r>
              <a:rPr b="1" lang="en"/>
              <a:t>k </a:t>
            </a:r>
            <a:r>
              <a:rPr lang="en"/>
              <a:t> buckets / clusters. How would we find the best such partition?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Recall our goal: </a:t>
            </a:r>
            <a:r>
              <a:rPr b="1" lang="en"/>
              <a:t>similar</a:t>
            </a:r>
            <a:r>
              <a:rPr lang="en"/>
              <a:t> items should belong to the </a:t>
            </a:r>
            <a:r>
              <a:rPr b="1" lang="en"/>
              <a:t>same cluster</a:t>
            </a:r>
            <a:r>
              <a:rPr lang="en"/>
              <a:t> &amp; </a:t>
            </a:r>
            <a:r>
              <a:rPr b="1" lang="en"/>
              <a:t>dissimilar</a:t>
            </a:r>
            <a:r>
              <a:rPr lang="en"/>
              <a:t> items should belong to </a:t>
            </a:r>
            <a:r>
              <a:rPr b="1" lang="en"/>
              <a:t>different clusters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 good partition is one where the total dissimilarity of points within each cluster is small.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229" name="Google Shape;229;p20"/>
          <p:cNvSpPr/>
          <p:nvPr/>
        </p:nvSpPr>
        <p:spPr>
          <a:xfrm>
            <a:off x="1614058" y="2499726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0"/>
          <p:cNvSpPr/>
          <p:nvPr/>
        </p:nvSpPr>
        <p:spPr>
          <a:xfrm>
            <a:off x="1614058" y="210092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0"/>
          <p:cNvSpPr/>
          <p:nvPr/>
        </p:nvSpPr>
        <p:spPr>
          <a:xfrm>
            <a:off x="1785737" y="2153468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0"/>
          <p:cNvSpPr/>
          <p:nvPr/>
        </p:nvSpPr>
        <p:spPr>
          <a:xfrm>
            <a:off x="2164960" y="1548233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0"/>
          <p:cNvSpPr/>
          <p:nvPr/>
        </p:nvSpPr>
        <p:spPr>
          <a:xfrm>
            <a:off x="1614058" y="2289629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0"/>
          <p:cNvSpPr/>
          <p:nvPr/>
        </p:nvSpPr>
        <p:spPr>
          <a:xfrm>
            <a:off x="1456695" y="2346671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0"/>
          <p:cNvSpPr/>
          <p:nvPr/>
        </p:nvSpPr>
        <p:spPr>
          <a:xfrm>
            <a:off x="2322053" y="1611206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0"/>
          <p:cNvSpPr/>
          <p:nvPr/>
        </p:nvSpPr>
        <p:spPr>
          <a:xfrm>
            <a:off x="2164960" y="1764295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0"/>
          <p:cNvSpPr/>
          <p:nvPr/>
        </p:nvSpPr>
        <p:spPr>
          <a:xfrm>
            <a:off x="2243506" y="143320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0"/>
          <p:cNvSpPr/>
          <p:nvPr/>
        </p:nvSpPr>
        <p:spPr>
          <a:xfrm>
            <a:off x="1996174" y="189055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0"/>
          <p:cNvSpPr/>
          <p:nvPr/>
        </p:nvSpPr>
        <p:spPr>
          <a:xfrm>
            <a:off x="2878986" y="2435155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0"/>
          <p:cNvSpPr/>
          <p:nvPr/>
        </p:nvSpPr>
        <p:spPr>
          <a:xfrm>
            <a:off x="3060005" y="2504284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0"/>
          <p:cNvSpPr/>
          <p:nvPr/>
        </p:nvSpPr>
        <p:spPr>
          <a:xfrm>
            <a:off x="3091580" y="2289640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0"/>
          <p:cNvSpPr/>
          <p:nvPr/>
        </p:nvSpPr>
        <p:spPr>
          <a:xfrm>
            <a:off x="3241024" y="2190725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0"/>
          <p:cNvSpPr/>
          <p:nvPr/>
        </p:nvSpPr>
        <p:spPr>
          <a:xfrm>
            <a:off x="2878986" y="2601532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0"/>
          <p:cNvSpPr/>
          <p:nvPr/>
        </p:nvSpPr>
        <p:spPr>
          <a:xfrm>
            <a:off x="3091580" y="2110043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5" name="Google Shape;245;p20"/>
          <p:cNvCxnSpPr/>
          <p:nvPr/>
        </p:nvCxnSpPr>
        <p:spPr>
          <a:xfrm>
            <a:off x="1223288" y="1302013"/>
            <a:ext cx="13500" cy="15966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" name="Google Shape;246;p20"/>
          <p:cNvCxnSpPr/>
          <p:nvPr/>
        </p:nvCxnSpPr>
        <p:spPr>
          <a:xfrm>
            <a:off x="1223288" y="2898525"/>
            <a:ext cx="2119200" cy="183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7" name="Google Shape;247;p20"/>
          <p:cNvSpPr/>
          <p:nvPr/>
        </p:nvSpPr>
        <p:spPr>
          <a:xfrm>
            <a:off x="2164960" y="1980356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0"/>
          <p:cNvSpPr/>
          <p:nvPr/>
        </p:nvSpPr>
        <p:spPr>
          <a:xfrm>
            <a:off x="1456695" y="252625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0"/>
          <p:cNvSpPr/>
          <p:nvPr/>
        </p:nvSpPr>
        <p:spPr>
          <a:xfrm>
            <a:off x="6192283" y="2481426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0"/>
          <p:cNvSpPr/>
          <p:nvPr/>
        </p:nvSpPr>
        <p:spPr>
          <a:xfrm>
            <a:off x="6192283" y="208262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0"/>
          <p:cNvSpPr/>
          <p:nvPr/>
        </p:nvSpPr>
        <p:spPr>
          <a:xfrm>
            <a:off x="6363962" y="2135168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0"/>
          <p:cNvSpPr/>
          <p:nvPr/>
        </p:nvSpPr>
        <p:spPr>
          <a:xfrm>
            <a:off x="6743185" y="1529933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0"/>
          <p:cNvSpPr/>
          <p:nvPr/>
        </p:nvSpPr>
        <p:spPr>
          <a:xfrm>
            <a:off x="6192283" y="2271329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0"/>
          <p:cNvSpPr/>
          <p:nvPr/>
        </p:nvSpPr>
        <p:spPr>
          <a:xfrm>
            <a:off x="6034920" y="2328371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0"/>
          <p:cNvSpPr/>
          <p:nvPr/>
        </p:nvSpPr>
        <p:spPr>
          <a:xfrm>
            <a:off x="6900278" y="1592906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0"/>
          <p:cNvSpPr/>
          <p:nvPr/>
        </p:nvSpPr>
        <p:spPr>
          <a:xfrm>
            <a:off x="6743185" y="1745995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0"/>
          <p:cNvSpPr/>
          <p:nvPr/>
        </p:nvSpPr>
        <p:spPr>
          <a:xfrm>
            <a:off x="6821731" y="141490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0"/>
          <p:cNvSpPr/>
          <p:nvPr/>
        </p:nvSpPr>
        <p:spPr>
          <a:xfrm>
            <a:off x="6574399" y="187225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0"/>
          <p:cNvSpPr/>
          <p:nvPr/>
        </p:nvSpPr>
        <p:spPr>
          <a:xfrm>
            <a:off x="7457211" y="2416855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0"/>
          <p:cNvSpPr/>
          <p:nvPr/>
        </p:nvSpPr>
        <p:spPr>
          <a:xfrm>
            <a:off x="7638230" y="2485984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0"/>
          <p:cNvSpPr/>
          <p:nvPr/>
        </p:nvSpPr>
        <p:spPr>
          <a:xfrm>
            <a:off x="7669805" y="2271340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0"/>
          <p:cNvSpPr/>
          <p:nvPr/>
        </p:nvSpPr>
        <p:spPr>
          <a:xfrm>
            <a:off x="7819249" y="2172425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0"/>
          <p:cNvSpPr/>
          <p:nvPr/>
        </p:nvSpPr>
        <p:spPr>
          <a:xfrm>
            <a:off x="7457211" y="2583232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0"/>
          <p:cNvSpPr/>
          <p:nvPr/>
        </p:nvSpPr>
        <p:spPr>
          <a:xfrm>
            <a:off x="7669805" y="2091743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5" name="Google Shape;265;p20"/>
          <p:cNvCxnSpPr/>
          <p:nvPr/>
        </p:nvCxnSpPr>
        <p:spPr>
          <a:xfrm>
            <a:off x="5801513" y="1283713"/>
            <a:ext cx="13500" cy="15966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" name="Google Shape;266;p20"/>
          <p:cNvCxnSpPr/>
          <p:nvPr/>
        </p:nvCxnSpPr>
        <p:spPr>
          <a:xfrm>
            <a:off x="5801513" y="2880225"/>
            <a:ext cx="2119200" cy="183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7" name="Google Shape;267;p20"/>
          <p:cNvSpPr/>
          <p:nvPr/>
        </p:nvSpPr>
        <p:spPr>
          <a:xfrm>
            <a:off x="6743185" y="1962056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0"/>
          <p:cNvSpPr/>
          <p:nvPr/>
        </p:nvSpPr>
        <p:spPr>
          <a:xfrm>
            <a:off x="6034920" y="2507957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0"/>
          <p:cNvSpPr txBox="1"/>
          <p:nvPr/>
        </p:nvSpPr>
        <p:spPr>
          <a:xfrm>
            <a:off x="4121663" y="1840063"/>
            <a:ext cx="8778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Open Sans"/>
                <a:ea typeface="Open Sans"/>
                <a:cs typeface="Open Sans"/>
                <a:sym typeface="Open Sans"/>
              </a:rPr>
              <a:t>VS</a:t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0" name="Google Shape;270;p20"/>
          <p:cNvSpPr txBox="1"/>
          <p:nvPr>
            <p:ph idx="1" type="body"/>
          </p:nvPr>
        </p:nvSpPr>
        <p:spPr>
          <a:xfrm>
            <a:off x="311700" y="3011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Clearly the clustering on the left has smaller intra-cluster distances than the one on the right. That is:</a:t>
            </a:r>
            <a:endParaRPr/>
          </a:p>
        </p:txBody>
      </p:sp>
      <p:pic>
        <p:nvPicPr>
          <p:cNvPr id="271" name="Google Shape;27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2525" y="3719022"/>
            <a:ext cx="2078952" cy="7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0"/>
          <p:cNvSpPr txBox="1"/>
          <p:nvPr>
            <p:ph idx="1" type="body"/>
          </p:nvPr>
        </p:nvSpPr>
        <p:spPr>
          <a:xfrm>
            <a:off x="300275" y="4406675"/>
            <a:ext cx="8520600" cy="4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Is a smaller quantity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278" name="Google Shape;278;p21"/>
          <p:cNvSpPr txBox="1"/>
          <p:nvPr>
            <p:ph idx="1" type="body"/>
          </p:nvPr>
        </p:nvSpPr>
        <p:spPr>
          <a:xfrm>
            <a:off x="300275" y="3048225"/>
            <a:ext cx="8520600" cy="10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Given a distance function </a:t>
            </a:r>
            <a:r>
              <a:rPr b="1" lang="en"/>
              <a:t>d</a:t>
            </a:r>
            <a:r>
              <a:rPr lang="en"/>
              <a:t>, we can find points (not necessarily part of our dataset) for each cluster called </a:t>
            </a:r>
            <a:r>
              <a:rPr b="1" lang="en"/>
              <a:t>centroids</a:t>
            </a:r>
            <a:r>
              <a:rPr lang="en"/>
              <a:t> that are at the center of each cluster.</a:t>
            </a:r>
            <a:endParaRPr/>
          </a:p>
        </p:txBody>
      </p:sp>
      <p:sp>
        <p:nvSpPr>
          <p:cNvPr id="279" name="Google Shape;279;p21"/>
          <p:cNvSpPr/>
          <p:nvPr/>
        </p:nvSpPr>
        <p:spPr>
          <a:xfrm>
            <a:off x="1614058" y="2499726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1"/>
          <p:cNvSpPr/>
          <p:nvPr/>
        </p:nvSpPr>
        <p:spPr>
          <a:xfrm>
            <a:off x="1614058" y="210092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1"/>
          <p:cNvSpPr/>
          <p:nvPr/>
        </p:nvSpPr>
        <p:spPr>
          <a:xfrm>
            <a:off x="1785737" y="2153468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1"/>
          <p:cNvSpPr/>
          <p:nvPr/>
        </p:nvSpPr>
        <p:spPr>
          <a:xfrm>
            <a:off x="2164960" y="1548233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1"/>
          <p:cNvSpPr/>
          <p:nvPr/>
        </p:nvSpPr>
        <p:spPr>
          <a:xfrm>
            <a:off x="1614058" y="2289629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1"/>
          <p:cNvSpPr/>
          <p:nvPr/>
        </p:nvSpPr>
        <p:spPr>
          <a:xfrm>
            <a:off x="1456695" y="2346671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1"/>
          <p:cNvSpPr/>
          <p:nvPr/>
        </p:nvSpPr>
        <p:spPr>
          <a:xfrm>
            <a:off x="2322053" y="1611206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1"/>
          <p:cNvSpPr/>
          <p:nvPr/>
        </p:nvSpPr>
        <p:spPr>
          <a:xfrm>
            <a:off x="2164960" y="1764295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1"/>
          <p:cNvSpPr/>
          <p:nvPr/>
        </p:nvSpPr>
        <p:spPr>
          <a:xfrm>
            <a:off x="2243506" y="143320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1"/>
          <p:cNvSpPr/>
          <p:nvPr/>
        </p:nvSpPr>
        <p:spPr>
          <a:xfrm>
            <a:off x="1996174" y="189055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1"/>
          <p:cNvSpPr/>
          <p:nvPr/>
        </p:nvSpPr>
        <p:spPr>
          <a:xfrm>
            <a:off x="2878986" y="2435155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1"/>
          <p:cNvSpPr/>
          <p:nvPr/>
        </p:nvSpPr>
        <p:spPr>
          <a:xfrm>
            <a:off x="3060005" y="2504284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1"/>
          <p:cNvSpPr/>
          <p:nvPr/>
        </p:nvSpPr>
        <p:spPr>
          <a:xfrm>
            <a:off x="3091580" y="2289640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1"/>
          <p:cNvSpPr/>
          <p:nvPr/>
        </p:nvSpPr>
        <p:spPr>
          <a:xfrm>
            <a:off x="3241024" y="2190725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1"/>
          <p:cNvSpPr/>
          <p:nvPr/>
        </p:nvSpPr>
        <p:spPr>
          <a:xfrm>
            <a:off x="2878986" y="2601532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1"/>
          <p:cNvSpPr/>
          <p:nvPr/>
        </p:nvSpPr>
        <p:spPr>
          <a:xfrm>
            <a:off x="3091580" y="2110043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5" name="Google Shape;295;p21"/>
          <p:cNvCxnSpPr/>
          <p:nvPr/>
        </p:nvCxnSpPr>
        <p:spPr>
          <a:xfrm>
            <a:off x="1223288" y="1302013"/>
            <a:ext cx="13500" cy="15966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" name="Google Shape;296;p21"/>
          <p:cNvCxnSpPr/>
          <p:nvPr/>
        </p:nvCxnSpPr>
        <p:spPr>
          <a:xfrm>
            <a:off x="1223288" y="2898525"/>
            <a:ext cx="2119200" cy="183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7" name="Google Shape;297;p21"/>
          <p:cNvSpPr/>
          <p:nvPr/>
        </p:nvSpPr>
        <p:spPr>
          <a:xfrm>
            <a:off x="2164960" y="1980356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1"/>
          <p:cNvSpPr/>
          <p:nvPr/>
        </p:nvSpPr>
        <p:spPr>
          <a:xfrm>
            <a:off x="1456695" y="252625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1"/>
          <p:cNvSpPr/>
          <p:nvPr/>
        </p:nvSpPr>
        <p:spPr>
          <a:xfrm>
            <a:off x="6192283" y="2481426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1"/>
          <p:cNvSpPr/>
          <p:nvPr/>
        </p:nvSpPr>
        <p:spPr>
          <a:xfrm>
            <a:off x="6192283" y="208262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1"/>
          <p:cNvSpPr/>
          <p:nvPr/>
        </p:nvSpPr>
        <p:spPr>
          <a:xfrm>
            <a:off x="6363962" y="2135168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1"/>
          <p:cNvSpPr/>
          <p:nvPr/>
        </p:nvSpPr>
        <p:spPr>
          <a:xfrm>
            <a:off x="6743185" y="1529933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1"/>
          <p:cNvSpPr/>
          <p:nvPr/>
        </p:nvSpPr>
        <p:spPr>
          <a:xfrm>
            <a:off x="6192283" y="2271329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1"/>
          <p:cNvSpPr/>
          <p:nvPr/>
        </p:nvSpPr>
        <p:spPr>
          <a:xfrm>
            <a:off x="6034920" y="2328371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1"/>
          <p:cNvSpPr/>
          <p:nvPr/>
        </p:nvSpPr>
        <p:spPr>
          <a:xfrm>
            <a:off x="6900278" y="1592906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1"/>
          <p:cNvSpPr/>
          <p:nvPr/>
        </p:nvSpPr>
        <p:spPr>
          <a:xfrm>
            <a:off x="6743185" y="1745995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1"/>
          <p:cNvSpPr/>
          <p:nvPr/>
        </p:nvSpPr>
        <p:spPr>
          <a:xfrm>
            <a:off x="6821731" y="141490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1"/>
          <p:cNvSpPr/>
          <p:nvPr/>
        </p:nvSpPr>
        <p:spPr>
          <a:xfrm>
            <a:off x="6574399" y="187225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1"/>
          <p:cNvSpPr/>
          <p:nvPr/>
        </p:nvSpPr>
        <p:spPr>
          <a:xfrm>
            <a:off x="7457211" y="2416855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1"/>
          <p:cNvSpPr/>
          <p:nvPr/>
        </p:nvSpPr>
        <p:spPr>
          <a:xfrm>
            <a:off x="7638230" y="2485984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1"/>
          <p:cNvSpPr/>
          <p:nvPr/>
        </p:nvSpPr>
        <p:spPr>
          <a:xfrm>
            <a:off x="7669805" y="2271340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1"/>
          <p:cNvSpPr/>
          <p:nvPr/>
        </p:nvSpPr>
        <p:spPr>
          <a:xfrm>
            <a:off x="7819249" y="2172425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1"/>
          <p:cNvSpPr/>
          <p:nvPr/>
        </p:nvSpPr>
        <p:spPr>
          <a:xfrm>
            <a:off x="7457211" y="2583232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1"/>
          <p:cNvSpPr/>
          <p:nvPr/>
        </p:nvSpPr>
        <p:spPr>
          <a:xfrm>
            <a:off x="7669805" y="2091743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5" name="Google Shape;315;p21"/>
          <p:cNvCxnSpPr/>
          <p:nvPr/>
        </p:nvCxnSpPr>
        <p:spPr>
          <a:xfrm>
            <a:off x="5801513" y="1283713"/>
            <a:ext cx="13500" cy="15966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" name="Google Shape;316;p21"/>
          <p:cNvCxnSpPr/>
          <p:nvPr/>
        </p:nvCxnSpPr>
        <p:spPr>
          <a:xfrm>
            <a:off x="5801513" y="2880225"/>
            <a:ext cx="2119200" cy="183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7" name="Google Shape;317;p21"/>
          <p:cNvSpPr/>
          <p:nvPr/>
        </p:nvSpPr>
        <p:spPr>
          <a:xfrm>
            <a:off x="6743185" y="1962056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1"/>
          <p:cNvSpPr/>
          <p:nvPr/>
        </p:nvSpPr>
        <p:spPr>
          <a:xfrm>
            <a:off x="6034920" y="2507957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1"/>
          <p:cNvSpPr txBox="1"/>
          <p:nvPr/>
        </p:nvSpPr>
        <p:spPr>
          <a:xfrm>
            <a:off x="4121663" y="1840063"/>
            <a:ext cx="8778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Open Sans"/>
                <a:ea typeface="Open Sans"/>
                <a:cs typeface="Open Sans"/>
                <a:sym typeface="Open Sans"/>
              </a:rPr>
              <a:t>VS</a:t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0" name="Google Shape;320;p21"/>
          <p:cNvSpPr/>
          <p:nvPr/>
        </p:nvSpPr>
        <p:spPr>
          <a:xfrm>
            <a:off x="2733900" y="2059725"/>
            <a:ext cx="730800" cy="707400"/>
          </a:xfrm>
          <a:prstGeom prst="ellipse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1"/>
          <p:cNvSpPr/>
          <p:nvPr/>
        </p:nvSpPr>
        <p:spPr>
          <a:xfrm>
            <a:off x="3060010" y="2368581"/>
            <a:ext cx="78600" cy="897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1"/>
          <p:cNvSpPr/>
          <p:nvPr/>
        </p:nvSpPr>
        <p:spPr>
          <a:xfrm>
            <a:off x="5883100" y="1524925"/>
            <a:ext cx="2035500" cy="1335000"/>
          </a:xfrm>
          <a:prstGeom prst="ellipse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1"/>
          <p:cNvSpPr/>
          <p:nvPr/>
        </p:nvSpPr>
        <p:spPr>
          <a:xfrm>
            <a:off x="6861560" y="2147556"/>
            <a:ext cx="78600" cy="897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