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PT Sans Narrow"/>
      <p:regular r:id="rId47"/>
      <p:bold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D03ADD-50A4-4CF9-9AFF-E3402266B728}">
  <a:tblStyle styleId="{E1D03ADD-50A4-4CF9-9AFF-E3402266B7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0b1452ef2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0b1452ef2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0b1452ef2_1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0b1452ef2_1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0b1452ef2_1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0b1452ef2_1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0b1452ef2_1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0b1452ef2_1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0b1452ef2_1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0b1452ef2_1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0b1452ef2_1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0b1452ef2_1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0b1452ef2_1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0b1452ef2_1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0b1452ef2_1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0b1452ef2_1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1871ded6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1871ded6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1871ded6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1871ded6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0b1452ef2_1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90b1452ef2_1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b1452ef2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0b1452ef2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1871ded6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1871ded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1871ded6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1871ded6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0b1452ef2_1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0b1452ef2_1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1871ded6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1871ded6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1871ded6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1871ded6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90b1452ef2_1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90b1452ef2_1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90b1452ef2_1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90b1452ef2_1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0b1452ef2_1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0b1452ef2_1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0b1452ef2_1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0b1452ef2_1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90b1452ef2_1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90b1452ef2_1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b1452ef2_1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0b1452ef2_1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0b1452ef2_1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0b1452ef2_1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0b1452ef2_1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90b1452ef2_1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90b1452ef2_1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90b1452ef2_1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0b1452ef2_1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0b1452ef2_1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0b1452ef2_1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0b1452ef2_1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0b1452ef2_1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90b1452ef2_1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1871ded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1871ded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91871ded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91871ded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91871ded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91871ded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91871ded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91871ded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0b1452ef2_1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0b1452ef2_1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1871ded6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1871ded6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0b1452ef2_1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0b1452ef2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b1452ef2_1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0b1452ef2_1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0b1452ef2_1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0b1452ef2_1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0b1452ef2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0b1452ef2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0b1452ef2_1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0b1452ef2_1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76" name="Google Shape;276;p22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2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2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2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2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2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2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2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2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2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2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2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2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2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2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2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2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2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 rot="-1727131">
            <a:off x="4961853" y="2647588"/>
            <a:ext cx="3009145" cy="18340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15" name="Google Shape;315;p23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16" name="Google Shape;316;p23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3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3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3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3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3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3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3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3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3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3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3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3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3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3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3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3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 rot="5165508">
            <a:off x="503404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23"/>
          <p:cNvCxnSpPr/>
          <p:nvPr/>
        </p:nvCxnSpPr>
        <p:spPr>
          <a:xfrm flipH="1">
            <a:off x="1401525" y="3502250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54" name="Google Shape;354;p24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4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4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4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4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4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4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4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4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4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4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4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4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4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4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4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4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24"/>
          <p:cNvCxnSpPr/>
          <p:nvPr/>
        </p:nvCxnSpPr>
        <p:spPr>
          <a:xfrm flipH="1">
            <a:off x="1401525" y="37731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4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91" name="Google Shape;391;p25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92" name="Google Shape;392;p25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5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5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5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5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5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5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5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5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5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5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5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5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5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5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5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5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5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21" name="Google Shape;421;p25"/>
          <p:cNvCxnSpPr/>
          <p:nvPr/>
        </p:nvCxnSpPr>
        <p:spPr>
          <a:xfrm flipH="1">
            <a:off x="1366950" y="3290438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5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429" name="Google Shape;429;p26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implement this? Are we missing anything?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compute the distance between clusters?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Distance between clusters can be thought of as distance between two sets of points. What ideas come to mind?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- Distance Functions</a:t>
            </a:r>
            <a:endParaRPr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311700" y="1266325"/>
            <a:ext cx="85206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first define: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Distance between points: </a:t>
            </a:r>
            <a:r>
              <a:rPr b="1" lang="en"/>
              <a:t>d(p</a:t>
            </a:r>
            <a:r>
              <a:rPr b="1" baseline="-25000" lang="en"/>
              <a:t>1</a:t>
            </a:r>
            <a:r>
              <a:rPr b="1" lang="en"/>
              <a:t>, p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Distance between clusters: </a:t>
            </a:r>
            <a:r>
              <a:rPr b="1" lang="en"/>
              <a:t>D(C</a:t>
            </a:r>
            <a:r>
              <a:rPr b="1" baseline="-25000" lang="en"/>
              <a:t>1</a:t>
            </a:r>
            <a:r>
              <a:rPr b="1" lang="en"/>
              <a:t>, C</a:t>
            </a:r>
            <a:r>
              <a:rPr b="1" baseline="-25000" lang="en"/>
              <a:t>2</a:t>
            </a:r>
            <a:r>
              <a:rPr b="1" lang="en"/>
              <a:t>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Single-Link Distance</a:t>
            </a:r>
            <a:endParaRPr/>
          </a:p>
        </p:txBody>
      </p:sp>
      <p:pic>
        <p:nvPicPr>
          <p:cNvPr id="441" name="Google Shape;4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157125"/>
            <a:ext cx="65722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8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the </a:t>
            </a:r>
            <a:r>
              <a:rPr b="1" lang="en"/>
              <a:t>minimum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sp>
        <p:nvSpPr>
          <p:cNvPr id="443" name="Google Shape;443;p28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49" name="Google Shape;449;p28"/>
          <p:cNvCxnSpPr>
            <a:stCxn id="447" idx="6"/>
            <a:endCxn id="446" idx="2"/>
          </p:cNvCxnSpPr>
          <p:nvPr/>
        </p:nvCxnSpPr>
        <p:spPr>
          <a:xfrm>
            <a:off x="3886275" y="3478275"/>
            <a:ext cx="569100" cy="74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8"/>
          <p:cNvSpPr/>
          <p:nvPr/>
        </p:nvSpPr>
        <p:spPr>
          <a:xfrm rot="5165508">
            <a:off x="2959815" y="34980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 rot="-1666159">
            <a:off x="4180469" y="31082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/>
          <p:cNvSpPr txBox="1"/>
          <p:nvPr/>
        </p:nvSpPr>
        <p:spPr>
          <a:xfrm>
            <a:off x="515475" y="4339300"/>
            <a:ext cx="2194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Depends on choice of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Single-Link Distance</a:t>
            </a:r>
            <a:endParaRPr/>
          </a:p>
        </p:txBody>
      </p:sp>
      <p:pic>
        <p:nvPicPr>
          <p:cNvPr id="458" name="Google Shape;4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0938"/>
            <a:ext cx="8839201" cy="170161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9"/>
          <p:cNvSpPr txBox="1"/>
          <p:nvPr/>
        </p:nvSpPr>
        <p:spPr>
          <a:xfrm>
            <a:off x="311700" y="3887450"/>
            <a:ext cx="3349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 handle clusters of different sizes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Single-Link Distance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311700" y="3887450"/>
            <a:ext cx="3349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But… Sensitive to noise points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Tends to create elongated clusters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6" name="Google Shape;4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44587" cy="2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r>
              <a:rPr lang="en"/>
              <a:t>-Link Distance</a:t>
            </a:r>
            <a:endParaRPr/>
          </a:p>
        </p:txBody>
      </p:sp>
      <p:sp>
        <p:nvSpPr>
          <p:cNvPr id="472" name="Google Shape;472;p31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the </a:t>
            </a:r>
            <a:r>
              <a:rPr b="1" lang="en"/>
              <a:t>maximum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sp>
        <p:nvSpPr>
          <p:cNvPr id="473" name="Google Shape;473;p31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4" name="Google Shape;474;p31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79" name="Google Shape;479;p31"/>
          <p:cNvCxnSpPr>
            <a:stCxn id="478" idx="7"/>
            <a:endCxn id="474" idx="2"/>
          </p:cNvCxnSpPr>
          <p:nvPr/>
        </p:nvCxnSpPr>
        <p:spPr>
          <a:xfrm flipH="1" rot="10800000">
            <a:off x="3660586" y="3283759"/>
            <a:ext cx="1728300" cy="71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1"/>
          <p:cNvSpPr/>
          <p:nvPr/>
        </p:nvSpPr>
        <p:spPr>
          <a:xfrm rot="5165508">
            <a:off x="2959815" y="3464405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 rot="-1666159">
            <a:off x="4180469" y="3074650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31"/>
          <p:cNvPicPr preferRelativeResize="0"/>
          <p:nvPr/>
        </p:nvPicPr>
        <p:blipFill rotWithShape="1">
          <a:blip r:embed="rId3">
            <a:alphaModFix/>
          </a:blip>
          <a:srcRect b="0" l="641" r="641" t="0"/>
          <a:stretch/>
        </p:blipFill>
        <p:spPr>
          <a:xfrm>
            <a:off x="1285875" y="2157125"/>
            <a:ext cx="65722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types of hierarchical clustering: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Agglomerative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every point in its own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each step, merge the two closest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 when every point is in the same cluster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Divisive</a:t>
            </a:r>
            <a:r>
              <a:rPr lang="en"/>
              <a:t>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every point in the same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each step, split until every point is in its own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88" name="Google Shape;488;p32"/>
          <p:cNvSpPr txBox="1"/>
          <p:nvPr/>
        </p:nvSpPr>
        <p:spPr>
          <a:xfrm>
            <a:off x="311700" y="3887450"/>
            <a:ext cx="4755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Less susceptible to noise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Creates more balanced (equal diameter) clusters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9" name="Google Shape;4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638"/>
            <a:ext cx="8221190" cy="2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311700" y="3887450"/>
            <a:ext cx="4043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But… Tends to split up large clusters.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 clusters tend to have the same diameter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6" name="Google Shape;4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488" y="1234388"/>
            <a:ext cx="7141018" cy="2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</a:t>
            </a:r>
            <a:r>
              <a:rPr lang="en"/>
              <a:t>-Link Distance</a:t>
            </a: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 rot="5165508">
            <a:off x="2950290" y="347878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4"/>
          <p:cNvSpPr/>
          <p:nvPr/>
        </p:nvSpPr>
        <p:spPr>
          <a:xfrm rot="-1666159">
            <a:off x="4170944" y="308902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the </a:t>
            </a:r>
            <a:r>
              <a:rPr b="1" lang="en"/>
              <a:t>average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pic>
        <p:nvPicPr>
          <p:cNvPr id="511" name="Google Shape;5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50" y="1949325"/>
            <a:ext cx="59340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34"/>
          <p:cNvCxnSpPr/>
          <p:nvPr/>
        </p:nvCxnSpPr>
        <p:spPr>
          <a:xfrm>
            <a:off x="3886275" y="3478275"/>
            <a:ext cx="569100" cy="74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4"/>
          <p:cNvCxnSpPr>
            <a:stCxn id="507" idx="7"/>
            <a:endCxn id="505" idx="3"/>
          </p:cNvCxnSpPr>
          <p:nvPr/>
        </p:nvCxnSpPr>
        <p:spPr>
          <a:xfrm flipH="1" rot="10800000">
            <a:off x="3660586" y="3648259"/>
            <a:ext cx="832500" cy="3522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4"/>
          <p:cNvCxnSpPr>
            <a:stCxn id="504" idx="7"/>
            <a:endCxn id="505" idx="4"/>
          </p:cNvCxnSpPr>
          <p:nvPr/>
        </p:nvCxnSpPr>
        <p:spPr>
          <a:xfrm flipH="1" rot="10800000">
            <a:off x="3994136" y="3687559"/>
            <a:ext cx="590100" cy="5820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4"/>
          <p:cNvCxnSpPr>
            <a:stCxn id="506" idx="5"/>
            <a:endCxn id="502" idx="2"/>
          </p:cNvCxnSpPr>
          <p:nvPr/>
        </p:nvCxnSpPr>
        <p:spPr>
          <a:xfrm>
            <a:off x="3848536" y="3573416"/>
            <a:ext cx="949200" cy="3786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4"/>
          <p:cNvCxnSpPr>
            <a:stCxn id="506" idx="7"/>
            <a:endCxn id="503" idx="2"/>
          </p:cNvCxnSpPr>
          <p:nvPr/>
        </p:nvCxnSpPr>
        <p:spPr>
          <a:xfrm flipH="1" rot="10800000">
            <a:off x="3848536" y="3283834"/>
            <a:ext cx="1540500" cy="993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4"/>
          <p:cNvCxnSpPr>
            <a:stCxn id="504" idx="6"/>
            <a:endCxn id="502" idx="3"/>
          </p:cNvCxnSpPr>
          <p:nvPr/>
        </p:nvCxnSpPr>
        <p:spPr>
          <a:xfrm flipH="1" rot="10800000">
            <a:off x="4031875" y="4047300"/>
            <a:ext cx="803700" cy="3174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4"/>
          <p:cNvCxnSpPr>
            <a:stCxn id="507" idx="6"/>
            <a:endCxn id="502" idx="2"/>
          </p:cNvCxnSpPr>
          <p:nvPr/>
        </p:nvCxnSpPr>
        <p:spPr>
          <a:xfrm flipH="1" rot="10800000">
            <a:off x="3698325" y="3952200"/>
            <a:ext cx="1099500" cy="1434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4"/>
          <p:cNvCxnSpPr>
            <a:stCxn id="507" idx="6"/>
            <a:endCxn id="503" idx="3"/>
          </p:cNvCxnSpPr>
          <p:nvPr/>
        </p:nvCxnSpPr>
        <p:spPr>
          <a:xfrm flipH="1" rot="10800000">
            <a:off x="3698325" y="3378900"/>
            <a:ext cx="1728300" cy="71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4"/>
          <p:cNvCxnSpPr>
            <a:stCxn id="504" idx="6"/>
            <a:endCxn id="503" idx="3"/>
          </p:cNvCxnSpPr>
          <p:nvPr/>
        </p:nvCxnSpPr>
        <p:spPr>
          <a:xfrm flipH="1" rot="10800000">
            <a:off x="4031875" y="3378900"/>
            <a:ext cx="1395000" cy="9858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Average-Link Distance</a:t>
            </a:r>
            <a:endParaRPr/>
          </a:p>
        </p:txBody>
      </p:sp>
      <p:sp>
        <p:nvSpPr>
          <p:cNvPr id="526" name="Google Shape;526;p35"/>
          <p:cNvSpPr txBox="1"/>
          <p:nvPr>
            <p:ph idx="1" type="body"/>
          </p:nvPr>
        </p:nvSpPr>
        <p:spPr>
          <a:xfrm>
            <a:off x="311700" y="1266325"/>
            <a:ext cx="85206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susceptible to noise and outliers.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But… Tends to be biased toward globular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Centroid</a:t>
            </a:r>
            <a:r>
              <a:rPr lang="en"/>
              <a:t> Distance</a:t>
            </a:r>
            <a:endParaRPr/>
          </a:p>
        </p:txBody>
      </p:sp>
      <p:sp>
        <p:nvSpPr>
          <p:cNvPr id="532" name="Google Shape;532;p36"/>
          <p:cNvSpPr txBox="1"/>
          <p:nvPr>
            <p:ph idx="1" type="body"/>
          </p:nvPr>
        </p:nvSpPr>
        <p:spPr>
          <a:xfrm>
            <a:off x="311700" y="1266325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distance between the centroids of clusters.</a:t>
            </a:r>
            <a:endParaRPr/>
          </a:p>
        </p:txBody>
      </p:sp>
      <p:pic>
        <p:nvPicPr>
          <p:cNvPr id="533" name="Google Shape;5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38" y="1853925"/>
            <a:ext cx="30575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6"/>
          <p:cNvSpPr/>
          <p:nvPr/>
        </p:nvSpPr>
        <p:spPr>
          <a:xfrm>
            <a:off x="4722863" y="37038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5314088" y="3035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3699238" y="4116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80538" y="3304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3553638" y="32300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39" name="Google Shape;539;p36"/>
          <p:cNvSpPr/>
          <p:nvPr/>
        </p:nvSpPr>
        <p:spPr>
          <a:xfrm>
            <a:off x="3365688" y="3847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 rot="5165508">
            <a:off x="2897215" y="33738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 rot="-1666159">
            <a:off x="4117869" y="29840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3771988" y="37848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>
            <a:off x="4914188" y="3385750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4" name="Google Shape;544;p36"/>
          <p:cNvCxnSpPr>
            <a:stCxn id="543" idx="3"/>
            <a:endCxn id="542" idx="6"/>
          </p:cNvCxnSpPr>
          <p:nvPr/>
        </p:nvCxnSpPr>
        <p:spPr>
          <a:xfrm flipH="1">
            <a:off x="3884219" y="3477166"/>
            <a:ext cx="1046400" cy="361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Ward’s</a:t>
            </a:r>
            <a:r>
              <a:rPr lang="en"/>
              <a:t> Distance</a:t>
            </a:r>
            <a:endParaRPr/>
          </a:p>
        </p:txBody>
      </p:sp>
      <p:sp>
        <p:nvSpPr>
          <p:cNvPr id="550" name="Google Shape;550;p37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the difference between the spread / variance of points in the merged cluster and the unmerged clusters. </a:t>
            </a:r>
            <a:endParaRPr b="1"/>
          </a:p>
        </p:txBody>
      </p:sp>
      <p:pic>
        <p:nvPicPr>
          <p:cNvPr id="551" name="Google Shape;5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214200"/>
            <a:ext cx="8382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7"/>
          <p:cNvSpPr/>
          <p:nvPr/>
        </p:nvSpPr>
        <p:spPr>
          <a:xfrm>
            <a:off x="2580775" y="4059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3172000" y="3391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1557150" y="4472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2238450" y="3660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1411550" y="3585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57" name="Google Shape;557;p37"/>
          <p:cNvSpPr/>
          <p:nvPr/>
        </p:nvSpPr>
        <p:spPr>
          <a:xfrm>
            <a:off x="1223600" y="4203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 rot="5165508">
            <a:off x="817740" y="3757742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"/>
          <p:cNvSpPr/>
          <p:nvPr/>
        </p:nvSpPr>
        <p:spPr>
          <a:xfrm rot="-1666159">
            <a:off x="2038394" y="3367987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"/>
          <p:cNvSpPr/>
          <p:nvPr/>
        </p:nvSpPr>
        <p:spPr>
          <a:xfrm>
            <a:off x="6397500" y="39071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61" name="Google Shape;561;p37"/>
          <p:cNvSpPr/>
          <p:nvPr/>
        </p:nvSpPr>
        <p:spPr>
          <a:xfrm>
            <a:off x="6988725" y="32388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5373875" y="43196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6055175" y="35079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5228275" y="343326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5040325" y="40505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 rot="-1259005">
            <a:off x="4731357" y="3079727"/>
            <a:ext cx="2669104" cy="1430583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 txBox="1"/>
          <p:nvPr/>
        </p:nvSpPr>
        <p:spPr>
          <a:xfrm>
            <a:off x="3821200" y="3720350"/>
            <a:ext cx="75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1624850" y="41237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>
            <a:off x="2689125" y="37414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37"/>
          <p:cNvCxnSpPr>
            <a:stCxn id="568" idx="0"/>
            <a:endCxn id="556" idx="5"/>
          </p:cNvCxnSpPr>
          <p:nvPr/>
        </p:nvCxnSpPr>
        <p:spPr>
          <a:xfrm rot="10800000">
            <a:off x="1631450" y="3815375"/>
            <a:ext cx="49500" cy="3084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7"/>
          <p:cNvCxnSpPr>
            <a:stCxn id="568" idx="2"/>
            <a:endCxn id="557" idx="7"/>
          </p:cNvCxnSpPr>
          <p:nvPr/>
        </p:nvCxnSpPr>
        <p:spPr>
          <a:xfrm flipH="1">
            <a:off x="1443650" y="4177325"/>
            <a:ext cx="181200" cy="651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37"/>
          <p:cNvCxnSpPr>
            <a:stCxn id="554" idx="0"/>
            <a:endCxn id="568" idx="4"/>
          </p:cNvCxnSpPr>
          <p:nvPr/>
        </p:nvCxnSpPr>
        <p:spPr>
          <a:xfrm rot="10800000">
            <a:off x="1680900" y="4230975"/>
            <a:ext cx="5100" cy="241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7"/>
          <p:cNvCxnSpPr>
            <a:stCxn id="569" idx="2"/>
            <a:endCxn id="555" idx="6"/>
          </p:cNvCxnSpPr>
          <p:nvPr/>
        </p:nvCxnSpPr>
        <p:spPr>
          <a:xfrm rot="10800000">
            <a:off x="2496225" y="3795025"/>
            <a:ext cx="192900" cy="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7"/>
          <p:cNvCxnSpPr>
            <a:stCxn id="552" idx="0"/>
            <a:endCxn id="569" idx="4"/>
          </p:cNvCxnSpPr>
          <p:nvPr/>
        </p:nvCxnSpPr>
        <p:spPr>
          <a:xfrm flipH="1" rot="10800000">
            <a:off x="2709625" y="3848700"/>
            <a:ext cx="35700" cy="2109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7"/>
          <p:cNvCxnSpPr>
            <a:stCxn id="569" idx="7"/>
            <a:endCxn id="553" idx="2"/>
          </p:cNvCxnSpPr>
          <p:nvPr/>
        </p:nvCxnSpPr>
        <p:spPr>
          <a:xfrm flipH="1" rot="10800000">
            <a:off x="2784894" y="3525859"/>
            <a:ext cx="387000" cy="2313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37"/>
          <p:cNvSpPr/>
          <p:nvPr/>
        </p:nvSpPr>
        <p:spPr>
          <a:xfrm>
            <a:off x="5942975" y="3835650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37"/>
          <p:cNvCxnSpPr>
            <a:stCxn id="576" idx="2"/>
            <a:endCxn id="564" idx="5"/>
          </p:cNvCxnSpPr>
          <p:nvPr/>
        </p:nvCxnSpPr>
        <p:spPr>
          <a:xfrm rot="10800000">
            <a:off x="5448275" y="3663000"/>
            <a:ext cx="494700" cy="226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7"/>
          <p:cNvCxnSpPr>
            <a:stCxn id="576" idx="3"/>
            <a:endCxn id="565" idx="7"/>
          </p:cNvCxnSpPr>
          <p:nvPr/>
        </p:nvCxnSpPr>
        <p:spPr>
          <a:xfrm flipH="1">
            <a:off x="5260406" y="3927066"/>
            <a:ext cx="699000" cy="1629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7"/>
          <p:cNvCxnSpPr>
            <a:stCxn id="576" idx="4"/>
            <a:endCxn id="562" idx="7"/>
          </p:cNvCxnSpPr>
          <p:nvPr/>
        </p:nvCxnSpPr>
        <p:spPr>
          <a:xfrm flipH="1">
            <a:off x="5593775" y="3942750"/>
            <a:ext cx="405300" cy="4164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7"/>
          <p:cNvCxnSpPr>
            <a:stCxn id="576" idx="5"/>
            <a:endCxn id="560" idx="2"/>
          </p:cNvCxnSpPr>
          <p:nvPr/>
        </p:nvCxnSpPr>
        <p:spPr>
          <a:xfrm>
            <a:off x="6038744" y="3927066"/>
            <a:ext cx="358800" cy="1146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7"/>
          <p:cNvCxnSpPr>
            <a:stCxn id="576" idx="7"/>
            <a:endCxn id="563" idx="3"/>
          </p:cNvCxnSpPr>
          <p:nvPr/>
        </p:nvCxnSpPr>
        <p:spPr>
          <a:xfrm flipH="1" rot="10800000">
            <a:off x="6038744" y="3737634"/>
            <a:ext cx="54300" cy="1137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7"/>
          <p:cNvCxnSpPr>
            <a:stCxn id="576" idx="6"/>
            <a:endCxn id="561" idx="3"/>
          </p:cNvCxnSpPr>
          <p:nvPr/>
        </p:nvCxnSpPr>
        <p:spPr>
          <a:xfrm flipH="1" rot="10800000">
            <a:off x="6055175" y="3468600"/>
            <a:ext cx="971400" cy="4206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 Algorithm</a:t>
            </a:r>
            <a:endParaRPr/>
          </a:p>
        </p:txBody>
      </p:sp>
      <p:sp>
        <p:nvSpPr>
          <p:cNvPr id="588" name="Google Shape;588;p38"/>
          <p:cNvSpPr txBox="1"/>
          <p:nvPr>
            <p:ph idx="1" type="body"/>
          </p:nvPr>
        </p:nvSpPr>
        <p:spPr>
          <a:xfrm>
            <a:off x="311700" y="1266325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each point in the dataset be in its own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distance between all pairs of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closest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all points are in the same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94" name="Google Shape;594;p39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5" name="Google Shape;595;p39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9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39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9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9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9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9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9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39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05" name="Google Shape;605;p39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6" name="Google Shape;606;p39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12" name="Google Shape;612;p40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3" name="Google Shape;613;p40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0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40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0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0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0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40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40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40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3" name="Google Shape;623;p40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4" name="Google Shape;624;p40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30" name="Google Shape;630;p41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1" name="Google Shape;631;p41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1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1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1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1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1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41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41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41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41" name="Google Shape;641;p41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2" name="Google Shape;642;p41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main focus will be on </a:t>
            </a:r>
            <a:r>
              <a:rPr b="1" lang="en"/>
              <a:t>agglomerative</a:t>
            </a:r>
            <a:r>
              <a:rPr lang="en"/>
              <a:t> methods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48" name="Google Shape;648;p42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9" name="Google Shape;649;p42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2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42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2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2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2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2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42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42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60" name="Google Shape;660;p42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1" name="Google Shape;661;p42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7" name="Google Shape;667;p43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8" name="Google Shape;668;p43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3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3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3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3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3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43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43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43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43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Google Shape;679;p43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0" name="Google Shape;680;p43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43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43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43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3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43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43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7" name="Google Shape;687;p43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43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4" name="Google Shape;694;p44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5" name="Google Shape;695;p44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4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44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4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4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4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4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2" name="Google Shape;702;p44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44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44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44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06" name="Google Shape;706;p44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7" name="Google Shape;707;p44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13" name="Google Shape;713;p45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4" name="Google Shape;714;p45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5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45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5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5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5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45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45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45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45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25" name="Google Shape;725;p45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6" name="Google Shape;726;p45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32" name="Google Shape;732;p46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3" name="Google Shape;733;p46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6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46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6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6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6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6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46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46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46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46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44" name="Google Shape;744;p46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5" name="Google Shape;745;p46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52" name="Google Shape;752;p47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3" name="Google Shape;753;p47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4" name="Google Shape;754;p47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7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7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7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7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47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47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1" name="Google Shape;761;p47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47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3" name="Google Shape;763;p47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7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47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7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7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7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7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47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47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47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47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7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Google Shape;775;p47"/>
          <p:cNvCxnSpPr/>
          <p:nvPr/>
        </p:nvCxnSpPr>
        <p:spPr>
          <a:xfrm>
            <a:off x="5931850" y="3268775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7"/>
          <p:cNvCxnSpPr/>
          <p:nvPr/>
        </p:nvCxnSpPr>
        <p:spPr>
          <a:xfrm flipH="1">
            <a:off x="5924450" y="3251888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7"/>
          <p:cNvCxnSpPr/>
          <p:nvPr/>
        </p:nvCxnSpPr>
        <p:spPr>
          <a:xfrm>
            <a:off x="6320575" y="3234800"/>
            <a:ext cx="15000" cy="92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47"/>
          <p:cNvSpPr txBox="1"/>
          <p:nvPr/>
        </p:nvSpPr>
        <p:spPr>
          <a:xfrm>
            <a:off x="62271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9" name="Google Shape;779;p47"/>
          <p:cNvCxnSpPr/>
          <p:nvPr/>
        </p:nvCxnSpPr>
        <p:spPr>
          <a:xfrm>
            <a:off x="5394925" y="32243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47"/>
          <p:cNvSpPr txBox="1"/>
          <p:nvPr/>
        </p:nvSpPr>
        <p:spPr>
          <a:xfrm>
            <a:off x="5061625" y="30640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6" name="Google Shape;786;p48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7" name="Google Shape;787;p48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8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48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8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8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8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48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48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48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98" name="Google Shape;798;p48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 &amp;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 &amp;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9" name="Google Shape;799;p48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8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06" name="Google Shape;806;p49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7" name="Google Shape;807;p49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49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49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9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49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49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49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49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18" name="Google Shape;818;p49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 &amp;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 &amp;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9" name="Google Shape;819;p49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9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26" name="Google Shape;826;p50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7" name="Google Shape;827;p50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50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50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0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0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0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0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4" name="Google Shape;834;p50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50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50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50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8" name="Google Shape;838;p50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{E1D03ADD-50A4-4CF9-9AFF-E3402266B728}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 &amp;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 &amp;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9" name="Google Shape;839;p50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0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0"/>
          <p:cNvSpPr/>
          <p:nvPr/>
        </p:nvSpPr>
        <p:spPr>
          <a:xfrm rot="-4259431">
            <a:off x="1343552" y="2810969"/>
            <a:ext cx="1598896" cy="1600618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47" name="Google Shape;847;p51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51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9" name="Google Shape;849;p51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1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1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1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51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p51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51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6" name="Google Shape;856;p51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51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8" name="Google Shape;858;p51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51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51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1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1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1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1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51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51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51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51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1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0" name="Google Shape;870;p51"/>
          <p:cNvCxnSpPr/>
          <p:nvPr/>
        </p:nvCxnSpPr>
        <p:spPr>
          <a:xfrm>
            <a:off x="5931850" y="3268775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1"/>
          <p:cNvCxnSpPr/>
          <p:nvPr/>
        </p:nvCxnSpPr>
        <p:spPr>
          <a:xfrm flipH="1">
            <a:off x="5924450" y="3251888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51"/>
          <p:cNvCxnSpPr/>
          <p:nvPr/>
        </p:nvCxnSpPr>
        <p:spPr>
          <a:xfrm>
            <a:off x="6320575" y="3234800"/>
            <a:ext cx="15000" cy="92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51"/>
          <p:cNvSpPr txBox="1"/>
          <p:nvPr/>
        </p:nvSpPr>
        <p:spPr>
          <a:xfrm>
            <a:off x="62271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4" name="Google Shape;874;p51"/>
          <p:cNvCxnSpPr/>
          <p:nvPr/>
        </p:nvCxnSpPr>
        <p:spPr>
          <a:xfrm>
            <a:off x="5394925" y="32243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51"/>
          <p:cNvSpPr txBox="1"/>
          <p:nvPr/>
        </p:nvSpPr>
        <p:spPr>
          <a:xfrm>
            <a:off x="5061625" y="30640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6" name="Google Shape;876;p51"/>
          <p:cNvCxnSpPr/>
          <p:nvPr/>
        </p:nvCxnSpPr>
        <p:spPr>
          <a:xfrm>
            <a:off x="6076025" y="2940750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1"/>
          <p:cNvCxnSpPr/>
          <p:nvPr/>
        </p:nvCxnSpPr>
        <p:spPr>
          <a:xfrm flipH="1">
            <a:off x="6075925" y="2931550"/>
            <a:ext cx="5262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1"/>
          <p:cNvCxnSpPr/>
          <p:nvPr/>
        </p:nvCxnSpPr>
        <p:spPr>
          <a:xfrm>
            <a:off x="6594825" y="2931675"/>
            <a:ext cx="1950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51"/>
          <p:cNvSpPr txBox="1"/>
          <p:nvPr/>
        </p:nvSpPr>
        <p:spPr>
          <a:xfrm>
            <a:off x="65036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0" name="Google Shape;880;p51"/>
          <p:cNvCxnSpPr/>
          <p:nvPr/>
        </p:nvCxnSpPr>
        <p:spPr>
          <a:xfrm>
            <a:off x="5394925" y="28904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51"/>
          <p:cNvSpPr txBox="1"/>
          <p:nvPr/>
        </p:nvSpPr>
        <p:spPr>
          <a:xfrm>
            <a:off x="5061625" y="27301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√5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51"/>
          <p:cNvSpPr/>
          <p:nvPr/>
        </p:nvSpPr>
        <p:spPr>
          <a:xfrm rot="-4259431">
            <a:off x="1343552" y="2810969"/>
            <a:ext cx="1598896" cy="1600618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</a:t>
            </a:r>
            <a:r>
              <a:rPr lang="en"/>
              <a:t> Clustering Algorithm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each point in the dataset be in its own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distance between all pairs of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closest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all points are in the same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888" name="Google Shape;888;p52"/>
          <p:cNvSpPr txBox="1"/>
          <p:nvPr>
            <p:ph idx="1" type="body"/>
          </p:nvPr>
        </p:nvSpPr>
        <p:spPr>
          <a:xfrm>
            <a:off x="311700" y="1266325"/>
            <a:ext cx="85206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threshold with which to cut the dendrogram requires exploration and tuning.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capture the difference between clusterings you can use a cost function, or methods that we will discuss later when we look at clustering aggregation.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99" name="Google Shape;199;p20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0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0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37" name="Google Shape;237;p21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1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1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1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1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1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