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79" r:id="rId1"/>
    <p:sldMasterId id="2147483703" r:id="rId2"/>
  </p:sldMasterIdLst>
  <p:notesMasterIdLst>
    <p:notesMasterId r:id="rId22"/>
  </p:notesMasterIdLst>
  <p:handoutMasterIdLst>
    <p:handoutMasterId r:id="rId23"/>
  </p:handoutMasterIdLst>
  <p:sldIdLst>
    <p:sldId id="374" r:id="rId3"/>
    <p:sldId id="370" r:id="rId4"/>
    <p:sldId id="377" r:id="rId5"/>
    <p:sldId id="384" r:id="rId6"/>
    <p:sldId id="391" r:id="rId7"/>
    <p:sldId id="380" r:id="rId8"/>
    <p:sldId id="395" r:id="rId9"/>
    <p:sldId id="385" r:id="rId10"/>
    <p:sldId id="386" r:id="rId11"/>
    <p:sldId id="369" r:id="rId12"/>
    <p:sldId id="372" r:id="rId13"/>
    <p:sldId id="387" r:id="rId14"/>
    <p:sldId id="388" r:id="rId15"/>
    <p:sldId id="389" r:id="rId16"/>
    <p:sldId id="390" r:id="rId17"/>
    <p:sldId id="392" r:id="rId18"/>
    <p:sldId id="393" r:id="rId19"/>
    <p:sldId id="394" r:id="rId20"/>
    <p:sldId id="396" r:id="rId21"/>
  </p:sldIdLst>
  <p:sldSz cx="9144000" cy="6858000" type="screen4x3"/>
  <p:notesSz cx="7102475" cy="10234613"/>
  <p:custDataLst>
    <p:tags r:id="rId24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64" d="100"/>
          <a:sy n="64" d="100"/>
        </p:scale>
        <p:origin x="82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100248D0-42F4-4815-BD72-C2A0A7A2198E}" type="datetimeFigureOut">
              <a:rPr lang="fi-FI" smtClean="0"/>
              <a:t>8.3.2017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F1E23537-3DC5-48A9-B613-76FA1ADF6A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722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1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7" tIns="47393" rIns="94787" bIns="4739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1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4787" tIns="47393" rIns="94787" bIns="4739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5430500" y="-13203238"/>
            <a:ext cx="18638838" cy="139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0247" y="4861441"/>
            <a:ext cx="5677048" cy="46002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racket-lang.org/download/" TargetMode="Externa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-ohjelmointiympäristöön</a:t>
            </a:r>
          </a:p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tutustuminen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39" y="2145234"/>
            <a:ext cx="5318459" cy="25675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45234"/>
            <a:ext cx="1765285" cy="18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683304" cy="7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Virheilmoitukset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192" y="1628800"/>
            <a:ext cx="7591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Ohjelmoidessa tulee helposti kirjoitusvirheitä. </a:t>
            </a:r>
            <a:r>
              <a:rPr lang="fi-FI" dirty="0" err="1" smtClean="0">
                <a:solidFill>
                  <a:schemeClr val="tx1"/>
                </a:solidFill>
              </a:rPr>
              <a:t>DrRacket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smtClean="0">
                <a:solidFill>
                  <a:schemeClr val="tx1"/>
                </a:solidFill>
              </a:rPr>
              <a:t>tai tietokoneesi ei mene rikki vaikka kirjoittaisitkin jotain väärin, saat ainoastaan virheilmoituksen interaktioikkunaan!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Kokeile mitä tapahtuu kun ”unohtaa” sulut tai unohtaa toisen parametrin.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3" y="3436750"/>
            <a:ext cx="8583320" cy="1318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286520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10-6	  b) 20-66  c) 44-23  d) 550-300</a:t>
            </a: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5406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5+9  b) 54+37  c) 123+66  d) 110+230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uorakulmio 46"/>
          <p:cNvSpPr/>
          <p:nvPr/>
        </p:nvSpPr>
        <p:spPr>
          <a:xfrm>
            <a:off x="1240861" y="4238861"/>
            <a:ext cx="67618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a) 3*9  b) 12*10  c) 10/2  d) 120/6   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1. Peruslaskuja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Laskeminen useammalla luvulla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192" y="1973691"/>
            <a:ext cx="807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</a:t>
            </a:r>
            <a:r>
              <a:rPr lang="fi-FI" dirty="0" smtClean="0">
                <a:solidFill>
                  <a:schemeClr val="tx1"/>
                </a:solidFill>
              </a:rPr>
              <a:t>oit laskea useammalla luvulla samalla kertaa antamalla sulkujen sisään enemmän argumentteja.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33642"/>
            <a:ext cx="2087860" cy="221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286520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300-150-100-50  b) 20-15-10</a:t>
            </a: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5406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10+12+19	b) 45+222+300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uorakulmio 46"/>
          <p:cNvSpPr/>
          <p:nvPr/>
        </p:nvSpPr>
        <p:spPr>
          <a:xfrm>
            <a:off x="1240861" y="4238861"/>
            <a:ext cx="67618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a) 59*10*47  b) (1000/25)/10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II. Lisää peruslaskuja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Yhteen- ja vähennyslaskun yhdistäminen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9017" y="1903922"/>
            <a:ext cx="807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Jos samassa lausekkeessa on vain yhteen- ja vähennyslaskua, on niiden yhdistäminen helppoa. Esimerkiksi 12-3+7-3 voidaan laskea seuraavasti: 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192" y="3688184"/>
            <a:ext cx="807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Sama lasku olisi ollut mahdollista laskea myös toisella tavalla: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04" y="2753686"/>
            <a:ext cx="2946278" cy="668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04" y="4417943"/>
            <a:ext cx="3526595" cy="705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15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Moniosaiset laskut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42" y="1880921"/>
            <a:ext cx="8078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Moniosaisten laskutoimitusten muodostaminen kannattaa aloittaa tavanomaisen laskujärjestyksen mukaisesti: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ensin suluissa olevat laskut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sitten kerto- ja jakolaskut vasemmalta oikealle ja lopuksi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yhteen- ja vähennyslaskut vasemmalta oikealle.   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542" y="3605396"/>
            <a:ext cx="807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Lasku (2+3)*(5+1) laskettaisiin seuraavasti:</a:t>
            </a:r>
            <a:endParaRPr lang="fi-FI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solidFill>
                  <a:schemeClr val="tx1"/>
                </a:solidFill>
              </a:rPr>
              <a:t>Lasketaan ensiksi summa (+ 2 3)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solidFill>
                  <a:schemeClr val="tx1"/>
                </a:solidFill>
              </a:rPr>
              <a:t>Lasketaan seuraavaksi summa (+ 5 1)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solidFill>
                  <a:schemeClr val="tx1"/>
                </a:solidFill>
              </a:rPr>
              <a:t>Lopuksi kerrotaan keskenään summat (+ 2 3) ja (+ 5 1).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25" y="4914568"/>
            <a:ext cx="3452734" cy="674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1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-21763" y="273943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0" y="3682943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30894" y="2681654"/>
            <a:ext cx="67618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</a:t>
            </a: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(10-2)*(14-6)  </a:t>
            </a:r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b) (4+5)*(3+6)</a:t>
            </a: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5406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interaktioikkunassa.</a:t>
            </a: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10+12-19  b) 45-22+30  c) 12+13-14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uorakulmio 46"/>
          <p:cNvSpPr/>
          <p:nvPr/>
        </p:nvSpPr>
        <p:spPr>
          <a:xfrm>
            <a:off x="1230893" y="3682943"/>
            <a:ext cx="67618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Keksi oma laskutoimitus ensin kynällä ja paperilla, ja laske sitten laskutoimituksesi interaktioikkunassa.</a:t>
            </a:r>
          </a:p>
        </p:txBody>
      </p:sp>
      <p:sp>
        <p:nvSpPr>
          <p:cNvPr id="11" name="Otsikko 1"/>
          <p:cNvSpPr txBox="1">
            <a:spLocks/>
          </p:cNvSpPr>
          <p:nvPr/>
        </p:nvSpPr>
        <p:spPr bwMode="auto">
          <a:xfrm>
            <a:off x="353192" y="752966"/>
            <a:ext cx="868330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III. Laskutoimitusten yhdistäminen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Suorakulmio 44"/>
          <p:cNvSpPr/>
          <p:nvPr/>
        </p:nvSpPr>
        <p:spPr>
          <a:xfrm>
            <a:off x="0" y="4671515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14" name="Suorakulmio 46"/>
          <p:cNvSpPr/>
          <p:nvPr/>
        </p:nvSpPr>
        <p:spPr>
          <a:xfrm>
            <a:off x="1253426" y="4625348"/>
            <a:ext cx="6761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Tutki pystytkö laskemaan interaktioikkunassa suurilla luvuilla. Kokeile esimerkiksi laskea paljonko on 10000*999999.</a:t>
            </a:r>
          </a:p>
        </p:txBody>
      </p:sp>
    </p:spTree>
    <p:extLst>
      <p:ext uri="{BB962C8B-B14F-4D97-AF65-F5344CB8AC3E}">
        <p14:creationId xmlns:p14="http://schemas.microsoft.com/office/powerpoint/2010/main" val="36365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Määrittelyikkunan käyttö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42" y="1640599"/>
            <a:ext cx="807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Määrittelyikkunaa käytetään koodin tallentamiseen ja pidempien sekä monimutkaisempien ohjelmien kirjoittamiseen. Kokeillaan aluksi yksinkertaisen laskutoimituksen kirjoittamista määrittelyikkunaan.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328" y="4632760"/>
            <a:ext cx="8014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Määrittelyikkunaan </a:t>
            </a:r>
            <a:r>
              <a:rPr lang="fi-FI" dirty="0">
                <a:solidFill>
                  <a:schemeClr val="tx1"/>
                </a:solidFill>
              </a:rPr>
              <a:t>kirjoitettu ohjelmakoodi ajetaan oikeasta yläkulmasta löytyvällä </a:t>
            </a:r>
            <a:r>
              <a:rPr lang="fi-FI" dirty="0" err="1" smtClean="0">
                <a:solidFill>
                  <a:schemeClr val="tx1"/>
                </a:solidFill>
              </a:rPr>
              <a:t>Run</a:t>
            </a:r>
            <a:r>
              <a:rPr lang="fi-FI" dirty="0" smtClean="0">
                <a:solidFill>
                  <a:schemeClr val="tx1"/>
                </a:solidFill>
              </a:rPr>
              <a:t>-näppäimellä. Ohjelman tulos tulee näkyviin interaktioikkunaan. 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3" y="2678413"/>
            <a:ext cx="6582562" cy="1784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344532"/>
            <a:ext cx="891500" cy="5014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98410" y="3478787"/>
            <a:ext cx="16201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Kommenttirivi</a:t>
            </a:r>
            <a:endParaRPr lang="fi-FI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652120" y="3713019"/>
            <a:ext cx="1746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410" y="3947252"/>
            <a:ext cx="16201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Koodirivi</a:t>
            </a:r>
            <a:endParaRPr lang="fi-FI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19872" y="4077072"/>
            <a:ext cx="3978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78" y="5279091"/>
            <a:ext cx="605587" cy="807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46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8078364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Koodin suorittaminen vaiheittain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42" y="1640599"/>
            <a:ext cx="807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Aja äsken määrittelyikkunaan kirjoittamasi laskutoimitus vaiheittain </a:t>
            </a:r>
            <a:r>
              <a:rPr lang="fi-FI" dirty="0" err="1" smtClean="0">
                <a:solidFill>
                  <a:schemeClr val="tx1"/>
                </a:solidFill>
              </a:rPr>
              <a:t>Step</a:t>
            </a:r>
            <a:r>
              <a:rPr lang="fi-FI" dirty="0" smtClean="0">
                <a:solidFill>
                  <a:schemeClr val="tx1"/>
                </a:solidFill>
              </a:rPr>
              <a:t>-toiminnon avulla. Uudessa </a:t>
            </a:r>
            <a:r>
              <a:rPr lang="fi-FI" dirty="0" err="1" smtClean="0">
                <a:solidFill>
                  <a:schemeClr val="tx1"/>
                </a:solidFill>
              </a:rPr>
              <a:t>Stepper</a:t>
            </a:r>
            <a:r>
              <a:rPr lang="fi-FI" dirty="0" smtClean="0">
                <a:solidFill>
                  <a:schemeClr val="tx1"/>
                </a:solidFill>
              </a:rPr>
              <a:t>-ikkunassa voit nähdä nyt </a:t>
            </a:r>
            <a:r>
              <a:rPr lang="fi-FI" dirty="0" err="1" smtClean="0">
                <a:solidFill>
                  <a:schemeClr val="tx1"/>
                </a:solidFill>
              </a:rPr>
              <a:t>Step</a:t>
            </a:r>
            <a:r>
              <a:rPr lang="fi-FI" dirty="0" smtClean="0">
                <a:solidFill>
                  <a:schemeClr val="tx1"/>
                </a:solidFill>
              </a:rPr>
              <a:t>-näppäimen avulla kuinka laskutoimitus lasketaan vaiheittain. 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26" y="2547724"/>
            <a:ext cx="966230" cy="483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4" y="2597933"/>
            <a:ext cx="5894390" cy="1311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4" y="4224432"/>
            <a:ext cx="3902038" cy="32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4" y="4789521"/>
            <a:ext cx="3333416" cy="343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7132659" y="3541802"/>
            <a:ext cx="100864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1</a:t>
            </a:r>
            <a:endParaRPr lang="fi-FI" dirty="0"/>
          </a:p>
        </p:txBody>
      </p:sp>
      <p:sp>
        <p:nvSpPr>
          <p:cNvPr id="20" name="TextBox 19"/>
          <p:cNvSpPr txBox="1"/>
          <p:nvPr/>
        </p:nvSpPr>
        <p:spPr>
          <a:xfrm>
            <a:off x="7136145" y="4177173"/>
            <a:ext cx="103625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2</a:t>
            </a:r>
            <a:endParaRPr lang="fi-FI" dirty="0"/>
          </a:p>
        </p:txBody>
      </p:sp>
      <p:sp>
        <p:nvSpPr>
          <p:cNvPr id="21" name="TextBox 20"/>
          <p:cNvSpPr txBox="1"/>
          <p:nvPr/>
        </p:nvSpPr>
        <p:spPr>
          <a:xfrm>
            <a:off x="7101565" y="4776615"/>
            <a:ext cx="107083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3</a:t>
            </a:r>
            <a:endParaRPr lang="fi-FI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359169" y="3726468"/>
            <a:ext cx="80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444724" y="4361839"/>
            <a:ext cx="2767501" cy="2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29289" y="4961281"/>
            <a:ext cx="3334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09" y="5598652"/>
            <a:ext cx="4965261" cy="314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6152241" y="5262205"/>
            <a:ext cx="107083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4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239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Tallentaminen ja lataaminen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07904" y="1988840"/>
            <a:ext cx="5263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chemeClr val="tx1"/>
                </a:solidFill>
              </a:rPr>
              <a:t>Voit tallentaa </a:t>
            </a:r>
            <a:r>
              <a:rPr lang="fi-FI" sz="2000" dirty="0" err="1" smtClean="0">
                <a:solidFill>
                  <a:schemeClr val="tx1"/>
                </a:solidFill>
              </a:rPr>
              <a:t>määrittelyikkuman</a:t>
            </a:r>
            <a:r>
              <a:rPr lang="fi-FI" sz="2000" dirty="0" smtClean="0">
                <a:solidFill>
                  <a:schemeClr val="tx1"/>
                </a:solidFill>
              </a:rPr>
              <a:t> koodin valitsemalla </a:t>
            </a:r>
            <a:r>
              <a:rPr lang="fi-FI" sz="2000" i="1" dirty="0" err="1" smtClean="0">
                <a:solidFill>
                  <a:schemeClr val="tx1"/>
                </a:solidFill>
              </a:rPr>
              <a:t>File</a:t>
            </a:r>
            <a:r>
              <a:rPr lang="fi-FI" sz="2000" dirty="0" smtClean="0">
                <a:solidFill>
                  <a:schemeClr val="tx1"/>
                </a:solidFill>
              </a:rPr>
              <a:t>-valikosta </a:t>
            </a:r>
            <a:r>
              <a:rPr lang="fi-FI" sz="2000" i="1" dirty="0" err="1" smtClean="0">
                <a:solidFill>
                  <a:schemeClr val="tx1"/>
                </a:solidFill>
              </a:rPr>
              <a:t>Save</a:t>
            </a:r>
            <a:r>
              <a:rPr lang="fi-FI" sz="2000" i="1" dirty="0" smtClean="0">
                <a:solidFill>
                  <a:schemeClr val="tx1"/>
                </a:solidFill>
              </a:rPr>
              <a:t> </a:t>
            </a:r>
            <a:r>
              <a:rPr lang="fi-FI" sz="2000" i="1" dirty="0" err="1" smtClean="0">
                <a:solidFill>
                  <a:schemeClr val="tx1"/>
                </a:solidFill>
              </a:rPr>
              <a:t>Definitions</a:t>
            </a:r>
            <a:r>
              <a:rPr lang="fi-FI" sz="2000" dirty="0" smtClean="0">
                <a:solidFill>
                  <a:schemeClr val="tx1"/>
                </a:solidFill>
              </a:rPr>
              <a:t> –toiminnon.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chemeClr val="tx1"/>
                </a:solidFill>
              </a:rPr>
              <a:t>Jos haluat muuttaa tallennustiedoston nimeä, valitse </a:t>
            </a:r>
            <a:r>
              <a:rPr lang="fi-FI" sz="2000" dirty="0" err="1" smtClean="0">
                <a:solidFill>
                  <a:schemeClr val="tx1"/>
                </a:solidFill>
              </a:rPr>
              <a:t>Save</a:t>
            </a:r>
            <a:r>
              <a:rPr lang="fi-FI" sz="2000" dirty="0" smtClean="0">
                <a:solidFill>
                  <a:schemeClr val="tx1"/>
                </a:solidFill>
              </a:rPr>
              <a:t> </a:t>
            </a:r>
            <a:r>
              <a:rPr lang="fi-FI" sz="2000" dirty="0" err="1" smtClean="0">
                <a:solidFill>
                  <a:schemeClr val="tx1"/>
                </a:solidFill>
              </a:rPr>
              <a:t>Definitions</a:t>
            </a:r>
            <a:r>
              <a:rPr lang="fi-FI" sz="2000" dirty="0" smtClean="0">
                <a:solidFill>
                  <a:schemeClr val="tx1"/>
                </a:solidFill>
              </a:rPr>
              <a:t> As… -toiminto.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chemeClr val="tx1"/>
                </a:solidFill>
              </a:rPr>
              <a:t>T</a:t>
            </a:r>
            <a:r>
              <a:rPr lang="fi-FI" sz="2000" dirty="0" smtClean="0">
                <a:solidFill>
                  <a:schemeClr val="tx1"/>
                </a:solidFill>
              </a:rPr>
              <a:t>allennetun tiedoston avaaminen tapahtuu Open… -toiminnolla.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8" y="1605803"/>
            <a:ext cx="2844798" cy="36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4055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Käynnistä </a:t>
            </a:r>
            <a:r>
              <a:rPr lang="fi-FI" sz="32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DrRacket</a:t>
            </a:r>
            <a:endParaRPr lang="fi-FI" sz="3200" b="1" dirty="0" smtClean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70194"/>
            <a:ext cx="3839111" cy="3562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2258956"/>
            <a:ext cx="38524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chemeClr val="tx1"/>
                </a:solidFill>
                <a:latin typeface="Arial" charset="0"/>
              </a:rPr>
              <a:t>Käynnistä</a:t>
            </a:r>
            <a:r>
              <a:rPr lang="fi-FI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000" dirty="0" err="1" smtClean="0">
                <a:solidFill>
                  <a:schemeClr val="tx1"/>
                </a:solidFill>
                <a:latin typeface="Arial" charset="0"/>
              </a:rPr>
              <a:t>DrRacket</a:t>
            </a:r>
            <a:r>
              <a:rPr lang="fi-FI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000" dirty="0" err="1" smtClean="0">
                <a:solidFill>
                  <a:schemeClr val="tx1"/>
                </a:solidFill>
                <a:latin typeface="Arial" charset="0"/>
              </a:rPr>
              <a:t>Start</a:t>
            </a:r>
            <a:r>
              <a:rPr lang="fi-FI" sz="2000" dirty="0" smtClean="0">
                <a:solidFill>
                  <a:schemeClr val="tx1"/>
                </a:solidFill>
                <a:latin typeface="Arial" charset="0"/>
              </a:rPr>
              <a:t>-valikosta tai työpöydällä olevasta kuvakkeesta.</a:t>
            </a:r>
            <a:endParaRPr lang="fi-FI" sz="2000" dirty="0">
              <a:solidFill>
                <a:schemeClr val="tx1"/>
              </a:solidFill>
              <a:latin typeface="Arial" charset="0"/>
            </a:endParaRPr>
          </a:p>
          <a:p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94" y="3786751"/>
            <a:ext cx="955947" cy="11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666708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rRackettiin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1477252"/>
            <a:ext cx="6087273" cy="2938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5542" y="4415936"/>
            <a:ext cx="8263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chemeClr val="tx1"/>
                </a:solidFill>
              </a:rPr>
              <a:t>Interaktioikkunaan kirjoitetaan yksittäisiä lausekkeita jotka suoritetaan painamalla &lt;</a:t>
            </a:r>
            <a:r>
              <a:rPr lang="fi-FI" sz="2000" dirty="0" err="1" smtClean="0">
                <a:solidFill>
                  <a:schemeClr val="tx1"/>
                </a:solidFill>
              </a:rPr>
              <a:t>enter</a:t>
            </a:r>
            <a:r>
              <a:rPr lang="fi-FI" sz="2000" dirty="0" smtClean="0">
                <a:solidFill>
                  <a:schemeClr val="tx1"/>
                </a:solidFill>
              </a:rPr>
              <a:t>&gt;. Määrittelyikkunaa tarvitaan myöhemmin laajempien ohjelmien kirjoittamiseen.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1412" y="1981709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6012160" y="2154930"/>
            <a:ext cx="939252" cy="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1412" y="3460803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6012160" y="3634024"/>
            <a:ext cx="939252" cy="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DrRackettiin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 - jatkoa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0123" y="1631393"/>
            <a:ext cx="3512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Voit myös vaihtaa määrittelyikkunan paikan vasemmalle ja interaktioikkunan oikealle valitsemalla valikosta: </a:t>
            </a:r>
            <a:r>
              <a:rPr lang="fi-FI" i="1" dirty="0" err="1" smtClean="0">
                <a:solidFill>
                  <a:schemeClr val="tx1"/>
                </a:solidFill>
              </a:rPr>
              <a:t>View</a:t>
            </a:r>
            <a:r>
              <a:rPr lang="fi-FI" i="1" dirty="0" smtClean="0">
                <a:solidFill>
                  <a:schemeClr val="tx1"/>
                </a:solidFill>
              </a:rPr>
              <a:t> → </a:t>
            </a:r>
            <a:r>
              <a:rPr lang="fi-FI" i="1" dirty="0" err="1" smtClean="0">
                <a:solidFill>
                  <a:schemeClr val="tx1"/>
                </a:solidFill>
              </a:rPr>
              <a:t>Use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Horizontal</a:t>
            </a:r>
            <a:r>
              <a:rPr lang="fi-FI" i="1" dirty="0" smtClean="0">
                <a:solidFill>
                  <a:schemeClr val="tx1"/>
                </a:solidFill>
              </a:rPr>
              <a:t> Layout </a:t>
            </a:r>
            <a:endParaRPr lang="fi-FI" i="1" dirty="0">
              <a:solidFill>
                <a:schemeClr val="tx1"/>
              </a:solidFill>
            </a:endParaRPr>
          </a:p>
          <a:p>
            <a:endParaRPr lang="fi-FI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Takaisin oletusarvoiseen ikkunoiden sijoitteluun pääset valitsemalla valikosta: </a:t>
            </a:r>
            <a:r>
              <a:rPr lang="fi-FI" i="1" dirty="0" err="1" smtClean="0">
                <a:solidFill>
                  <a:schemeClr val="tx1"/>
                </a:solidFill>
              </a:rPr>
              <a:t>View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>
                <a:solidFill>
                  <a:schemeClr val="tx1"/>
                </a:solidFill>
              </a:rPr>
              <a:t>→ </a:t>
            </a:r>
            <a:r>
              <a:rPr lang="fi-FI" i="1" dirty="0" err="1">
                <a:solidFill>
                  <a:schemeClr val="tx1"/>
                </a:solidFill>
              </a:rPr>
              <a:t>Use</a:t>
            </a:r>
            <a:r>
              <a:rPr lang="fi-FI" i="1" dirty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Vertical</a:t>
            </a:r>
            <a:r>
              <a:rPr lang="fi-FI" i="1" dirty="0" smtClean="0">
                <a:solidFill>
                  <a:schemeClr val="tx1"/>
                </a:solidFill>
              </a:rPr>
              <a:t> Layout </a:t>
            </a:r>
            <a:endParaRPr lang="fi-FI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i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397964"/>
            <a:ext cx="4293281" cy="38831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60783" y="5493325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3926868" y="5493325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cxnSp>
        <p:nvCxnSpPr>
          <p:cNvPr id="7" name="Straight Arrow Connector 6"/>
          <p:cNvCxnSpPr>
            <a:stCxn id="11" idx="0"/>
          </p:cNvCxnSpPr>
          <p:nvPr/>
        </p:nvCxnSpPr>
        <p:spPr>
          <a:xfrm flipH="1" flipV="1">
            <a:off x="1845934" y="4077072"/>
            <a:ext cx="762454" cy="141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4067944" y="4077072"/>
            <a:ext cx="806529" cy="141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DrRackettiin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 - jatkoa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2" y="1352660"/>
            <a:ext cx="4543485" cy="33724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47478" y="1352660"/>
            <a:ext cx="35127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Tarkista vielä, että kielenä on </a:t>
            </a:r>
            <a:r>
              <a:rPr lang="fi-FI" dirty="0" err="1" smtClean="0">
                <a:solidFill>
                  <a:schemeClr val="tx1"/>
                </a:solidFill>
              </a:rPr>
              <a:t>Beginning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r>
              <a:rPr lang="fi-FI" dirty="0" err="1" smtClean="0">
                <a:solidFill>
                  <a:schemeClr val="tx1"/>
                </a:solidFill>
              </a:rPr>
              <a:t>Student</a:t>
            </a:r>
            <a:r>
              <a:rPr lang="fi-FI" dirty="0" smtClean="0">
                <a:solidFill>
                  <a:schemeClr val="tx1"/>
                </a:solidFill>
              </a:rPr>
              <a:t>.</a:t>
            </a:r>
            <a:endParaRPr lang="fi-FI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Kielen voit valita </a:t>
            </a:r>
            <a:r>
              <a:rPr lang="fi-FI" dirty="0" err="1" smtClean="0">
                <a:solidFill>
                  <a:schemeClr val="tx1"/>
                </a:solidFill>
              </a:rPr>
              <a:t>DrRacketin</a:t>
            </a:r>
            <a:r>
              <a:rPr lang="fi-FI" dirty="0" smtClean="0">
                <a:solidFill>
                  <a:schemeClr val="tx1"/>
                </a:solidFill>
              </a:rPr>
              <a:t> valikosta: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i-FI" i="1" dirty="0" smtClean="0">
                <a:solidFill>
                  <a:schemeClr val="tx1"/>
                </a:solidFill>
              </a:rPr>
              <a:t>Language → </a:t>
            </a:r>
            <a:r>
              <a:rPr lang="fi-FI" i="1" dirty="0" err="1" smtClean="0">
                <a:solidFill>
                  <a:schemeClr val="tx1"/>
                </a:solidFill>
              </a:rPr>
              <a:t>Choose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language</a:t>
            </a:r>
            <a:r>
              <a:rPr lang="fi-FI" i="1" dirty="0">
                <a:solidFill>
                  <a:schemeClr val="tx1"/>
                </a:solidFill>
              </a:rPr>
              <a:t> →</a:t>
            </a:r>
            <a:r>
              <a:rPr lang="fi-FI" i="1" dirty="0" err="1" smtClean="0">
                <a:solidFill>
                  <a:schemeClr val="tx1"/>
                </a:solidFill>
              </a:rPr>
              <a:t>Teaching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languages</a:t>
            </a:r>
            <a:r>
              <a:rPr lang="fi-FI" i="1" dirty="0">
                <a:solidFill>
                  <a:schemeClr val="tx1"/>
                </a:solidFill>
              </a:rPr>
              <a:t> </a:t>
            </a:r>
            <a:r>
              <a:rPr lang="fi-FI" i="1" dirty="0" smtClean="0">
                <a:solidFill>
                  <a:schemeClr val="tx1"/>
                </a:solidFill>
              </a:rPr>
              <a:t>→ </a:t>
            </a:r>
            <a:r>
              <a:rPr lang="fi-FI" i="1" dirty="0" err="1" smtClean="0">
                <a:solidFill>
                  <a:schemeClr val="tx1"/>
                </a:solidFill>
              </a:rPr>
              <a:t>Beginning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student</a:t>
            </a:r>
            <a:r>
              <a:rPr lang="fi-FI" i="1" dirty="0" smtClean="0">
                <a:solidFill>
                  <a:schemeClr val="tx1"/>
                </a:solidFill>
              </a:rPr>
              <a:t> → OK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i-FI" i="1" dirty="0" smtClean="0">
                <a:solidFill>
                  <a:schemeClr val="tx1"/>
                </a:solidFill>
              </a:rPr>
              <a:t>Lopuksi paina ”</a:t>
            </a:r>
            <a:r>
              <a:rPr lang="fi-FI" i="1" dirty="0" err="1" smtClean="0">
                <a:solidFill>
                  <a:schemeClr val="tx1"/>
                </a:solidFill>
              </a:rPr>
              <a:t>Run</a:t>
            </a:r>
            <a:r>
              <a:rPr lang="fi-FI" i="1" dirty="0" smtClean="0">
                <a:solidFill>
                  <a:schemeClr val="tx1"/>
                </a:solidFill>
              </a:rPr>
              <a:t>” </a:t>
            </a:r>
            <a:r>
              <a:rPr lang="fi-FI" i="1" dirty="0" err="1" smtClean="0">
                <a:solidFill>
                  <a:schemeClr val="tx1"/>
                </a:solidFill>
              </a:rPr>
              <a:t>DrRacketin</a:t>
            </a:r>
            <a:r>
              <a:rPr lang="fi-FI" i="1" dirty="0" smtClean="0">
                <a:solidFill>
                  <a:schemeClr val="tx1"/>
                </a:solidFill>
              </a:rPr>
              <a:t> oikeasta yläkulmasta.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i="1" dirty="0" err="1" smtClean="0">
                <a:solidFill>
                  <a:schemeClr val="tx1"/>
                </a:solidFill>
              </a:rPr>
              <a:t>DrRacketin</a:t>
            </a:r>
            <a:r>
              <a:rPr lang="fi-FI" i="1" dirty="0" smtClean="0">
                <a:solidFill>
                  <a:schemeClr val="tx1"/>
                </a:solidFill>
              </a:rPr>
              <a:t> voit asentaa myös kotikoneellesi osoitteesta </a:t>
            </a:r>
            <a:r>
              <a:rPr lang="fi-FI" dirty="0">
                <a:hlinkClick r:id="rId5"/>
              </a:rPr>
              <a:t>http://racket-lang.org/download/</a:t>
            </a:r>
            <a:endParaRPr lang="fi-FI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 World!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192" y="1484785"/>
            <a:ext cx="8078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Kirjoita </a:t>
            </a:r>
            <a:r>
              <a:rPr lang="fi-FI" dirty="0" err="1" smtClean="0">
                <a:solidFill>
                  <a:schemeClr val="tx1"/>
                </a:solidFill>
              </a:rPr>
              <a:t>DrRacketin</a:t>
            </a:r>
            <a:r>
              <a:rPr lang="fi-FI" dirty="0" smtClean="0">
                <a:solidFill>
                  <a:schemeClr val="tx1"/>
                </a:solidFill>
              </a:rPr>
              <a:t> interaktioikkunaan teksti:</a:t>
            </a:r>
          </a:p>
          <a:p>
            <a:endParaRPr lang="fi-FI" dirty="0" smtClean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”</a:t>
            </a:r>
            <a:r>
              <a:rPr lang="fi-FI" dirty="0" err="1" smtClean="0">
                <a:solidFill>
                  <a:schemeClr val="tx1"/>
                </a:solidFill>
              </a:rPr>
              <a:t>Hello</a:t>
            </a:r>
            <a:r>
              <a:rPr lang="fi-FI" dirty="0" smtClean="0">
                <a:solidFill>
                  <a:schemeClr val="tx1"/>
                </a:solidFill>
              </a:rPr>
              <a:t> World”</a:t>
            </a:r>
          </a:p>
          <a:p>
            <a:endParaRPr lang="fi-FI" dirty="0" smtClean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ja paina &lt;</a:t>
            </a:r>
            <a:r>
              <a:rPr lang="fi-FI" dirty="0" err="1" smtClean="0">
                <a:solidFill>
                  <a:schemeClr val="tx1"/>
                </a:solidFill>
              </a:rPr>
              <a:t>enter</a:t>
            </a:r>
            <a:r>
              <a:rPr lang="fi-FI" dirty="0" smtClean="0">
                <a:solidFill>
                  <a:schemeClr val="tx1"/>
                </a:solidFill>
              </a:rPr>
              <a:t>&gt;. Interaktioikkunan tunnistat kehotteesta &gt; ja se sijaitsee alhaalla tai oikealla riippuen asetuksista. Mikäli unohdit laittaa tekstin lainausmerkkien sisään, voi </a:t>
            </a:r>
            <a:r>
              <a:rPr lang="fi-FI" dirty="0" err="1" smtClean="0">
                <a:solidFill>
                  <a:schemeClr val="tx1"/>
                </a:solidFill>
              </a:rPr>
              <a:t>DrRacket</a:t>
            </a:r>
            <a:r>
              <a:rPr lang="fi-FI" dirty="0" smtClean="0">
                <a:solidFill>
                  <a:schemeClr val="tx1"/>
                </a:solidFill>
              </a:rPr>
              <a:t> antaa virheilmoituksen. Älä välitä virheilmoituksista tässä vaiheessa. Kokeile myös muita tekstejä ja numerosarjoja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2" y="4196513"/>
            <a:ext cx="5130544" cy="18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Peruslaskutoimitukset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192" y="1484784"/>
            <a:ext cx="8078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tx1"/>
                </a:solidFill>
              </a:rPr>
              <a:t>Kirjoita </a:t>
            </a:r>
            <a:r>
              <a:rPr lang="fi-FI" sz="2800" dirty="0" err="1" smtClean="0">
                <a:solidFill>
                  <a:schemeClr val="tx1"/>
                </a:solidFill>
              </a:rPr>
              <a:t>DrRacketin</a:t>
            </a:r>
            <a:r>
              <a:rPr lang="fi-FI" sz="2800" dirty="0" smtClean="0">
                <a:solidFill>
                  <a:schemeClr val="tx1"/>
                </a:solidFill>
              </a:rPr>
              <a:t> interaktioikkunaan lauseke </a:t>
            </a:r>
          </a:p>
          <a:p>
            <a:r>
              <a:rPr lang="fi-FI" sz="2800" dirty="0" smtClean="0">
                <a:solidFill>
                  <a:schemeClr val="tx1"/>
                </a:solidFill>
              </a:rPr>
              <a:t>(+ 1 2)</a:t>
            </a:r>
            <a:endParaRPr lang="fi-FI" sz="2800" dirty="0">
              <a:solidFill>
                <a:schemeClr val="tx1"/>
              </a:solidFill>
            </a:endParaRPr>
          </a:p>
          <a:p>
            <a:r>
              <a:rPr lang="fi-FI" sz="2800" dirty="0" smtClean="0">
                <a:solidFill>
                  <a:schemeClr val="tx1"/>
                </a:solidFill>
              </a:rPr>
              <a:t>ja paina &lt;</a:t>
            </a:r>
            <a:r>
              <a:rPr lang="fi-FI" sz="2800" dirty="0" err="1" smtClean="0">
                <a:solidFill>
                  <a:schemeClr val="tx1"/>
                </a:solidFill>
              </a:rPr>
              <a:t>enter</a:t>
            </a:r>
            <a:r>
              <a:rPr lang="fi-FI" sz="2800" dirty="0" smtClean="0">
                <a:solidFill>
                  <a:schemeClr val="tx1"/>
                </a:solidFill>
              </a:rPr>
              <a:t>&gt;. Interaktioikkunan tunnistat kehotteesta &gt; ja se sijaitsee alhaalla tai oikealla riippuen asetuksista.</a:t>
            </a:r>
            <a:endParaRPr lang="fi-FI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98" y="3797275"/>
            <a:ext cx="6724552" cy="1399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807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Peruslaskutoimitukset - jatkoa 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57" y="4867574"/>
            <a:ext cx="1975875" cy="191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8532440" y="148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3016484" y="2682093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tx1"/>
                </a:solidFill>
              </a:rPr>
              <a:t>&gt; (+ 1 2)</a:t>
            </a:r>
          </a:p>
          <a:p>
            <a:r>
              <a:rPr lang="fi-FI" sz="3600" dirty="0" smtClean="0">
                <a:solidFill>
                  <a:schemeClr val="tx1"/>
                </a:solidFill>
              </a:rPr>
              <a:t>3</a:t>
            </a:r>
            <a:endParaRPr lang="fi-FI" sz="3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301084"/>
            <a:ext cx="309634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</a:t>
            </a:r>
            <a:r>
              <a:rPr lang="fi-FI" dirty="0" smtClean="0"/>
              <a:t>aikki </a:t>
            </a:r>
            <a:r>
              <a:rPr lang="fi-FI" dirty="0" err="1" smtClean="0"/>
              <a:t>Racket</a:t>
            </a:r>
            <a:r>
              <a:rPr lang="fi-FI" dirty="0" smtClean="0"/>
              <a:t>-funktiokutsut alkavat ja loppuvat sulkuihin.</a:t>
            </a:r>
            <a:endParaRPr lang="fi-FI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698247" y="1947415"/>
            <a:ext cx="684076" cy="81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06373" y="1947415"/>
            <a:ext cx="209643" cy="83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8700" y="4388220"/>
            <a:ext cx="3936929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Ensimmäisen sulkumerkin jälkeen kerrotaan mitä tehdään. Tässä ”+” on funktion nimi.</a:t>
            </a:r>
            <a:endParaRPr lang="fi-FI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3077165" y="3140968"/>
            <a:ext cx="702747" cy="124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1980" y="3634210"/>
            <a:ext cx="464451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Argumentit annetaan funktion nimen jälkeen. Argumentteja voi olla enemmänkin.</a:t>
            </a:r>
            <a:endParaRPr lang="fi-FI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211960" y="3140968"/>
            <a:ext cx="294413" cy="4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611193" y="3140968"/>
            <a:ext cx="0" cy="4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-19180" y="3720252"/>
            <a:ext cx="309634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Funktion arvo tulostetaan seuraavalle riville.</a:t>
            </a:r>
            <a:endParaRPr lang="fi-FI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660209" y="3464890"/>
            <a:ext cx="1416955" cy="25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Peruslaskutoimitukset - jatkoa 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70" y="2705472"/>
            <a:ext cx="1975875" cy="191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8532440" y="148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6694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tx1"/>
                </a:solidFill>
              </a:rPr>
              <a:t>Kokeillaan lisää erilaisia laskutoimituksia!</a:t>
            </a:r>
            <a:endParaRPr lang="fi-FI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3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725</Words>
  <Application>Microsoft Office PowerPoint</Application>
  <PresentationFormat>On-screen Show (4:3)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 PL Mingti2L Big5</vt:lpstr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2017-03-08T18:29:50Z</dcterms:created>
  <dcterms:modified xsi:type="dcterms:W3CDTF">2017-03-08T18:33:10Z</dcterms:modified>
</cp:coreProperties>
</file>